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4"/>
  </p:sldMasterIdLst>
  <p:notesMasterIdLst>
    <p:notesMasterId r:id="rId1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9144000" cy="5143500" type="screen16x9"/>
  <p:notesSz cx="5143500" cy="9144000"/>
  <p:embeddedFontLst>
    <p:embeddedFont>
      <p:font typeface="Noto Serif SC Bold" panose="020B0604020202020204" charset="-128"/>
      <p:regular r:id="rId15"/>
    </p:embeddedFont>
    <p:embeddedFont>
      <p:font typeface="Noto Serif SC Light" panose="020B0604020202020204" charset="-128"/>
      <p:regular r:id="rId16"/>
    </p:embeddedFont>
    <p:embeddedFont>
      <p:font typeface="Geist" panose="020B0604020202020204" charset="0"/>
      <p:regular r:id="rId17"/>
    </p:embeddedFont>
    <p:embeddedFont>
      <p:font typeface="Geist Bold" panose="020B0604020202020204" charset="0"/>
      <p:regular r:id="rId18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F7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09" d="100"/>
          <a:sy n="109" d="100"/>
        </p:scale>
        <p:origin x="70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4.fntdata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1696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9180" y="48444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60045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3925119" y="1801341"/>
            <a:ext cx="3420591" cy="215354"/>
          </a:xfrm>
          <a:prstGeom prst="roundRect">
            <a:avLst>
              <a:gd name="adj" fmla="val 47398"/>
            </a:avLst>
          </a:prstGeom>
          <a:solidFill>
            <a:srgbClr val="CCFFE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" name="Text 1"/>
          <p:cNvSpPr/>
          <p:nvPr/>
        </p:nvSpPr>
        <p:spPr>
          <a:xfrm>
            <a:off x="4010174" y="1843832"/>
            <a:ext cx="3707681" cy="1303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8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LCLM4003 — EFFECTIVE TEAMWORKING &amp; COMMUNICATION</a:t>
            </a:r>
            <a:endParaRPr lang="en-US" sz="850" dirty="0"/>
          </a:p>
        </p:txBody>
      </p:sp>
      <p:sp>
        <p:nvSpPr>
          <p:cNvPr id="5" name="Text 2"/>
          <p:cNvSpPr/>
          <p:nvPr/>
        </p:nvSpPr>
        <p:spPr>
          <a:xfrm>
            <a:off x="3925119" y="2073399"/>
            <a:ext cx="4722763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Flight Foods Ltd</a:t>
            </a:r>
            <a:endParaRPr lang="en-US" sz="2750" dirty="0"/>
          </a:p>
        </p:txBody>
      </p:sp>
      <p:sp>
        <p:nvSpPr>
          <p:cNvPr id="6" name="Text 3"/>
          <p:cNvSpPr/>
          <p:nvPr/>
        </p:nvSpPr>
        <p:spPr>
          <a:xfrm>
            <a:off x="3925119" y="2728987"/>
            <a:ext cx="4722763" cy="11114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1250"/>
              </a:spcAft>
              <a:buNone/>
            </a:pPr>
            <a:r>
              <a:rPr lang="en-US" sz="11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Applying Berlo &amp; Schramm's Communication Framework</a:t>
            </a:r>
            <a:endParaRPr lang="en-US" sz="110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100" i="1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Component 2 Assessment — Birmingham</a:t>
            </a:r>
            <a:br>
              <a:rPr lang="en-US" sz="1100" i="1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</a:br>
            <a:endParaRPr lang="en-US" sz="1100" i="1" dirty="0">
              <a:solidFill>
                <a:srgbClr val="4B4A4A"/>
              </a:solidFill>
              <a:latin typeface="Geist" pitchFamily="34" charset="0"/>
              <a:ea typeface="Geist" pitchFamily="34" charset="-122"/>
              <a:cs typeface="Geist" pitchFamily="34" charset="-120"/>
            </a:endParaRPr>
          </a:p>
          <a:p>
            <a:pPr>
              <a:lnSpc>
                <a:spcPct val="133000"/>
              </a:lnSpc>
            </a:pPr>
            <a:r>
              <a:rPr lang="en-US" sz="1100" i="1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Luis Eduardo Chinchilla Cortez — 2528106</a:t>
            </a:r>
            <a:endParaRPr lang="en-US" sz="11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47179C8-1B86-AEBA-1E7D-362BF2E279E7}"/>
              </a:ext>
            </a:extLst>
          </p:cNvPr>
          <p:cNvSpPr/>
          <p:nvPr/>
        </p:nvSpPr>
        <p:spPr>
          <a:xfrm>
            <a:off x="8004517" y="4818185"/>
            <a:ext cx="1090246" cy="325315"/>
          </a:xfrm>
          <a:prstGeom prst="rect">
            <a:avLst/>
          </a:prstGeom>
          <a:solidFill>
            <a:srgbClr val="E1F7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885751"/>
            <a:ext cx="8151763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Presentation Overview</a:t>
            </a:r>
            <a:endParaRPr lang="en-US" sz="2750" dirty="0"/>
          </a:p>
        </p:txBody>
      </p:sp>
      <p:sp>
        <p:nvSpPr>
          <p:cNvPr id="3" name="Text 1"/>
          <p:cNvSpPr/>
          <p:nvPr/>
        </p:nvSpPr>
        <p:spPr>
          <a:xfrm>
            <a:off x="496119" y="1612255"/>
            <a:ext cx="8608963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Six sections exploring how communication theory explains — and solves — a real-world quality crisis.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496119" y="1998538"/>
            <a:ext cx="283518" cy="17718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4B4A4A"/>
                </a:solidFill>
                <a:latin typeface="Noto Serif SC Light" pitchFamily="34" charset="0"/>
                <a:ea typeface="Noto Serif SC Light" pitchFamily="34" charset="-122"/>
                <a:cs typeface="Noto Serif SC Light" pitchFamily="34" charset="-120"/>
              </a:rPr>
              <a:t>01</a:t>
            </a: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496119" y="2220441"/>
            <a:ext cx="4004965" cy="19050"/>
          </a:xfrm>
          <a:prstGeom prst="rect">
            <a:avLst/>
          </a:prstGeom>
          <a:solidFill>
            <a:srgbClr val="00674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496119" y="2329383"/>
            <a:ext cx="4004965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Context &amp; Quality Failures</a:t>
            </a:r>
            <a:endParaRPr lang="en-US" sz="1350" dirty="0"/>
          </a:p>
        </p:txBody>
      </p:sp>
      <p:sp>
        <p:nvSpPr>
          <p:cNvPr id="7" name="Text 5"/>
          <p:cNvSpPr/>
          <p:nvPr/>
        </p:nvSpPr>
        <p:spPr>
          <a:xfrm>
            <a:off x="4642842" y="1998538"/>
            <a:ext cx="283518" cy="17718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4B4A4A"/>
                </a:solidFill>
                <a:latin typeface="Noto Serif SC Light" pitchFamily="34" charset="0"/>
                <a:ea typeface="Noto Serif SC Light" pitchFamily="34" charset="-122"/>
                <a:cs typeface="Noto Serif SC Light" pitchFamily="34" charset="-120"/>
              </a:rPr>
              <a:t>02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4642842" y="2220441"/>
            <a:ext cx="4005039" cy="19050"/>
          </a:xfrm>
          <a:prstGeom prst="rect">
            <a:avLst/>
          </a:prstGeom>
          <a:solidFill>
            <a:srgbClr val="00674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4642842" y="2329383"/>
            <a:ext cx="4005039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The Five Barriers: A Human Problem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496119" y="2798862"/>
            <a:ext cx="283518" cy="17718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4B4A4A"/>
                </a:solidFill>
                <a:latin typeface="Noto Serif SC Light" pitchFamily="34" charset="0"/>
                <a:ea typeface="Noto Serif SC Light" pitchFamily="34" charset="-122"/>
                <a:cs typeface="Noto Serif SC Light" pitchFamily="34" charset="-120"/>
              </a:rPr>
              <a:t>03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496119" y="3020764"/>
            <a:ext cx="4004965" cy="19050"/>
          </a:xfrm>
          <a:prstGeom prst="rect">
            <a:avLst/>
          </a:prstGeom>
          <a:solidFill>
            <a:srgbClr val="00674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496119" y="3129707"/>
            <a:ext cx="4004965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Theoretical Pillars: Berlo &amp; Schramm</a:t>
            </a:r>
            <a:endParaRPr lang="en-US" sz="1350" dirty="0"/>
          </a:p>
        </p:txBody>
      </p:sp>
      <p:sp>
        <p:nvSpPr>
          <p:cNvPr id="13" name="Text 11"/>
          <p:cNvSpPr/>
          <p:nvPr/>
        </p:nvSpPr>
        <p:spPr>
          <a:xfrm>
            <a:off x="4642842" y="2798862"/>
            <a:ext cx="283518" cy="17718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4B4A4A"/>
                </a:solidFill>
                <a:latin typeface="Noto Serif SC Light" pitchFamily="34" charset="0"/>
                <a:ea typeface="Noto Serif SC Light" pitchFamily="34" charset="-122"/>
                <a:cs typeface="Noto Serif SC Light" pitchFamily="34" charset="-120"/>
              </a:rPr>
              <a:t>04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4642842" y="3020764"/>
            <a:ext cx="4005039" cy="19050"/>
          </a:xfrm>
          <a:prstGeom prst="rect">
            <a:avLst/>
          </a:prstGeom>
          <a:solidFill>
            <a:srgbClr val="00674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4642842" y="3129707"/>
            <a:ext cx="4005039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Diagnosing Gary &amp; The Workforce</a:t>
            </a:r>
            <a:endParaRPr lang="en-US" sz="1350" dirty="0"/>
          </a:p>
        </p:txBody>
      </p:sp>
      <p:sp>
        <p:nvSpPr>
          <p:cNvPr id="16" name="Text 14"/>
          <p:cNvSpPr/>
          <p:nvPr/>
        </p:nvSpPr>
        <p:spPr>
          <a:xfrm>
            <a:off x="496119" y="3599185"/>
            <a:ext cx="283518" cy="17718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4B4A4A"/>
                </a:solidFill>
                <a:latin typeface="Noto Serif SC Light" pitchFamily="34" charset="0"/>
                <a:ea typeface="Noto Serif SC Light" pitchFamily="34" charset="-122"/>
                <a:cs typeface="Noto Serif SC Light" pitchFamily="34" charset="-120"/>
              </a:rPr>
              <a:t>05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496119" y="3821088"/>
            <a:ext cx="4004965" cy="19050"/>
          </a:xfrm>
          <a:prstGeom prst="rect">
            <a:avLst/>
          </a:prstGeom>
          <a:solidFill>
            <a:srgbClr val="00674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496119" y="3930030"/>
            <a:ext cx="4004965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Actionable Human-Centric Solutions</a:t>
            </a:r>
            <a:endParaRPr lang="en-US" sz="1350" dirty="0"/>
          </a:p>
        </p:txBody>
      </p:sp>
      <p:sp>
        <p:nvSpPr>
          <p:cNvPr id="19" name="Text 17"/>
          <p:cNvSpPr/>
          <p:nvPr/>
        </p:nvSpPr>
        <p:spPr>
          <a:xfrm>
            <a:off x="4642842" y="3599185"/>
            <a:ext cx="283518" cy="17718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4B4A4A"/>
                </a:solidFill>
                <a:latin typeface="Noto Serif SC Light" pitchFamily="34" charset="0"/>
                <a:ea typeface="Noto Serif SC Light" pitchFamily="34" charset="-122"/>
                <a:cs typeface="Noto Serif SC Light" pitchFamily="34" charset="-120"/>
              </a:rPr>
              <a:t>06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4642842" y="3821088"/>
            <a:ext cx="4005039" cy="19050"/>
          </a:xfrm>
          <a:prstGeom prst="rect">
            <a:avLst/>
          </a:prstGeom>
          <a:solidFill>
            <a:srgbClr val="00674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4642842" y="3930030"/>
            <a:ext cx="4005039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Conclusion &amp; Q&amp;A</a:t>
            </a:r>
            <a:endParaRPr lang="en-US" sz="135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72784E4-2C03-1F4E-DBA1-18EC0B5680B9}"/>
              </a:ext>
            </a:extLst>
          </p:cNvPr>
          <p:cNvSpPr/>
          <p:nvPr/>
        </p:nvSpPr>
        <p:spPr>
          <a:xfrm>
            <a:off x="8004517" y="4818185"/>
            <a:ext cx="1090246" cy="325315"/>
          </a:xfrm>
          <a:prstGeom prst="rect">
            <a:avLst/>
          </a:prstGeom>
          <a:solidFill>
            <a:srgbClr val="E1F7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422300"/>
            <a:ext cx="8151763" cy="3875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Company Context &amp; The Crisis</a:t>
            </a:r>
            <a:endParaRPr lang="en-US" sz="24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119" y="1375618"/>
            <a:ext cx="5192688" cy="294248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996136" y="1081088"/>
            <a:ext cx="2656433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The Business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5996136" y="1383432"/>
            <a:ext cx="2656433" cy="7441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Flight Foods is a medium-sized factory manufacturing ready meals for major airlines — a sector where food safety is non-negotiable.</a:t>
            </a:r>
            <a:endParaRPr lang="en-US" sz="950" dirty="0"/>
          </a:p>
        </p:txBody>
      </p:sp>
      <p:sp>
        <p:nvSpPr>
          <p:cNvPr id="6" name="Text 3"/>
          <p:cNvSpPr/>
          <p:nvPr/>
        </p:nvSpPr>
        <p:spPr>
          <a:xfrm>
            <a:off x="5996136" y="2236068"/>
            <a:ext cx="2656433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The Crisis</a:t>
            </a:r>
            <a:endParaRPr lang="en-US" sz="1200" dirty="0"/>
          </a:p>
        </p:txBody>
      </p:sp>
      <p:sp>
        <p:nvSpPr>
          <p:cNvPr id="7" name="Text 4"/>
          <p:cNvSpPr/>
          <p:nvPr/>
        </p:nvSpPr>
        <p:spPr>
          <a:xfrm>
            <a:off x="5996136" y="2538413"/>
            <a:ext cx="2656433" cy="7441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Airline contracts are being lost rapidly due to severe failures: under-cooked food, poor packaging, and meat found in vegetarian meals.</a:t>
            </a:r>
            <a:endParaRPr lang="en-US" sz="950" dirty="0"/>
          </a:p>
        </p:txBody>
      </p:sp>
      <p:sp>
        <p:nvSpPr>
          <p:cNvPr id="8" name="Text 5"/>
          <p:cNvSpPr/>
          <p:nvPr/>
        </p:nvSpPr>
        <p:spPr>
          <a:xfrm>
            <a:off x="5996136" y="3391049"/>
            <a:ext cx="2656433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The Workforce</a:t>
            </a:r>
            <a:endParaRPr lang="en-US" sz="1200" dirty="0"/>
          </a:p>
        </p:txBody>
      </p:sp>
      <p:sp>
        <p:nvSpPr>
          <p:cNvPr id="9" name="Text 6"/>
          <p:cNvSpPr/>
          <p:nvPr/>
        </p:nvSpPr>
        <p:spPr>
          <a:xfrm>
            <a:off x="5996136" y="3693393"/>
            <a:ext cx="2656433" cy="9301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40 workers aged 16–60, split across </a:t>
            </a: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5 distinct immigrant cultural groups</a:t>
            </a: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with varied English proficiency. Gary, the Floor Manager, relies on chaotic, unstructured on-the-job training with </a:t>
            </a:r>
            <a:r>
              <a:rPr lang="en-US" sz="9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zero formal induction</a:t>
            </a: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.</a:t>
            </a:r>
            <a:endParaRPr lang="en-US" sz="95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6F75600-6C3D-A4F2-7F1C-89E1219C16F6}"/>
              </a:ext>
            </a:extLst>
          </p:cNvPr>
          <p:cNvSpPr/>
          <p:nvPr/>
        </p:nvSpPr>
        <p:spPr>
          <a:xfrm>
            <a:off x="8004517" y="4818185"/>
            <a:ext cx="1090246" cy="325315"/>
          </a:xfrm>
          <a:prstGeom prst="rect">
            <a:avLst/>
          </a:prstGeom>
          <a:solidFill>
            <a:srgbClr val="E1F7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408236"/>
            <a:ext cx="8151763" cy="4153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60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Five Interconnected Barriers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496119" y="1072679"/>
            <a:ext cx="8608963" cy="2059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0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Communication breakdown at Flight Foods is not a single failure — it is a cascade of five compounding barriers.</a:t>
            </a:r>
            <a:endParaRPr lang="en-US" sz="1000" dirty="0"/>
          </a:p>
        </p:txBody>
      </p:sp>
      <p:sp>
        <p:nvSpPr>
          <p:cNvPr id="4" name="Shape 2"/>
          <p:cNvSpPr/>
          <p:nvPr/>
        </p:nvSpPr>
        <p:spPr>
          <a:xfrm>
            <a:off x="496119" y="1418779"/>
            <a:ext cx="2634183" cy="1698947"/>
          </a:xfrm>
          <a:prstGeom prst="roundRect">
            <a:avLst>
              <a:gd name="adj" fmla="val 7041"/>
            </a:avLst>
          </a:prstGeom>
          <a:solidFill>
            <a:srgbClr val="D1EFE4"/>
          </a:solidFill>
          <a:ln w="4763">
            <a:solidFill>
              <a:srgbClr val="B7D5C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633785" y="1556445"/>
            <a:ext cx="398711" cy="398711"/>
          </a:xfrm>
          <a:prstGeom prst="ellipse">
            <a:avLst/>
          </a:prstGeom>
          <a:solidFill>
            <a:srgbClr val="006747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3396" y="1666056"/>
            <a:ext cx="179412" cy="179412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633785" y="2079724"/>
            <a:ext cx="2358851" cy="2076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Environmental</a:t>
            </a:r>
            <a:endParaRPr lang="en-US" sz="1300" dirty="0"/>
          </a:p>
        </p:txBody>
      </p:sp>
      <p:sp>
        <p:nvSpPr>
          <p:cNvPr id="8" name="Text 5"/>
          <p:cNvSpPr/>
          <p:nvPr/>
        </p:nvSpPr>
        <p:spPr>
          <a:xfrm>
            <a:off x="633785" y="2362126"/>
            <a:ext cx="2358851" cy="6179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0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Clanking, banging machinery prevents clear sensory reception of verbal instructions.</a:t>
            </a:r>
            <a:endParaRPr lang="en-US" sz="1000" dirty="0"/>
          </a:p>
        </p:txBody>
      </p:sp>
      <p:sp>
        <p:nvSpPr>
          <p:cNvPr id="9" name="Shape 6"/>
          <p:cNvSpPr/>
          <p:nvPr/>
        </p:nvSpPr>
        <p:spPr>
          <a:xfrm>
            <a:off x="3254871" y="1418779"/>
            <a:ext cx="2634183" cy="1698947"/>
          </a:xfrm>
          <a:prstGeom prst="roundRect">
            <a:avLst>
              <a:gd name="adj" fmla="val 7041"/>
            </a:avLst>
          </a:prstGeom>
          <a:solidFill>
            <a:srgbClr val="D1EFE4"/>
          </a:solidFill>
          <a:ln w="4763">
            <a:solidFill>
              <a:srgbClr val="B7D5C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Shape 7"/>
          <p:cNvSpPr/>
          <p:nvPr/>
        </p:nvSpPr>
        <p:spPr>
          <a:xfrm>
            <a:off x="3392537" y="1556445"/>
            <a:ext cx="398711" cy="398711"/>
          </a:xfrm>
          <a:prstGeom prst="ellipse">
            <a:avLst/>
          </a:prstGeom>
          <a:solidFill>
            <a:srgbClr val="006747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502149" y="1666056"/>
            <a:ext cx="179412" cy="179412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3392537" y="2079724"/>
            <a:ext cx="2358851" cy="2076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Language</a:t>
            </a:r>
            <a:endParaRPr lang="en-US" sz="1300" dirty="0"/>
          </a:p>
        </p:txBody>
      </p:sp>
      <p:sp>
        <p:nvSpPr>
          <p:cNvPr id="13" name="Text 9"/>
          <p:cNvSpPr/>
          <p:nvPr/>
        </p:nvSpPr>
        <p:spPr>
          <a:xfrm>
            <a:off x="3392537" y="2362126"/>
            <a:ext cx="2358851" cy="6179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0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Staff speak native languages; Gary uses London East End slang and jargon.</a:t>
            </a:r>
            <a:endParaRPr lang="en-US" sz="1000" dirty="0"/>
          </a:p>
        </p:txBody>
      </p:sp>
      <p:sp>
        <p:nvSpPr>
          <p:cNvPr id="14" name="Shape 10"/>
          <p:cNvSpPr/>
          <p:nvPr/>
        </p:nvSpPr>
        <p:spPr>
          <a:xfrm>
            <a:off x="6013624" y="1418779"/>
            <a:ext cx="2634183" cy="1698947"/>
          </a:xfrm>
          <a:prstGeom prst="roundRect">
            <a:avLst>
              <a:gd name="adj" fmla="val 7041"/>
            </a:avLst>
          </a:prstGeom>
          <a:solidFill>
            <a:srgbClr val="D1EFE4"/>
          </a:solidFill>
          <a:ln w="4763">
            <a:solidFill>
              <a:srgbClr val="B7D5C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Shape 11"/>
          <p:cNvSpPr/>
          <p:nvPr/>
        </p:nvSpPr>
        <p:spPr>
          <a:xfrm>
            <a:off x="6151290" y="1556445"/>
            <a:ext cx="398711" cy="398711"/>
          </a:xfrm>
          <a:prstGeom prst="ellipse">
            <a:avLst/>
          </a:prstGeom>
          <a:solidFill>
            <a:srgbClr val="006747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60902" y="1666056"/>
            <a:ext cx="179412" cy="179412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6151290" y="2079724"/>
            <a:ext cx="2358851" cy="2076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Generational</a:t>
            </a:r>
            <a:endParaRPr lang="en-US" sz="1300" dirty="0"/>
          </a:p>
        </p:txBody>
      </p:sp>
      <p:sp>
        <p:nvSpPr>
          <p:cNvPr id="18" name="Text 13"/>
          <p:cNvSpPr/>
          <p:nvPr/>
        </p:nvSpPr>
        <p:spPr>
          <a:xfrm>
            <a:off x="6151290" y="2362126"/>
            <a:ext cx="2358851" cy="6179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0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Age gaps of 16 vs 60 mean messages are encoded and decoded through entirely different frames of reference.</a:t>
            </a:r>
            <a:endParaRPr lang="en-US" sz="1000" dirty="0"/>
          </a:p>
        </p:txBody>
      </p:sp>
      <p:sp>
        <p:nvSpPr>
          <p:cNvPr id="19" name="Shape 14"/>
          <p:cNvSpPr/>
          <p:nvPr/>
        </p:nvSpPr>
        <p:spPr>
          <a:xfrm>
            <a:off x="496119" y="3242295"/>
            <a:ext cx="4013522" cy="1492969"/>
          </a:xfrm>
          <a:prstGeom prst="roundRect">
            <a:avLst>
              <a:gd name="adj" fmla="val 8012"/>
            </a:avLst>
          </a:prstGeom>
          <a:solidFill>
            <a:srgbClr val="D1EFE4"/>
          </a:solidFill>
          <a:ln w="4763">
            <a:solidFill>
              <a:srgbClr val="B7D5C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Shape 15"/>
          <p:cNvSpPr/>
          <p:nvPr/>
        </p:nvSpPr>
        <p:spPr>
          <a:xfrm>
            <a:off x="633785" y="3379961"/>
            <a:ext cx="398711" cy="398711"/>
          </a:xfrm>
          <a:prstGeom prst="ellipse">
            <a:avLst/>
          </a:prstGeom>
          <a:solidFill>
            <a:srgbClr val="006747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43396" y="3489573"/>
            <a:ext cx="179412" cy="179412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633785" y="3903241"/>
            <a:ext cx="3738190" cy="2076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Cultural</a:t>
            </a:r>
            <a:endParaRPr lang="en-US" sz="1300" dirty="0"/>
          </a:p>
        </p:txBody>
      </p:sp>
      <p:sp>
        <p:nvSpPr>
          <p:cNvPr id="23" name="Text 17"/>
          <p:cNvSpPr/>
          <p:nvPr/>
        </p:nvSpPr>
        <p:spPr>
          <a:xfrm>
            <a:off x="633785" y="4185642"/>
            <a:ext cx="3738190" cy="4119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0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Misaligned values regarding workplace discipline and hygiene practices across five cultural groups.</a:t>
            </a:r>
            <a:endParaRPr lang="en-US" sz="1000" dirty="0"/>
          </a:p>
        </p:txBody>
      </p:sp>
      <p:sp>
        <p:nvSpPr>
          <p:cNvPr id="24" name="Shape 18"/>
          <p:cNvSpPr/>
          <p:nvPr/>
        </p:nvSpPr>
        <p:spPr>
          <a:xfrm>
            <a:off x="4634210" y="3242295"/>
            <a:ext cx="4013597" cy="1492969"/>
          </a:xfrm>
          <a:prstGeom prst="roundRect">
            <a:avLst>
              <a:gd name="adj" fmla="val 8012"/>
            </a:avLst>
          </a:prstGeom>
          <a:solidFill>
            <a:srgbClr val="D1EFE4"/>
          </a:solidFill>
          <a:ln w="4763">
            <a:solidFill>
              <a:srgbClr val="B7D5C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Shape 19"/>
          <p:cNvSpPr/>
          <p:nvPr/>
        </p:nvSpPr>
        <p:spPr>
          <a:xfrm>
            <a:off x="4771876" y="3379961"/>
            <a:ext cx="398711" cy="398711"/>
          </a:xfrm>
          <a:prstGeom prst="ellipse">
            <a:avLst/>
          </a:prstGeom>
          <a:solidFill>
            <a:srgbClr val="006747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26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881488" y="3489573"/>
            <a:ext cx="179412" cy="179412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4771876" y="3903241"/>
            <a:ext cx="3738265" cy="2076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Emotional</a:t>
            </a:r>
            <a:endParaRPr lang="en-US" sz="1300" dirty="0"/>
          </a:p>
        </p:txBody>
      </p:sp>
      <p:sp>
        <p:nvSpPr>
          <p:cNvPr id="28" name="Text 21"/>
          <p:cNvSpPr/>
          <p:nvPr/>
        </p:nvSpPr>
        <p:spPr>
          <a:xfrm>
            <a:off x="4771876" y="4185642"/>
            <a:ext cx="3738265" cy="4119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0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Exhaustion, stress, and a toxic culture of shouting create zero psychological safety.</a:t>
            </a:r>
            <a:endParaRPr lang="en-US" sz="1000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BF3E1749-A6E7-BB61-0FFF-B5C3850D1101}"/>
              </a:ext>
            </a:extLst>
          </p:cNvPr>
          <p:cNvSpPr/>
          <p:nvPr/>
        </p:nvSpPr>
        <p:spPr>
          <a:xfrm>
            <a:off x="8004517" y="4818185"/>
            <a:ext cx="1090246" cy="325315"/>
          </a:xfrm>
          <a:prstGeom prst="rect">
            <a:avLst/>
          </a:prstGeom>
          <a:solidFill>
            <a:srgbClr val="E1F7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491877"/>
            <a:ext cx="8151763" cy="3599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2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Berlo's SMCR Model</a:t>
            </a:r>
            <a:endParaRPr lang="en-US" sz="2250" dirty="0"/>
          </a:p>
        </p:txBody>
      </p:sp>
      <p:sp>
        <p:nvSpPr>
          <p:cNvPr id="3" name="Text 1"/>
          <p:cNvSpPr/>
          <p:nvPr/>
        </p:nvSpPr>
        <p:spPr>
          <a:xfrm>
            <a:off x="150362" y="1050996"/>
            <a:ext cx="8608963" cy="1669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Berlo's framework identifies four variables that determine whether communication succeeds or fails. Each variable carries its own set of influencing factors.</a:t>
            </a:r>
            <a:endParaRPr lang="en-US" sz="9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2407" y="1311176"/>
            <a:ext cx="6339185" cy="290125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256361" y="3523474"/>
            <a:ext cx="1190142" cy="2292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Receiver</a:t>
            </a:r>
            <a:endParaRPr lang="en-US" sz="1400" dirty="0"/>
          </a:p>
        </p:txBody>
      </p:sp>
      <p:sp>
        <p:nvSpPr>
          <p:cNvPr id="6" name="Text 3"/>
          <p:cNvSpPr/>
          <p:nvPr/>
        </p:nvSpPr>
        <p:spPr>
          <a:xfrm>
            <a:off x="4756456" y="3523474"/>
            <a:ext cx="1190143" cy="2292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Channel</a:t>
            </a:r>
            <a:endParaRPr lang="en-US" sz="1400" dirty="0"/>
          </a:p>
        </p:txBody>
      </p:sp>
      <p:sp>
        <p:nvSpPr>
          <p:cNvPr id="7" name="Text 4"/>
          <p:cNvSpPr/>
          <p:nvPr/>
        </p:nvSpPr>
        <p:spPr>
          <a:xfrm>
            <a:off x="3264702" y="3523474"/>
            <a:ext cx="1190142" cy="2292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Message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1740341" y="3523474"/>
            <a:ext cx="1190142" cy="2292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0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Source</a:t>
            </a:r>
            <a:endParaRPr lang="en-US" sz="1400" dirty="0"/>
          </a:p>
        </p:txBody>
      </p:sp>
      <p:sp>
        <p:nvSpPr>
          <p:cNvPr id="9" name="Text 6"/>
          <p:cNvSpPr/>
          <p:nvPr/>
        </p:nvSpPr>
        <p:spPr>
          <a:xfrm>
            <a:off x="496119" y="4317653"/>
            <a:ext cx="8151763" cy="3339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10000"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0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Communication succeeds only when all four elements are </a:t>
            </a:r>
            <a:r>
              <a:rPr lang="en-US" sz="10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aligned</a:t>
            </a:r>
            <a:r>
              <a:rPr lang="en-US" sz="10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. At Flight Foods, each stage is fractured — from Gary's encoding to the workers' decoding.</a:t>
            </a:r>
            <a:endParaRPr lang="en-US" sz="105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3F4E1CC-AE48-0930-B7EC-B9EDA39DE9B4}"/>
              </a:ext>
            </a:extLst>
          </p:cNvPr>
          <p:cNvSpPr/>
          <p:nvPr/>
        </p:nvSpPr>
        <p:spPr>
          <a:xfrm>
            <a:off x="8004517" y="4818185"/>
            <a:ext cx="1090246" cy="325315"/>
          </a:xfrm>
          <a:prstGeom prst="rect">
            <a:avLst/>
          </a:prstGeom>
          <a:solidFill>
            <a:srgbClr val="E1F7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393576"/>
            <a:ext cx="8151763" cy="2284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Diagnosing Flight Foods Through SMCR</a:t>
            </a:r>
            <a:endParaRPr lang="en-US" sz="14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119" y="720849"/>
            <a:ext cx="3986733" cy="398673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572000" y="1862812"/>
            <a:ext cx="3986733" cy="1142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Where It Breaks Down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4572000" y="2155368"/>
            <a:ext cx="3986733" cy="15866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111760" indent="-111760" algn="l">
              <a:lnSpc>
                <a:spcPct val="101000"/>
              </a:lnSpc>
              <a:buSzPct val="100000"/>
              <a:buChar char="•"/>
            </a:pPr>
            <a:r>
              <a:rPr lang="en-US" sz="10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Source:</a:t>
            </a:r>
            <a:r>
              <a:rPr lang="en-US" sz="10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Gary's fatigue and poor modeling undermine credibility before a message is even sent.</a:t>
            </a:r>
            <a:endParaRPr lang="en-US" sz="1050" dirty="0"/>
          </a:p>
          <a:p>
            <a:pPr marL="111760" indent="-111760" algn="l">
              <a:lnSpc>
                <a:spcPct val="101000"/>
              </a:lnSpc>
              <a:buSzPct val="100000"/>
              <a:buChar char="•"/>
            </a:pPr>
            <a:r>
              <a:rPr lang="en-US" sz="10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Message:</a:t>
            </a:r>
            <a:r>
              <a:rPr lang="en-US" sz="10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Aggressive tone and complex codes create immediate decoding failure.</a:t>
            </a:r>
            <a:endParaRPr lang="en-US" sz="1050" dirty="0"/>
          </a:p>
          <a:p>
            <a:pPr marL="111760" indent="-111760" algn="l">
              <a:lnSpc>
                <a:spcPct val="101000"/>
              </a:lnSpc>
              <a:buSzPct val="100000"/>
              <a:buChar char="•"/>
            </a:pPr>
            <a:r>
              <a:rPr lang="en-US" sz="10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Channel:</a:t>
            </a:r>
            <a:r>
              <a:rPr lang="en-US" sz="10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Shouting over machinery and text-only signs ignore the sensory reality of the floor.</a:t>
            </a:r>
            <a:endParaRPr lang="en-US" sz="1050" dirty="0"/>
          </a:p>
          <a:p>
            <a:pPr marL="111760" indent="-111760" algn="l">
              <a:lnSpc>
                <a:spcPct val="101000"/>
              </a:lnSpc>
              <a:buSzPct val="100000"/>
              <a:buChar char="•"/>
            </a:pPr>
            <a:r>
              <a:rPr lang="en-US" sz="10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Receiver:</a:t>
            </a:r>
            <a:r>
              <a:rPr lang="en-US" sz="10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Workers lack shared language, cultural context, and baseline food safety knowledge.</a:t>
            </a:r>
            <a:endParaRPr lang="en-US" sz="105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C55E12-8609-E57D-86F2-66164C6D0239}"/>
              </a:ext>
            </a:extLst>
          </p:cNvPr>
          <p:cNvSpPr/>
          <p:nvPr/>
        </p:nvSpPr>
        <p:spPr>
          <a:xfrm>
            <a:off x="8004517" y="4818185"/>
            <a:ext cx="1090246" cy="325315"/>
          </a:xfrm>
          <a:prstGeom prst="rect">
            <a:avLst/>
          </a:prstGeom>
          <a:solidFill>
            <a:srgbClr val="E1F7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60045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925119" y="431155"/>
            <a:ext cx="4722763" cy="6922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1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Human-Centric Strategic Solutions</a:t>
            </a:r>
            <a:endParaRPr lang="en-US" sz="21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25119" y="1253133"/>
            <a:ext cx="4722763" cy="799951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4107284" y="1378148"/>
            <a:ext cx="4415582" cy="1825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0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✔</a:t>
            </a:r>
            <a:r>
              <a:rPr lang="en-US" sz="105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 Align Fields of Experience</a:t>
            </a:r>
            <a:endParaRPr lang="en-US" sz="1050" dirty="0"/>
          </a:p>
        </p:txBody>
      </p:sp>
      <p:sp>
        <p:nvSpPr>
          <p:cNvPr id="6" name="Text 2"/>
          <p:cNvSpPr/>
          <p:nvPr/>
        </p:nvSpPr>
        <p:spPr>
          <a:xfrm>
            <a:off x="4107284" y="1612553"/>
            <a:ext cx="4415582" cy="3155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9000"/>
              </a:lnSpc>
              <a:buNone/>
            </a:pPr>
            <a:r>
              <a:rPr lang="en-US" sz="8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Mandatory multi-lingual visual induction before workers enter the floor — building shared understanding from day one.</a:t>
            </a:r>
            <a:endParaRPr lang="en-US" sz="8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25119" y="2139553"/>
            <a:ext cx="4722763" cy="799951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107284" y="2264569"/>
            <a:ext cx="4415582" cy="1825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0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✔</a:t>
            </a:r>
            <a:r>
              <a:rPr lang="en-US" sz="105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 Optimise the Channel (Berlo)</a:t>
            </a:r>
            <a:endParaRPr lang="en-US" sz="1050" dirty="0"/>
          </a:p>
        </p:txBody>
      </p:sp>
      <p:sp>
        <p:nvSpPr>
          <p:cNvPr id="9" name="Text 4"/>
          <p:cNvSpPr/>
          <p:nvPr/>
        </p:nvSpPr>
        <p:spPr>
          <a:xfrm>
            <a:off x="4107284" y="2498973"/>
            <a:ext cx="4415582" cy="3155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9000"/>
              </a:lnSpc>
              <a:buNone/>
            </a:pPr>
            <a:r>
              <a:rPr lang="en-US" sz="8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Replace text signs with graphic-heavy pictograms and colour-coded warning systems that engage sight, not just language.</a:t>
            </a:r>
            <a:endParaRPr lang="en-US" sz="8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25119" y="3025973"/>
            <a:ext cx="4722763" cy="799951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4107284" y="3150989"/>
            <a:ext cx="4415582" cy="1825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0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✔</a:t>
            </a:r>
            <a:r>
              <a:rPr lang="en-US" sz="105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 Establish the Feedback Loop</a:t>
            </a:r>
            <a:endParaRPr lang="en-US" sz="1050" dirty="0"/>
          </a:p>
        </p:txBody>
      </p:sp>
      <p:sp>
        <p:nvSpPr>
          <p:cNvPr id="12" name="Text 6"/>
          <p:cNvSpPr/>
          <p:nvPr/>
        </p:nvSpPr>
        <p:spPr>
          <a:xfrm>
            <a:off x="4107284" y="3385393"/>
            <a:ext cx="4415582" cy="3155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9000"/>
              </a:lnSpc>
              <a:buNone/>
            </a:pPr>
            <a:r>
              <a:rPr lang="en-US" sz="8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Appoint bilingual Cultural Liaisons from each of the 5 groups to confirm understanding and relay concerns back to Gary.</a:t>
            </a:r>
            <a:endParaRPr lang="en-US" sz="85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25119" y="3912394"/>
            <a:ext cx="4722763" cy="799951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4107284" y="4037409"/>
            <a:ext cx="4415582" cy="1825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0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✔</a:t>
            </a:r>
            <a:r>
              <a:rPr lang="en-US" sz="1050" b="1" dirty="0">
                <a:solidFill>
                  <a:srgbClr val="4B4A4A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 Source Rehabilitation</a:t>
            </a:r>
            <a:endParaRPr lang="en-US" sz="1050" dirty="0"/>
          </a:p>
        </p:txBody>
      </p:sp>
      <p:sp>
        <p:nvSpPr>
          <p:cNvPr id="15" name="Text 8"/>
          <p:cNvSpPr/>
          <p:nvPr/>
        </p:nvSpPr>
        <p:spPr>
          <a:xfrm>
            <a:off x="4107284" y="4271814"/>
            <a:ext cx="4415582" cy="3155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9000"/>
              </a:lnSpc>
              <a:buNone/>
            </a:pPr>
            <a:r>
              <a:rPr lang="en-US" sz="8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Train Gary in emotional intelligence, assertive communication, and the critical importance of modelling correct behaviour.</a:t>
            </a:r>
            <a:endParaRPr lang="en-US" sz="85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C3AEB14-25BD-4B0F-7688-F154E0C98D77}"/>
              </a:ext>
            </a:extLst>
          </p:cNvPr>
          <p:cNvSpPr/>
          <p:nvPr/>
        </p:nvSpPr>
        <p:spPr>
          <a:xfrm>
            <a:off x="8004517" y="4818185"/>
            <a:ext cx="1090246" cy="325315"/>
          </a:xfrm>
          <a:prstGeom prst="rect">
            <a:avLst/>
          </a:prstGeom>
          <a:solidFill>
            <a:srgbClr val="E1F7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396478"/>
            <a:ext cx="8151763" cy="4153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60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Strategic Conclusion</a:t>
            </a:r>
            <a:endParaRPr lang="en-US" sz="26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119" y="1403672"/>
            <a:ext cx="5185172" cy="293823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010201" y="1123206"/>
            <a:ext cx="2642369" cy="2076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The Root Cause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6010201" y="1455465"/>
            <a:ext cx="2642369" cy="8239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0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Quality failures at Flight Foods are caused entirely by </a:t>
            </a:r>
            <a:r>
              <a:rPr lang="en-US" sz="10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incompatible human communication systems</a:t>
            </a:r>
            <a:r>
              <a:rPr lang="en-US" sz="10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— not uncooperative workers.</a:t>
            </a:r>
            <a:endParaRPr lang="en-US" sz="1000" dirty="0"/>
          </a:p>
        </p:txBody>
      </p:sp>
      <p:sp>
        <p:nvSpPr>
          <p:cNvPr id="6" name="Text 3"/>
          <p:cNvSpPr/>
          <p:nvPr/>
        </p:nvSpPr>
        <p:spPr>
          <a:xfrm>
            <a:off x="6010201" y="2403946"/>
            <a:ext cx="2642369" cy="2076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What Won't Work</a:t>
            </a:r>
            <a:endParaRPr lang="en-US" sz="1300" dirty="0"/>
          </a:p>
        </p:txBody>
      </p:sp>
      <p:sp>
        <p:nvSpPr>
          <p:cNvPr id="7" name="Text 4"/>
          <p:cNvSpPr/>
          <p:nvPr/>
        </p:nvSpPr>
        <p:spPr>
          <a:xfrm>
            <a:off x="6010201" y="2736205"/>
            <a:ext cx="2642369" cy="6179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0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Shouting and text-only signs will never bridge a gap born from distinct cultures, languages, and generational experiences.</a:t>
            </a:r>
            <a:endParaRPr lang="en-US" sz="1000" dirty="0"/>
          </a:p>
        </p:txBody>
      </p:sp>
      <p:sp>
        <p:nvSpPr>
          <p:cNvPr id="8" name="Text 5"/>
          <p:cNvSpPr/>
          <p:nvPr/>
        </p:nvSpPr>
        <p:spPr>
          <a:xfrm>
            <a:off x="6010201" y="3478709"/>
            <a:ext cx="2642369" cy="2076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The Path Forward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6010201" y="3810967"/>
            <a:ext cx="2642369" cy="8239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0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Rebuilding the </a:t>
            </a:r>
            <a:r>
              <a:rPr lang="en-US" sz="1000" b="1" dirty="0">
                <a:solidFill>
                  <a:srgbClr val="D75BE2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Source</a:t>
            </a:r>
            <a:r>
              <a:rPr lang="en-US" sz="10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(Gary), expanding the </a:t>
            </a:r>
            <a:r>
              <a:rPr lang="en-US" sz="1000" b="1" dirty="0">
                <a:solidFill>
                  <a:srgbClr val="D75BE2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Channel</a:t>
            </a:r>
            <a:r>
              <a:rPr lang="en-US" sz="10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(visuals), and securing the </a:t>
            </a:r>
            <a:r>
              <a:rPr lang="en-US" sz="1000" b="1" dirty="0">
                <a:solidFill>
                  <a:srgbClr val="D75BE2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Feedback Loop</a:t>
            </a:r>
            <a:r>
              <a:rPr lang="en-US" sz="10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will save airline contracts — and the business.</a:t>
            </a:r>
            <a:endParaRPr lang="en-US" sz="10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6E6FB5B-5900-6B24-41AC-E4545CC437EE}"/>
              </a:ext>
            </a:extLst>
          </p:cNvPr>
          <p:cNvSpPr/>
          <p:nvPr/>
        </p:nvSpPr>
        <p:spPr>
          <a:xfrm>
            <a:off x="8004517" y="4818185"/>
            <a:ext cx="1090246" cy="325315"/>
          </a:xfrm>
          <a:prstGeom prst="rect">
            <a:avLst/>
          </a:prstGeom>
          <a:solidFill>
            <a:srgbClr val="E1F7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136452"/>
            <a:ext cx="8151763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Academic References</a:t>
            </a:r>
            <a:endParaRPr lang="en-US" sz="27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7069" y="1843906"/>
            <a:ext cx="4006304" cy="49172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75977" y="1862956"/>
            <a:ext cx="3807396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Berlo, D.K. (1960) </a:t>
            </a:r>
            <a:r>
              <a:rPr lang="en-US" sz="1100" i="1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Process of Communication.</a:t>
            </a:r>
            <a:r>
              <a:rPr lang="en-US" sz="11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New York: Holt, Rinehart and Winston.</a:t>
            </a:r>
            <a:endParaRPr lang="en-US" sz="11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41503" y="1843906"/>
            <a:ext cx="4006379" cy="491728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4840412" y="1862956"/>
            <a:ext cx="3807470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Robbins, S.P. and Judge, T.A. (2019) </a:t>
            </a:r>
            <a:r>
              <a:rPr lang="en-US" sz="1100" i="1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Organizational Behavior.</a:t>
            </a:r>
            <a:r>
              <a:rPr lang="en-US" sz="11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18th edn. Pearson.</a:t>
            </a:r>
            <a:endParaRPr lang="en-US" sz="1100" dirty="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96119" y="2632881"/>
            <a:ext cx="4006379" cy="718542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695028" y="2651931"/>
            <a:ext cx="3807470" cy="68044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Underhill, C. (2020) 'Cross-cultural barriers in manufacturing environments', </a:t>
            </a:r>
            <a:r>
              <a:rPr lang="en-US" sz="1100" i="1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Journal of Business Communication,</a:t>
            </a:r>
            <a:r>
              <a:rPr lang="en-US" sz="11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45(2), pp. 112–128.</a:t>
            </a:r>
            <a:endParaRPr lang="en-US" sz="11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98175FE-6475-20DB-23C7-AC69A8C5FE51}"/>
              </a:ext>
            </a:extLst>
          </p:cNvPr>
          <p:cNvSpPr/>
          <p:nvPr/>
        </p:nvSpPr>
        <p:spPr>
          <a:xfrm>
            <a:off x="8004517" y="4818185"/>
            <a:ext cx="1090246" cy="325315"/>
          </a:xfrm>
          <a:prstGeom prst="rect">
            <a:avLst/>
          </a:prstGeom>
          <a:solidFill>
            <a:srgbClr val="E1F7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8991669DF84244A81B93216713AC0FD" ma:contentTypeVersion="5" ma:contentTypeDescription="Create a new document." ma:contentTypeScope="" ma:versionID="bdc5f4e18196955cc9dd55fabe877745">
  <xsd:schema xmlns:xsd="http://www.w3.org/2001/XMLSchema" xmlns:xs="http://www.w3.org/2001/XMLSchema" xmlns:p="http://schemas.microsoft.com/office/2006/metadata/properties" xmlns:ns3="901b7179-a49d-4669-ab88-101a0e80079b" targetNamespace="http://schemas.microsoft.com/office/2006/metadata/properties" ma:root="true" ma:fieldsID="4bd890c56ba927dc584a290abe7b720c" ns3:_="">
    <xsd:import namespace="901b7179-a49d-4669-ab88-101a0e80079b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1b7179-a49d-4669-ab88-101a0e80079b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01b7179-a49d-4669-ab88-101a0e80079b" xsi:nil="true"/>
  </documentManagement>
</p:properties>
</file>

<file path=customXml/itemProps1.xml><?xml version="1.0" encoding="utf-8"?>
<ds:datastoreItem xmlns:ds="http://schemas.openxmlformats.org/officeDocument/2006/customXml" ds:itemID="{F9824541-B83F-43CE-9C0B-BE67CE3B36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01b7179-a49d-4669-ab88-101a0e8007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15DE645-B349-4120-9A3F-58402C69557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F5701D2-6771-44C5-B441-23CB01DC8EEB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purl.org/dc/terms/"/>
    <ds:schemaRef ds:uri="901b7179-a49d-4669-ab88-101a0e80079b"/>
    <ds:schemaRef ds:uri="http://www.w3.org/XML/1998/namespace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6213</TotalTime>
  <Words>653</Words>
  <Application>Microsoft Office PowerPoint</Application>
  <PresentationFormat>On-screen Show (16:9)</PresentationFormat>
  <Paragraphs>80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Geist</vt:lpstr>
      <vt:lpstr>Twemoji Mozilla</vt:lpstr>
      <vt:lpstr>Noto Serif SC Bold</vt:lpstr>
      <vt:lpstr>Noto Serif SC Light</vt:lpstr>
      <vt:lpstr>Geist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Luis Chinchilla</dc:creator>
  <cp:lastModifiedBy>Luis Eduardo Chinchilla Cortez (2528106)</cp:lastModifiedBy>
  <cp:revision>4</cp:revision>
  <dcterms:created xsi:type="dcterms:W3CDTF">2026-07-08T23:30:33Z</dcterms:created>
  <dcterms:modified xsi:type="dcterms:W3CDTF">2026-07-13T07:04:39Z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0x01010028991669DF84244A81B93216713AC0FD</vt:lpwstr>
  </property>
</Properties>
</file>