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FF6DB-16BD-D8D5-F57B-19090AAE6A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96549A8-B0E8-BBB3-609D-C6E50E9976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EB31D98-87A8-7550-B7CE-3BC2979C0D71}"/>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5" name="Footer Placeholder 4">
            <a:extLst>
              <a:ext uri="{FF2B5EF4-FFF2-40B4-BE49-F238E27FC236}">
                <a16:creationId xmlns:a16="http://schemas.microsoft.com/office/drawing/2014/main" id="{B3472067-2028-FB99-A1B8-8F5FFF0E27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CFA1E4-0DDE-61E0-3CF8-03CC909622DB}"/>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104847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BC8C-E88E-97D6-BA2B-26D7C886E6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8B58B5-F203-6571-76A8-A718384BBF6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1FC824-35AA-E14E-A03B-3DD89A2037EB}"/>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5" name="Footer Placeholder 4">
            <a:extLst>
              <a:ext uri="{FF2B5EF4-FFF2-40B4-BE49-F238E27FC236}">
                <a16:creationId xmlns:a16="http://schemas.microsoft.com/office/drawing/2014/main" id="{076271E7-65E5-4309-F858-424A65D50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26FAE7-6C77-8F75-5857-D6A60AC78B39}"/>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424812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2E88F-87DE-36B8-4652-63550DF0AF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3677162-2CAC-A5BE-DCC7-A725B96485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402B6DB-7544-DB7F-69E6-2A2244BA6293}"/>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5" name="Footer Placeholder 4">
            <a:extLst>
              <a:ext uri="{FF2B5EF4-FFF2-40B4-BE49-F238E27FC236}">
                <a16:creationId xmlns:a16="http://schemas.microsoft.com/office/drawing/2014/main" id="{90C5DEEA-DF1B-6D4C-BE00-0FD6368518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360705-B30B-DE3B-5D1F-744ED9A3CF8E}"/>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47766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E7FAB-3EEB-49BD-A353-3CD545691FB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A3FA42-86BB-9EA2-D7AB-C3A8E1FA0EB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63227C-9AF4-1823-DA6A-E8780B6E291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EF1720-988A-CC54-EA72-D93D6995AE8D}"/>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6" name="Footer Placeholder 5">
            <a:extLst>
              <a:ext uri="{FF2B5EF4-FFF2-40B4-BE49-F238E27FC236}">
                <a16:creationId xmlns:a16="http://schemas.microsoft.com/office/drawing/2014/main" id="{73BC6C87-D935-8EA3-9FEE-1779428F10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07A1A5-B7F7-B6F6-AD74-33088D68BC5F}"/>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4058412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92FA8-3CDB-49EB-B4BD-CB85471CCEA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D3898FF-9E08-AC04-BDA4-7220BBCC30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539405C-CD41-E5B5-C7AF-0091918EC7B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646E472-47AC-3683-845E-13E47380FF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964E0A-E650-03B6-24E6-A15DDF34AA3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145B29F-1952-0FEE-20F2-A0CD6DBE837F}"/>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8" name="Footer Placeholder 7">
            <a:extLst>
              <a:ext uri="{FF2B5EF4-FFF2-40B4-BE49-F238E27FC236}">
                <a16:creationId xmlns:a16="http://schemas.microsoft.com/office/drawing/2014/main" id="{A940A901-E8CA-5396-0F08-0811B42C869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49DCF6-BC93-73EF-0071-5362D23B7C64}"/>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1005998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00DFB-B10A-8DCD-6B90-A7589D42F2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BD14731-2E23-4F65-1B61-5299829FD4FF}"/>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4" name="Footer Placeholder 3">
            <a:extLst>
              <a:ext uri="{FF2B5EF4-FFF2-40B4-BE49-F238E27FC236}">
                <a16:creationId xmlns:a16="http://schemas.microsoft.com/office/drawing/2014/main" id="{438439C1-2498-1EDB-70DF-18A97C84F8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1DD906-F236-4EDD-3724-39291606B77D}"/>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136659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2DA27-62C8-921E-7B26-02211E4EAFE8}"/>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3" name="Footer Placeholder 2">
            <a:extLst>
              <a:ext uri="{FF2B5EF4-FFF2-40B4-BE49-F238E27FC236}">
                <a16:creationId xmlns:a16="http://schemas.microsoft.com/office/drawing/2014/main" id="{0958CA21-E65A-A952-1D58-25DD76BDD6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01BB41-EE5C-4943-A5D8-843CDD3B11E3}"/>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370062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1D84-A9FF-898F-2C75-76FF13823E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F0BFF43-9831-92C2-F5EC-9A49D3943A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24B1085-B68D-D8E7-4DF7-5CA80312D4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536A3A-3212-FFA3-44EA-D991C73D2EDA}"/>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6" name="Footer Placeholder 5">
            <a:extLst>
              <a:ext uri="{FF2B5EF4-FFF2-40B4-BE49-F238E27FC236}">
                <a16:creationId xmlns:a16="http://schemas.microsoft.com/office/drawing/2014/main" id="{0E02E1AB-D3DC-79E9-1A1D-00A73B6F28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78AEEA-68F3-E07A-1A89-894B17EC6E7E}"/>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360264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F5F4-E21D-076C-F496-4C24C62FC2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7DBC769-8842-6261-8315-D61C3C2378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3EF7F4-EC7B-FC4B-CDC3-001E380DEE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8CEEEF-69A7-1F37-9EAE-497310715B25}"/>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6" name="Footer Placeholder 5">
            <a:extLst>
              <a:ext uri="{FF2B5EF4-FFF2-40B4-BE49-F238E27FC236}">
                <a16:creationId xmlns:a16="http://schemas.microsoft.com/office/drawing/2014/main" id="{C1D8FD5D-4BE2-E2BE-9E09-849D7BF168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2478D9-0838-A9B2-7B53-858F3B4E6C9A}"/>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330528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031C7-27FF-9F31-325C-3B22D844802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C17A406-F123-16C3-4EEB-1435C618C99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0739BB-9B6B-9CCA-F957-598964E6C579}"/>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5" name="Footer Placeholder 4">
            <a:extLst>
              <a:ext uri="{FF2B5EF4-FFF2-40B4-BE49-F238E27FC236}">
                <a16:creationId xmlns:a16="http://schemas.microsoft.com/office/drawing/2014/main" id="{00082ED5-071B-1EB4-BB0F-116BD24DF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FD295B-228D-4CBB-C9DB-97258286F61C}"/>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225123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341A28-01EF-A7B8-F50B-1085319535C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A1EFB0-A993-7333-F2DF-F851D95383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63F6B6-2EA1-5EA3-5BD4-B635A6CE20D7}"/>
              </a:ext>
            </a:extLst>
          </p:cNvPr>
          <p:cNvSpPr>
            <a:spLocks noGrp="1"/>
          </p:cNvSpPr>
          <p:nvPr>
            <p:ph type="dt" sz="half" idx="10"/>
          </p:nvPr>
        </p:nvSpPr>
        <p:spPr/>
        <p:txBody>
          <a:bodyPr/>
          <a:lstStyle/>
          <a:p>
            <a:fld id="{85A05C5E-B710-4113-B674-26B10C8A6D81}" type="datetimeFigureOut">
              <a:rPr lang="en-GB" smtClean="0"/>
              <a:t>08/02/2024</a:t>
            </a:fld>
            <a:endParaRPr lang="en-GB"/>
          </a:p>
        </p:txBody>
      </p:sp>
      <p:sp>
        <p:nvSpPr>
          <p:cNvPr id="5" name="Footer Placeholder 4">
            <a:extLst>
              <a:ext uri="{FF2B5EF4-FFF2-40B4-BE49-F238E27FC236}">
                <a16:creationId xmlns:a16="http://schemas.microsoft.com/office/drawing/2014/main" id="{CBE72F34-F75E-DF10-9120-9A7689E115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5443AA-02BE-3760-456E-A3C3A5A162CB}"/>
              </a:ext>
            </a:extLst>
          </p:cNvPr>
          <p:cNvSpPr>
            <a:spLocks noGrp="1"/>
          </p:cNvSpPr>
          <p:nvPr>
            <p:ph type="sldNum" sz="quarter" idx="12"/>
          </p:nvPr>
        </p:nvSpPr>
        <p:spPr/>
        <p:txBody>
          <a:bodyPr/>
          <a:lstStyle/>
          <a:p>
            <a:fld id="{1EF64AB9-C3B5-46B1-8BF5-122823EB95A4}" type="slidenum">
              <a:rPr lang="en-GB" smtClean="0"/>
              <a:t>‹#›</a:t>
            </a:fld>
            <a:endParaRPr lang="en-GB"/>
          </a:p>
        </p:txBody>
      </p:sp>
    </p:spTree>
    <p:extLst>
      <p:ext uri="{BB962C8B-B14F-4D97-AF65-F5344CB8AC3E}">
        <p14:creationId xmlns:p14="http://schemas.microsoft.com/office/powerpoint/2010/main" val="35396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FDE88D-986E-01C6-847E-6DE4025B55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54F243D-F37B-7EC4-8D9E-E7E2F8A20E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5DD3DA-23C2-4F72-4C64-2F7FB33772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5A05C5E-B710-4113-B674-26B10C8A6D81}" type="datetimeFigureOut">
              <a:rPr lang="en-GB" smtClean="0"/>
              <a:t>08/02/2024</a:t>
            </a:fld>
            <a:endParaRPr lang="en-GB"/>
          </a:p>
        </p:txBody>
      </p:sp>
      <p:sp>
        <p:nvSpPr>
          <p:cNvPr id="5" name="Footer Placeholder 4">
            <a:extLst>
              <a:ext uri="{FF2B5EF4-FFF2-40B4-BE49-F238E27FC236}">
                <a16:creationId xmlns:a16="http://schemas.microsoft.com/office/drawing/2014/main" id="{A2CCDE8C-2825-F772-BEE9-B58A49D3ED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6DCCA32-89AC-09FE-EF0A-A468DB34EB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EF64AB9-C3B5-46B1-8BF5-122823EB95A4}" type="slidenum">
              <a:rPr lang="en-GB" smtClean="0"/>
              <a:t>‹#›</a:t>
            </a:fld>
            <a:endParaRPr lang="en-GB"/>
          </a:p>
        </p:txBody>
      </p:sp>
    </p:spTree>
    <p:extLst>
      <p:ext uri="{BB962C8B-B14F-4D97-AF65-F5344CB8AC3E}">
        <p14:creationId xmlns:p14="http://schemas.microsoft.com/office/powerpoint/2010/main" val="23863960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8FA25-BE80-1FBB-B10B-90D3638741D7}"/>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197EA596-C417-1319-2751-FFCBDFD7E9D6}"/>
              </a:ext>
            </a:extLst>
          </p:cNvPr>
          <p:cNvSpPr>
            <a:spLocks noGrp="1"/>
          </p:cNvSpPr>
          <p:nvPr>
            <p:ph type="subTitle" idx="1"/>
          </p:nvPr>
        </p:nvSpPr>
        <p:spPr/>
        <p:txBody>
          <a:bodyPr/>
          <a:lstStyle/>
          <a:p>
            <a:r>
              <a:rPr lang="en-GB" sz="4000" dirty="0"/>
              <a:t>Lecture 12: </a:t>
            </a:r>
            <a:r>
              <a:rPr lang="en-GB" sz="4000"/>
              <a:t>Summary and Concluding </a:t>
            </a:r>
            <a:r>
              <a:rPr lang="en-GB" sz="4000" dirty="0"/>
              <a:t>Thoughts</a:t>
            </a:r>
          </a:p>
          <a:p>
            <a:endParaRPr lang="en-GB" dirty="0"/>
          </a:p>
        </p:txBody>
      </p:sp>
    </p:spTree>
    <p:extLst>
      <p:ext uri="{BB962C8B-B14F-4D97-AF65-F5344CB8AC3E}">
        <p14:creationId xmlns:p14="http://schemas.microsoft.com/office/powerpoint/2010/main" val="2787171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837C-E9E5-2DF9-2802-2947C2E2ACDD}"/>
              </a:ext>
            </a:extLst>
          </p:cNvPr>
          <p:cNvSpPr>
            <a:spLocks noGrp="1"/>
          </p:cNvSpPr>
          <p:nvPr>
            <p:ph type="title"/>
          </p:nvPr>
        </p:nvSpPr>
        <p:spPr/>
        <p:txBody>
          <a:bodyPr/>
          <a:lstStyle/>
          <a:p>
            <a:pPr algn="ctr"/>
            <a:r>
              <a:rPr lang="en-GB" dirty="0"/>
              <a:t>Week 1</a:t>
            </a:r>
          </a:p>
        </p:txBody>
      </p:sp>
      <p:sp>
        <p:nvSpPr>
          <p:cNvPr id="3" name="Content Placeholder 2">
            <a:extLst>
              <a:ext uri="{FF2B5EF4-FFF2-40B4-BE49-F238E27FC236}">
                <a16:creationId xmlns:a16="http://schemas.microsoft.com/office/drawing/2014/main" id="{6FC1CCDB-8E61-4A5E-9F29-6C04B32F847F}"/>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1: Democracy and political institutions: Political institutions. From band-level to tribal societies, to the emergence of the state, rule of law, and institutions of accountability.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2: Origins of democracy: Ancient Athens, John Locke and the social contract, Montesquieu, British Magna Carter and Bill of Rights, Founding Fathers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3: Uniqueness of US Constitution: Constitution as a written document limiting powers of government and protecting individual rights, Republicanism, Federalism, Separation of Powers and Checks and Balances </a:t>
            </a:r>
          </a:p>
          <a:p>
            <a:endParaRPr lang="en-GB" dirty="0"/>
          </a:p>
        </p:txBody>
      </p:sp>
    </p:spTree>
    <p:extLst>
      <p:ext uri="{BB962C8B-B14F-4D97-AF65-F5344CB8AC3E}">
        <p14:creationId xmlns:p14="http://schemas.microsoft.com/office/powerpoint/2010/main" val="1062887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E31CB-099A-7AA6-EA98-EA0D8911F3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8FE857-8779-4000-C32E-D50435DFEB6D}"/>
              </a:ext>
            </a:extLst>
          </p:cNvPr>
          <p:cNvSpPr>
            <a:spLocks noGrp="1"/>
          </p:cNvSpPr>
          <p:nvPr>
            <p:ph type="title"/>
          </p:nvPr>
        </p:nvSpPr>
        <p:spPr/>
        <p:txBody>
          <a:bodyPr/>
          <a:lstStyle/>
          <a:p>
            <a:pPr algn="ctr"/>
            <a:r>
              <a:rPr lang="en-GB" dirty="0"/>
              <a:t>Week 2</a:t>
            </a:r>
          </a:p>
        </p:txBody>
      </p:sp>
      <p:sp>
        <p:nvSpPr>
          <p:cNvPr id="3" name="Content Placeholder 2">
            <a:extLst>
              <a:ext uri="{FF2B5EF4-FFF2-40B4-BE49-F238E27FC236}">
                <a16:creationId xmlns:a16="http://schemas.microsoft.com/office/drawing/2014/main" id="{476DDD69-B37A-2428-47DC-49B1185D59DF}"/>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4: Articles of Confederation: Economic woes, Lack of state compliance, State rivalry, Shays’ Rebellion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5: Constitutional Convention: States’ rights vs. Strong central government (anti-Federalists vs Federalists), Slavery, Bill of Rights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6: Three branches of government: Separation of Powers, Checks and Balances </a:t>
            </a:r>
          </a:p>
          <a:p>
            <a:endParaRPr lang="en-GB" dirty="0"/>
          </a:p>
        </p:txBody>
      </p:sp>
    </p:spTree>
    <p:extLst>
      <p:ext uri="{BB962C8B-B14F-4D97-AF65-F5344CB8AC3E}">
        <p14:creationId xmlns:p14="http://schemas.microsoft.com/office/powerpoint/2010/main" val="3606970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02DA8-1C12-AABB-10C4-506B85A2F6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2F855B-B5DA-9D03-1660-0E6F6BEA3239}"/>
              </a:ext>
            </a:extLst>
          </p:cNvPr>
          <p:cNvSpPr>
            <a:spLocks noGrp="1"/>
          </p:cNvSpPr>
          <p:nvPr>
            <p:ph type="title"/>
          </p:nvPr>
        </p:nvSpPr>
        <p:spPr/>
        <p:txBody>
          <a:bodyPr/>
          <a:lstStyle/>
          <a:p>
            <a:pPr algn="ctr"/>
            <a:r>
              <a:rPr lang="en-GB" dirty="0"/>
              <a:t>Week 3</a:t>
            </a:r>
          </a:p>
        </p:txBody>
      </p:sp>
      <p:sp>
        <p:nvSpPr>
          <p:cNvPr id="3" name="Content Placeholder 2">
            <a:extLst>
              <a:ext uri="{FF2B5EF4-FFF2-40B4-BE49-F238E27FC236}">
                <a16:creationId xmlns:a16="http://schemas.microsoft.com/office/drawing/2014/main" id="{A8024FF7-8C6B-4151-5AAA-397B5B25FC51}"/>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7: The Living Constitution: Enduring document with room for interpretation and debate through the times;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McCullough vs Maryland</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Madison vs Marbury</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8: Civil rights: Civil war, 14</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15</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and 16</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Amendments; Shift from dominance of slaveholding states to a country standing for all individuals including women and minorities;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Plessy vs Ferguson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Brown vs Board of Education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9: War powers: Split between Congress and the President. Congress has the power to declare war, the President the power to execute war. </a:t>
            </a:r>
          </a:p>
          <a:p>
            <a:endParaRPr lang="en-GB" dirty="0"/>
          </a:p>
        </p:txBody>
      </p:sp>
    </p:spTree>
    <p:extLst>
      <p:ext uri="{BB962C8B-B14F-4D97-AF65-F5344CB8AC3E}">
        <p14:creationId xmlns:p14="http://schemas.microsoft.com/office/powerpoint/2010/main" val="2123778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28D83-0E9E-E04E-6D00-5757B5062A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F788C0-A91C-EEE5-4FC4-E869F4587388}"/>
              </a:ext>
            </a:extLst>
          </p:cNvPr>
          <p:cNvSpPr>
            <a:spLocks noGrp="1"/>
          </p:cNvSpPr>
          <p:nvPr>
            <p:ph type="title"/>
          </p:nvPr>
        </p:nvSpPr>
        <p:spPr/>
        <p:txBody>
          <a:bodyPr/>
          <a:lstStyle/>
          <a:p>
            <a:pPr algn="ctr"/>
            <a:r>
              <a:rPr lang="en-GB" dirty="0"/>
              <a:t>Week 4</a:t>
            </a:r>
          </a:p>
        </p:txBody>
      </p:sp>
      <p:sp>
        <p:nvSpPr>
          <p:cNvPr id="3" name="Content Placeholder 2">
            <a:extLst>
              <a:ext uri="{FF2B5EF4-FFF2-40B4-BE49-F238E27FC236}">
                <a16:creationId xmlns:a16="http://schemas.microsoft.com/office/drawing/2014/main" id="{822DA40C-504E-2B11-4627-D182B559212E}"/>
              </a:ext>
            </a:extLst>
          </p:cNvPr>
          <p:cNvSpPr>
            <a:spLocks noGrp="1"/>
          </p:cNvSpPr>
          <p:nvPr>
            <p:ph idx="1"/>
          </p:nvPr>
        </p:nvSpPr>
        <p:spPr/>
        <p:txBody>
          <a:bodyPr>
            <a:normAutofit/>
          </a:bodyPr>
          <a:lstStyle/>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10: Bill of rights: 1</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st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Amendment, 2</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Amendment, 3</a:t>
            </a:r>
            <a:r>
              <a:rPr lang="en-GB" sz="2400" kern="100" baseline="30000" dirty="0">
                <a:effectLst/>
                <a:latin typeface="Aptos" panose="020B0004020202020204" pitchFamily="34" charset="0"/>
                <a:ea typeface="Aptos" panose="020B0004020202020204" pitchFamily="34" charset="0"/>
                <a:cs typeface="Times New Roman" panose="02020603050405020304" pitchFamily="18" charset="0"/>
              </a:rPr>
              <a:t>rd</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Amendment: Free speech, press, assembly, right to bear arms, right to due process </a:t>
            </a:r>
          </a:p>
          <a:p>
            <a:pPr>
              <a:lnSpc>
                <a:spcPct val="107000"/>
              </a:lnSpc>
              <a:spcBef>
                <a:spcPts val="0"/>
              </a:spcBef>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Lecture </a:t>
            </a:r>
            <a:r>
              <a:rPr lang="en-GB" sz="2400" kern="100" dirty="0">
                <a:latin typeface="Aptos" panose="020B0004020202020204" pitchFamily="34" charset="0"/>
                <a:ea typeface="Aptos" panose="020B0004020202020204" pitchFamily="34" charset="0"/>
                <a:cs typeface="Times New Roman" panose="02020603050405020304" pitchFamily="18" charset="0"/>
              </a:rPr>
              <a:t>11: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Elections, Ethics, and Civics in Democracy: A transparent and fair electoral process is essential for the success of a democracy. Not only is ethics essential for a democracy to work, it is essential for the personal success of leaders as well as individual citizens. Being a responsible citizen of a democracy means to take part in all three branches of government: to vote for representatives of the legislative and executive branches, to engage in the legislative process, and to serve jury duty in the judicial branch.   </a:t>
            </a:r>
          </a:p>
          <a:p>
            <a:endParaRPr lang="en-GB" dirty="0"/>
          </a:p>
        </p:txBody>
      </p:sp>
    </p:spTree>
    <p:extLst>
      <p:ext uri="{BB962C8B-B14F-4D97-AF65-F5344CB8AC3E}">
        <p14:creationId xmlns:p14="http://schemas.microsoft.com/office/powerpoint/2010/main" val="3874779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C81D-5CF7-6FCF-4A87-D391058FBA50}"/>
              </a:ext>
            </a:extLst>
          </p:cNvPr>
          <p:cNvSpPr>
            <a:spLocks noGrp="1"/>
          </p:cNvSpPr>
          <p:nvPr>
            <p:ph type="title"/>
          </p:nvPr>
        </p:nvSpPr>
        <p:spPr/>
        <p:txBody>
          <a:bodyPr/>
          <a:lstStyle/>
          <a:p>
            <a:pPr algn="ctr"/>
            <a:r>
              <a:rPr lang="en-GB" dirty="0"/>
              <a:t>How to make democracy work for you: </a:t>
            </a:r>
          </a:p>
        </p:txBody>
      </p:sp>
      <p:sp>
        <p:nvSpPr>
          <p:cNvPr id="3" name="Content Placeholder 2">
            <a:extLst>
              <a:ext uri="{FF2B5EF4-FFF2-40B4-BE49-F238E27FC236}">
                <a16:creationId xmlns:a16="http://schemas.microsoft.com/office/drawing/2014/main" id="{4A74180A-BA1A-6193-64D0-CDBE1CB130BD}"/>
              </a:ext>
            </a:extLst>
          </p:cNvPr>
          <p:cNvSpPr>
            <a:spLocks noGrp="1"/>
          </p:cNvSpPr>
          <p:nvPr>
            <p:ph idx="1"/>
          </p:nvPr>
        </p:nvSpPr>
        <p:spPr/>
        <p:txBody>
          <a:bodyPr>
            <a:normAutofit/>
          </a:bodyPr>
          <a:lstStyle/>
          <a:p>
            <a:pPr marL="342900" marR="0" lvl="0" indent="-342900">
              <a:lnSpc>
                <a:spcPct val="107000"/>
              </a:lnSpc>
              <a:spcBef>
                <a:spcPts val="0"/>
              </a:spcBef>
              <a:spcAft>
                <a:spcPts val="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Be curious and take interest in the policy matters that affect you. What are the politics that drive the issues? Who are the stakeholders? What are the possibilities for change and improvement? What is realistic in terms of change, and how can it be achieved in the most enduring and peaceful way possible?</a:t>
            </a:r>
          </a:p>
          <a:p>
            <a:pPr marL="342900" marR="0" lvl="0" indent="-342900">
              <a:lnSpc>
                <a:spcPct val="107000"/>
              </a:lnSpc>
              <a:spcBef>
                <a:spcPts val="0"/>
              </a:spcBef>
              <a:spcAft>
                <a:spcPts val="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Speaking out: Know the political realities, keep realistic expectations and stay focused on the most positive and constructive way forward. </a:t>
            </a:r>
          </a:p>
          <a:p>
            <a:pPr marL="342900" marR="0" lvl="0" indent="-342900">
              <a:lnSpc>
                <a:spcPct val="107000"/>
              </a:lnSpc>
              <a:spcBef>
                <a:spcPts val="0"/>
              </a:spcBef>
              <a:spcAft>
                <a:spcPts val="0"/>
              </a:spcAft>
              <a:buFont typeface="+mj-lt"/>
              <a:buAutoNum type="arabicParenR"/>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Challenges are a part of life and are there to help us grow and evolve. You can choose to learn from them, and to respond in a constructive way allows you to rise above them and serves you for life.</a:t>
            </a:r>
          </a:p>
          <a:p>
            <a:pPr marL="0" indent="0">
              <a:buNone/>
            </a:pPr>
            <a:endParaRPr lang="en-GB" dirty="0"/>
          </a:p>
        </p:txBody>
      </p:sp>
    </p:spTree>
    <p:extLst>
      <p:ext uri="{BB962C8B-B14F-4D97-AF65-F5344CB8AC3E}">
        <p14:creationId xmlns:p14="http://schemas.microsoft.com/office/powerpoint/2010/main" val="3011740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7B7CDA-B2D1-3496-E017-4169836543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A02CCA-C802-FCC9-D7A6-D4900460C06F}"/>
              </a:ext>
            </a:extLst>
          </p:cNvPr>
          <p:cNvSpPr>
            <a:spLocks noGrp="1"/>
          </p:cNvSpPr>
          <p:nvPr>
            <p:ph type="title"/>
          </p:nvPr>
        </p:nvSpPr>
        <p:spPr/>
        <p:txBody>
          <a:bodyPr/>
          <a:lstStyle/>
          <a:p>
            <a:pPr algn="ctr"/>
            <a:r>
              <a:rPr lang="en-GB" dirty="0"/>
              <a:t>How to make democracy work for you: </a:t>
            </a:r>
          </a:p>
        </p:txBody>
      </p:sp>
      <p:sp>
        <p:nvSpPr>
          <p:cNvPr id="3" name="Content Placeholder 2">
            <a:extLst>
              <a:ext uri="{FF2B5EF4-FFF2-40B4-BE49-F238E27FC236}">
                <a16:creationId xmlns:a16="http://schemas.microsoft.com/office/drawing/2014/main" id="{F13A8082-4A61-BE5E-0FB1-3A710061A0E9}"/>
              </a:ext>
            </a:extLst>
          </p:cNvPr>
          <p:cNvSpPr>
            <a:spLocks noGrp="1"/>
          </p:cNvSpPr>
          <p:nvPr>
            <p:ph idx="1"/>
          </p:nvPr>
        </p:nvSpPr>
        <p:spPr/>
        <p:txBody>
          <a:bodyPr>
            <a:normAutofit/>
          </a:bodyPr>
          <a:lstStyle/>
          <a:p>
            <a:pPr marL="457200" marR="0" lvl="0" indent="-457200">
              <a:lnSpc>
                <a:spcPct val="107000"/>
              </a:lnSpc>
              <a:spcBef>
                <a:spcPts val="0"/>
              </a:spcBef>
              <a:spcAft>
                <a:spcPts val="0"/>
              </a:spcAft>
              <a:buFont typeface="+mj-lt"/>
              <a:buAutoNum type="arabicParenR" startAt="4"/>
            </a:pPr>
            <a:r>
              <a:rPr lang="en-GB" kern="100" dirty="0">
                <a:effectLst/>
                <a:latin typeface="Aptos" panose="020B0004020202020204" pitchFamily="34" charset="0"/>
                <a:ea typeface="Aptos" panose="020B0004020202020204" pitchFamily="34" charset="0"/>
                <a:cs typeface="Times New Roman" panose="02020603050405020304" pitchFamily="18" charset="0"/>
              </a:rPr>
              <a:t>Be discerning. With people, situations, life choices. </a:t>
            </a:r>
          </a:p>
          <a:p>
            <a:pPr marL="457200" marR="0" lvl="0" indent="-457200">
              <a:lnSpc>
                <a:spcPct val="107000"/>
              </a:lnSpc>
              <a:spcBef>
                <a:spcPts val="0"/>
              </a:spcBef>
              <a:spcAft>
                <a:spcPts val="0"/>
              </a:spcAft>
              <a:buFont typeface="+mj-lt"/>
              <a:buAutoNum type="arabicParenR" startAt="4"/>
            </a:pPr>
            <a:r>
              <a:rPr lang="en-GB" kern="100" dirty="0">
                <a:effectLst/>
                <a:latin typeface="Aptos" panose="020B0004020202020204" pitchFamily="34" charset="0"/>
                <a:ea typeface="Aptos" panose="020B0004020202020204" pitchFamily="34" charset="0"/>
                <a:cs typeface="Times New Roman" panose="02020603050405020304" pitchFamily="18" charset="0"/>
              </a:rPr>
              <a:t>There is free will and plenty of freedom in democratic countries: Actions also have consequences, and therefore be judicious about how you choose to react and respond especially in times of challenge.</a:t>
            </a:r>
          </a:p>
          <a:p>
            <a:pPr marL="457200" marR="0" lvl="0" indent="-457200">
              <a:lnSpc>
                <a:spcPct val="107000"/>
              </a:lnSpc>
              <a:spcBef>
                <a:spcPts val="0"/>
              </a:spcBef>
              <a:spcAft>
                <a:spcPts val="0"/>
              </a:spcAft>
              <a:buFont typeface="+mj-lt"/>
              <a:buAutoNum type="arabicParenR" startAt="4"/>
            </a:pPr>
            <a:r>
              <a:rPr lang="en-GB" kern="100" dirty="0">
                <a:effectLst/>
                <a:latin typeface="Aptos" panose="020B0004020202020204" pitchFamily="34" charset="0"/>
                <a:ea typeface="Aptos" panose="020B0004020202020204" pitchFamily="34" charset="0"/>
                <a:cs typeface="Times New Roman" panose="02020603050405020304" pitchFamily="18" charset="0"/>
              </a:rPr>
              <a:t>You have freedom to choose how you respond to things that happen. You have the freedom to set your own path and create the reality you want.</a:t>
            </a:r>
          </a:p>
          <a:p>
            <a:pPr marL="0" indent="0">
              <a:buNone/>
            </a:pPr>
            <a:endParaRPr lang="en-GB" dirty="0"/>
          </a:p>
        </p:txBody>
      </p:sp>
    </p:spTree>
    <p:extLst>
      <p:ext uri="{BB962C8B-B14F-4D97-AF65-F5344CB8AC3E}">
        <p14:creationId xmlns:p14="http://schemas.microsoft.com/office/powerpoint/2010/main" val="3671997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358DE-AB1B-5D75-DC8F-C87627DE7B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DB1172-F01D-25C8-6F12-63FFB8F62B96}"/>
              </a:ext>
            </a:extLst>
          </p:cNvPr>
          <p:cNvSpPr>
            <a:spLocks noGrp="1"/>
          </p:cNvSpPr>
          <p:nvPr>
            <p:ph type="title"/>
          </p:nvPr>
        </p:nvSpPr>
        <p:spPr/>
        <p:txBody>
          <a:bodyPr/>
          <a:lstStyle/>
          <a:p>
            <a:pPr algn="ctr"/>
            <a:r>
              <a:rPr lang="en-GB" dirty="0"/>
              <a:t>How to make democracy work for you: </a:t>
            </a:r>
          </a:p>
        </p:txBody>
      </p:sp>
      <p:sp>
        <p:nvSpPr>
          <p:cNvPr id="3" name="Content Placeholder 2">
            <a:extLst>
              <a:ext uri="{FF2B5EF4-FFF2-40B4-BE49-F238E27FC236}">
                <a16:creationId xmlns:a16="http://schemas.microsoft.com/office/drawing/2014/main" id="{76EAD40A-1396-38CC-85B2-F355D8B5DCF7}"/>
              </a:ext>
            </a:extLst>
          </p:cNvPr>
          <p:cNvSpPr>
            <a:spLocks noGrp="1"/>
          </p:cNvSpPr>
          <p:nvPr>
            <p:ph idx="1"/>
          </p:nvPr>
        </p:nvSpPr>
        <p:spPr/>
        <p:txBody>
          <a:bodyPr>
            <a:normAutofit lnSpcReduction="10000"/>
          </a:bodyPr>
          <a:lstStyle/>
          <a:p>
            <a:pPr marL="514350" marR="0" lvl="0" indent="-514350">
              <a:lnSpc>
                <a:spcPct val="107000"/>
              </a:lnSpc>
              <a:spcBef>
                <a:spcPts val="0"/>
              </a:spcBef>
              <a:spcAft>
                <a:spcPts val="0"/>
              </a:spcAft>
              <a:buFont typeface="+mj-lt"/>
              <a:buAutoNum type="arabicParenR" startAt="7"/>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Use your intuition and listen to your inner guidance. Your intuition is there to guide you toward the best possible paths available.  </a:t>
            </a:r>
          </a:p>
          <a:p>
            <a:pPr marL="514350" marR="0" lvl="0" indent="-514350">
              <a:lnSpc>
                <a:spcPct val="107000"/>
              </a:lnSpc>
              <a:spcBef>
                <a:spcPts val="0"/>
              </a:spcBef>
              <a:spcAft>
                <a:spcPts val="0"/>
              </a:spcAft>
              <a:buFont typeface="+mj-lt"/>
              <a:buAutoNum type="arabicParenR" startAt="7"/>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Above all, protect yourself first. Plan not only for the short term but also for the long term as much as possible. Foresight and prevention are key to peaceful living.</a:t>
            </a:r>
          </a:p>
          <a:p>
            <a:pPr marL="514350" marR="0" lvl="0" indent="-514350">
              <a:lnSpc>
                <a:spcPct val="107000"/>
              </a:lnSpc>
              <a:spcBef>
                <a:spcPts val="0"/>
              </a:spcBef>
              <a:spcAft>
                <a:spcPts val="0"/>
              </a:spcAft>
              <a:buFont typeface="+mj-lt"/>
              <a:buAutoNum type="arabicParenR" startAt="7"/>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In any given situation, we have the choice of choosing peace or conflict. Choose peace.</a:t>
            </a:r>
          </a:p>
          <a:p>
            <a:pPr marL="514350" marR="0" lvl="0" indent="-514350">
              <a:lnSpc>
                <a:spcPct val="107000"/>
              </a:lnSpc>
              <a:spcBef>
                <a:spcPts val="0"/>
              </a:spcBef>
              <a:spcAft>
                <a:spcPts val="800"/>
              </a:spcAft>
              <a:buFont typeface="+mj-lt"/>
              <a:buAutoNum type="arabicParenR" startAt="7"/>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The sky’s the limit. Never limit yourself with regards to the possibilities of what you can accomplish. </a:t>
            </a:r>
          </a:p>
          <a:p>
            <a:pPr marL="0" indent="0">
              <a:buNone/>
            </a:pPr>
            <a:endParaRPr lang="en-GB" dirty="0"/>
          </a:p>
        </p:txBody>
      </p:sp>
    </p:spTree>
    <p:extLst>
      <p:ext uri="{BB962C8B-B14F-4D97-AF65-F5344CB8AC3E}">
        <p14:creationId xmlns:p14="http://schemas.microsoft.com/office/powerpoint/2010/main" val="2548072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A3FE-E160-C64A-C302-02B1CE26F87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6556A6-5301-205D-6975-6DEEC9ED33A1}"/>
              </a:ext>
            </a:extLst>
          </p:cNvPr>
          <p:cNvSpPr>
            <a:spLocks noGrp="1"/>
          </p:cNvSpPr>
          <p:nvPr>
            <p:ph idx="1"/>
          </p:nvPr>
        </p:nvSpPr>
        <p:spPr/>
        <p:txBody>
          <a:bodyPr>
            <a:normAutofit/>
          </a:bodyPr>
          <a:lstStyle/>
          <a:p>
            <a:pPr marL="0" indent="0" algn="ctr">
              <a:buNone/>
            </a:pPr>
            <a:endParaRPr lang="en-GB" sz="24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2400" dirty="0">
                <a:effectLst/>
                <a:latin typeface="Aptos" panose="020B0004020202020204" pitchFamily="34" charset="0"/>
                <a:ea typeface="Aptos" panose="020B0004020202020204" pitchFamily="34" charset="0"/>
                <a:cs typeface="Times New Roman" panose="02020603050405020304" pitchFamily="18" charset="0"/>
              </a:rPr>
              <a:t>“The journey of a thousand miles begins with a single step.” ~Lao </a:t>
            </a:r>
            <a:r>
              <a:rPr lang="en-GB" sz="2400" dirty="0" err="1">
                <a:effectLst/>
                <a:latin typeface="Aptos" panose="020B0004020202020204" pitchFamily="34" charset="0"/>
                <a:ea typeface="Aptos" panose="020B0004020202020204" pitchFamily="34" charset="0"/>
                <a:cs typeface="Times New Roman" panose="02020603050405020304" pitchFamily="18" charset="0"/>
              </a:rPr>
              <a:t>Tze</a:t>
            </a:r>
            <a:endParaRPr lang="en-GB" sz="24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endParaRPr lang="en-GB" sz="2400" dirty="0">
              <a:latin typeface="Aptos" panose="020B0004020202020204" pitchFamily="34" charset="0"/>
              <a:cs typeface="Times New Roman" panose="02020603050405020304" pitchFamily="18" charset="0"/>
            </a:endParaRPr>
          </a:p>
          <a:p>
            <a:pPr marL="0" indent="0" algn="ctr">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“One small step for man, one giant leap for mankind.” ~Buzz Aldrin</a:t>
            </a:r>
          </a:p>
          <a:p>
            <a:pPr marL="0" indent="0" algn="ctr">
              <a:buNone/>
            </a:pP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2400" kern="100" dirty="0">
                <a:latin typeface="Aptos" panose="020B0004020202020204" pitchFamily="34" charset="0"/>
                <a:ea typeface="Aptos" panose="020B0004020202020204" pitchFamily="34" charset="0"/>
                <a:cs typeface="Times New Roman" panose="02020603050405020304" pitchFamily="18" charset="0"/>
              </a:rPr>
              <a:t>“We can do small things with great love.” ~Mother Teresa</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endParaRPr lang="en-GB" sz="3600" dirty="0"/>
          </a:p>
        </p:txBody>
      </p:sp>
    </p:spTree>
    <p:extLst>
      <p:ext uri="{BB962C8B-B14F-4D97-AF65-F5344CB8AC3E}">
        <p14:creationId xmlns:p14="http://schemas.microsoft.com/office/powerpoint/2010/main" val="1329313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BEBAB-43E3-DC6A-5DD8-2F067D456139}"/>
              </a:ext>
            </a:extLst>
          </p:cNvPr>
          <p:cNvSpPr>
            <a:spLocks noGrp="1"/>
          </p:cNvSpPr>
          <p:nvPr>
            <p:ph type="title"/>
          </p:nvPr>
        </p:nvSpPr>
        <p:spPr/>
        <p:txBody>
          <a:bodyPr/>
          <a:lstStyle/>
          <a:p>
            <a:pPr algn="ctr"/>
            <a:r>
              <a:rPr lang="en-GB" dirty="0"/>
              <a:t>Key Texts</a:t>
            </a:r>
          </a:p>
        </p:txBody>
      </p:sp>
      <p:sp>
        <p:nvSpPr>
          <p:cNvPr id="3" name="Content Placeholder 2">
            <a:extLst>
              <a:ext uri="{FF2B5EF4-FFF2-40B4-BE49-F238E27FC236}">
                <a16:creationId xmlns:a16="http://schemas.microsoft.com/office/drawing/2014/main" id="{FA74EC00-FC19-B0C9-DBC0-383B71708A94}"/>
              </a:ext>
            </a:extLst>
          </p:cNvPr>
          <p:cNvSpPr>
            <a:spLocks noGrp="1"/>
          </p:cNvSpPr>
          <p:nvPr>
            <p:ph idx="1"/>
          </p:nvPr>
        </p:nvSpPr>
        <p:spPr/>
        <p:txBody>
          <a:bodyPr>
            <a:normAutofit fontScale="25000" lnSpcReduction="20000"/>
          </a:bodyPr>
          <a:lstStyle/>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Dunn, John.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Democracy: A History</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New York: Atlantic Monthly Press, 2005.</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Fukuyama, Francis.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Political Order and Political Decay: From the Industrial Revolution to the Globalization of 	Democracy</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New York: Farrar, Straus and Giroux, 2014.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Fukuyama, Francis.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The Origins of Political Order</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New York: Farrar, Straus and Giroux, 2011.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Hamilton, Alexander, John Jay, and James Madison.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The Federalist Papers</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Originally published1787-1788. Timeless 	Publications, 2022.</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Klarman, Michael J.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The Framers’ Coup: The Making of the United States Constitution</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New York: Oxford University 	Press, 2016.</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McDonald, Forrest.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States’ Rights and the Union: Imperium in </a:t>
            </a:r>
            <a:r>
              <a:rPr lang="en-GB" sz="6400" i="1" kern="100" dirty="0" err="1">
                <a:effectLst/>
                <a:latin typeface="Aptos" panose="020B0004020202020204" pitchFamily="34" charset="0"/>
                <a:ea typeface="Aptos" panose="020B0004020202020204" pitchFamily="34" charset="0"/>
                <a:cs typeface="Times New Roman" panose="02020603050405020304" pitchFamily="18" charset="0"/>
              </a:rPr>
              <a:t>Imperio</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 1776-1876</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Lawrence, Kansas: University Press 	of Kansas, 2000.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Paulsen, Michael S. and Luke Paulsen.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The Constitution: An Introduction</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New York: Basic Books, 2015.</a:t>
            </a:r>
          </a:p>
          <a:p>
            <a:pPr marL="0" marR="0" indent="0">
              <a:lnSpc>
                <a:spcPct val="107000"/>
              </a:lnSpc>
              <a:spcBef>
                <a:spcPts val="0"/>
              </a:spcBef>
              <a:spcAft>
                <a:spcPts val="0"/>
              </a:spcAft>
              <a:buNone/>
            </a:pPr>
            <a:endParaRPr lang="en-GB" sz="64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nSpc>
                <a:spcPct val="107000"/>
              </a:lnSpc>
              <a:spcBef>
                <a:spcPts val="0"/>
              </a:spcBef>
              <a:spcAft>
                <a:spcPts val="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Thompson, Jill L. </a:t>
            </a:r>
            <a:r>
              <a:rPr lang="en-GB" sz="6400" i="1" kern="100" dirty="0">
                <a:effectLst/>
                <a:latin typeface="Aptos" panose="020B0004020202020204" pitchFamily="34" charset="0"/>
                <a:ea typeface="Aptos" panose="020B0004020202020204" pitchFamily="34" charset="0"/>
                <a:cs typeface="Times New Roman" panose="02020603050405020304" pitchFamily="18" charset="0"/>
              </a:rPr>
              <a:t>The Character of American Democracy: Preserving Our Past, Protecting Our Future</a:t>
            </a:r>
            <a:r>
              <a:rPr lang="en-GB" sz="6400" kern="100" dirty="0">
                <a:effectLst/>
                <a:latin typeface="Aptos" panose="020B0004020202020204" pitchFamily="34" charset="0"/>
                <a:ea typeface="Aptos" panose="020B0004020202020204" pitchFamily="34" charset="0"/>
                <a:cs typeface="Times New Roman" panose="02020603050405020304" pitchFamily="18" charset="0"/>
              </a:rPr>
              <a:t>. Bloomington, 	Indiana: Indiana University Press, 2020.</a:t>
            </a:r>
          </a:p>
          <a:p>
            <a:pPr marL="0" marR="0" indent="0">
              <a:lnSpc>
                <a:spcPct val="107000"/>
              </a:lnSpc>
              <a:spcBef>
                <a:spcPts val="0"/>
              </a:spcBef>
              <a:spcAft>
                <a:spcPts val="0"/>
              </a:spcAft>
              <a:buNone/>
            </a:pPr>
            <a:r>
              <a:rPr lang="en-GB" sz="29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indent="0">
              <a:lnSpc>
                <a:spcPct val="107000"/>
              </a:lnSpc>
              <a:spcBef>
                <a:spcPts val="0"/>
              </a:spcBef>
              <a:spcAft>
                <a:spcPts val="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841568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0BFDA-9DC8-48BE-4EA6-C72DA466C419}"/>
              </a:ext>
            </a:extLst>
          </p:cNvPr>
          <p:cNvSpPr>
            <a:spLocks noGrp="1"/>
          </p:cNvSpPr>
          <p:nvPr>
            <p:ph type="title"/>
          </p:nvPr>
        </p:nvSpPr>
        <p:spPr/>
        <p:txBody>
          <a:bodyPr/>
          <a:lstStyle/>
          <a:p>
            <a:pPr algn="ctr"/>
            <a:r>
              <a:rPr lang="en-GB" dirty="0"/>
              <a:t>Key Texts</a:t>
            </a:r>
          </a:p>
        </p:txBody>
      </p:sp>
      <p:sp>
        <p:nvSpPr>
          <p:cNvPr id="3" name="Content Placeholder 2">
            <a:extLst>
              <a:ext uri="{FF2B5EF4-FFF2-40B4-BE49-F238E27FC236}">
                <a16:creationId xmlns:a16="http://schemas.microsoft.com/office/drawing/2014/main" id="{2B39F5E4-A698-8D2D-1138-83D4D0A3C44B}"/>
              </a:ext>
            </a:extLst>
          </p:cNvPr>
          <p:cNvSpPr>
            <a:spLocks noGrp="1"/>
          </p:cNvSpPr>
          <p:nvPr>
            <p:ph idx="1"/>
          </p:nvPr>
        </p:nvSpPr>
        <p:spPr/>
        <p:txBody>
          <a:bodyPr/>
          <a:lstStyle/>
          <a:p>
            <a:pPr marL="0" marR="0" algn="ctr">
              <a:lnSpc>
                <a:spcPct val="107000"/>
              </a:lnSpc>
              <a:spcBef>
                <a:spcPts val="0"/>
              </a:spcBef>
              <a:spcAft>
                <a:spcPts val="800"/>
              </a:spcAft>
            </a:pPr>
            <a:r>
              <a:rPr lang="en-GB" i="1" kern="100" dirty="0">
                <a:effectLst/>
                <a:latin typeface="Aptos" panose="020B0004020202020204" pitchFamily="34" charset="0"/>
                <a:ea typeface="Aptos" panose="020B0004020202020204" pitchFamily="34" charset="0"/>
                <a:cs typeface="Times New Roman" panose="02020603050405020304" pitchFamily="18" charset="0"/>
              </a:rPr>
              <a:t>The Articles of Confederation</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07000"/>
              </a:lnSpc>
              <a:spcBef>
                <a:spcPts val="0"/>
              </a:spcBef>
              <a:spcAft>
                <a:spcPts val="800"/>
              </a:spcAft>
            </a:pPr>
            <a:r>
              <a:rPr lang="en-GB" i="1" kern="100" dirty="0">
                <a:effectLst/>
                <a:latin typeface="Aptos" panose="020B0004020202020204" pitchFamily="34" charset="0"/>
                <a:ea typeface="Aptos" panose="020B0004020202020204" pitchFamily="34" charset="0"/>
                <a:cs typeface="Times New Roman" panose="02020603050405020304" pitchFamily="18" charset="0"/>
              </a:rPr>
              <a:t>The Constitution of the United States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ctr">
              <a:lnSpc>
                <a:spcPct val="107000"/>
              </a:lnSpc>
              <a:spcBef>
                <a:spcPts val="0"/>
              </a:spcBef>
              <a:spcAft>
                <a:spcPts val="800"/>
              </a:spcAft>
            </a:pPr>
            <a:r>
              <a:rPr lang="en-GB" i="1" kern="100" dirty="0">
                <a:effectLst/>
                <a:latin typeface="Aptos" panose="020B0004020202020204" pitchFamily="34" charset="0"/>
                <a:ea typeface="Aptos" panose="020B0004020202020204" pitchFamily="34" charset="0"/>
                <a:cs typeface="Times New Roman" panose="02020603050405020304" pitchFamily="18" charset="0"/>
              </a:rPr>
              <a:t>The United States Declaration of Independence</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10230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4AA1A-D00E-C4E1-5F3D-9200B9739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C91BE6-5B57-1013-3432-422A8D867F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554A67-DEDF-EF0A-73D1-14DF702215D1}"/>
              </a:ext>
            </a:extLst>
          </p:cNvPr>
          <p:cNvSpPr>
            <a:spLocks noGrp="1"/>
          </p:cNvSpPr>
          <p:nvPr>
            <p:ph idx="1"/>
          </p:nvPr>
        </p:nvSpPr>
        <p:spPr/>
        <p:txBody>
          <a:bodyPr>
            <a:normAutofit/>
          </a:bodyPr>
          <a:lstStyle/>
          <a:p>
            <a:pPr marL="0" indent="0" algn="ctr">
              <a:buNone/>
            </a:pPr>
            <a:endParaRPr lang="en-GB" sz="24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2400" dirty="0">
                <a:effectLst/>
                <a:latin typeface="Aptos" panose="020B0004020202020204" pitchFamily="34" charset="0"/>
                <a:ea typeface="Aptos" panose="020B0004020202020204" pitchFamily="34" charset="0"/>
                <a:cs typeface="Times New Roman" panose="02020603050405020304" pitchFamily="18" charset="0"/>
              </a:rPr>
              <a:t>“The journey of a thousand miles begins with a single step.” ~Lao </a:t>
            </a:r>
            <a:r>
              <a:rPr lang="en-GB" sz="2400" dirty="0" err="1">
                <a:effectLst/>
                <a:latin typeface="Aptos" panose="020B0004020202020204" pitchFamily="34" charset="0"/>
                <a:ea typeface="Aptos" panose="020B0004020202020204" pitchFamily="34" charset="0"/>
                <a:cs typeface="Times New Roman" panose="02020603050405020304" pitchFamily="18" charset="0"/>
              </a:rPr>
              <a:t>Tze</a:t>
            </a:r>
            <a:endParaRPr lang="en-GB" sz="24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endParaRPr lang="en-GB" sz="2400" dirty="0">
              <a:latin typeface="Aptos" panose="020B0004020202020204" pitchFamily="34" charset="0"/>
              <a:cs typeface="Times New Roman" panose="02020603050405020304" pitchFamily="18" charset="0"/>
            </a:endParaRPr>
          </a:p>
          <a:p>
            <a:pPr marL="0" indent="0" algn="ctr">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“One small step for man, one giant leap for mankind.” ~Buzz Aldrin</a:t>
            </a:r>
          </a:p>
          <a:p>
            <a:pPr marL="0" indent="0" algn="ctr">
              <a:buNone/>
            </a:pP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2400" kern="100" dirty="0">
                <a:latin typeface="Aptos" panose="020B0004020202020204" pitchFamily="34" charset="0"/>
                <a:ea typeface="Aptos" panose="020B0004020202020204" pitchFamily="34" charset="0"/>
                <a:cs typeface="Times New Roman" panose="02020603050405020304" pitchFamily="18" charset="0"/>
              </a:rPr>
              <a:t>“We can do small things with great love.” ~Mother Teresa</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ctr">
              <a:buNone/>
            </a:pPr>
            <a:endParaRPr lang="en-GB" sz="3600" dirty="0"/>
          </a:p>
        </p:txBody>
      </p:sp>
    </p:spTree>
    <p:extLst>
      <p:ext uri="{BB962C8B-B14F-4D97-AF65-F5344CB8AC3E}">
        <p14:creationId xmlns:p14="http://schemas.microsoft.com/office/powerpoint/2010/main" val="2397303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1043</Words>
  <Application>Microsoft Office PowerPoint</Application>
  <PresentationFormat>Widescreen</PresentationFormat>
  <Paragraphs>64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Understanding Democracy</vt:lpstr>
      <vt:lpstr>Week 1</vt:lpstr>
      <vt:lpstr>Week 2</vt:lpstr>
      <vt:lpstr>Week 3</vt:lpstr>
      <vt:lpstr>Week 4</vt:lpstr>
      <vt:lpstr>How to make democracy work for you: </vt:lpstr>
      <vt:lpstr>How to make democracy work for you: </vt:lpstr>
      <vt:lpstr>How to make democracy work for you: </vt:lpstr>
      <vt:lpstr>PowerPoint Presentation</vt:lpstr>
      <vt:lpstr>Key Texts</vt:lpstr>
      <vt:lpstr>Key Texts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11</cp:revision>
  <dcterms:created xsi:type="dcterms:W3CDTF">2024-02-08T00:17:56Z</dcterms:created>
  <dcterms:modified xsi:type="dcterms:W3CDTF">2024-02-08T04:54:11Z</dcterms:modified>
</cp:coreProperties>
</file>