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256" r:id="rId2"/>
    <p:sldId id="257" r:id="rId3"/>
    <p:sldId id="264" r:id="rId4"/>
    <p:sldId id="265" r:id="rId5"/>
    <p:sldId id="266" r:id="rId6"/>
    <p:sldId id="259" r:id="rId7"/>
    <p:sldId id="261" r:id="rId8"/>
    <p:sldId id="260" r:id="rId9"/>
    <p:sldId id="279" r:id="rId10"/>
    <p:sldId id="282" r:id="rId11"/>
    <p:sldId id="286" r:id="rId12"/>
    <p:sldId id="289" r:id="rId13"/>
    <p:sldId id="290" r:id="rId14"/>
    <p:sldId id="291" r:id="rId15"/>
    <p:sldId id="283" r:id="rId16"/>
    <p:sldId id="281" r:id="rId17"/>
    <p:sldId id="294" r:id="rId18"/>
  </p:sldIdLst>
  <p:sldSz cx="9144000" cy="6858000" type="screen4x3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6B8F11-4537-4E82-A4F3-9F1912C365F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DB054C-EE8D-4D99-82B7-449D9A813CC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1E80783B-0B38-4BD8-BA4C-E1CD2B08D28A}" type="datetimeFigureOut">
              <a:rPr lang="en-US"/>
              <a:pPr>
                <a:defRPr/>
              </a:pPr>
              <a:t>9/24/2021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6BAC2C-DF25-457C-B5E3-F95B1DB5DA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F5D28F-D074-43B5-8DD1-A2F7CB90197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9447213"/>
            <a:ext cx="29718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890D988-E3C9-42CC-BEFD-4BDFF4BFFA1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A408116E-4FAF-4EF6-AC58-E4BF7484DAD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C798C2B3-8654-40F5-81DF-9E7322719F3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2772" name="Rectangle 4">
            <a:extLst>
              <a:ext uri="{FF2B5EF4-FFF2-40B4-BE49-F238E27FC236}">
                <a16:creationId xmlns:a16="http://schemas.microsoft.com/office/drawing/2014/main" id="{C571E645-1AC1-494F-8EB1-3EAB49C3E38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2975" y="746125"/>
            <a:ext cx="4972050" cy="37290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DF54D798-D3B4-4DA8-8158-6A2D8259814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400"/>
            <a:ext cx="5486400" cy="4475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078" name="Rectangle 6">
            <a:extLst>
              <a:ext uri="{FF2B5EF4-FFF2-40B4-BE49-F238E27FC236}">
                <a16:creationId xmlns:a16="http://schemas.microsoft.com/office/drawing/2014/main" id="{4FA0D241-D9AD-47EF-9515-E8E0A80F2EB4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7213"/>
            <a:ext cx="29718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9" name="Rectangle 7">
            <a:extLst>
              <a:ext uri="{FF2B5EF4-FFF2-40B4-BE49-F238E27FC236}">
                <a16:creationId xmlns:a16="http://schemas.microsoft.com/office/drawing/2014/main" id="{126217AF-E23B-489D-969F-91D5887A3F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447213"/>
            <a:ext cx="29718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C584773-279B-4AA5-A144-8D357AB3CA0B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C3AE6F16-68A7-47FE-9C72-0B7AF214F73A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3AC959DD-3B10-4B2C-9656-9B2BAF9B215F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3675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D0097-E71E-46FF-A035-4D947F2456A0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79919-CD46-4C45-AEAC-4AC4C6FC36A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5611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B3477-D6FC-4770-AF5D-64BBBFAF1E11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4B582-4305-4BB3-AF64-B06C767DFA7D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0247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E3B21-020F-4C29-932F-6C882B43B45A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6A397-9252-4730-BDF1-184D7DABDB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5753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2D0E5-72E0-423B-A597-2C16F74B859F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81FA9-9D1A-4C0C-A6BA-839EF3D9101E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0278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9F1D-CE26-4F58-BE1A-90B2C3392E0A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5853F-4728-4475-B641-9DB412DEE8E3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7392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0DFD3-6027-43B0-B74D-BC8F46F45369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E62BF-7EC0-4E9C-BAD9-D278864CEA3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9694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DE4AA1-8027-40E0-837C-D0C3FABC0A45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0565B-1299-4C21-B574-273491A0F27E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070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4FE7-9396-469D-925B-7EB5BE258180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133E-6CB6-4D49-8DEC-056A1BE4382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2019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55F2F8-1A60-4E69-B84D-7397C8150A75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65A3B-FA88-484C-854F-4134D6B2089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909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1A171-3C8C-451F-A4E8-B838C9AAF92A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65A3B-FA88-484C-854F-4134D6B2089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92905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CE16E-A3AC-4223-9E1C-D6BD3490F00C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65A3B-FA88-484C-854F-4134D6B2089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07801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2C386-0468-497E-B82A-EE18B5D1D9CD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65A3B-FA88-484C-854F-4134D6B2089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68270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5B94-583C-4ACE-8E5B-6B248695A6C1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65A3B-FA88-484C-854F-4134D6B2089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70882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19018-7864-464C-AA39-179EBD6A4FCF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65A3B-FA88-484C-854F-4134D6B2089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16753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6ADE6-E956-4930-ABA4-CDA9EF72DBB0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74FCD-435B-418D-952B-6AA559AB037F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56517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9339D-1F38-4699-8246-0251063C2B6C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9B3F5-0CAF-4512-8FC8-57E729E7B8B2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1279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77EA65C-8E9D-40FF-8E82-7A71B8635DCE}" type="datetime1">
              <a:rPr lang="en-US" smtClean="0"/>
              <a:t>9/24/2021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E565A3B-FA88-484C-854F-4134D6B2089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034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6E01D46A-BC62-4BC0-9E85-A391516DAB6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/>
              <a:t>Research philosophies and formulating a research topic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EFCA5D0F-1026-4A32-A1E2-6C0B4587DCE7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Week 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>
            <a:extLst>
              <a:ext uri="{FF2B5EF4-FFF2-40B4-BE49-F238E27FC236}">
                <a16:creationId xmlns:a16="http://schemas.microsoft.com/office/drawing/2014/main" id="{DCDC6D0F-B38C-484E-8093-95FDC1584B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Topics</a:t>
            </a:r>
          </a:p>
        </p:txBody>
      </p:sp>
      <p:sp>
        <p:nvSpPr>
          <p:cNvPr id="3076" name="Rectangle 3">
            <a:extLst>
              <a:ext uri="{FF2B5EF4-FFF2-40B4-BE49-F238E27FC236}">
                <a16:creationId xmlns:a16="http://schemas.microsoft.com/office/drawing/2014/main" id="{B7F8A261-BBB1-4345-83FD-31ECFAD902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/>
            <a:r>
              <a:rPr lang="en-GB" altLang="en-US"/>
              <a:t>Deductive and inductive approaches</a:t>
            </a:r>
          </a:p>
          <a:p>
            <a:pPr eaLnBrk="1" hangingPunct="1"/>
            <a:r>
              <a:rPr lang="en-GB" altLang="en-US"/>
              <a:t>Review of epistemological and ontological considerations</a:t>
            </a:r>
          </a:p>
          <a:p>
            <a:pPr eaLnBrk="1" hangingPunct="1"/>
            <a:r>
              <a:rPr lang="en-GB" altLang="en-US"/>
              <a:t>Defining research questions</a:t>
            </a:r>
          </a:p>
          <a:p>
            <a:pPr eaLnBrk="1" hangingPunct="1"/>
            <a:r>
              <a:rPr lang="en-GB" altLang="en-US"/>
              <a:t>Theory and research</a:t>
            </a:r>
          </a:p>
          <a:p>
            <a:pPr lvl="1" eaLnBrk="1" hangingPunct="1"/>
            <a:r>
              <a:rPr lang="en-GB" altLang="en-US"/>
              <a:t>Grand theory</a:t>
            </a:r>
          </a:p>
          <a:p>
            <a:pPr lvl="1" eaLnBrk="1" hangingPunct="1"/>
            <a:r>
              <a:rPr lang="en-GB" altLang="en-US"/>
              <a:t>Middle-range theory</a:t>
            </a:r>
          </a:p>
          <a:p>
            <a:pPr eaLnBrk="1" hangingPunct="1"/>
            <a:r>
              <a:rPr lang="en-GB" altLang="en-US"/>
              <a:t>References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71B4AA3-84E5-466B-A315-AEFFB5159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>
            <a:extLst>
              <a:ext uri="{FF2B5EF4-FFF2-40B4-BE49-F238E27FC236}">
                <a16:creationId xmlns:a16="http://schemas.microsoft.com/office/drawing/2014/main" id="{072988BB-E01C-470E-AA37-DB73FFA5D3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Deductive Approach</a:t>
            </a:r>
          </a:p>
        </p:txBody>
      </p:sp>
      <p:sp>
        <p:nvSpPr>
          <p:cNvPr id="4100" name="Text Box 3">
            <a:extLst>
              <a:ext uri="{FF2B5EF4-FFF2-40B4-BE49-F238E27FC236}">
                <a16:creationId xmlns:a16="http://schemas.microsoft.com/office/drawing/2014/main" id="{156D7C98-714E-4A33-B5A0-A10C58BB88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2988" y="1916113"/>
            <a:ext cx="785018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/>
              <a:t>Deductive reasoning works from the more general to the more specific. </a:t>
            </a:r>
          </a:p>
        </p:txBody>
      </p:sp>
      <p:grpSp>
        <p:nvGrpSpPr>
          <p:cNvPr id="4101" name="Group 16">
            <a:extLst>
              <a:ext uri="{FF2B5EF4-FFF2-40B4-BE49-F238E27FC236}">
                <a16:creationId xmlns:a16="http://schemas.microsoft.com/office/drawing/2014/main" id="{FF1EC053-CE80-4019-9A1F-6E1321366796}"/>
              </a:ext>
            </a:extLst>
          </p:cNvPr>
          <p:cNvGrpSpPr>
            <a:grpSpLocks/>
          </p:cNvGrpSpPr>
          <p:nvPr/>
        </p:nvGrpSpPr>
        <p:grpSpPr bwMode="auto">
          <a:xfrm>
            <a:off x="882527" y="4245601"/>
            <a:ext cx="7560518" cy="1007343"/>
            <a:chOff x="204" y="1888"/>
            <a:chExt cx="5443" cy="998"/>
          </a:xfrm>
        </p:grpSpPr>
        <p:sp>
          <p:nvSpPr>
            <p:cNvPr id="4107" name="Rectangle 7">
              <a:extLst>
                <a:ext uri="{FF2B5EF4-FFF2-40B4-BE49-F238E27FC236}">
                  <a16:creationId xmlns:a16="http://schemas.microsoft.com/office/drawing/2014/main" id="{1FEC43CA-6B62-4207-9EE7-5F645286E8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77" y="1888"/>
              <a:ext cx="1270" cy="95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algn="ctr" eaLnBrk="1" hangingPunct="1"/>
              <a:r>
                <a:rPr lang="en-GB" altLang="en-US"/>
                <a:t>Confirmation</a:t>
              </a:r>
            </a:p>
          </p:txBody>
        </p:sp>
        <p:sp>
          <p:nvSpPr>
            <p:cNvPr id="4108" name="AutoShape 11">
              <a:extLst>
                <a:ext uri="{FF2B5EF4-FFF2-40B4-BE49-F238E27FC236}">
                  <a16:creationId xmlns:a16="http://schemas.microsoft.com/office/drawing/2014/main" id="{CEA29235-FD7D-4C66-BB16-5E0F1B43CB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4" y="1933"/>
              <a:ext cx="1270" cy="953"/>
            </a:xfrm>
            <a:prstGeom prst="rightArrowCallout">
              <a:avLst>
                <a:gd name="adj1" fmla="val 25000"/>
                <a:gd name="adj2" fmla="val 25000"/>
                <a:gd name="adj3" fmla="val 22211"/>
                <a:gd name="adj4" fmla="val 6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algn="ctr" eaLnBrk="1" hangingPunct="1"/>
              <a:r>
                <a:rPr lang="en-GB" altLang="en-US"/>
                <a:t>Theory</a:t>
              </a:r>
            </a:p>
          </p:txBody>
        </p:sp>
        <p:sp>
          <p:nvSpPr>
            <p:cNvPr id="4109" name="AutoShape 13">
              <a:extLst>
                <a:ext uri="{FF2B5EF4-FFF2-40B4-BE49-F238E27FC236}">
                  <a16:creationId xmlns:a16="http://schemas.microsoft.com/office/drawing/2014/main" id="{7AC434C3-FA33-4CEA-AB8D-82495C4333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55" y="1933"/>
              <a:ext cx="1270" cy="953"/>
            </a:xfrm>
            <a:prstGeom prst="rightArrowCallout">
              <a:avLst>
                <a:gd name="adj1" fmla="val 25000"/>
                <a:gd name="adj2" fmla="val 25000"/>
                <a:gd name="adj3" fmla="val 22211"/>
                <a:gd name="adj4" fmla="val 6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algn="ctr" eaLnBrk="1" hangingPunct="1"/>
              <a:r>
                <a:rPr lang="en-GB" altLang="en-US"/>
                <a:t>Hypothesis</a:t>
              </a:r>
            </a:p>
          </p:txBody>
        </p:sp>
        <p:sp>
          <p:nvSpPr>
            <p:cNvPr id="4110" name="AutoShape 14">
              <a:extLst>
                <a:ext uri="{FF2B5EF4-FFF2-40B4-BE49-F238E27FC236}">
                  <a16:creationId xmlns:a16="http://schemas.microsoft.com/office/drawing/2014/main" id="{1B512DE9-98A5-4558-9377-C6CA02A4C5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1888"/>
              <a:ext cx="1270" cy="953"/>
            </a:xfrm>
            <a:prstGeom prst="rightArrowCallout">
              <a:avLst>
                <a:gd name="adj1" fmla="val 25000"/>
                <a:gd name="adj2" fmla="val 25000"/>
                <a:gd name="adj3" fmla="val 22211"/>
                <a:gd name="adj4" fmla="val 6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algn="ctr" eaLnBrk="1" hangingPunct="1"/>
              <a:r>
                <a:rPr lang="en-GB" altLang="en-US"/>
                <a:t>Observation</a:t>
              </a:r>
            </a:p>
          </p:txBody>
        </p:sp>
      </p:grpSp>
      <p:grpSp>
        <p:nvGrpSpPr>
          <p:cNvPr id="4102" name="Group 25">
            <a:extLst>
              <a:ext uri="{FF2B5EF4-FFF2-40B4-BE49-F238E27FC236}">
                <a16:creationId xmlns:a16="http://schemas.microsoft.com/office/drawing/2014/main" id="{6159D1A9-FD9C-48F4-9408-FEC9038FD799}"/>
              </a:ext>
            </a:extLst>
          </p:cNvPr>
          <p:cNvGrpSpPr>
            <a:grpSpLocks/>
          </p:cNvGrpSpPr>
          <p:nvPr/>
        </p:nvGrpSpPr>
        <p:grpSpPr bwMode="auto">
          <a:xfrm>
            <a:off x="1076714" y="2897500"/>
            <a:ext cx="7338058" cy="830263"/>
            <a:chOff x="591" y="1516"/>
            <a:chExt cx="4972" cy="523"/>
          </a:xfrm>
        </p:grpSpPr>
        <p:sp>
          <p:nvSpPr>
            <p:cNvPr id="4103" name="Text Box 18">
              <a:extLst>
                <a:ext uri="{FF2B5EF4-FFF2-40B4-BE49-F238E27FC236}">
                  <a16:creationId xmlns:a16="http://schemas.microsoft.com/office/drawing/2014/main" id="{53BD35D8-2F47-4A0A-9C3D-36223A388EA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91" y="1563"/>
              <a:ext cx="829" cy="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eaLnBrk="1" hangingPunct="1"/>
              <a:r>
                <a:rPr lang="en-GB" altLang="en-US" sz="1600"/>
                <a:t>Begin with theory</a:t>
              </a:r>
            </a:p>
          </p:txBody>
        </p:sp>
        <p:sp>
          <p:nvSpPr>
            <p:cNvPr id="4104" name="Text Box 19">
              <a:extLst>
                <a:ext uri="{FF2B5EF4-FFF2-40B4-BE49-F238E27FC236}">
                  <a16:creationId xmlns:a16="http://schemas.microsoft.com/office/drawing/2014/main" id="{7FA31C24-C5A1-4D15-B378-AE4BB1865DC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64" y="1516"/>
              <a:ext cx="829" cy="5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eaLnBrk="1" hangingPunct="1"/>
              <a:r>
                <a:rPr lang="en-GB" altLang="en-US" sz="1600" dirty="0"/>
                <a:t>Narrow into hypothesis</a:t>
              </a:r>
            </a:p>
          </p:txBody>
        </p:sp>
        <p:sp>
          <p:nvSpPr>
            <p:cNvPr id="4105" name="Text Box 20">
              <a:extLst>
                <a:ext uri="{FF2B5EF4-FFF2-40B4-BE49-F238E27FC236}">
                  <a16:creationId xmlns:a16="http://schemas.microsoft.com/office/drawing/2014/main" id="{CE894AD6-6C4E-45B9-961C-53E39B49330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21" y="1536"/>
              <a:ext cx="1497" cy="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eaLnBrk="1" hangingPunct="1"/>
              <a:r>
                <a:rPr lang="en-GB" altLang="en-US" sz="1600" dirty="0"/>
                <a:t>Collect observations to test hypothesis</a:t>
              </a:r>
            </a:p>
          </p:txBody>
        </p:sp>
        <p:sp>
          <p:nvSpPr>
            <p:cNvPr id="4106" name="Text Box 24">
              <a:extLst>
                <a:ext uri="{FF2B5EF4-FFF2-40B4-BE49-F238E27FC236}">
                  <a16:creationId xmlns:a16="http://schemas.microsoft.com/office/drawing/2014/main" id="{C4C7A560-B1ED-47B3-8B25-DD27A5567C4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26" y="1540"/>
              <a:ext cx="1237" cy="4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eaLnBrk="1" hangingPunct="1"/>
              <a:r>
                <a:rPr lang="en-GB" altLang="en-US" sz="1600" dirty="0"/>
                <a:t>Confirm (or not) our theory</a:t>
              </a:r>
            </a:p>
          </p:txBody>
        </p:sp>
      </p:grp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E2F7E46-EE96-4BF9-B3D3-F255AC23D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CFE51305-FFFE-41AC-99C6-E183D09354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57947" y="610659"/>
            <a:ext cx="6798735" cy="1081618"/>
          </a:xfrm>
        </p:spPr>
        <p:txBody>
          <a:bodyPr/>
          <a:lstStyle/>
          <a:p>
            <a:pPr eaLnBrk="1" hangingPunct="1"/>
            <a:r>
              <a:rPr lang="en-GB" altLang="en-US" sz="4000" dirty="0"/>
              <a:t>Inductive Approach</a:t>
            </a:r>
          </a:p>
        </p:txBody>
      </p:sp>
      <p:sp>
        <p:nvSpPr>
          <p:cNvPr id="5124" name="Text Box 3">
            <a:extLst>
              <a:ext uri="{FF2B5EF4-FFF2-40B4-BE49-F238E27FC236}">
                <a16:creationId xmlns:a16="http://schemas.microsoft.com/office/drawing/2014/main" id="{FAAD0B39-0184-4D7A-BA17-BDA902B659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3608" y="1595682"/>
            <a:ext cx="785018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Book Antiqua" panose="0204060205030503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/>
              <a:t>Inductive approaches move from specific observations to broader generalizations and theories</a:t>
            </a:r>
            <a:r>
              <a:rPr lang="en-GB" altLang="en-US" dirty="0"/>
              <a:t> </a:t>
            </a:r>
          </a:p>
        </p:txBody>
      </p:sp>
      <p:grpSp>
        <p:nvGrpSpPr>
          <p:cNvPr id="5125" name="Group 4">
            <a:extLst>
              <a:ext uri="{FF2B5EF4-FFF2-40B4-BE49-F238E27FC236}">
                <a16:creationId xmlns:a16="http://schemas.microsoft.com/office/drawing/2014/main" id="{D4B4BF96-EE5C-4A5F-B897-D2F15EBBD777}"/>
              </a:ext>
            </a:extLst>
          </p:cNvPr>
          <p:cNvGrpSpPr>
            <a:grpSpLocks/>
          </p:cNvGrpSpPr>
          <p:nvPr/>
        </p:nvGrpSpPr>
        <p:grpSpPr bwMode="auto">
          <a:xfrm>
            <a:off x="899593" y="3933825"/>
            <a:ext cx="7416824" cy="1584325"/>
            <a:chOff x="204" y="1888"/>
            <a:chExt cx="5443" cy="998"/>
          </a:xfrm>
        </p:grpSpPr>
        <p:sp>
          <p:nvSpPr>
            <p:cNvPr id="5131" name="Rectangle 5">
              <a:extLst>
                <a:ext uri="{FF2B5EF4-FFF2-40B4-BE49-F238E27FC236}">
                  <a16:creationId xmlns:a16="http://schemas.microsoft.com/office/drawing/2014/main" id="{6C330705-E7CC-4F81-BD58-6C32C7CF7E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77" y="1888"/>
              <a:ext cx="1270" cy="95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algn="ctr" eaLnBrk="1" hangingPunct="1"/>
              <a:r>
                <a:rPr lang="en-GB" altLang="en-US"/>
                <a:t>Theory</a:t>
              </a:r>
            </a:p>
          </p:txBody>
        </p:sp>
        <p:sp>
          <p:nvSpPr>
            <p:cNvPr id="5132" name="AutoShape 6">
              <a:extLst>
                <a:ext uri="{FF2B5EF4-FFF2-40B4-BE49-F238E27FC236}">
                  <a16:creationId xmlns:a16="http://schemas.microsoft.com/office/drawing/2014/main" id="{6DDA4902-4C03-4F53-ADA0-1963FC1A01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4" y="1933"/>
              <a:ext cx="1270" cy="953"/>
            </a:xfrm>
            <a:prstGeom prst="rightArrowCallout">
              <a:avLst>
                <a:gd name="adj1" fmla="val 25000"/>
                <a:gd name="adj2" fmla="val 25000"/>
                <a:gd name="adj3" fmla="val 22211"/>
                <a:gd name="adj4" fmla="val 6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algn="ctr" eaLnBrk="1" hangingPunct="1"/>
              <a:r>
                <a:rPr lang="en-GB" altLang="en-US"/>
                <a:t>Observation</a:t>
              </a:r>
            </a:p>
          </p:txBody>
        </p:sp>
        <p:sp>
          <p:nvSpPr>
            <p:cNvPr id="5133" name="AutoShape 7">
              <a:extLst>
                <a:ext uri="{FF2B5EF4-FFF2-40B4-BE49-F238E27FC236}">
                  <a16:creationId xmlns:a16="http://schemas.microsoft.com/office/drawing/2014/main" id="{B5356324-BD32-4802-A09D-F897BA4C18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55" y="1933"/>
              <a:ext cx="1270" cy="953"/>
            </a:xfrm>
            <a:prstGeom prst="rightArrowCallout">
              <a:avLst>
                <a:gd name="adj1" fmla="val 25000"/>
                <a:gd name="adj2" fmla="val 25000"/>
                <a:gd name="adj3" fmla="val 22211"/>
                <a:gd name="adj4" fmla="val 6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algn="ctr" eaLnBrk="1" hangingPunct="1"/>
              <a:r>
                <a:rPr lang="en-GB" altLang="en-US"/>
                <a:t>Patterns</a:t>
              </a:r>
            </a:p>
          </p:txBody>
        </p:sp>
        <p:sp>
          <p:nvSpPr>
            <p:cNvPr id="5134" name="AutoShape 8">
              <a:extLst>
                <a:ext uri="{FF2B5EF4-FFF2-40B4-BE49-F238E27FC236}">
                  <a16:creationId xmlns:a16="http://schemas.microsoft.com/office/drawing/2014/main" id="{C87128FB-D8FC-4E70-9880-88BEBDDB1F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07" y="1888"/>
              <a:ext cx="1270" cy="953"/>
            </a:xfrm>
            <a:prstGeom prst="rightArrowCallout">
              <a:avLst>
                <a:gd name="adj1" fmla="val 25000"/>
                <a:gd name="adj2" fmla="val 25000"/>
                <a:gd name="adj3" fmla="val 22211"/>
                <a:gd name="adj4" fmla="val 6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algn="ctr" eaLnBrk="1" hangingPunct="1"/>
              <a:r>
                <a:rPr lang="en-GB" altLang="en-US"/>
                <a:t>Hypothesis</a:t>
              </a:r>
            </a:p>
          </p:txBody>
        </p:sp>
      </p:grpSp>
      <p:grpSp>
        <p:nvGrpSpPr>
          <p:cNvPr id="5126" name="Group 14">
            <a:extLst>
              <a:ext uri="{FF2B5EF4-FFF2-40B4-BE49-F238E27FC236}">
                <a16:creationId xmlns:a16="http://schemas.microsoft.com/office/drawing/2014/main" id="{55A473B3-540A-4DC7-AF7C-5B83233CB6E0}"/>
              </a:ext>
            </a:extLst>
          </p:cNvPr>
          <p:cNvGrpSpPr>
            <a:grpSpLocks/>
          </p:cNvGrpSpPr>
          <p:nvPr/>
        </p:nvGrpSpPr>
        <p:grpSpPr bwMode="auto">
          <a:xfrm>
            <a:off x="899592" y="2781300"/>
            <a:ext cx="7488832" cy="830263"/>
            <a:chOff x="68" y="1752"/>
            <a:chExt cx="5500" cy="523"/>
          </a:xfrm>
        </p:grpSpPr>
        <p:sp>
          <p:nvSpPr>
            <p:cNvPr id="5127" name="Text Box 10">
              <a:extLst>
                <a:ext uri="{FF2B5EF4-FFF2-40B4-BE49-F238E27FC236}">
                  <a16:creationId xmlns:a16="http://schemas.microsoft.com/office/drawing/2014/main" id="{5ADE18A1-0360-4347-BFDB-8CD7EB86BC2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" y="1752"/>
              <a:ext cx="1010" cy="5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eaLnBrk="1" hangingPunct="1"/>
              <a:r>
                <a:rPr lang="en-GB" altLang="en-US" sz="1600" dirty="0"/>
                <a:t>Begin with observations and measures</a:t>
              </a:r>
            </a:p>
          </p:txBody>
        </p:sp>
        <p:sp>
          <p:nvSpPr>
            <p:cNvPr id="5128" name="Text Box 11">
              <a:extLst>
                <a:ext uri="{FF2B5EF4-FFF2-40B4-BE49-F238E27FC236}">
                  <a16:creationId xmlns:a16="http://schemas.microsoft.com/office/drawing/2014/main" id="{B21DA9B6-5E39-44B7-80CA-9AC83C01C5C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67" y="1752"/>
              <a:ext cx="829" cy="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eaLnBrk="1" hangingPunct="1"/>
              <a:r>
                <a:rPr lang="en-GB" altLang="en-US" sz="1600"/>
                <a:t>Detect patterns</a:t>
              </a:r>
            </a:p>
          </p:txBody>
        </p:sp>
        <p:sp>
          <p:nvSpPr>
            <p:cNvPr id="5129" name="Text Box 12">
              <a:extLst>
                <a:ext uri="{FF2B5EF4-FFF2-40B4-BE49-F238E27FC236}">
                  <a16:creationId xmlns:a16="http://schemas.microsoft.com/office/drawing/2014/main" id="{86E39D7E-7E1C-4FAF-8ED1-2069139FBA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16" y="1752"/>
              <a:ext cx="1146" cy="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eaLnBrk="1" hangingPunct="1"/>
              <a:r>
                <a:rPr lang="en-GB" altLang="en-US" sz="1600"/>
                <a:t>Formulate hypothesis</a:t>
              </a:r>
            </a:p>
          </p:txBody>
        </p:sp>
        <p:sp>
          <p:nvSpPr>
            <p:cNvPr id="5130" name="Text Box 13">
              <a:extLst>
                <a:ext uri="{FF2B5EF4-FFF2-40B4-BE49-F238E27FC236}">
                  <a16:creationId xmlns:a16="http://schemas.microsoft.com/office/drawing/2014/main" id="{C5064C3A-622C-4834-8FC0-9B62AE21AB2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31" y="1752"/>
              <a:ext cx="1237" cy="4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Book Antiqua" panose="02040602050305030304" pitchFamily="18" charset="0"/>
                </a:defRPr>
              </a:lvl9pPr>
            </a:lstStyle>
            <a:p>
              <a:pPr eaLnBrk="1" hangingPunct="1"/>
              <a:r>
                <a:rPr lang="en-GB" altLang="en-US" sz="1600"/>
                <a:t>Develop general conclusions / theories</a:t>
              </a:r>
            </a:p>
          </p:txBody>
        </p:sp>
      </p:grp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7A74F35-6A90-46AF-9F30-62BEBA69B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>
            <a:extLst>
              <a:ext uri="{FF2B5EF4-FFF2-40B4-BE49-F238E27FC236}">
                <a16:creationId xmlns:a16="http://schemas.microsoft.com/office/drawing/2014/main" id="{6EE88AE7-0245-4032-8A1A-4A3C4CAD22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Comparison: Deductive &amp; Inductive</a:t>
            </a:r>
          </a:p>
        </p:txBody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D808BD76-75D5-4616-9D74-A02AE2A3CCA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These two methods of reasoning have a very different "feel" to them </a:t>
            </a:r>
          </a:p>
          <a:p>
            <a:pPr eaLnBrk="1" hangingPunct="1"/>
            <a:r>
              <a:rPr lang="en-GB" altLang="en-US"/>
              <a:t>Inductive reasoning is more open-ended and exploratory, especially at the beginning </a:t>
            </a:r>
          </a:p>
          <a:p>
            <a:pPr eaLnBrk="1" hangingPunct="1"/>
            <a:r>
              <a:rPr lang="en-GB" altLang="en-US"/>
              <a:t>Deductive reasoning is more narrow in nature and is concerned with testing or confirming hypotheses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0D67685-DA95-445D-8808-E9581C9A3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>
            <a:extLst>
              <a:ext uri="{FF2B5EF4-FFF2-40B4-BE49-F238E27FC236}">
                <a16:creationId xmlns:a16="http://schemas.microsoft.com/office/drawing/2014/main" id="{6F7DE89A-F7EE-43AD-B4E0-A078B22005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Epistemology and Ontology (1 of 3)</a:t>
            </a:r>
          </a:p>
        </p:txBody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90FC7B9E-DEC7-4509-BCA7-CC57D8CF8BE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eaLnBrk="1" hangingPunct="1">
              <a:lnSpc>
                <a:spcPct val="120000"/>
              </a:lnSpc>
            </a:pPr>
            <a:r>
              <a:rPr lang="en-GB" altLang="en-US" sz="2800" dirty="0"/>
              <a:t>Epistemology</a:t>
            </a:r>
          </a:p>
          <a:p>
            <a:pPr lvl="1" eaLnBrk="1" hangingPunct="1">
              <a:lnSpc>
                <a:spcPct val="120000"/>
              </a:lnSpc>
            </a:pPr>
            <a:r>
              <a:rPr lang="en-GB" altLang="en-US" sz="2400" dirty="0"/>
              <a:t>Study of knowledge</a:t>
            </a:r>
          </a:p>
          <a:p>
            <a:pPr lvl="1" eaLnBrk="1" hangingPunct="1">
              <a:lnSpc>
                <a:spcPct val="120000"/>
              </a:lnSpc>
            </a:pPr>
            <a:r>
              <a:rPr lang="en-GB" altLang="en-US" sz="2400" i="1" dirty="0"/>
              <a:t>"How do we know…?"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800" dirty="0"/>
              <a:t>Positivists </a:t>
            </a:r>
          </a:p>
          <a:p>
            <a:pPr lvl="1" eaLnBrk="1" hangingPunct="1">
              <a:lnSpc>
                <a:spcPct val="120000"/>
              </a:lnSpc>
            </a:pPr>
            <a:r>
              <a:rPr lang="en-GB" altLang="en-US" sz="2400" dirty="0"/>
              <a:t>View knowledge in terms of principles and laws</a:t>
            </a:r>
          </a:p>
          <a:p>
            <a:pPr lvl="1" eaLnBrk="1" hangingPunct="1">
              <a:lnSpc>
                <a:spcPct val="120000"/>
              </a:lnSpc>
            </a:pPr>
            <a:r>
              <a:rPr lang="en-GB" altLang="en-US" sz="2400" dirty="0"/>
              <a:t>Believe that knowledge can be "revealed" or "discovered" and this enables us to provide possible explanation of the causes of things </a:t>
            </a:r>
            <a:r>
              <a:rPr lang="en-GB" altLang="en-US" sz="2400" dirty="0">
                <a:solidFill>
                  <a:srgbClr val="FF0000"/>
                </a:solidFill>
              </a:rPr>
              <a:t>independently</a:t>
            </a:r>
            <a:r>
              <a:rPr lang="en-GB" altLang="en-US" sz="2400" dirty="0"/>
              <a:t> of the intentions of people 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800" dirty="0"/>
              <a:t>Phenomenologists believe that the world is made up of people with their own intentions, attitudes and values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61930F0-A3C4-4FE1-ACCF-2F979B327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>
            <a:extLst>
              <a:ext uri="{FF2B5EF4-FFF2-40B4-BE49-F238E27FC236}">
                <a16:creationId xmlns:a16="http://schemas.microsoft.com/office/drawing/2014/main" id="{552E543B-D16B-4615-8DCD-D4F9810BD3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Epistemology and Ontology (2 of 3)</a:t>
            </a:r>
          </a:p>
        </p:txBody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B09444C8-6D47-4270-95FF-37818F5DB4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76865" y="2389628"/>
            <a:ext cx="6798736" cy="3444997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lnSpc>
                <a:spcPct val="120000"/>
              </a:lnSpc>
            </a:pPr>
            <a:r>
              <a:rPr lang="en-GB" altLang="en-US" sz="2800" dirty="0"/>
              <a:t>Ontology</a:t>
            </a:r>
          </a:p>
          <a:p>
            <a:pPr lvl="1" eaLnBrk="1" hangingPunct="1">
              <a:lnSpc>
                <a:spcPct val="120000"/>
              </a:lnSpc>
            </a:pPr>
            <a:r>
              <a:rPr lang="en-GB" altLang="en-US" sz="2400" dirty="0"/>
              <a:t>Study of social reality</a:t>
            </a:r>
          </a:p>
          <a:p>
            <a:pPr lvl="1" eaLnBrk="1" hangingPunct="1">
              <a:lnSpc>
                <a:spcPct val="120000"/>
              </a:lnSpc>
            </a:pPr>
            <a:r>
              <a:rPr lang="en-GB" altLang="en-US" sz="2400" i="1" dirty="0"/>
              <a:t>"concerning human knowledge and its relationship to the world"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800" dirty="0"/>
              <a:t>Objectivist view – the social world, external to individual cognition, is a real world made up of hard, tangible and immutable measures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2800" dirty="0"/>
              <a:t>Subjectivist view - focuses on the social construction of people's ideas and concepts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975B49C-6C3B-4640-BE00-F96925686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>
            <a:extLst>
              <a:ext uri="{FF2B5EF4-FFF2-40B4-BE49-F238E27FC236}">
                <a16:creationId xmlns:a16="http://schemas.microsoft.com/office/drawing/2014/main" id="{61BDF7FF-98C9-47FD-9D8B-548DAAEF8D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Epistemology and Ontology (3 of 3)</a:t>
            </a:r>
          </a:p>
        </p:txBody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08DA4CB1-71CA-4287-AE04-C51D9FD074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How people perceive knowledge is often defined by their views about the world. </a:t>
            </a:r>
          </a:p>
          <a:p>
            <a:pPr eaLnBrk="1" hangingPunct="1"/>
            <a:r>
              <a:rPr lang="en-GB" altLang="en-US"/>
              <a:t>In this way, issues of ontology and epistemology are linked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F47FCC5-E1BA-4DA1-A8F8-623A385C8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">
            <a:extLst>
              <a:ext uri="{FF2B5EF4-FFF2-40B4-BE49-F238E27FC236}">
                <a16:creationId xmlns:a16="http://schemas.microsoft.com/office/drawing/2014/main" id="{ED476CB2-0776-4F76-90C8-F3F3C5705F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Grand Theory</a:t>
            </a:r>
          </a:p>
        </p:txBody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0A8B2EA1-81E3-43B4-B683-BF550907CF2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Class of theory</a:t>
            </a:r>
            <a:r>
              <a:rPr lang="en-GB" altLang="en-US" b="1" dirty="0"/>
              <a:t> rather</a:t>
            </a:r>
            <a:r>
              <a:rPr lang="en-GB" altLang="en-US" dirty="0"/>
              <a:t> than a particular one</a:t>
            </a:r>
            <a:endParaRPr lang="en-GB" altLang="en-US" dirty="0">
              <a:solidFill>
                <a:srgbClr val="3333FF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Attempts an </a:t>
            </a:r>
            <a:r>
              <a:rPr lang="en-GB" altLang="en-US" b="1" dirty="0"/>
              <a:t>overall</a:t>
            </a:r>
            <a:r>
              <a:rPr lang="en-GB" altLang="en-US" dirty="0"/>
              <a:t> explanation of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Social life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History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Human experience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Contrasted with </a:t>
            </a:r>
            <a:r>
              <a:rPr lang="en-GB" altLang="en-US" b="1" dirty="0"/>
              <a:t>empiricism</a:t>
            </a:r>
            <a:r>
              <a:rPr lang="en-GB" altLang="en-US" i="1" dirty="0"/>
              <a:t>, </a:t>
            </a:r>
            <a:r>
              <a:rPr lang="en-GB" altLang="en-US" b="1" dirty="0"/>
              <a:t>positivism</a:t>
            </a:r>
            <a:r>
              <a:rPr lang="en-GB" altLang="en-US" dirty="0"/>
              <a:t> or the view that </a:t>
            </a:r>
            <a:r>
              <a:rPr lang="en-GB" altLang="en-US" b="1" dirty="0"/>
              <a:t>understanding</a:t>
            </a:r>
            <a:r>
              <a:rPr lang="en-GB" altLang="en-US" dirty="0"/>
              <a:t> is only possible by studying phenomena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A0014EC-4BEA-41B4-A2D8-ACD513ACB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3473870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2">
            <a:extLst>
              <a:ext uri="{FF2B5EF4-FFF2-40B4-BE49-F238E27FC236}">
                <a16:creationId xmlns:a16="http://schemas.microsoft.com/office/drawing/2014/main" id="{CF042E6D-EE86-4E1B-B688-C80AD309AE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 dirty="0"/>
              <a:t>Grand Theory: </a:t>
            </a:r>
            <a:br>
              <a:rPr lang="en-GB" altLang="en-US" sz="4000" dirty="0"/>
            </a:br>
            <a:r>
              <a:rPr lang="en-GB" altLang="en-US" sz="4000" dirty="0"/>
              <a:t>Interpretivism and Positivism</a:t>
            </a:r>
          </a:p>
        </p:txBody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3EB94506-C10F-419F-9695-6A13C3776DB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Interpretivism </a:t>
            </a:r>
          </a:p>
          <a:p>
            <a:pPr lvl="1" eaLnBrk="1" hangingPunct="1"/>
            <a:r>
              <a:rPr lang="en-GB" altLang="en-US" dirty="0"/>
              <a:t>Emphasises ‘sense-subjective experience’ </a:t>
            </a:r>
            <a:r>
              <a:rPr lang="en-GB" altLang="en-US" b="1" dirty="0"/>
              <a:t>rather</a:t>
            </a:r>
            <a:r>
              <a:rPr lang="en-GB" altLang="en-US" dirty="0"/>
              <a:t> than reason as the basis (</a:t>
            </a:r>
            <a:r>
              <a:rPr lang="en-GB" altLang="en-US" i="1" dirty="0"/>
              <a:t>justification</a:t>
            </a:r>
            <a:r>
              <a:rPr lang="en-GB" altLang="en-US" dirty="0"/>
              <a:t>) of knowledge</a:t>
            </a:r>
          </a:p>
          <a:p>
            <a:pPr eaLnBrk="1" hangingPunct="1"/>
            <a:r>
              <a:rPr lang="en-GB" altLang="en-US" dirty="0"/>
              <a:t>Positivism</a:t>
            </a:r>
          </a:p>
          <a:p>
            <a:pPr lvl="1" eaLnBrk="1" hangingPunct="1"/>
            <a:r>
              <a:rPr lang="en-GB" altLang="en-US" dirty="0"/>
              <a:t>Emphasis is on the ‘</a:t>
            </a:r>
            <a:r>
              <a:rPr lang="en-GB" altLang="en-US" i="1" dirty="0"/>
              <a:t>scientific</a:t>
            </a:r>
            <a:r>
              <a:rPr lang="en-GB" altLang="en-US" dirty="0"/>
              <a:t>’ approach to the world</a:t>
            </a:r>
          </a:p>
          <a:p>
            <a:pPr lvl="1" eaLnBrk="1" hangingPunct="1"/>
            <a:r>
              <a:rPr lang="en-GB" altLang="en-US" dirty="0"/>
              <a:t>Emphasis is on ‘</a:t>
            </a:r>
            <a:r>
              <a:rPr lang="en-GB" altLang="en-US" i="1" dirty="0"/>
              <a:t>organising</a:t>
            </a:r>
            <a:r>
              <a:rPr lang="en-GB" altLang="en-US" dirty="0"/>
              <a:t>’ and ‘</a:t>
            </a:r>
            <a:r>
              <a:rPr lang="en-GB" altLang="en-US" i="1" dirty="0"/>
              <a:t>classifying</a:t>
            </a:r>
            <a:r>
              <a:rPr lang="en-GB" altLang="en-US" dirty="0"/>
              <a:t>’</a:t>
            </a:r>
          </a:p>
          <a:p>
            <a:pPr lvl="1" eaLnBrk="1" hangingPunct="1"/>
            <a:endParaRPr lang="en-GB" alt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5EA46D8-6290-43CA-81A7-CCC73E0BA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2970330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>
            <a:extLst>
              <a:ext uri="{FF2B5EF4-FFF2-40B4-BE49-F238E27FC236}">
                <a16:creationId xmlns:a16="http://schemas.microsoft.com/office/drawing/2014/main" id="{54E04238-0054-4347-831A-441036A764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All Research is Unique</a:t>
            </a:r>
          </a:p>
        </p:txBody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91467F83-0FA1-4ADF-A8AF-EB90999AE2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spcAft>
                <a:spcPct val="40000"/>
              </a:spcAft>
            </a:pPr>
            <a:r>
              <a:rPr lang="en-US" altLang="en-US" dirty="0"/>
              <a:t>Impossible to develop a set of rules that ensure a successful research program</a:t>
            </a:r>
          </a:p>
          <a:p>
            <a:pPr lvl="1" eaLnBrk="1" hangingPunct="1">
              <a:spcAft>
                <a:spcPct val="40000"/>
              </a:spcAft>
            </a:pPr>
            <a:r>
              <a:rPr lang="en-US" altLang="en-US" sz="3200" dirty="0"/>
              <a:t>There’s no such thing as “right” or “wrong” in formulating a research plan or in getting a “good” research question</a:t>
            </a:r>
          </a:p>
          <a:p>
            <a:pPr eaLnBrk="1" hangingPunct="1">
              <a:spcAft>
                <a:spcPct val="40000"/>
              </a:spcAft>
            </a:pPr>
            <a:r>
              <a:rPr lang="en-GB" altLang="en-US" dirty="0"/>
              <a:t>There is, however, a </a:t>
            </a:r>
            <a:r>
              <a:rPr lang="en-GB" altLang="en-US" i="1" dirty="0"/>
              <a:t>‘process’.</a:t>
            </a:r>
            <a:endParaRPr lang="en-GB" alt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2F4356F-C4BE-4CAA-8BEA-5425DF45D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>
            <a:extLst>
              <a:ext uri="{FF2B5EF4-FFF2-40B4-BE49-F238E27FC236}">
                <a16:creationId xmlns:a16="http://schemas.microsoft.com/office/drawing/2014/main" id="{BD5A354B-541E-4296-BC9A-FF6DAA314B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Defining Research Questions:</a:t>
            </a:r>
            <a:br>
              <a:rPr lang="en-GB" altLang="en-US" sz="4000"/>
            </a:br>
            <a:r>
              <a:rPr lang="en-GB" altLang="en-US" sz="4000" i="1"/>
              <a:t>The Process, Select a Research Topic</a:t>
            </a:r>
          </a:p>
        </p:txBody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54A87CE7-4FE9-4E8F-9799-E7A043155C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Before beginning any research, you must select a </a:t>
            </a:r>
            <a:r>
              <a:rPr lang="en-GB" altLang="en-US" i="1">
                <a:solidFill>
                  <a:srgbClr val="3333FF"/>
                </a:solidFill>
              </a:rPr>
              <a:t>research topic</a:t>
            </a:r>
            <a:r>
              <a:rPr lang="en-GB" altLang="en-US"/>
              <a:t>. </a:t>
            </a:r>
          </a:p>
          <a:p>
            <a:pPr lvl="1" eaLnBrk="1" hangingPunct="1"/>
            <a:r>
              <a:rPr lang="en-GB" altLang="en-US"/>
              <a:t>A research topic is the subject of your research paper or project. </a:t>
            </a:r>
          </a:p>
          <a:p>
            <a:pPr lvl="1" eaLnBrk="1" hangingPunct="1"/>
            <a:r>
              <a:rPr lang="en-GB" altLang="en-US"/>
              <a:t>You must define this before you can begin to create your search strategy</a:t>
            </a:r>
          </a:p>
          <a:p>
            <a:pPr eaLnBrk="1" hangingPunct="1"/>
            <a:r>
              <a:rPr lang="en-GB" altLang="en-US"/>
              <a:t>Then, try to represent your research topic in the form of a question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5B38604-F61A-44B7-BB0F-FEBA24FA6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>
            <a:extLst>
              <a:ext uri="{FF2B5EF4-FFF2-40B4-BE49-F238E27FC236}">
                <a16:creationId xmlns:a16="http://schemas.microsoft.com/office/drawing/2014/main" id="{FE7B3938-DA27-4A79-BBF8-A6FECB7F81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Defining Research Questions:</a:t>
            </a:r>
            <a:br>
              <a:rPr lang="en-GB" altLang="en-US" sz="4000"/>
            </a:br>
            <a:r>
              <a:rPr lang="en-GB" altLang="en-US" sz="4000" i="1"/>
              <a:t>The Process, Identify the Concept</a:t>
            </a:r>
          </a:p>
        </p:txBody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7D63BDB4-B0C4-4647-8832-C5C546822D1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</a:t>
            </a:r>
            <a:r>
              <a:rPr lang="en-GB" altLang="en-US" i="1">
                <a:solidFill>
                  <a:srgbClr val="3333FF"/>
                </a:solidFill>
              </a:rPr>
              <a:t>key concepts</a:t>
            </a:r>
            <a:r>
              <a:rPr lang="en-GB" altLang="en-US"/>
              <a:t> in your research question will provide the basic terms used to search for information about your topic</a:t>
            </a:r>
          </a:p>
          <a:p>
            <a:pPr lvl="1" eaLnBrk="1" hangingPunct="1"/>
            <a:r>
              <a:rPr lang="en-GB" altLang="en-US"/>
              <a:t>Key concepts are the most important parts of your research topic 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6E7D29B-7035-41C8-B2CE-0EEDD321A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>
            <a:extLst>
              <a:ext uri="{FF2B5EF4-FFF2-40B4-BE49-F238E27FC236}">
                <a16:creationId xmlns:a16="http://schemas.microsoft.com/office/drawing/2014/main" id="{1E0D535C-107C-410D-92E8-D74E1E47AC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Defining Research Questions:</a:t>
            </a:r>
            <a:br>
              <a:rPr lang="en-GB" altLang="en-US" sz="4000"/>
            </a:br>
            <a:r>
              <a:rPr lang="en-GB" altLang="en-US" sz="4000" i="1"/>
              <a:t>The Process, The Information Required</a:t>
            </a:r>
          </a:p>
        </p:txBody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138B26F2-B841-480E-ADA1-243BD2027DB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b="1"/>
              <a:t>Searching by keyword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i="1">
                <a:solidFill>
                  <a:srgbClr val="3333FF"/>
                </a:solidFill>
              </a:rPr>
              <a:t>Keyword</a:t>
            </a:r>
            <a:r>
              <a:rPr lang="en-GB" altLang="en-US"/>
              <a:t> searching uses </a:t>
            </a:r>
            <a:r>
              <a:rPr lang="en-GB" altLang="en-US">
                <a:solidFill>
                  <a:srgbClr val="3333FF"/>
                </a:solidFill>
              </a:rPr>
              <a:t>natural language</a:t>
            </a:r>
            <a:r>
              <a:rPr lang="en-GB" altLang="en-US"/>
              <a:t> to look for the occurrence of a word or phrase in a </a:t>
            </a:r>
            <a:r>
              <a:rPr lang="en-GB" altLang="en-US" i="1">
                <a:solidFill>
                  <a:srgbClr val="3333FF"/>
                </a:solidFill>
              </a:rPr>
              <a:t>database document, online catalogue</a:t>
            </a:r>
            <a:r>
              <a:rPr lang="en-GB" altLang="en-US"/>
              <a:t>, or </a:t>
            </a:r>
            <a:r>
              <a:rPr lang="en-GB" altLang="en-US" i="1">
                <a:solidFill>
                  <a:srgbClr val="3333FF"/>
                </a:solidFill>
              </a:rPr>
              <a:t>webpage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Advantages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Appropriate subject terms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Disadvantages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Different databases do not use the same subject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412EC6D-F0FE-4CD0-88DB-FB21DDBEC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>
            <a:extLst>
              <a:ext uri="{FF2B5EF4-FFF2-40B4-BE49-F238E27FC236}">
                <a16:creationId xmlns:a16="http://schemas.microsoft.com/office/drawing/2014/main" id="{23295362-66D5-4BED-ACF9-A08C4A36D7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 dirty="0">
                <a:solidFill>
                  <a:schemeClr val="tx1"/>
                </a:solidFill>
              </a:rPr>
              <a:t>Criteria for a “Good” Research Question</a:t>
            </a:r>
          </a:p>
        </p:txBody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823104AA-DCF8-4663-9457-4DE5DE985D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You will need one (1) RQ for your LR.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Explicit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Distinct and testable concepts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Clear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Obvious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Clear meaning between concepts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Testable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Has theoretical significance or managerial relevance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Can be </a:t>
            </a:r>
            <a:r>
              <a:rPr lang="en-GB" altLang="en-US" i="1" dirty="0"/>
              <a:t>basic</a:t>
            </a:r>
            <a:r>
              <a:rPr lang="en-GB" altLang="en-US" dirty="0"/>
              <a:t> or </a:t>
            </a:r>
            <a:r>
              <a:rPr lang="en-GB" altLang="en-US" i="1" dirty="0"/>
              <a:t>applied</a:t>
            </a:r>
            <a:r>
              <a:rPr lang="en-GB" altLang="en-US" dirty="0"/>
              <a:t> research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endParaRPr lang="en-GB" alt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AD38777-2E17-436A-831A-6E44C542F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2">
            <a:extLst>
              <a:ext uri="{FF2B5EF4-FFF2-40B4-BE49-F238E27FC236}">
                <a16:creationId xmlns:a16="http://schemas.microsoft.com/office/drawing/2014/main" id="{DEC4FD0B-28D6-4BCD-9C1D-3761FABEF7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3333FF"/>
                </a:solidFill>
              </a:rPr>
              <a:t>References</a:t>
            </a:r>
          </a:p>
        </p:txBody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258497A1-D432-45E6-BFF5-365677F472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altLang="en-US" sz="1800" dirty="0"/>
              <a:t>Frost, P. and </a:t>
            </a:r>
            <a:r>
              <a:rPr lang="en-US" altLang="en-US" sz="1800" dirty="0" err="1"/>
              <a:t>Stablein</a:t>
            </a:r>
            <a:r>
              <a:rPr lang="en-US" altLang="en-US" sz="1800" dirty="0"/>
              <a:t>, R. (eds.) (1992). </a:t>
            </a:r>
            <a:r>
              <a:rPr lang="en-US" altLang="en-US" sz="1800" i="1" dirty="0"/>
              <a:t>Doing Exemplary Research. </a:t>
            </a:r>
            <a:r>
              <a:rPr lang="en-US" altLang="en-US" sz="1800" dirty="0"/>
              <a:t>Sage Publications: Thousand Oaks, CA.</a:t>
            </a:r>
            <a:endParaRPr lang="en-GB" altLang="en-US" sz="1800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1800" dirty="0"/>
              <a:t>Quentin and Skinner, </a:t>
            </a:r>
            <a:r>
              <a:rPr lang="en-GB" altLang="en-US" sz="1800" i="1" dirty="0"/>
              <a:t>The Return of Grand Theory in the Human Sciences </a:t>
            </a:r>
            <a:r>
              <a:rPr lang="en-GB" altLang="en-US" sz="1800" dirty="0"/>
              <a:t>Pub: Cambridge University Press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1800" dirty="0"/>
              <a:t>Smith, M. “Social Science in Question”, Pub: Sage. See Ch. 2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1800" dirty="0"/>
              <a:t>Smith, M. “Social Science in Question”, Pub: Sage. See Ch. 2, p77-85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7381985-504F-401B-8B41-CE3096FE0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811DB1C0-92CF-4CCC-99D0-52F71362B5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en-US" sz="4000" dirty="0"/>
            </a:br>
            <a:r>
              <a:rPr lang="en-GB" altLang="en-US" sz="4000" dirty="0"/>
              <a:t>Seminar HW Tasks</a:t>
            </a:r>
            <a:br>
              <a:rPr lang="en-GB" altLang="en-US" sz="4000" dirty="0"/>
            </a:br>
            <a:endParaRPr lang="en-GB" altLang="en-US" sz="4000" dirty="0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3ACF7C19-322D-4540-A2CC-2E81AF35A5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Complete the Key words and definitions sheet</a:t>
            </a:r>
          </a:p>
          <a:p>
            <a:r>
              <a:rPr lang="en-GB" altLang="en-US" dirty="0"/>
              <a:t>Access the Seminar HW sheet articles and answer questions.  </a:t>
            </a:r>
          </a:p>
          <a:p>
            <a:r>
              <a:rPr lang="en-GB" altLang="en-US" dirty="0"/>
              <a:t>Read case study ‘Media climate change reporting and environmental disclosure patterns in the low-cost airline industry in the twenty-first century’ p. 52-54 SLT.</a:t>
            </a:r>
          </a:p>
          <a:p>
            <a:endParaRPr lang="en-GB" altLang="en-US" dirty="0"/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5931A84-02D3-4680-ADA5-077931007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269</TotalTime>
  <Words>800</Words>
  <Application>Microsoft Office PowerPoint</Application>
  <PresentationFormat>On-screen Show (4:3)</PresentationFormat>
  <Paragraphs>118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Book Antiqua</vt:lpstr>
      <vt:lpstr>Calibri</vt:lpstr>
      <vt:lpstr>Garamond</vt:lpstr>
      <vt:lpstr>Organic</vt:lpstr>
      <vt:lpstr>Research philosophies and formulating a research topic</vt:lpstr>
      <vt:lpstr>Topics</vt:lpstr>
      <vt:lpstr>Deductive Approach</vt:lpstr>
      <vt:lpstr>Inductive Approach</vt:lpstr>
      <vt:lpstr>Comparison: Deductive &amp; Inductive</vt:lpstr>
      <vt:lpstr>Epistemology and Ontology (1 of 3)</vt:lpstr>
      <vt:lpstr>Epistemology and Ontology (2 of 3)</vt:lpstr>
      <vt:lpstr>Epistemology and Ontology (3 of 3)</vt:lpstr>
      <vt:lpstr>Grand Theory</vt:lpstr>
      <vt:lpstr>Grand Theory:  Interpretivism and Positivism</vt:lpstr>
      <vt:lpstr>All Research is Unique</vt:lpstr>
      <vt:lpstr>Defining Research Questions: The Process, Select a Research Topic</vt:lpstr>
      <vt:lpstr>Defining Research Questions: The Process, Identify the Concept</vt:lpstr>
      <vt:lpstr>Defining Research Questions: The Process, The Information Required</vt:lpstr>
      <vt:lpstr>Criteria for a “Good” Research Question</vt:lpstr>
      <vt:lpstr>References</vt:lpstr>
      <vt:lpstr> Seminar HW Tasks </vt:lpstr>
    </vt:vector>
  </TitlesOfParts>
  <Company>The Financial Training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Defining the Research Process</dc:title>
  <dc:creator>FTC Kaplan</dc:creator>
  <cp:lastModifiedBy>Pepa Grundy</cp:lastModifiedBy>
  <cp:revision>70</cp:revision>
  <dcterms:created xsi:type="dcterms:W3CDTF">2007-01-15T14:21:57Z</dcterms:created>
  <dcterms:modified xsi:type="dcterms:W3CDTF">2021-09-24T17:14:18Z</dcterms:modified>
</cp:coreProperties>
</file>