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6" r:id="rId5"/>
    <p:sldId id="257" r:id="rId6"/>
    <p:sldId id="258" r:id="rId7"/>
    <p:sldId id="271" r:id="rId8"/>
    <p:sldId id="264" r:id="rId9"/>
    <p:sldId id="270" r:id="rId10"/>
    <p:sldId id="265" r:id="rId11"/>
    <p:sldId id="267" r:id="rId12"/>
    <p:sldId id="275" r:id="rId13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A27A968-E60F-7B06-B912-FEB62F449D9D}" v="404" dt="2025-04-27T19:18:37.7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43"/>
    <p:restoredTop sz="94718"/>
  </p:normalViewPr>
  <p:slideViewPr>
    <p:cSldViewPr snapToGrid="0">
      <p:cViewPr varScale="1">
        <p:scale>
          <a:sx n="120" d="100"/>
          <a:sy n="120" d="100"/>
        </p:scale>
        <p:origin x="52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82CC1C-2EFA-41CD-8EE1-D64C4317C93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F3A9A9-5F67-4774-9AE0-18456713EA3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A956093-EDCF-4DD8-9AE7-E9C61FFE6CA3}" type="datetime1">
              <a:rPr lang="en-GB" smtClean="0"/>
              <a:t>27/04/2025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22A631-0269-4E45-A3DF-4FA7D06E902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69B2A7-A232-444D-B3CD-C3D1E5A8E24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0F9F022-6C35-409F-B2A6-FFC7C991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4997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08B472-568D-400E-87C6-085D0E89D1DB}" type="datetime1">
              <a:rPr lang="en-GB" noProof="0" smtClean="0"/>
              <a:pPr/>
              <a:t>27/04/2025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97DC217-DF71-1A49-B3EA-559F1F43B0FF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97DC217-DF71-1A49-B3EA-559F1F43B0F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6502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174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770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9552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7966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409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612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2793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216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1122363"/>
            <a:ext cx="7096933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9500507" cy="806675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2465C8-266D-104C-9C49-323DF4A8277E}"/>
              </a:ext>
            </a:extLst>
          </p:cNvPr>
          <p:cNvSpPr/>
          <p:nvPr userDrawn="1"/>
        </p:nvSpPr>
        <p:spPr>
          <a:xfrm>
            <a:off x="583746" y="4960030"/>
            <a:ext cx="1551214" cy="155121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7979A1C-BF60-B345-A664-2E4F7A3461EB}"/>
              </a:ext>
            </a:extLst>
          </p:cNvPr>
          <p:cNvSpPr/>
          <p:nvPr userDrawn="1"/>
        </p:nvSpPr>
        <p:spPr>
          <a:xfrm>
            <a:off x="1" y="4571999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8080B3E-915C-2D4C-8608-596E1BFD6387}"/>
              </a:ext>
            </a:extLst>
          </p:cNvPr>
          <p:cNvSpPr/>
          <p:nvPr userDrawn="1"/>
        </p:nvSpPr>
        <p:spPr>
          <a:xfrm>
            <a:off x="1" y="5739492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-3419"/>
            <a:ext cx="3927573" cy="3165022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E240E8A-950E-7946-826C-415CB5DACA43}"/>
              </a:ext>
            </a:extLst>
          </p:cNvPr>
          <p:cNvSpPr/>
          <p:nvPr userDrawn="1"/>
        </p:nvSpPr>
        <p:spPr>
          <a:xfrm>
            <a:off x="11024507" y="4580708"/>
            <a:ext cx="1167493" cy="2277292"/>
          </a:xfrm>
          <a:custGeom>
            <a:avLst/>
            <a:gdLst>
              <a:gd name="connsiteX0" fmla="*/ 1167473 w 1167493"/>
              <a:gd name="connsiteY0" fmla="*/ 0 h 2272167"/>
              <a:gd name="connsiteX1" fmla="*/ 1167493 w 1167493"/>
              <a:gd name="connsiteY1" fmla="*/ 0 h 2272167"/>
              <a:gd name="connsiteX2" fmla="*/ 1167493 w 1167493"/>
              <a:gd name="connsiteY2" fmla="*/ 492960 h 2272167"/>
              <a:gd name="connsiteX3" fmla="*/ 1167493 w 1167493"/>
              <a:gd name="connsiteY3" fmla="*/ 720385 h 2272167"/>
              <a:gd name="connsiteX4" fmla="*/ 1167493 w 1167493"/>
              <a:gd name="connsiteY4" fmla="*/ 2272167 h 2272167"/>
              <a:gd name="connsiteX5" fmla="*/ 0 w 1167493"/>
              <a:gd name="connsiteY5" fmla="*/ 2272167 h 2272167"/>
              <a:gd name="connsiteX6" fmla="*/ 0 w 1167493"/>
              <a:gd name="connsiteY6" fmla="*/ 1898074 h 2272167"/>
              <a:gd name="connsiteX7" fmla="*/ 0 w 1167493"/>
              <a:gd name="connsiteY7" fmla="*/ 1271597 h 2272167"/>
              <a:gd name="connsiteX8" fmla="*/ 0 w 1167493"/>
              <a:gd name="connsiteY8" fmla="*/ 1177688 h 2272167"/>
              <a:gd name="connsiteX9" fmla="*/ 1048124 w 1167493"/>
              <a:gd name="connsiteY9" fmla="*/ 6080 h 2272167"/>
              <a:gd name="connsiteX10" fmla="*/ 1167473 w 1167493"/>
              <a:gd name="connsiteY10" fmla="*/ 0 h 227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493" h="2272167">
                <a:moveTo>
                  <a:pt x="1167473" y="0"/>
                </a:moveTo>
                <a:lnTo>
                  <a:pt x="1167493" y="0"/>
                </a:lnTo>
                <a:lnTo>
                  <a:pt x="1167493" y="492960"/>
                </a:lnTo>
                <a:lnTo>
                  <a:pt x="1167493" y="720385"/>
                </a:lnTo>
                <a:lnTo>
                  <a:pt x="1167493" y="2272167"/>
                </a:lnTo>
                <a:lnTo>
                  <a:pt x="0" y="2272167"/>
                </a:lnTo>
                <a:lnTo>
                  <a:pt x="0" y="1898074"/>
                </a:lnTo>
                <a:lnTo>
                  <a:pt x="0" y="1271597"/>
                </a:lnTo>
                <a:lnTo>
                  <a:pt x="0" y="1177688"/>
                </a:lnTo>
                <a:cubicBezTo>
                  <a:pt x="0" y="567919"/>
                  <a:pt x="459408" y="66389"/>
                  <a:pt x="1048124" y="6080"/>
                </a:cubicBezTo>
                <a:lnTo>
                  <a:pt x="116747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EA09586C-5A81-443E-A8F0-7DBA8A56A402}" type="datetime1">
              <a:rPr lang="en-GB" noProof="0" smtClean="0"/>
              <a:t>27/04/2025</a:t>
            </a:fld>
            <a:endParaRPr lang="en-GB" noProof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62587F-7496-384A-AF40-18FC8CF0709D}"/>
              </a:ext>
            </a:extLst>
          </p:cNvPr>
          <p:cNvSpPr/>
          <p:nvPr userDrawn="1"/>
        </p:nvSpPr>
        <p:spPr>
          <a:xfrm>
            <a:off x="0" y="2286002"/>
            <a:ext cx="1220882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4DB028B-A475-224B-B675-A15A56CAD0BF}"/>
              </a:ext>
            </a:extLst>
          </p:cNvPr>
          <p:cNvSpPr/>
          <p:nvPr userDrawn="1"/>
        </p:nvSpPr>
        <p:spPr>
          <a:xfrm flipH="1">
            <a:off x="8597718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1C34955-105B-4D4D-B51D-754C5D38A85D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734DEB1-EC02-2E42-9292-4ADD115060A5}"/>
              </a:ext>
            </a:extLst>
          </p:cNvPr>
          <p:cNvSpPr/>
          <p:nvPr userDrawn="1"/>
        </p:nvSpPr>
        <p:spPr>
          <a:xfrm rot="5400000" flipH="1" flipV="1">
            <a:off x="10344100" y="438098"/>
            <a:ext cx="2285999" cy="1409801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rtlCol="0"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640C98F9-CB0E-4FA9-9591-FB0CE9CF7143}" type="datetime1">
              <a:rPr lang="en-GB" noProof="0" smtClean="0"/>
              <a:t>27/04/2025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067EACEC-C2DD-EA42-8504-176673AD1F20}"/>
              </a:ext>
            </a:extLst>
          </p:cNvPr>
          <p:cNvSpPr/>
          <p:nvPr userDrawn="1"/>
        </p:nvSpPr>
        <p:spPr>
          <a:xfrm>
            <a:off x="0" y="0"/>
            <a:ext cx="8025490" cy="6858000"/>
          </a:xfrm>
          <a:custGeom>
            <a:avLst/>
            <a:gdLst>
              <a:gd name="connsiteX0" fmla="*/ 0 w 8025490"/>
              <a:gd name="connsiteY0" fmla="*/ 0 h 6858000"/>
              <a:gd name="connsiteX1" fmla="*/ 4596490 w 8025490"/>
              <a:gd name="connsiteY1" fmla="*/ 0 h 6858000"/>
              <a:gd name="connsiteX2" fmla="*/ 8025490 w 8025490"/>
              <a:gd name="connsiteY2" fmla="*/ 3429000 h 6858000"/>
              <a:gd name="connsiteX3" fmla="*/ 4596490 w 8025490"/>
              <a:gd name="connsiteY3" fmla="*/ 6858000 h 6858000"/>
              <a:gd name="connsiteX4" fmla="*/ 0 w 802549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25490" h="6858000">
                <a:moveTo>
                  <a:pt x="0" y="0"/>
                </a:moveTo>
                <a:lnTo>
                  <a:pt x="4596490" y="0"/>
                </a:lnTo>
                <a:cubicBezTo>
                  <a:pt x="6490274" y="0"/>
                  <a:pt x="8025490" y="1535216"/>
                  <a:pt x="8025490" y="3429000"/>
                </a:cubicBezTo>
                <a:cubicBezTo>
                  <a:pt x="8025490" y="5322784"/>
                  <a:pt x="6490274" y="6858000"/>
                  <a:pt x="4596490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059400"/>
            <a:ext cx="6245912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4" y="3539075"/>
            <a:ext cx="6245912" cy="1406101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9843C7E-5704-7A46-8974-F3BFA42E7310}"/>
              </a:ext>
            </a:extLst>
          </p:cNvPr>
          <p:cNvGrpSpPr/>
          <p:nvPr userDrawn="1"/>
        </p:nvGrpSpPr>
        <p:grpSpPr>
          <a:xfrm rot="16200000">
            <a:off x="8286528" y="2207195"/>
            <a:ext cx="3032351" cy="2443610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17" name="Freeform 16">
            <a:extLst>
              <a:ext uri="{FF2B5EF4-FFF2-40B4-BE49-F238E27FC236}">
                <a16:creationId xmlns:a16="http://schemas.microsoft.com/office/drawing/2014/main" id="{0B179973-08D2-EF40-B516-35E75E906394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C811FF3-E48A-194D-8022-65F8C3A17449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DEF7267A-46F7-4D2F-B4E6-AE992D5484B8}" type="datetime1">
              <a:rPr lang="en-GB" noProof="0" smtClean="0"/>
              <a:t>27/04/2025</a:t>
            </a:fld>
            <a:endParaRPr lang="en-GB" noProof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978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3"/>
            <a:ext cx="9779182" cy="3366813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D016F812-AB39-4F48-B1E8-95605A3EF510}" type="datetime1">
              <a:rPr lang="en-GB" noProof="0" smtClean="0"/>
              <a:t>27/04/2025</a:t>
            </a:fld>
            <a:endParaRPr lang="en-GB" noProof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721" y="1684338"/>
            <a:ext cx="8594558" cy="2810460"/>
          </a:xfrm>
        </p:spPr>
        <p:txBody>
          <a:bodyPr rtlCol="0">
            <a:noAutofit/>
          </a:bodyPr>
          <a:lstStyle>
            <a:lvl1pPr algn="ctr">
              <a:lnSpc>
                <a:spcPct val="100000"/>
              </a:lnSpc>
              <a:defRPr sz="460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91C146-F9A8-9A4C-9508-8590923B8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519405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22D6C2B-78AC-DD47-9289-067C968B06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813" y="4494213"/>
            <a:ext cx="3511550" cy="679450"/>
          </a:xfrm>
        </p:spPr>
        <p:txBody>
          <a:bodyPr rtlCol="0"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457200" indent="0" algn="r">
              <a:buNone/>
              <a:defRPr sz="1800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 algn="r">
              <a:buNone/>
              <a:defRPr sz="1600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12193CD-03AD-D74D-A5CD-747A9B53F4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609104" y="3399692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82570B71-EA3C-4900-991E-6BBB6BBDE064}" type="datetime1">
              <a:rPr lang="en-GB" noProof="0" smtClean="0"/>
              <a:t>27/04/2025</a:t>
            </a:fld>
            <a:endParaRPr lang="en-GB" noProof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28C225EC-F6EF-1144-834A-F0B91974AA41}"/>
              </a:ext>
            </a:extLst>
          </p:cNvPr>
          <p:cNvSpPr/>
          <p:nvPr userDrawn="1"/>
        </p:nvSpPr>
        <p:spPr>
          <a:xfrm>
            <a:off x="0" y="-1664"/>
            <a:ext cx="9857012" cy="6859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E40CEAF-B1BB-174E-A798-3BA60D9C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23351" y="2426400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1" name="Text Placeholder 28">
            <a:extLst>
              <a:ext uri="{FF2B5EF4-FFF2-40B4-BE49-F238E27FC236}">
                <a16:creationId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3350" y="2811646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7" name="Picture Placeholder 23">
            <a:extLst>
              <a:ext uri="{FF2B5EF4-FFF2-40B4-BE49-F238E27FC236}">
                <a16:creationId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5813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70817" y="242256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70816" y="280781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8" name="Picture Placeholder 23">
            <a:extLst>
              <a:ext uri="{FF2B5EF4-FFF2-40B4-BE49-F238E27FC236}">
                <a16:creationId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429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23351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23350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23">
            <a:extLst>
              <a:ext uri="{FF2B5EF4-FFF2-40B4-BE49-F238E27FC236}">
                <a16:creationId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95813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16" name="Text Placeholder 28">
            <a:extLst>
              <a:ext uri="{FF2B5EF4-FFF2-40B4-BE49-F238E27FC236}">
                <a16:creationId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870817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70816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DADE8980-1565-4B47-9723-42A8A150F178}" type="datetime1">
              <a:rPr lang="en-GB" noProof="0" smtClean="0"/>
              <a:t>27/04/2025</a:t>
            </a:fld>
            <a:endParaRPr lang="en-GB" noProof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AB3BC7E-B34F-EF47-B125-1574C5484E22}"/>
              </a:ext>
            </a:extLst>
          </p:cNvPr>
          <p:cNvSpPr/>
          <p:nvPr userDrawn="1"/>
        </p:nvSpPr>
        <p:spPr>
          <a:xfrm rot="16200000" flipV="1">
            <a:off x="9499940" y="355410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CBC82D0-4F72-C649-8B7F-D4B087957B6C}"/>
              </a:ext>
            </a:extLst>
          </p:cNvPr>
          <p:cNvSpPr/>
          <p:nvPr userDrawn="1"/>
        </p:nvSpPr>
        <p:spPr>
          <a:xfrm flipH="1">
            <a:off x="10866436" y="1879977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383F23A-D872-2A4C-B386-A9D269BE694D}"/>
              </a:ext>
            </a:extLst>
          </p:cNvPr>
          <p:cNvSpPr/>
          <p:nvPr userDrawn="1"/>
        </p:nvSpPr>
        <p:spPr>
          <a:xfrm>
            <a:off x="11024507" y="-1664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221FFDB-AAE2-5943-97A1-82D66AE05DB4}"/>
              </a:ext>
            </a:extLst>
          </p:cNvPr>
          <p:cNvSpPr/>
          <p:nvPr userDrawn="1"/>
        </p:nvSpPr>
        <p:spPr>
          <a:xfrm>
            <a:off x="10334091" y="2737752"/>
            <a:ext cx="1380830" cy="138083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E58EEF7-63CA-A845-BAC4-9D3BE05918B5}"/>
              </a:ext>
            </a:extLst>
          </p:cNvPr>
          <p:cNvSpPr/>
          <p:nvPr userDrawn="1"/>
        </p:nvSpPr>
        <p:spPr>
          <a:xfrm rot="16200000" flipH="1">
            <a:off x="10667432" y="5333432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57A4624-D8ED-2E4B-AF8C-00DFA6A72D5F}"/>
              </a:ext>
            </a:extLst>
          </p:cNvPr>
          <p:cNvSpPr/>
          <p:nvPr userDrawn="1"/>
        </p:nvSpPr>
        <p:spPr>
          <a:xfrm flipV="1">
            <a:off x="9857012" y="3651505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F312EF8-91BE-5946-BE31-8CFE107A2FEA}"/>
              </a:ext>
            </a:extLst>
          </p:cNvPr>
          <p:cNvSpPr/>
          <p:nvPr userDrawn="1"/>
        </p:nvSpPr>
        <p:spPr>
          <a:xfrm flipH="1" flipV="1">
            <a:off x="9857013" y="4976359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5441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1">
            <a:extLst>
              <a:ext uri="{FF2B5EF4-FFF2-40B4-BE49-F238E27FC236}">
                <a16:creationId xmlns:a16="http://schemas.microsoft.com/office/drawing/2014/main" id="{6825B690-1AD7-4243-AC42-D2CF19B7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10678142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1825005B-0520-EC49-9A5C-554CB70038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0430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B6697B92-AF89-2C46-BC1E-6CB47E8EA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0429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3" name="Picture Placeholder 23">
            <a:extLst>
              <a:ext uri="{FF2B5EF4-FFF2-40B4-BE49-F238E27FC236}">
                <a16:creationId xmlns:a16="http://schemas.microsoft.com/office/drawing/2014/main" id="{FA9FEBB0-45F1-DF45-89C4-B343F8B20B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939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EF331731-A7FC-C245-A9C1-0B1A2E994DB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939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313B974E-E762-EE48-B2DF-C8F10DF7344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939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BA62E8C-79E6-D245-B706-FFB1E051B2D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34836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4199EE50-5386-0446-8ADA-23C1B0D6EA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4836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478AB5CA-B5A5-934D-BF51-1485953A70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4836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3D78BE06-1FC7-3C43-BD15-F4137B564B5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47335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14F01FCC-4797-0343-8739-20331C751C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47336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3FBE6CA-EC7A-1A4B-ADA3-6B78F2DE09C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47335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2" name="Picture Placeholder 23">
            <a:extLst>
              <a:ext uri="{FF2B5EF4-FFF2-40B4-BE49-F238E27FC236}">
                <a16:creationId xmlns:a16="http://schemas.microsoft.com/office/drawing/2014/main" id="{6DD7CCE4-AD48-B64F-909E-F88961FBDFC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50429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C076E7E2-3D95-EA47-BF86-444615F1F1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50430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4" name="Text Placeholder 28">
            <a:extLst>
              <a:ext uri="{FF2B5EF4-FFF2-40B4-BE49-F238E27FC236}">
                <a16:creationId xmlns:a16="http://schemas.microsoft.com/office/drawing/2014/main" id="{612499D2-373C-3940-97A5-FCA8B245BE4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50429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5" name="Picture Placeholder 23">
            <a:extLst>
              <a:ext uri="{FF2B5EF4-FFF2-40B4-BE49-F238E27FC236}">
                <a16:creationId xmlns:a16="http://schemas.microsoft.com/office/drawing/2014/main" id="{24B34D6D-4F7E-3942-B8D7-9970BDE53C1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54939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D34EDB1D-7E85-D242-B6AE-F6D6907D325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4939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3E3BFFF0-114B-6D42-B5E0-8020AC2E26B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54939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8" name="Picture Placeholder 23">
            <a:extLst>
              <a:ext uri="{FF2B5EF4-FFF2-40B4-BE49-F238E27FC236}">
                <a16:creationId xmlns:a16="http://schemas.microsoft.com/office/drawing/2014/main" id="{EB4488EE-E854-724E-95AE-B9943EE249E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634836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49" name="Text Placeholder 28">
            <a:extLst>
              <a:ext uri="{FF2B5EF4-FFF2-40B4-BE49-F238E27FC236}">
                <a16:creationId xmlns:a16="http://schemas.microsoft.com/office/drawing/2014/main" id="{C5551B4D-583E-D644-9069-EC096CE76F5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34836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E30C4783-1643-2243-BB4F-E99E04D9216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34836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1" name="Picture Placeholder 23">
            <a:extLst>
              <a:ext uri="{FF2B5EF4-FFF2-40B4-BE49-F238E27FC236}">
                <a16:creationId xmlns:a16="http://schemas.microsoft.com/office/drawing/2014/main" id="{7BBADCE0-02E8-3249-8CBA-17D3783DFE7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147335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8D294C40-97E4-FF4F-8A02-10FC7D0EE8B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47336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8B38241F-01B5-574C-A827-67C6352C463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47335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0445668-2DC5-E84C-8B16-922BC95F13F2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975CEC1F-EF25-4059-ABBA-8FEB7C2BFD5C}" type="datetime1">
              <a:rPr lang="en-GB" noProof="0" smtClean="0"/>
              <a:t>27/04/2025</a:t>
            </a:fld>
            <a:endParaRPr lang="en-GB" noProof="0"/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D9227732-A878-814C-8621-64ED1B2CCF9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CE9F02AC-6DFB-0C47-BC8E-4B0594007F3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0572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726E9C68-1964-4A8A-9427-98F10662CAE8}" type="datetime1">
              <a:rPr lang="en-GB" noProof="0" smtClean="0"/>
              <a:t>27/04/2025</a:t>
            </a:fld>
            <a:endParaRPr lang="en-GB" noProof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6927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046A679D-7D96-4BF4-98D0-1033E9142F9A}" type="datetime1">
              <a:rPr lang="en-GB" noProof="0" smtClean="0"/>
              <a:t>27/04/2025</a:t>
            </a:fld>
            <a:endParaRPr lang="en-GB" noProof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5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3191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2526318"/>
            <a:ext cx="3218688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rot="5400000">
            <a:off x="8580896" y="0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>
            <a:off x="-2364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 rot="5400000" flipH="1">
            <a:off x="11258144" y="5924144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2587417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496CE679-96C2-428D-9AAE-1AD24CC6A009}" type="datetime1">
              <a:rPr lang="en-GB" noProof="0" smtClean="0"/>
              <a:t>27/04/2025</a:t>
            </a:fld>
            <a:endParaRPr lang="en-GB" noProof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3787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3788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3D62993-A055-DF4F-9286-4FFE3A5C7F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0082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896DA2E-4448-254C-86D1-9E16E63CC6A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008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56976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 rtlCol="0">
            <a:no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8264426" y="0"/>
            <a:ext cx="392757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3685939"/>
            <a:ext cx="3927573" cy="3178856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39563C76-BC00-DE47-88F5-C24D3CE3325A}"/>
              </a:ext>
            </a:extLst>
          </p:cNvPr>
          <p:cNvSpPr/>
          <p:nvPr userDrawn="1"/>
        </p:nvSpPr>
        <p:spPr>
          <a:xfrm>
            <a:off x="10228214" y="-1"/>
            <a:ext cx="1963787" cy="3178856"/>
          </a:xfrm>
          <a:custGeom>
            <a:avLst/>
            <a:gdLst>
              <a:gd name="connsiteX0" fmla="*/ 0 w 1963787"/>
              <a:gd name="connsiteY0" fmla="*/ 0 h 3178856"/>
              <a:gd name="connsiteX1" fmla="*/ 1963787 w 1963787"/>
              <a:gd name="connsiteY1" fmla="*/ 0 h 3178856"/>
              <a:gd name="connsiteX2" fmla="*/ 1963787 w 1963787"/>
              <a:gd name="connsiteY2" fmla="*/ 1967129 h 3178856"/>
              <a:gd name="connsiteX3" fmla="*/ 1963787 w 1963787"/>
              <a:gd name="connsiteY3" fmla="*/ 2349671 h 3178856"/>
              <a:gd name="connsiteX4" fmla="*/ 1963787 w 1963787"/>
              <a:gd name="connsiteY4" fmla="*/ 3178856 h 3178856"/>
              <a:gd name="connsiteX5" fmla="*/ 1963753 w 1963787"/>
              <a:gd name="connsiteY5" fmla="*/ 3178856 h 3178856"/>
              <a:gd name="connsiteX6" fmla="*/ 1763002 w 1963787"/>
              <a:gd name="connsiteY6" fmla="*/ 3168629 h 3178856"/>
              <a:gd name="connsiteX7" fmla="*/ 0 w 1963787"/>
              <a:gd name="connsiteY7" fmla="*/ 1197921 h 3178856"/>
              <a:gd name="connsiteX8" fmla="*/ 0 w 1963787"/>
              <a:gd name="connsiteY8" fmla="*/ 1039961 h 3178856"/>
              <a:gd name="connsiteX9" fmla="*/ 0 w 1963787"/>
              <a:gd name="connsiteY9" fmla="*/ 0 h 317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63787" h="3178856">
                <a:moveTo>
                  <a:pt x="0" y="0"/>
                </a:moveTo>
                <a:lnTo>
                  <a:pt x="1963787" y="0"/>
                </a:lnTo>
                <a:lnTo>
                  <a:pt x="1963787" y="1967129"/>
                </a:lnTo>
                <a:lnTo>
                  <a:pt x="1963787" y="2349671"/>
                </a:lnTo>
                <a:lnTo>
                  <a:pt x="1963787" y="3178856"/>
                </a:lnTo>
                <a:lnTo>
                  <a:pt x="1963753" y="3178856"/>
                </a:lnTo>
                <a:lnTo>
                  <a:pt x="1763002" y="3168629"/>
                </a:lnTo>
                <a:cubicBezTo>
                  <a:pt x="772749" y="3067186"/>
                  <a:pt x="0" y="2223585"/>
                  <a:pt x="0" y="1197921"/>
                </a:cubicBezTo>
                <a:lnTo>
                  <a:pt x="0" y="1039961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0FAF51C5-1188-4161-A3AE-51B85A4E9234}" type="datetime1">
              <a:rPr lang="en-GB" noProof="0" smtClean="0"/>
              <a:t>27/04/2025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9" r:id="rId4"/>
    <p:sldLayoutId id="2147483660" r:id="rId5"/>
    <p:sldLayoutId id="2147483661" r:id="rId6"/>
    <p:sldLayoutId id="2147483654" r:id="rId7"/>
    <p:sldLayoutId id="2147483658" r:id="rId8"/>
    <p:sldLayoutId id="2147483662" r:id="rId9"/>
    <p:sldLayoutId id="2147483663" r:id="rId10"/>
    <p:sldLayoutId id="2147483664" r:id="rId11"/>
    <p:sldLayoutId id="2147483665" r:id="rId12"/>
    <p:sldLayoutId id="2147483666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mbrokeshire.gov.uk/safeguarding-adults-and-children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cysur.wales/child-practice-reviews" TargetMode="External"/><Relationship Id="rId4" Type="http://schemas.openxmlformats.org/officeDocument/2006/relationships/hyperlink" Target="https://www.pembrokeshire.gov.uk/safeguarding-adults-and-children/corporate-safeguarding-polic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3D98-3C30-4CFC-8643-C81E829C8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2693" y="1198563"/>
            <a:ext cx="7739191" cy="2028372"/>
          </a:xfrm>
        </p:spPr>
        <p:txBody>
          <a:bodyPr rtlCol="0"/>
          <a:lstStyle/>
          <a:p>
            <a:r>
              <a:rPr lang="en-GB" sz="4800" b="0" dirty="0">
                <a:ea typeface="+mj-lt"/>
                <a:cs typeface="+mj-lt"/>
              </a:rPr>
              <a:t>Safeguarding in Pembrokeshire Schools: Ensuring Student Safety and Wellbeing</a:t>
            </a:r>
            <a:endParaRPr lang="en-US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68D447-28D3-4F5F-B2DC-FD67E90158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2693" y="3427867"/>
            <a:ext cx="9500507" cy="80667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dirty="0"/>
              <a:t>Karen Cook</a:t>
            </a:r>
          </a:p>
          <a:p>
            <a:r>
              <a:rPr lang="en-GB" dirty="0"/>
              <a:t>Student No. 2213741</a:t>
            </a:r>
          </a:p>
        </p:txBody>
      </p:sp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rmAutofit/>
          </a:bodyPr>
          <a:lstStyle/>
          <a:p>
            <a:r>
              <a:rPr lang="en-GB" sz="4400" b="0"/>
              <a:t>Comprehensive Safeguarding Policies</a:t>
            </a:r>
            <a:endParaRPr lang="en-US" sz="4400"/>
          </a:p>
        </p:txBody>
      </p:sp>
      <p:pic>
        <p:nvPicPr>
          <p:cNvPr id="4" name="Picture 3" descr="A graphic of a green umbrella with text overlay&#10;&#10;AI-generated content may be incorrect.">
            <a:extLst>
              <a:ext uri="{FF2B5EF4-FFF2-40B4-BE49-F238E27FC236}">
                <a16:creationId xmlns:a16="http://schemas.microsoft.com/office/drawing/2014/main" id="{0C5B2021-62ED-8538-1597-D5435B955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2168385"/>
            <a:ext cx="6024154" cy="3319649"/>
          </a:xfrm>
          <a:prstGeom prst="rect">
            <a:avLst/>
          </a:prstGeom>
          <a:noFill/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70D0-6D64-5E42-9515-048F8779C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294A09A9-5501-47C1-A89A-A340965A2BE2}" type="slidenum">
              <a:rPr lang="en-GB" smtClean="0"/>
              <a:pPr rtl="0">
                <a:spcAft>
                  <a:spcPts val="600"/>
                </a:spcAft>
              </a:pPr>
              <a:t>2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en-GB" sz="2400" dirty="0"/>
              <a:t>Required policies covering abuse, neglect, and other risks. </a:t>
            </a:r>
          </a:p>
          <a:p>
            <a:pPr marL="285750" indent="-285750">
              <a:buChar char="•"/>
            </a:pPr>
            <a:r>
              <a:rPr lang="en-GB" sz="2400" dirty="0"/>
              <a:t>Aim to prevent harm and promote student well-being. </a:t>
            </a:r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43F67-9C70-4748-8C0C-3A7863422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rmAutofit/>
          </a:bodyPr>
          <a:lstStyle/>
          <a:p>
            <a:r>
              <a:rPr lang="en-GB" sz="4400" b="0"/>
              <a:t>Working Together: A Coordinated Approach</a:t>
            </a:r>
            <a:endParaRPr lang="en-US" sz="4400"/>
          </a:p>
        </p:txBody>
      </p:sp>
      <p:pic>
        <p:nvPicPr>
          <p:cNvPr id="8" name="Picture 7" descr="A diagram of a structure&#10;&#10;AI-generated content may be incorrect.">
            <a:extLst>
              <a:ext uri="{FF2B5EF4-FFF2-40B4-BE49-F238E27FC236}">
                <a16:creationId xmlns:a16="http://schemas.microsoft.com/office/drawing/2014/main" id="{B7F74B71-3DAA-101D-284C-E21481EDFA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5446" y="1961557"/>
            <a:ext cx="5207145" cy="3575481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162423" y="2341591"/>
            <a:ext cx="4431733" cy="2828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dirty="0"/>
              <a:t>Close collaboration with local authority, health services, and the police.</a:t>
            </a:r>
            <a:endParaRPr lang="en-US" sz="2400"/>
          </a:p>
          <a:p>
            <a:pPr marL="285750" indent="-285750">
              <a:buFont typeface="Arial"/>
              <a:buChar char="•"/>
            </a:pPr>
            <a:r>
              <a:rPr lang="en-GB" sz="2400" dirty="0"/>
              <a:t>Ensures effective planning and response to incidents.</a:t>
            </a:r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294A09A9-5501-47C1-A89A-A340965A2BE2}" type="slidenum">
              <a:rPr lang="en-GB" smtClean="0"/>
              <a:pPr rtl="0">
                <a:spcAft>
                  <a:spcPts val="600"/>
                </a:spcAft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799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91583"/>
            <a:ext cx="8401624" cy="1325563"/>
          </a:xfrm>
        </p:spPr>
        <p:txBody>
          <a:bodyPr rtlCol="0"/>
          <a:lstStyle/>
          <a:p>
            <a:r>
              <a:rPr lang="en-GB" b="0" dirty="0">
                <a:ea typeface="+mj-lt"/>
                <a:cs typeface="+mj-lt"/>
              </a:rPr>
              <a:t>Ensuring a Secure Environment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7CCF58-9B83-4A4F-8CA9-3D9C9BB7A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4</a:t>
            </a:fld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8AC7442-D760-C115-0555-91A16C23CC1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435433" y="2441229"/>
            <a:ext cx="7027408" cy="2557462"/>
          </a:xfrm>
        </p:spPr>
        <p:txBody>
          <a:bodyPr vert="horz" lIns="0" tIns="0" rIns="0" bIns="0" rtlCol="0" anchor="t">
            <a:noAutofit/>
          </a:bodyPr>
          <a:lstStyle/>
          <a:p>
            <a:pPr>
              <a:buFont typeface=""/>
              <a:buChar char="•"/>
            </a:pPr>
            <a:r>
              <a:rPr lang="en-GB" sz="2400" dirty="0"/>
              <a:t>Secure building perimeters and controlled access.</a:t>
            </a:r>
          </a:p>
          <a:p>
            <a:pPr>
              <a:buFont typeface=""/>
              <a:buChar char="•"/>
            </a:pPr>
            <a:r>
              <a:rPr lang="en-GB" sz="2400" dirty="0"/>
              <a:t>Visitor sign-in procedures and badges.</a:t>
            </a:r>
          </a:p>
          <a:p>
            <a:pPr>
              <a:buFont typeface=""/>
              <a:buChar char="•"/>
            </a:pPr>
            <a:r>
              <a:rPr lang="en-GB" sz="2400" dirty="0"/>
              <a:t>Safeguarding is everyone's business ethos.</a:t>
            </a:r>
          </a:p>
        </p:txBody>
      </p:sp>
      <p:pic>
        <p:nvPicPr>
          <p:cNvPr id="29" name="Picture 28" descr="A fence with different colors&#10;&#10;AI-generated content may be incorrect.">
            <a:extLst>
              <a:ext uri="{FF2B5EF4-FFF2-40B4-BE49-F238E27FC236}">
                <a16:creationId xmlns:a16="http://schemas.microsoft.com/office/drawing/2014/main" id="{A33F4C63-C04E-14E7-FB4F-8775137A8E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8204" y="4476069"/>
            <a:ext cx="2729593" cy="1846490"/>
          </a:xfrm>
          <a:prstGeom prst="rect">
            <a:avLst/>
          </a:prstGeom>
        </p:spPr>
      </p:pic>
      <p:pic>
        <p:nvPicPr>
          <p:cNvPr id="30" name="Picture 29" descr="A speech bubble with text&#10;&#10;AI-generated content may be incorrect.">
            <a:extLst>
              <a:ext uri="{FF2B5EF4-FFF2-40B4-BE49-F238E27FC236}">
                <a16:creationId xmlns:a16="http://schemas.microsoft.com/office/drawing/2014/main" id="{96761DA1-6EA2-3E59-8558-5F838391D5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5560" y="4427084"/>
            <a:ext cx="2800350" cy="1899558"/>
          </a:xfrm>
          <a:prstGeom prst="rect">
            <a:avLst/>
          </a:prstGeom>
        </p:spPr>
      </p:pic>
      <p:pic>
        <p:nvPicPr>
          <p:cNvPr id="32" name="Picture 31" descr="A yellow and white tag with black text&#10;&#10;AI-generated content may be incorrect.">
            <a:extLst>
              <a:ext uri="{FF2B5EF4-FFF2-40B4-BE49-F238E27FC236}">
                <a16:creationId xmlns:a16="http://schemas.microsoft.com/office/drawing/2014/main" id="{C7931874-486C-E446-0B8B-9AB770175D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218" y="4478790"/>
            <a:ext cx="2283279" cy="183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690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B6389-2374-4677-B8BB-59410CCC3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>
            <a:normAutofit/>
          </a:bodyPr>
          <a:lstStyle/>
          <a:p>
            <a:r>
              <a:rPr lang="en-GB" b="0" dirty="0">
                <a:ea typeface="+mj-lt"/>
                <a:cs typeface="+mj-lt"/>
              </a:rPr>
              <a:t>Empowering Staff: Regular Training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6308D1AB-33EC-174A-AFF4-6B9718A863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5</a:t>
            </a:fld>
            <a:endParaRPr lang="en-GB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FE2AECD-C2BB-CF57-6E44-0BDB69C3DF7F}"/>
              </a:ext>
            </a:extLst>
          </p:cNvPr>
          <p:cNvSpPr txBox="1"/>
          <p:nvPr/>
        </p:nvSpPr>
        <p:spPr>
          <a:xfrm>
            <a:off x="3305202" y="2525100"/>
            <a:ext cx="5585131" cy="22159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Regular in-service training for staff on safeguarding practices.</a:t>
            </a:r>
            <a:endParaRPr lang="en-US" sz="2400"/>
          </a:p>
          <a:p>
            <a:pPr marL="285750" indent="-285750"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Ensuring awareness of latest guidelines and effective responses to risks.</a:t>
            </a:r>
            <a:endParaRPr lang="en-GB" sz="2400"/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0209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55E2E3E-148D-4BE4-88A4-447C4BC35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GB" b="0" dirty="0">
                <a:ea typeface="+mj-lt"/>
                <a:cs typeface="+mj-lt"/>
              </a:rPr>
              <a:t>Maintaining Accountability: Oversight and Scrutiny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0037C3-0E79-CD4B-92A9-5B5F9E74A6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t>6</a:t>
            </a:fld>
            <a:endParaRPr lang="en-GB" dirty="0"/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588371AF-0FC6-F115-AC6D-78BA383196DD}"/>
              </a:ext>
            </a:extLst>
          </p:cNvPr>
          <p:cNvSpPr txBox="1"/>
          <p:nvPr/>
        </p:nvSpPr>
        <p:spPr>
          <a:xfrm>
            <a:off x="1376430" y="2276404"/>
            <a:ext cx="6328547" cy="184665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Pembrokeshire County Council's Schools and Learning Committee's role.</a:t>
            </a:r>
            <a:endParaRPr lang="en-US" sz="2400" dirty="0"/>
          </a:p>
          <a:p>
            <a:pPr marL="285750" indent="-285750"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Reviews educational outcomes, school performance, and safeguarding practices.</a:t>
            </a:r>
            <a:endParaRPr lang="en-GB" sz="2400" dirty="0"/>
          </a:p>
          <a:p>
            <a:pPr algn="l"/>
            <a:endParaRPr lang="en-GB" dirty="0"/>
          </a:p>
        </p:txBody>
      </p:sp>
      <p:pic>
        <p:nvPicPr>
          <p:cNvPr id="199" name="Picture 198" descr="A circular logo with a map&#10;&#10;AI-generated content may be incorrect.">
            <a:extLst>
              <a:ext uri="{FF2B5EF4-FFF2-40B4-BE49-F238E27FC236}">
                <a16:creationId xmlns:a16="http://schemas.microsoft.com/office/drawing/2014/main" id="{E156E16D-8FC1-CDE1-9724-C388673DAC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1159" y="3203574"/>
            <a:ext cx="2810934" cy="277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498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56B7E-1633-44AB-8584-82DF5B726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567517" cy="1336146"/>
          </a:xfrm>
        </p:spPr>
        <p:txBody>
          <a:bodyPr rtlCol="0"/>
          <a:lstStyle/>
          <a:p>
            <a:r>
              <a:rPr lang="en-GB" b="0" dirty="0">
                <a:ea typeface="+mj-lt"/>
                <a:cs typeface="+mj-lt"/>
              </a:rPr>
              <a:t>A Shared Responsibility: Community Involvement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0677C9-3E42-427F-93B8-5266929064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5287856" cy="233119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Encouraging parent and community involvement.</a:t>
            </a:r>
            <a:endParaRPr lang="en-US" sz="2400" dirty="0"/>
          </a:p>
          <a:p>
            <a:pPr marL="285750" indent="-285750"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Ensuring transparency and accountability.</a:t>
            </a:r>
            <a:endParaRPr lang="en-GB" sz="2400" dirty="0"/>
          </a:p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D448B0-743E-0045-8131-69B4EEC583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7</a:t>
            </a:fld>
            <a:endParaRPr lang="en-GB"/>
          </a:p>
        </p:txBody>
      </p:sp>
      <p:pic>
        <p:nvPicPr>
          <p:cNvPr id="15" name="Picture 14" descr="A group of children with an umbrella&#10;&#10;AI-generated content may be incorrect.">
            <a:extLst>
              <a:ext uri="{FF2B5EF4-FFF2-40B4-BE49-F238E27FC236}">
                <a16:creationId xmlns:a16="http://schemas.microsoft.com/office/drawing/2014/main" id="{691A5FEC-C879-3D27-A904-35707C3167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2908" y="2224088"/>
            <a:ext cx="356235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119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1A202-23A3-4F3A-AA92-0172C8D2D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/>
          <a:lstStyle/>
          <a:p>
            <a:r>
              <a:rPr lang="en-GB" b="0" dirty="0">
                <a:ea typeface="+mj-lt"/>
                <a:cs typeface="+mj-lt"/>
              </a:rPr>
              <a:t>Creating a Safe and Supportive Environment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943E7C-A74D-4CB3-844B-51917C88C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6263098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Collective aim of all measures.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Supporting students to learn and thrive.</a:t>
            </a:r>
            <a:endParaRPr lang="en-GB" dirty="0"/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5B7362-01DC-0E4C-9B34-0DF3FD449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070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AE308-3076-43DB-B834-DA0B0AE19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689429"/>
          </a:xfrm>
        </p:spPr>
        <p:txBody>
          <a:bodyPr rtlCol="0"/>
          <a:lstStyle/>
          <a:p>
            <a:r>
              <a:rPr lang="en-GB" dirty="0"/>
              <a:t>Referencing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C2CE0-8806-4B2A-A10A-32984D3174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2034496"/>
            <a:ext cx="6220277" cy="381476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en-GB" sz="1600" b="1" dirty="0">
                <a:ea typeface="+mn-lt"/>
                <a:cs typeface="+mn-lt"/>
              </a:rPr>
              <a:t>Pembrokeshire County Council. (Various dates).</a:t>
            </a:r>
            <a:r>
              <a:rPr lang="en-GB" sz="1600" dirty="0">
                <a:ea typeface="+mn-lt"/>
                <a:cs typeface="+mn-lt"/>
              </a:rPr>
              <a:t> Safeguarding Adults and Children. (</a:t>
            </a:r>
            <a:r>
              <a:rPr lang="en-GB" sz="1600" dirty="0">
                <a:ea typeface="+mn-lt"/>
                <a:cs typeface="+mn-lt"/>
                <a:hlinkClick r:id="rId3"/>
              </a:rPr>
              <a:t>https://www.pembrokeshire.gov.uk/safeguarding-adults-and-children</a:t>
            </a:r>
            <a:r>
              <a:rPr lang="en-GB" sz="1600" dirty="0">
                <a:ea typeface="+mn-lt"/>
                <a:cs typeface="+mn-lt"/>
              </a:rPr>
              <a:t>)</a:t>
            </a:r>
            <a:endParaRPr lang="en-US" sz="1600" dirty="0">
              <a:ea typeface="+mn-lt"/>
              <a:cs typeface="+mn-lt"/>
            </a:endParaRPr>
          </a:p>
          <a:p>
            <a:pPr marL="285750" indent="-285750">
              <a:buChar char="•"/>
            </a:pPr>
            <a:r>
              <a:rPr lang="en-GB" sz="1600" b="1" dirty="0">
                <a:ea typeface="+mn-lt"/>
                <a:cs typeface="+mn-lt"/>
              </a:rPr>
              <a:t>Pembrokeshire County Council. (Various dates).</a:t>
            </a:r>
            <a:r>
              <a:rPr lang="en-GB" sz="1600" dirty="0">
                <a:ea typeface="+mn-lt"/>
                <a:cs typeface="+mn-lt"/>
              </a:rPr>
              <a:t> Corporate Safeguarding Policy. (</a:t>
            </a:r>
            <a:r>
              <a:rPr lang="en-GB" sz="1600" dirty="0">
                <a:ea typeface="+mn-lt"/>
                <a:cs typeface="+mn-lt"/>
                <a:hlinkClick r:id="rId4"/>
              </a:rPr>
              <a:t>https://www.pembrokeshire.gov.uk/safeguarding-adults-and-children/corporate-safeguarding-policy</a:t>
            </a:r>
            <a:r>
              <a:rPr lang="en-GB" sz="1600" dirty="0">
                <a:ea typeface="+mn-lt"/>
                <a:cs typeface="+mn-lt"/>
              </a:rPr>
              <a:t>)</a:t>
            </a:r>
          </a:p>
          <a:p>
            <a:pPr marL="285750" indent="-285750">
              <a:buChar char="•"/>
            </a:pPr>
            <a:r>
              <a:rPr lang="en-GB" sz="1600" b="1" dirty="0">
                <a:ea typeface="+mn-lt"/>
                <a:cs typeface="+mn-lt"/>
              </a:rPr>
              <a:t>CYSUR </a:t>
            </a:r>
            <a:r>
              <a:rPr lang="en-GB" sz="1600" dirty="0">
                <a:ea typeface="+mn-lt"/>
                <a:cs typeface="+mn-lt"/>
              </a:rPr>
              <a:t>- Mid and West Wales Regional Safeguarding Children Board. (Various dates). (</a:t>
            </a:r>
            <a:r>
              <a:rPr lang="en-GB" sz="1600" dirty="0">
                <a:ea typeface="+mn-lt"/>
                <a:cs typeface="+mn-lt"/>
                <a:hlinkClick r:id="rId5"/>
              </a:rPr>
              <a:t>https://cysur.wales/child-practice-reviews</a:t>
            </a:r>
            <a:r>
              <a:rPr lang="en-GB" sz="1600" dirty="0">
                <a:ea typeface="+mn-lt"/>
                <a:cs typeface="+mn-lt"/>
              </a:rPr>
              <a:t>)</a:t>
            </a:r>
          </a:p>
          <a:p>
            <a:pPr marL="285750" indent="-285750">
              <a:buChar char="•"/>
            </a:pPr>
            <a:r>
              <a:rPr lang="en-GB" sz="1600" b="1" dirty="0">
                <a:ea typeface="+mn-lt"/>
                <a:cs typeface="+mn-lt"/>
              </a:rPr>
              <a:t>Bernard, M. (2010).</a:t>
            </a:r>
            <a:r>
              <a:rPr lang="en-GB" sz="1600" dirty="0">
                <a:ea typeface="+mn-lt"/>
                <a:cs typeface="+mn-lt"/>
              </a:rPr>
              <a:t> Safeguarding children: A multi-agency approach.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926184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076B5C-85B0-4D30-852D-5E5312EEA93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42FAFE-88B4-49B4-9588-86CB0E564E50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2F1176D5-513E-4E73-98C9-4CEA832F57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TM45331398</Template>
  <TotalTime>0</TotalTime>
  <Words>436</Words>
  <Application>Microsoft Office PowerPoint</Application>
  <PresentationFormat>Widescreen</PresentationFormat>
  <Paragraphs>156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Safeguarding in Pembrokeshire Schools: Ensuring Student Safety and Wellbeing</vt:lpstr>
      <vt:lpstr>Comprehensive Safeguarding Policies</vt:lpstr>
      <vt:lpstr>Working Together: A Coordinated Approach</vt:lpstr>
      <vt:lpstr>Ensuring a Secure Environment</vt:lpstr>
      <vt:lpstr>Empowering Staff: Regular Training</vt:lpstr>
      <vt:lpstr>Maintaining Accountability: Oversight and Scrutiny</vt:lpstr>
      <vt:lpstr>A Shared Responsibility: Community Involvement</vt:lpstr>
      <vt:lpstr>Creating a Safe and Supportive Environment</vt:lpstr>
      <vt:lpstr>Referencing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241</cp:revision>
  <dcterms:created xsi:type="dcterms:W3CDTF">2025-04-27T17:29:54Z</dcterms:created>
  <dcterms:modified xsi:type="dcterms:W3CDTF">2025-04-27T19:39:30Z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