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4"/>
  </p:notesMasterIdLst>
  <p:sldIdLst>
    <p:sldId id="256" r:id="rId5"/>
    <p:sldId id="261" r:id="rId6"/>
    <p:sldId id="262" r:id="rId7"/>
    <p:sldId id="257" r:id="rId8"/>
    <p:sldId id="258" r:id="rId9"/>
    <p:sldId id="259" r:id="rId10"/>
    <p:sldId id="264" r:id="rId11"/>
    <p:sldId id="260"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E3E6229-0B8A-4477-8426-85F6B12833D8}">
          <p14:sldIdLst>
            <p14:sldId id="256"/>
            <p14:sldId id="261"/>
            <p14:sldId id="262"/>
            <p14:sldId id="257"/>
            <p14:sldId id="258"/>
            <p14:sldId id="259"/>
            <p14:sldId id="264"/>
            <p14:sldId id="260"/>
            <p14:sldId id="26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p:scale>
          <a:sx n="100" d="100"/>
          <a:sy n="100" d="100"/>
        </p:scale>
        <p:origin x="936"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801ECA7-3445-40F7-B64D-D62A396D2E8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31BEB898-10BF-41F4-9BC2-679042408DC4}"/>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B3EA61-C22F-42E5-A101-AF5E5B91E23B}" type="datetimeFigureOut">
              <a:rPr lang="en-GB" smtClean="0"/>
              <a:t>16/12/2019</a:t>
            </a:fld>
            <a:endParaRPr lang="en-GB"/>
          </a:p>
        </p:txBody>
      </p:sp>
      <p:sp>
        <p:nvSpPr>
          <p:cNvPr id="4" name="Slide Image Placeholder 3">
            <a:extLst>
              <a:ext uri="{FF2B5EF4-FFF2-40B4-BE49-F238E27FC236}">
                <a16:creationId xmlns:a16="http://schemas.microsoft.com/office/drawing/2014/main" id="{1EE814FE-2B1D-4392-BF1D-BA35160B0622}"/>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a:extLst>
              <a:ext uri="{FF2B5EF4-FFF2-40B4-BE49-F238E27FC236}">
                <a16:creationId xmlns:a16="http://schemas.microsoft.com/office/drawing/2014/main" id="{54F6E23F-AFBF-4705-B36F-0CE201D760E9}"/>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4C194B4E-B3B8-4E4D-9A57-FDBCA07D2D71}"/>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a:extLst>
              <a:ext uri="{FF2B5EF4-FFF2-40B4-BE49-F238E27FC236}">
                <a16:creationId xmlns:a16="http://schemas.microsoft.com/office/drawing/2014/main" id="{98AA40B7-282B-4893-9B5C-74DF288B1024}"/>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88BB93-0B3E-4828-BB92-5891B6C49AEC}"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commons.wikimedia.org/wiki/File:Alexander_the_Great_mosaic.jpg"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upload.wikimedia.org/wikipedia/commons/4/40/MacedonEmpire.jpg"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commons.wikimedia.org/wiki/File:Makedonische_phalanx.png"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commons.wikimedia.org/wiki/File:Macedonian_battle_formation-en.svg"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eyewitnesstohistory.com/alexander.htm"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en.wikipedia.org/wiki/File:BattleofIssus333BC-mosaic-detail1.jpg" TargetMode="External"/><Relationship Id="rId5" Type="http://schemas.openxmlformats.org/officeDocument/2006/relationships/hyperlink" Target="https://commons.wikimedia.org/wiki/File:Battle_of_Gaugamela,_331_BC_-_Opening_movements.png" TargetMode="External"/><Relationship Id="rId4" Type="http://schemas.openxmlformats.org/officeDocument/2006/relationships/hyperlink" Target="https://commons.wikimedia.org/wiki/File:Battle_Granicus-en.svg"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commons.wikimedia.org/wiki/File:Battle_hydaspes_combined_at.png"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commons.wikimedia.org/wiki/File:Battle_hydaspes_crossing.png"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commons.wikimedia.org/wiki/File:Alexander_and_Aristotle.jpg"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Brandmeister, </a:t>
            </a:r>
            <a:r>
              <a:rPr lang="en-GB" i="1" dirty="0"/>
              <a:t>Alexander the Great mosaic.jpg</a:t>
            </a:r>
            <a:r>
              <a:rPr lang="en-GB" dirty="0"/>
              <a:t>, online image file, Wikipedia, 1 September 2004 &lt;</a:t>
            </a:r>
            <a:r>
              <a:rPr lang="en-GB" dirty="0">
                <a:hlinkClick r:id="rId3"/>
              </a:rPr>
              <a:t>https://commons.wikimedia.org/wiki/File:Alexander_the_Great_mosaic.jpg</a:t>
            </a:r>
            <a:r>
              <a:rPr lang="en-GB" dirty="0"/>
              <a:t>&gt; (accessed 12 December 2019)</a:t>
            </a:r>
            <a:endParaRPr lang="en-GB" i="1" dirty="0"/>
          </a:p>
          <a:p>
            <a:endParaRPr lang="en-GB" dirty="0"/>
          </a:p>
        </p:txBody>
      </p:sp>
      <p:sp>
        <p:nvSpPr>
          <p:cNvPr id="4" name="Slide Number Placeholder 3"/>
          <p:cNvSpPr>
            <a:spLocks noGrp="1"/>
          </p:cNvSpPr>
          <p:nvPr>
            <p:ph type="sldNum" sz="quarter" idx="5"/>
          </p:nvPr>
        </p:nvSpPr>
        <p:spPr/>
        <p:txBody>
          <a:bodyPr/>
          <a:lstStyle/>
          <a:p>
            <a:fld id="{65F6265A-383E-4B7C-B89B-66D92DC5E0D4}" type="slidenum">
              <a:rPr lang="en-GB" smtClean="0"/>
              <a:t>1</a:t>
            </a:fld>
            <a:endParaRPr lang="en-GB"/>
          </a:p>
        </p:txBody>
      </p:sp>
    </p:spTree>
    <p:extLst>
      <p:ext uri="{BB962C8B-B14F-4D97-AF65-F5344CB8AC3E}">
        <p14:creationId xmlns:p14="http://schemas.microsoft.com/office/powerpoint/2010/main" val="737651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Generic Mapping Tool, </a:t>
            </a:r>
            <a:r>
              <a:rPr lang="en-GB" i="1" dirty="0"/>
              <a:t>MacedonEmpire.jpg</a:t>
            </a:r>
            <a:r>
              <a:rPr lang="en-GB" dirty="0"/>
              <a:t>, online image file, Wikipedia, 24 March 2006 &lt;</a:t>
            </a:r>
            <a:r>
              <a:rPr lang="en-GB" dirty="0">
                <a:hlinkClick r:id="rId3"/>
              </a:rPr>
              <a:t>https://upload.wikimedia.org/wikipedia/commons/4/40/MacedonEmpire.jpg</a:t>
            </a:r>
            <a:r>
              <a:rPr lang="en-GB" dirty="0"/>
              <a:t>&gt; (accessed 06 December 2019) </a:t>
            </a:r>
          </a:p>
          <a:p>
            <a:endParaRPr lang="en-GB" dirty="0"/>
          </a:p>
        </p:txBody>
      </p:sp>
      <p:sp>
        <p:nvSpPr>
          <p:cNvPr id="4" name="Slide Number Placeholder 3"/>
          <p:cNvSpPr>
            <a:spLocks noGrp="1"/>
          </p:cNvSpPr>
          <p:nvPr>
            <p:ph type="sldNum" sz="quarter" idx="5"/>
          </p:nvPr>
        </p:nvSpPr>
        <p:spPr/>
        <p:txBody>
          <a:bodyPr/>
          <a:lstStyle/>
          <a:p>
            <a:fld id="{65F6265A-383E-4B7C-B89B-66D92DC5E0D4}" type="slidenum">
              <a:rPr lang="en-GB" smtClean="0"/>
              <a:t>2</a:t>
            </a:fld>
            <a:endParaRPr lang="en-GB"/>
          </a:p>
        </p:txBody>
      </p:sp>
    </p:spTree>
    <p:extLst>
      <p:ext uri="{BB962C8B-B14F-4D97-AF65-F5344CB8AC3E}">
        <p14:creationId xmlns:p14="http://schemas.microsoft.com/office/powerpoint/2010/main" val="13557825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Alagos</a:t>
            </a:r>
            <a:r>
              <a:rPr lang="en-GB" dirty="0"/>
              <a:t>, </a:t>
            </a:r>
            <a:r>
              <a:rPr lang="en-GB" i="1" dirty="0" err="1"/>
              <a:t>Makedonische</a:t>
            </a:r>
            <a:r>
              <a:rPr lang="en-GB" i="1" dirty="0"/>
              <a:t> phalanx.png</a:t>
            </a:r>
            <a:r>
              <a:rPr lang="en-GB" dirty="0"/>
              <a:t>, online image file, Wikipedia, 12 December 2019 &lt;</a:t>
            </a:r>
            <a:r>
              <a:rPr lang="en-GB" dirty="0">
                <a:hlinkClick r:id="rId3"/>
              </a:rPr>
              <a:t>https://commons.wikimedia.org/wiki/File:Makedonische_phalanx.png</a:t>
            </a:r>
            <a:r>
              <a:rPr lang="en-GB" dirty="0"/>
              <a:t>&gt; (accessed 12 December 2019)</a:t>
            </a:r>
            <a:endParaRPr lang="en-GB"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RedTony</a:t>
            </a:r>
            <a:r>
              <a:rPr lang="en-GB" dirty="0"/>
              <a:t>, </a:t>
            </a:r>
            <a:r>
              <a:rPr lang="en-GB" i="1" dirty="0"/>
              <a:t>Macedonian battle formation-</a:t>
            </a:r>
            <a:r>
              <a:rPr lang="en-GB" i="1" dirty="0" err="1"/>
              <a:t>en.svg</a:t>
            </a:r>
            <a:r>
              <a:rPr lang="en-GB" dirty="0"/>
              <a:t>, online image file, Wikipedia, 28 July 2014 &lt;</a:t>
            </a:r>
            <a:r>
              <a:rPr lang="en-GB" dirty="0">
                <a:hlinkClick r:id="rId4"/>
              </a:rPr>
              <a:t>https://commons.wikimedia.org/wiki/File:Macedonian_battle_formation-en.svg</a:t>
            </a:r>
            <a:r>
              <a:rPr lang="en-GB" dirty="0"/>
              <a:t>&gt; (accessed 06 December 2019</a:t>
            </a:r>
          </a:p>
        </p:txBody>
      </p:sp>
      <p:sp>
        <p:nvSpPr>
          <p:cNvPr id="4" name="Slide Number Placeholder 3"/>
          <p:cNvSpPr>
            <a:spLocks noGrp="1"/>
          </p:cNvSpPr>
          <p:nvPr>
            <p:ph type="sldNum" sz="quarter" idx="5"/>
          </p:nvPr>
        </p:nvSpPr>
        <p:spPr/>
        <p:txBody>
          <a:bodyPr/>
          <a:lstStyle/>
          <a:p>
            <a:fld id="{65F6265A-383E-4B7C-B89B-66D92DC5E0D4}" type="slidenum">
              <a:rPr lang="en-GB" smtClean="0"/>
              <a:t>3</a:t>
            </a:fld>
            <a:endParaRPr lang="en-GB"/>
          </a:p>
        </p:txBody>
      </p:sp>
    </p:spTree>
    <p:extLst>
      <p:ext uri="{BB962C8B-B14F-4D97-AF65-F5344CB8AC3E}">
        <p14:creationId xmlns:p14="http://schemas.microsoft.com/office/powerpoint/2010/main" val="2911589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"Alexander Defeats The Persians, 331 BC,“</a:t>
            </a:r>
            <a:r>
              <a:rPr lang="en-GB" dirty="0"/>
              <a:t>, online image file, </a:t>
            </a:r>
            <a:r>
              <a:rPr lang="en-GB" dirty="0" err="1"/>
              <a:t>EyeWitness</a:t>
            </a:r>
            <a:r>
              <a:rPr lang="en-GB" dirty="0"/>
              <a:t> to History, 2000 &lt;</a:t>
            </a:r>
            <a:r>
              <a:rPr lang="en-GB" dirty="0">
                <a:hlinkClick r:id="rId3"/>
              </a:rPr>
              <a:t>http://www.eyewitnesstohistory.com/alexander.htm</a:t>
            </a:r>
            <a:r>
              <a:rPr lang="en-GB" dirty="0"/>
              <a:t>&gt; (accessed 12 December 2019) cropped slightly </a:t>
            </a:r>
          </a:p>
          <a:p>
            <a:r>
              <a:rPr lang="en-GB" dirty="0"/>
              <a:t>Andrei </a:t>
            </a:r>
            <a:r>
              <a:rPr lang="en-GB" dirty="0" err="1"/>
              <a:t>nacu</a:t>
            </a:r>
            <a:r>
              <a:rPr lang="en-GB" dirty="0"/>
              <a:t>, </a:t>
            </a:r>
            <a:r>
              <a:rPr lang="en-GB" i="1" dirty="0"/>
              <a:t>Battle Granicus-</a:t>
            </a:r>
            <a:r>
              <a:rPr lang="en-GB" i="1" dirty="0" err="1"/>
              <a:t>en.svg</a:t>
            </a:r>
            <a:r>
              <a:rPr lang="en-GB" dirty="0"/>
              <a:t>, online image file, Wikipedia, 30 May 2007 &lt;</a:t>
            </a:r>
            <a:r>
              <a:rPr lang="en-GB" dirty="0">
                <a:hlinkClick r:id="rId4"/>
              </a:rPr>
              <a:t>https://commons.wikimedia.org/wiki/File:Battle_Granicus-en.svg</a:t>
            </a:r>
            <a:r>
              <a:rPr lang="en-GB" dirty="0"/>
              <a:t>&gt; (accessed 10 December 2019)</a:t>
            </a:r>
          </a:p>
          <a:p>
            <a:r>
              <a:rPr lang="en-GB" dirty="0" err="1"/>
              <a:t>GifTagger</a:t>
            </a:r>
            <a:r>
              <a:rPr lang="en-GB" dirty="0"/>
              <a:t>, </a:t>
            </a:r>
            <a:r>
              <a:rPr lang="en-GB" i="1" dirty="0"/>
              <a:t>Battle of Gaugamela, 331 BC - Opening movements.png</a:t>
            </a:r>
            <a:r>
              <a:rPr lang="en-GB" dirty="0"/>
              <a:t>, online image file, Wikipedia, 23 August 2014 &lt;</a:t>
            </a:r>
            <a:r>
              <a:rPr lang="en-GB" dirty="0">
                <a:hlinkClick r:id="rId5"/>
              </a:rPr>
              <a:t>https://commons.wikimedia.org/wiki/File:Battle_of_Gaugamela,_331_BC_-_Opening_movements.png</a:t>
            </a:r>
            <a:r>
              <a:rPr lang="en-GB" dirty="0"/>
              <a:t>&gt; (accessed 12 December 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Ruthven, </a:t>
            </a:r>
            <a:r>
              <a:rPr lang="en-GB" i="1" dirty="0"/>
              <a:t>BattleofIssus333BC-mosaic-detail1.jpg</a:t>
            </a:r>
            <a:r>
              <a:rPr lang="en-GB" dirty="0"/>
              <a:t>, online image file, Wikipedia, 11 January 2005 &lt;</a:t>
            </a:r>
            <a:r>
              <a:rPr lang="en-GB" dirty="0">
                <a:hlinkClick r:id="rId6"/>
              </a:rPr>
              <a:t>https://en.wikipedia.org/wiki/File:BattleofIssus333BC-mosaic-detail1.jpg</a:t>
            </a:r>
            <a:r>
              <a:rPr lang="en-GB" dirty="0"/>
              <a:t>&gt; (accessed 05 December 2019)</a:t>
            </a:r>
          </a:p>
        </p:txBody>
      </p:sp>
      <p:sp>
        <p:nvSpPr>
          <p:cNvPr id="4" name="Slide Number Placeholder 3"/>
          <p:cNvSpPr>
            <a:spLocks noGrp="1"/>
          </p:cNvSpPr>
          <p:nvPr>
            <p:ph type="sldNum" sz="quarter" idx="5"/>
          </p:nvPr>
        </p:nvSpPr>
        <p:spPr/>
        <p:txBody>
          <a:bodyPr/>
          <a:lstStyle/>
          <a:p>
            <a:fld id="{65F6265A-383E-4B7C-B89B-66D92DC5E0D4}" type="slidenum">
              <a:rPr lang="en-GB" smtClean="0"/>
              <a:t>4</a:t>
            </a:fld>
            <a:endParaRPr lang="en-GB"/>
          </a:p>
        </p:txBody>
      </p:sp>
    </p:spTree>
    <p:extLst>
      <p:ext uri="{BB962C8B-B14F-4D97-AF65-F5344CB8AC3E}">
        <p14:creationId xmlns:p14="http://schemas.microsoft.com/office/powerpoint/2010/main" val="31441042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Frank Martini The Department of History, United States Military Academy, </a:t>
            </a:r>
            <a:r>
              <a:rPr lang="en-GB" i="1" dirty="0"/>
              <a:t>Battle </a:t>
            </a:r>
            <a:r>
              <a:rPr lang="en-GB" i="1" dirty="0" err="1"/>
              <a:t>hydaspes</a:t>
            </a:r>
            <a:r>
              <a:rPr lang="en-GB" i="1" dirty="0"/>
              <a:t> combined at.png</a:t>
            </a:r>
            <a:r>
              <a:rPr lang="en-GB" dirty="0"/>
              <a:t>, online image file, Wikipedia, 24 February 2006 &lt;</a:t>
            </a:r>
            <a:r>
              <a:rPr lang="en-GB" dirty="0">
                <a:hlinkClick r:id="rId3"/>
              </a:rPr>
              <a:t>https://commons.wikimedia.org/wiki/File:Battle_hydaspes_combined_at.png</a:t>
            </a:r>
            <a:r>
              <a:rPr lang="en-GB" dirty="0"/>
              <a:t>&gt; (accessed 13 December 2019)</a:t>
            </a:r>
          </a:p>
          <a:p>
            <a:r>
              <a:rPr lang="en-GB" dirty="0"/>
              <a:t>Frank Martini The Department of History, United States Military Academy, </a:t>
            </a:r>
            <a:r>
              <a:rPr lang="en-GB" i="1" dirty="0"/>
              <a:t>Battle </a:t>
            </a:r>
            <a:r>
              <a:rPr lang="en-GB" i="1" dirty="0" err="1"/>
              <a:t>hydaspes</a:t>
            </a:r>
            <a:r>
              <a:rPr lang="en-GB" i="1" dirty="0"/>
              <a:t> crossing.png</a:t>
            </a:r>
            <a:r>
              <a:rPr lang="en-GB" dirty="0"/>
              <a:t>, online image file, Wikipedia, 24 February 2006 &lt;</a:t>
            </a:r>
            <a:r>
              <a:rPr lang="en-GB" dirty="0">
                <a:hlinkClick r:id="rId4"/>
              </a:rPr>
              <a:t>https://commons.wikimedia.org/wiki/File:Battle_hydaspes_crossing.png</a:t>
            </a:r>
            <a:r>
              <a:rPr lang="en-GB" dirty="0"/>
              <a:t>&gt; (accessed 13 December 2019)</a:t>
            </a:r>
            <a:endParaRPr lang="en-GB" i="1" dirty="0"/>
          </a:p>
        </p:txBody>
      </p:sp>
      <p:sp>
        <p:nvSpPr>
          <p:cNvPr id="4" name="Slide Number Placeholder 3"/>
          <p:cNvSpPr>
            <a:spLocks noGrp="1"/>
          </p:cNvSpPr>
          <p:nvPr>
            <p:ph type="sldNum" sz="quarter" idx="5"/>
          </p:nvPr>
        </p:nvSpPr>
        <p:spPr/>
        <p:txBody>
          <a:bodyPr/>
          <a:lstStyle/>
          <a:p>
            <a:fld id="{65F6265A-383E-4B7C-B89B-66D92DC5E0D4}" type="slidenum">
              <a:rPr lang="en-GB" smtClean="0"/>
              <a:t>5</a:t>
            </a:fld>
            <a:endParaRPr lang="en-GB"/>
          </a:p>
        </p:txBody>
      </p:sp>
    </p:spTree>
    <p:extLst>
      <p:ext uri="{BB962C8B-B14F-4D97-AF65-F5344CB8AC3E}">
        <p14:creationId xmlns:p14="http://schemas.microsoft.com/office/powerpoint/2010/main" val="28567560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Charles </a:t>
            </a:r>
            <a:r>
              <a:rPr lang="en-GB" dirty="0" err="1"/>
              <a:t>Lapante</a:t>
            </a:r>
            <a:r>
              <a:rPr lang="en-GB" dirty="0"/>
              <a:t>, </a:t>
            </a:r>
            <a:r>
              <a:rPr lang="en-GB" i="1" dirty="0"/>
              <a:t>Alexander and Aristotle.jpg</a:t>
            </a:r>
            <a:r>
              <a:rPr lang="en-GB" dirty="0"/>
              <a:t>, online image file, Wikipedia, 25 October 2015 &lt;</a:t>
            </a:r>
            <a:r>
              <a:rPr lang="en-GB" dirty="0">
                <a:hlinkClick r:id="rId3"/>
              </a:rPr>
              <a:t>https://commons.wikimedia.org/wiki/File:Alexander_and_Aristotle.jpg</a:t>
            </a:r>
            <a:r>
              <a:rPr lang="en-GB" dirty="0"/>
              <a:t>&gt; (accessed 05 December 2019)</a:t>
            </a:r>
          </a:p>
          <a:p>
            <a:endParaRPr lang="en-GB" dirty="0"/>
          </a:p>
        </p:txBody>
      </p:sp>
      <p:sp>
        <p:nvSpPr>
          <p:cNvPr id="4" name="Slide Number Placeholder 3"/>
          <p:cNvSpPr>
            <a:spLocks noGrp="1"/>
          </p:cNvSpPr>
          <p:nvPr>
            <p:ph type="sldNum" sz="quarter" idx="5"/>
          </p:nvPr>
        </p:nvSpPr>
        <p:spPr/>
        <p:txBody>
          <a:bodyPr/>
          <a:lstStyle/>
          <a:p>
            <a:fld id="{65F6265A-383E-4B7C-B89B-66D92DC5E0D4}" type="slidenum">
              <a:rPr lang="en-GB" smtClean="0"/>
              <a:t>6</a:t>
            </a:fld>
            <a:endParaRPr lang="en-GB"/>
          </a:p>
        </p:txBody>
      </p:sp>
    </p:spTree>
    <p:extLst>
      <p:ext uri="{BB962C8B-B14F-4D97-AF65-F5344CB8AC3E}">
        <p14:creationId xmlns:p14="http://schemas.microsoft.com/office/powerpoint/2010/main" val="39490303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Reader, </a:t>
            </a:r>
            <a:r>
              <a:rPr lang="en-GB" i="1" dirty="0"/>
              <a:t>Alexander the Great, </a:t>
            </a:r>
            <a:r>
              <a:rPr lang="en-GB" i="0" dirty="0"/>
              <a:t>ed. by Ian Worthington (London: Routledge, 2003) p. 312</a:t>
            </a:r>
          </a:p>
        </p:txBody>
      </p:sp>
      <p:sp>
        <p:nvSpPr>
          <p:cNvPr id="4" name="Slide Number Placeholder 3"/>
          <p:cNvSpPr>
            <a:spLocks noGrp="1"/>
          </p:cNvSpPr>
          <p:nvPr>
            <p:ph type="sldNum" sz="quarter" idx="5"/>
          </p:nvPr>
        </p:nvSpPr>
        <p:spPr/>
        <p:txBody>
          <a:bodyPr/>
          <a:lstStyle/>
          <a:p>
            <a:fld id="{65F6265A-383E-4B7C-B89B-66D92DC5E0D4}" type="slidenum">
              <a:rPr lang="en-GB" smtClean="0"/>
              <a:t>8</a:t>
            </a:fld>
            <a:endParaRPr lang="en-GB"/>
          </a:p>
        </p:txBody>
      </p:sp>
    </p:spTree>
    <p:extLst>
      <p:ext uri="{BB962C8B-B14F-4D97-AF65-F5344CB8AC3E}">
        <p14:creationId xmlns:p14="http://schemas.microsoft.com/office/powerpoint/2010/main" val="2847284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A84BB5-C12C-4BEF-A1D0-9A0F64716E21}"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7665DE-3A3C-41D6-A2EB-5CBE0C5777DA}"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5360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A84BB5-C12C-4BEF-A1D0-9A0F64716E21}"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7665DE-3A3C-41D6-A2EB-5CBE0C5777DA}" type="slidenum">
              <a:rPr lang="en-GB" smtClean="0"/>
              <a:t>‹#›</a:t>
            </a:fld>
            <a:endParaRPr lang="en-GB"/>
          </a:p>
        </p:txBody>
      </p:sp>
    </p:spTree>
    <p:extLst>
      <p:ext uri="{BB962C8B-B14F-4D97-AF65-F5344CB8AC3E}">
        <p14:creationId xmlns:p14="http://schemas.microsoft.com/office/powerpoint/2010/main" val="1530057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A84BB5-C12C-4BEF-A1D0-9A0F64716E21}"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7665DE-3A3C-41D6-A2EB-5CBE0C5777DA}"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9428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A84BB5-C12C-4BEF-A1D0-9A0F64716E21}" type="datetimeFigureOut">
              <a:rPr lang="en-GB" smtClean="0"/>
              <a:t>16/12/2019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7665DE-3A3C-41D6-A2EB-5CBE0C5777DA}" type="slidenum">
              <a:rPr lang="en-GB" smtClean="0"/>
              <a:t>‹#›</a:t>
            </a:fld>
            <a:endParaRPr lang="en-GB"/>
          </a:p>
        </p:txBody>
      </p:sp>
    </p:spTree>
    <p:extLst>
      <p:ext uri="{BB962C8B-B14F-4D97-AF65-F5344CB8AC3E}">
        <p14:creationId xmlns:p14="http://schemas.microsoft.com/office/powerpoint/2010/main" val="3790559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A84BB5-C12C-4BEF-A1D0-9A0F64716E21}" type="datetimeFigureOut">
              <a:rPr lang="en-GB" smtClean="0"/>
              <a:t>16/12/2019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7665DE-3A3C-41D6-A2EB-5CBE0C5777DA}" type="slidenum">
              <a:rPr lang="en-GB" smtClean="0"/>
              <a:t>‹#›</a:t>
            </a:fld>
            <a:endParaRPr lang="en-GB"/>
          </a:p>
        </p:txBody>
      </p:sp>
    </p:spTree>
    <p:extLst>
      <p:ext uri="{BB962C8B-B14F-4D97-AF65-F5344CB8AC3E}">
        <p14:creationId xmlns:p14="http://schemas.microsoft.com/office/powerpoint/2010/main" val="1680959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A84BB5-C12C-4BEF-A1D0-9A0F64716E21}" type="datetimeFigureOut">
              <a:rPr lang="en-GB" smtClean="0"/>
              <a:t>16/12/2019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7665DE-3A3C-41D6-A2EB-5CBE0C5777DA}" type="slidenum">
              <a:rPr lang="en-GB" smtClean="0"/>
              <a:t>‹#›</a:t>
            </a:fld>
            <a:endParaRPr lang="en-GB"/>
          </a:p>
        </p:txBody>
      </p:sp>
    </p:spTree>
    <p:extLst>
      <p:ext uri="{BB962C8B-B14F-4D97-AF65-F5344CB8AC3E}">
        <p14:creationId xmlns:p14="http://schemas.microsoft.com/office/powerpoint/2010/main" val="4007862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DA84BB5-C12C-4BEF-A1D0-9A0F64716E21}" type="datetimeFigureOut">
              <a:rPr lang="en-GB" smtClean="0"/>
              <a:t>16/12/2019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D97665DE-3A3C-41D6-A2EB-5CBE0C5777DA}" type="slidenum">
              <a:rPr lang="en-GB" smtClean="0"/>
              <a:t>‹#›</a:t>
            </a:fld>
            <a:endParaRPr lang="en-GB"/>
          </a:p>
        </p:txBody>
      </p:sp>
    </p:spTree>
    <p:extLst>
      <p:ext uri="{BB962C8B-B14F-4D97-AF65-F5344CB8AC3E}">
        <p14:creationId xmlns:p14="http://schemas.microsoft.com/office/powerpoint/2010/main" val="1103488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DA84BB5-C12C-4BEF-A1D0-9A0F64716E21}" type="datetimeFigureOut">
              <a:rPr lang="en-GB" smtClean="0"/>
              <a:t>16/12/2019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97665DE-3A3C-41D6-A2EB-5CBE0C5777DA}" type="slidenum">
              <a:rPr lang="en-GB" smtClean="0"/>
              <a:t>‹#›</a:t>
            </a:fld>
            <a:endParaRPr lang="en-GB"/>
          </a:p>
        </p:txBody>
      </p:sp>
    </p:spTree>
    <p:extLst>
      <p:ext uri="{BB962C8B-B14F-4D97-AF65-F5344CB8AC3E}">
        <p14:creationId xmlns:p14="http://schemas.microsoft.com/office/powerpoint/2010/main" val="410733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A84BB5-C12C-4BEF-A1D0-9A0F64716E21}" type="datetimeFigureOut">
              <a:rPr lang="en-GB" smtClean="0"/>
              <a:t>16/12/2019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7665DE-3A3C-41D6-A2EB-5CBE0C5777DA}" type="slidenum">
              <a:rPr lang="en-GB" smtClean="0"/>
              <a:t>‹#›</a:t>
            </a:fld>
            <a:endParaRPr lang="en-GB"/>
          </a:p>
        </p:txBody>
      </p:sp>
    </p:spTree>
    <p:extLst>
      <p:ext uri="{BB962C8B-B14F-4D97-AF65-F5344CB8AC3E}">
        <p14:creationId xmlns:p14="http://schemas.microsoft.com/office/powerpoint/2010/main" val="2545343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A84BB5-C12C-4BEF-A1D0-9A0F64716E21}"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7665DE-3A3C-41D6-A2EB-5CBE0C5777DA}" type="slidenum">
              <a:rPr lang="en-GB" smtClean="0"/>
              <a:t>‹#›</a:t>
            </a:fld>
            <a:endParaRPr lang="en-GB"/>
          </a:p>
        </p:txBody>
      </p:sp>
    </p:spTree>
    <p:extLst>
      <p:ext uri="{BB962C8B-B14F-4D97-AF65-F5344CB8AC3E}">
        <p14:creationId xmlns:p14="http://schemas.microsoft.com/office/powerpoint/2010/main" val="301916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A84BB5-C12C-4BEF-A1D0-9A0F64716E21}"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7665DE-3A3C-41D6-A2EB-5CBE0C5777DA}" type="slidenum">
              <a:rPr lang="en-GB" smtClean="0"/>
              <a:t>‹#›</a:t>
            </a:fld>
            <a:endParaRPr lang="en-GB"/>
          </a:p>
        </p:txBody>
      </p:sp>
    </p:spTree>
    <p:extLst>
      <p:ext uri="{BB962C8B-B14F-4D97-AF65-F5344CB8AC3E}">
        <p14:creationId xmlns:p14="http://schemas.microsoft.com/office/powerpoint/2010/main" val="2755345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DA84BB5-C12C-4BEF-A1D0-9A0F64716E21}" type="datetimeFigureOut">
              <a:rPr lang="en-GB" smtClean="0"/>
              <a:t>16/12/2019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97665DE-3A3C-41D6-A2EB-5CBE0C5777DA}"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21131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commons.wikimedia.org/wiki/File:Battle_hydaspes_crossing.png" TargetMode="External"/><Relationship Id="rId3" Type="http://schemas.openxmlformats.org/officeDocument/2006/relationships/hyperlink" Target="https://commons.wikimedia.org/wiki/File:Makedonische_phalanx.png" TargetMode="External"/><Relationship Id="rId7" Type="http://schemas.openxmlformats.org/officeDocument/2006/relationships/hyperlink" Target="https://commons.wikimedia.org/wiki/File:Battle_hydaspes_combined_at.png" TargetMode="External"/><Relationship Id="rId2" Type="http://schemas.openxmlformats.org/officeDocument/2006/relationships/hyperlink" Target="http://www.eyewitnesstohistory.com/alexander.htm" TargetMode="External"/><Relationship Id="rId1" Type="http://schemas.openxmlformats.org/officeDocument/2006/relationships/slideLayout" Target="../slideLayouts/slideLayout2.xml"/><Relationship Id="rId6" Type="http://schemas.openxmlformats.org/officeDocument/2006/relationships/hyperlink" Target="https://commons.wikimedia.org/wiki/File:Alexander_and_Aristotle.jpg" TargetMode="External"/><Relationship Id="rId11" Type="http://schemas.openxmlformats.org/officeDocument/2006/relationships/hyperlink" Target="https://en.wikipedia.org/wiki/File:BattleofIssus333BC-mosaic-detail1.jpg" TargetMode="External"/><Relationship Id="rId5" Type="http://schemas.openxmlformats.org/officeDocument/2006/relationships/hyperlink" Target="https://commons.wikimedia.org/wiki/File:Alexander_the_Great_mosaic.jpg" TargetMode="External"/><Relationship Id="rId10" Type="http://schemas.openxmlformats.org/officeDocument/2006/relationships/hyperlink" Target="https://commons.wikimedia.org/wiki/File:Battle_of_Gaugamela,_331_BC_-_Opening_movements.png" TargetMode="External"/><Relationship Id="rId4" Type="http://schemas.openxmlformats.org/officeDocument/2006/relationships/hyperlink" Target="https://commons.wikimedia.org/wiki/File:Macedonian_battle_formation-en.svg" TargetMode="External"/><Relationship Id="rId9" Type="http://schemas.openxmlformats.org/officeDocument/2006/relationships/hyperlink" Target="https://upload.wikimedia.org/wikipedia/commons/4/40/MacedonEmpire.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4CE2E-BDEC-4421-B310-A6C542E0B0A0}"/>
              </a:ext>
            </a:extLst>
          </p:cNvPr>
          <p:cNvSpPr>
            <a:spLocks noGrp="1"/>
          </p:cNvSpPr>
          <p:nvPr>
            <p:ph type="ctrTitle"/>
          </p:nvPr>
        </p:nvSpPr>
        <p:spPr>
          <a:xfrm>
            <a:off x="6746628" y="1783959"/>
            <a:ext cx="4645250" cy="2889114"/>
          </a:xfrm>
        </p:spPr>
        <p:txBody>
          <a:bodyPr anchor="b">
            <a:normAutofit/>
          </a:bodyPr>
          <a:lstStyle/>
          <a:p>
            <a:pPr algn="l"/>
            <a:r>
              <a:rPr lang="en-GB" dirty="0"/>
              <a:t>Alexander The Great</a:t>
            </a:r>
          </a:p>
        </p:txBody>
      </p:sp>
      <p:sp>
        <p:nvSpPr>
          <p:cNvPr id="3" name="Subtitle 2">
            <a:extLst>
              <a:ext uri="{FF2B5EF4-FFF2-40B4-BE49-F238E27FC236}">
                <a16:creationId xmlns:a16="http://schemas.microsoft.com/office/drawing/2014/main" id="{24ACDAAF-DAFB-42D1-A3F7-15B3FD2DB71D}"/>
              </a:ext>
            </a:extLst>
          </p:cNvPr>
          <p:cNvSpPr>
            <a:spLocks noGrp="1"/>
          </p:cNvSpPr>
          <p:nvPr>
            <p:ph type="subTitle" idx="1"/>
          </p:nvPr>
        </p:nvSpPr>
        <p:spPr>
          <a:xfrm>
            <a:off x="6746627" y="4750893"/>
            <a:ext cx="4645250" cy="1147863"/>
          </a:xfrm>
        </p:spPr>
        <p:txBody>
          <a:bodyPr anchor="t">
            <a:normAutofit/>
          </a:bodyPr>
          <a:lstStyle/>
          <a:p>
            <a:pPr algn="l"/>
            <a:r>
              <a:rPr lang="en-GB" sz="2000" dirty="0"/>
              <a:t>Matt J</a:t>
            </a:r>
          </a:p>
        </p:txBody>
      </p:sp>
      <p:pic>
        <p:nvPicPr>
          <p:cNvPr id="5" name="Picture 4" descr="A picture containing text, book, old, sitting&#10;&#10;Description automatically generated">
            <a:extLst>
              <a:ext uri="{FF2B5EF4-FFF2-40B4-BE49-F238E27FC236}">
                <a16:creationId xmlns:a16="http://schemas.microsoft.com/office/drawing/2014/main" id="{558F4F9C-AB98-43F8-9AE1-FC42464CD9A0}"/>
              </a:ext>
            </a:extLst>
          </p:cNvPr>
          <p:cNvPicPr>
            <a:picLocks noChangeAspect="1"/>
          </p:cNvPicPr>
          <p:nvPr/>
        </p:nvPicPr>
        <p:blipFill rotWithShape="1">
          <a:blip r:embed="rId3">
            <a:extLst>
              <a:ext uri="{28A0092B-C50C-407E-A947-70E740481C1C}">
                <a14:useLocalDpi xmlns:a14="http://schemas.microsoft.com/office/drawing/2010/main" val="0"/>
              </a:ext>
            </a:extLst>
          </a:blip>
          <a:srcRect l="23215" r="16175" b="1"/>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tint val="95000"/>
              <a:satMod val="170000"/>
            </a:schemeClr>
          </a:solidFill>
        </p:spPr>
      </p:pic>
    </p:spTree>
    <p:extLst>
      <p:ext uri="{BB962C8B-B14F-4D97-AF65-F5344CB8AC3E}">
        <p14:creationId xmlns:p14="http://schemas.microsoft.com/office/powerpoint/2010/main" val="142801289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useBgFill="1">
        <p:nvSpPr>
          <p:cNvPr id="29" name="Rectangle 18">
            <a:extLst>
              <a:ext uri="{FF2B5EF4-FFF2-40B4-BE49-F238E27FC236}">
                <a16:creationId xmlns:a16="http://schemas.microsoft.com/office/drawing/2014/main" id="{44CC594A-A820-450F-B363-C19201FCF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0" name="Rectangle 20">
            <a:extLst>
              <a:ext uri="{FF2B5EF4-FFF2-40B4-BE49-F238E27FC236}">
                <a16:creationId xmlns:a16="http://schemas.microsoft.com/office/drawing/2014/main" id="{59FAB3DA-E9ED-4574-ABCC-378BC0FF1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3AECFC2-404A-46A5-9959-768EF11B8698}"/>
              </a:ext>
            </a:extLst>
          </p:cNvPr>
          <p:cNvSpPr>
            <a:spLocks noGrp="1"/>
          </p:cNvSpPr>
          <p:nvPr>
            <p:ph type="title"/>
          </p:nvPr>
        </p:nvSpPr>
        <p:spPr>
          <a:xfrm>
            <a:off x="492370" y="516835"/>
            <a:ext cx="3084844" cy="2103875"/>
          </a:xfrm>
        </p:spPr>
        <p:txBody>
          <a:bodyPr>
            <a:normAutofit/>
          </a:bodyPr>
          <a:lstStyle/>
          <a:p>
            <a:r>
              <a:rPr lang="en-GB" sz="3600">
                <a:solidFill>
                  <a:srgbClr val="FFFFFF"/>
                </a:solidFill>
              </a:rPr>
              <a:t>Intro</a:t>
            </a:r>
          </a:p>
        </p:txBody>
      </p:sp>
      <p:sp>
        <p:nvSpPr>
          <p:cNvPr id="3" name="Content Placeholder 2">
            <a:extLst>
              <a:ext uri="{FF2B5EF4-FFF2-40B4-BE49-F238E27FC236}">
                <a16:creationId xmlns:a16="http://schemas.microsoft.com/office/drawing/2014/main" id="{020D9C97-478C-4512-B0B9-4C7B01DEB471}"/>
              </a:ext>
            </a:extLst>
          </p:cNvPr>
          <p:cNvSpPr>
            <a:spLocks noGrp="1"/>
          </p:cNvSpPr>
          <p:nvPr>
            <p:ph idx="1"/>
          </p:nvPr>
        </p:nvSpPr>
        <p:spPr>
          <a:xfrm>
            <a:off x="492371" y="2653800"/>
            <a:ext cx="3084844" cy="3335519"/>
          </a:xfrm>
        </p:spPr>
        <p:txBody>
          <a:bodyPr>
            <a:normAutofit/>
          </a:bodyPr>
          <a:lstStyle/>
          <a:p>
            <a:r>
              <a:rPr lang="en-GB" sz="1500" dirty="0">
                <a:solidFill>
                  <a:srgbClr val="FFFFFF"/>
                </a:solidFill>
              </a:rPr>
              <a:t>Alexander The Great is known by some as the greatest general of the Ancient World and possibly even of all time. His initiative and quick thinking meant that in his rule of 13 years he never lost a single battle.</a:t>
            </a:r>
          </a:p>
          <a:p>
            <a:r>
              <a:rPr lang="en-GB" sz="1500" dirty="0">
                <a:solidFill>
                  <a:srgbClr val="FFFFFF"/>
                </a:solidFill>
              </a:rPr>
              <a:t>At it’s peak, the Empire of Macedon covered just over 2 million square miles, stretching into three different continents. Notably larger than the Roman, Ottoman, Byzantine and Holy Roman Empires. </a:t>
            </a:r>
          </a:p>
          <a:p>
            <a:endParaRPr lang="en-GB" sz="1500" dirty="0">
              <a:solidFill>
                <a:srgbClr val="FFFFFF"/>
              </a:solidFill>
            </a:endParaRPr>
          </a:p>
        </p:txBody>
      </p:sp>
      <p:sp>
        <p:nvSpPr>
          <p:cNvPr id="23" name="Rectangle 22">
            <a:extLst>
              <a:ext uri="{FF2B5EF4-FFF2-40B4-BE49-F238E27FC236}">
                <a16:creationId xmlns:a16="http://schemas.microsoft.com/office/drawing/2014/main" id="{53B8D6B0-55D6-48DC-86D8-FD95D5F11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descr="A picture containing map, text&#10;&#10;Description automatically generated">
            <a:extLst>
              <a:ext uri="{FF2B5EF4-FFF2-40B4-BE49-F238E27FC236}">
                <a16:creationId xmlns:a16="http://schemas.microsoft.com/office/drawing/2014/main" id="{3356C50A-8513-4873-BFDB-1CF856AA242E}"/>
              </a:ext>
            </a:extLst>
          </p:cNvPr>
          <p:cNvPicPr>
            <a:picLocks noChangeAspect="1"/>
          </p:cNvPicPr>
          <p:nvPr/>
        </p:nvPicPr>
        <p:blipFill rotWithShape="1">
          <a:blip r:embed="rId3">
            <a:extLst>
              <a:ext uri="{28A0092B-C50C-407E-A947-70E740481C1C}">
                <a14:useLocalDpi xmlns:a14="http://schemas.microsoft.com/office/drawing/2010/main" val="0"/>
              </a:ext>
            </a:extLst>
          </a:blip>
          <a:srcRect l="15083" t="13126" r="3478"/>
          <a:stretch/>
        </p:blipFill>
        <p:spPr>
          <a:xfrm>
            <a:off x="4100720" y="1129004"/>
            <a:ext cx="8091280" cy="3928188"/>
          </a:xfrm>
          <a:prstGeom prst="rect">
            <a:avLst/>
          </a:prstGeom>
        </p:spPr>
      </p:pic>
    </p:spTree>
    <p:extLst>
      <p:ext uri="{BB962C8B-B14F-4D97-AF65-F5344CB8AC3E}">
        <p14:creationId xmlns:p14="http://schemas.microsoft.com/office/powerpoint/2010/main" val="4098885912"/>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2E258-8ED4-4AAD-A803-31B43A9F29D4}"/>
              </a:ext>
            </a:extLst>
          </p:cNvPr>
          <p:cNvSpPr>
            <a:spLocks noGrp="1"/>
          </p:cNvSpPr>
          <p:nvPr>
            <p:ph type="title"/>
          </p:nvPr>
        </p:nvSpPr>
        <p:spPr>
          <a:xfrm>
            <a:off x="1097280" y="261436"/>
            <a:ext cx="10058400" cy="1450757"/>
          </a:xfrm>
        </p:spPr>
        <p:txBody>
          <a:bodyPr/>
          <a:lstStyle/>
          <a:p>
            <a:r>
              <a:rPr lang="en-GB" dirty="0">
                <a:solidFill>
                  <a:schemeClr val="bg1"/>
                </a:solidFill>
              </a:rPr>
              <a:t>Military Tactics</a:t>
            </a:r>
          </a:p>
        </p:txBody>
      </p:sp>
      <p:sp>
        <p:nvSpPr>
          <p:cNvPr id="3" name="Content Placeholder 2">
            <a:extLst>
              <a:ext uri="{FF2B5EF4-FFF2-40B4-BE49-F238E27FC236}">
                <a16:creationId xmlns:a16="http://schemas.microsoft.com/office/drawing/2014/main" id="{4EFCD55C-CB96-4892-B731-CBA7349DDEB7}"/>
              </a:ext>
            </a:extLst>
          </p:cNvPr>
          <p:cNvSpPr>
            <a:spLocks noGrp="1"/>
          </p:cNvSpPr>
          <p:nvPr>
            <p:ph idx="1"/>
          </p:nvPr>
        </p:nvSpPr>
        <p:spPr>
          <a:xfrm>
            <a:off x="1027372" y="1845734"/>
            <a:ext cx="5068628" cy="4571845"/>
          </a:xfrm>
        </p:spPr>
        <p:txBody>
          <a:bodyPr>
            <a:normAutofit fontScale="92500" lnSpcReduction="20000"/>
          </a:bodyPr>
          <a:lstStyle/>
          <a:p>
            <a:pPr>
              <a:buFont typeface="Wingdings" panose="05000000000000000000" pitchFamily="2" charset="2"/>
              <a:buChar char="§"/>
            </a:pPr>
            <a:r>
              <a:rPr lang="en-GB" dirty="0">
                <a:solidFill>
                  <a:schemeClr val="bg1"/>
                </a:solidFill>
              </a:rPr>
              <a:t>Combined Arms, Companions were supported by light infantry. </a:t>
            </a:r>
          </a:p>
          <a:p>
            <a:pPr>
              <a:buFont typeface="Wingdings" panose="05000000000000000000" pitchFamily="2" charset="2"/>
              <a:buChar char="§"/>
            </a:pPr>
            <a:r>
              <a:rPr lang="en-GB" dirty="0">
                <a:solidFill>
                  <a:schemeClr val="bg1"/>
                </a:solidFill>
              </a:rPr>
              <a:t>Inherited the Phalanx from his father, became the nucleus of his army and he used them to conquer most of the middle east.</a:t>
            </a:r>
          </a:p>
          <a:p>
            <a:pPr>
              <a:buFont typeface="Wingdings" panose="05000000000000000000" pitchFamily="2" charset="2"/>
              <a:buChar char="§"/>
            </a:pPr>
            <a:r>
              <a:rPr lang="en-GB" dirty="0">
                <a:solidFill>
                  <a:schemeClr val="bg1"/>
                </a:solidFill>
              </a:rPr>
              <a:t>Reserves, one of the first commanders to use reserves in the ancient world. His companions were often kept in reserve to exploit enemy weaknesses.</a:t>
            </a:r>
          </a:p>
          <a:p>
            <a:pPr>
              <a:buFont typeface="Wingdings" panose="05000000000000000000" pitchFamily="2" charset="2"/>
              <a:buChar char="§"/>
            </a:pPr>
            <a:r>
              <a:rPr lang="en-GB" dirty="0">
                <a:solidFill>
                  <a:schemeClr val="bg1"/>
                </a:solidFill>
              </a:rPr>
              <a:t>One of the first users of Catapults tactically in the ancient world, notably against the Balkans and Scythians as cover fire both offensively and defensively.</a:t>
            </a:r>
          </a:p>
          <a:p>
            <a:pPr>
              <a:buFont typeface="Wingdings" panose="05000000000000000000" pitchFamily="2" charset="2"/>
              <a:buChar char="§"/>
            </a:pPr>
            <a:r>
              <a:rPr lang="en-GB" dirty="0">
                <a:solidFill>
                  <a:schemeClr val="bg1"/>
                </a:solidFill>
              </a:rPr>
              <a:t>Outstanding mobility, at a push the Macedonian army could force-march 19 miles a day, this was possible due to the purposeful omission of carts in the army.</a:t>
            </a:r>
          </a:p>
        </p:txBody>
      </p:sp>
      <p:pic>
        <p:nvPicPr>
          <p:cNvPr id="5" name="Picture 4" descr="&#10;Description automatically generated">
            <a:extLst>
              <a:ext uri="{FF2B5EF4-FFF2-40B4-BE49-F238E27FC236}">
                <a16:creationId xmlns:a16="http://schemas.microsoft.com/office/drawing/2014/main" id="{27E530AC-C2BF-42E8-9D94-FC6FA19C88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845734"/>
            <a:ext cx="5942202" cy="3618752"/>
          </a:xfrm>
          <a:prstGeom prst="rect">
            <a:avLst/>
          </a:prstGeom>
        </p:spPr>
      </p:pic>
      <p:pic>
        <p:nvPicPr>
          <p:cNvPr id="7" name="Picture 6">
            <a:extLst>
              <a:ext uri="{FF2B5EF4-FFF2-40B4-BE49-F238E27FC236}">
                <a16:creationId xmlns:a16="http://schemas.microsoft.com/office/drawing/2014/main" id="{CCC3CC0D-951F-4B4B-BF4D-8DDF1018731A}"/>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096000" y="2860744"/>
            <a:ext cx="5934218" cy="2541824"/>
          </a:xfrm>
          <a:prstGeom prst="rect">
            <a:avLst/>
          </a:prstGeom>
        </p:spPr>
      </p:pic>
    </p:spTree>
    <p:extLst>
      <p:ext uri="{BB962C8B-B14F-4D97-AF65-F5344CB8AC3E}">
        <p14:creationId xmlns:p14="http://schemas.microsoft.com/office/powerpoint/2010/main" val="349090990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16F196B-1638-4384-BFDC-AB16BD6B95C3}"/>
              </a:ext>
            </a:extLst>
          </p:cNvPr>
          <p:cNvSpPr/>
          <p:nvPr/>
        </p:nvSpPr>
        <p:spPr>
          <a:xfrm>
            <a:off x="209550" y="990600"/>
            <a:ext cx="11867800" cy="134500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1CBA879-BF5F-4E87-82F0-B4AC948CB21C}"/>
              </a:ext>
            </a:extLst>
          </p:cNvPr>
          <p:cNvSpPr>
            <a:spLocks noGrp="1"/>
          </p:cNvSpPr>
          <p:nvPr>
            <p:ph type="title"/>
          </p:nvPr>
        </p:nvSpPr>
        <p:spPr>
          <a:xfrm>
            <a:off x="404287" y="153058"/>
            <a:ext cx="10058400" cy="929801"/>
          </a:xfrm>
        </p:spPr>
        <p:txBody>
          <a:bodyPr/>
          <a:lstStyle/>
          <a:p>
            <a:r>
              <a:rPr lang="en-GB" dirty="0">
                <a:solidFill>
                  <a:schemeClr val="bg1"/>
                </a:solidFill>
              </a:rPr>
              <a:t>Conquering Persia</a:t>
            </a:r>
          </a:p>
        </p:txBody>
      </p:sp>
      <p:sp>
        <p:nvSpPr>
          <p:cNvPr id="3" name="Content Placeholder 2">
            <a:extLst>
              <a:ext uri="{FF2B5EF4-FFF2-40B4-BE49-F238E27FC236}">
                <a16:creationId xmlns:a16="http://schemas.microsoft.com/office/drawing/2014/main" id="{C4505DB1-85AC-4F80-A0EF-66D14BC88EBB}"/>
              </a:ext>
            </a:extLst>
          </p:cNvPr>
          <p:cNvSpPr>
            <a:spLocks noGrp="1"/>
          </p:cNvSpPr>
          <p:nvPr>
            <p:ph idx="1"/>
          </p:nvPr>
        </p:nvSpPr>
        <p:spPr>
          <a:xfrm>
            <a:off x="86281" y="1149214"/>
            <a:ext cx="7214532" cy="3140775"/>
          </a:xfrm>
        </p:spPr>
        <p:txBody>
          <a:bodyPr>
            <a:normAutofit fontScale="85000" lnSpcReduction="10000"/>
          </a:bodyPr>
          <a:lstStyle/>
          <a:p>
            <a:r>
              <a:rPr lang="en-GB" dirty="0">
                <a:solidFill>
                  <a:schemeClr val="bg1"/>
                </a:solidFill>
              </a:rPr>
              <a:t>Battle of Granicus River 334 B.C.</a:t>
            </a:r>
          </a:p>
          <a:p>
            <a:pPr lvl="1">
              <a:buFont typeface="Wingdings" panose="05000000000000000000" pitchFamily="2" charset="2"/>
              <a:buChar char="q"/>
            </a:pPr>
            <a:r>
              <a:rPr lang="en-GB" sz="2000" dirty="0">
                <a:solidFill>
                  <a:schemeClr val="bg1"/>
                </a:solidFill>
              </a:rPr>
              <a:t>The tactics of combined arms were most effective, the Companion and </a:t>
            </a:r>
            <a:r>
              <a:rPr lang="en-GB" sz="2000" dirty="0" err="1">
                <a:solidFill>
                  <a:schemeClr val="bg1"/>
                </a:solidFill>
              </a:rPr>
              <a:t>Paeonian</a:t>
            </a:r>
            <a:r>
              <a:rPr lang="en-GB" sz="2000" dirty="0">
                <a:solidFill>
                  <a:schemeClr val="bg1"/>
                </a:solidFill>
              </a:rPr>
              <a:t> cavalries attacked first on each flank to subdue the Persian cavalry charge, which was then supported by the Phalanx and infantry units. </a:t>
            </a:r>
          </a:p>
          <a:p>
            <a:pPr marL="201168" lvl="1" indent="0">
              <a:buNone/>
            </a:pPr>
            <a:r>
              <a:rPr lang="en-GB" sz="2000" dirty="0">
                <a:solidFill>
                  <a:srgbClr val="0070C0"/>
                </a:solidFill>
              </a:rPr>
              <a:t>37,000 – 300  </a:t>
            </a:r>
            <a:r>
              <a:rPr lang="en-GB" sz="2000" dirty="0">
                <a:solidFill>
                  <a:srgbClr val="FF0000"/>
                </a:solidFill>
              </a:rPr>
              <a:t>30,000 – 4,000</a:t>
            </a:r>
          </a:p>
          <a:p>
            <a:pPr marL="251460" indent="-342900">
              <a:buFont typeface="Wingdings" panose="05000000000000000000" pitchFamily="2" charset="2"/>
              <a:buChar char="§"/>
            </a:pPr>
            <a:r>
              <a:rPr lang="en-GB" dirty="0">
                <a:solidFill>
                  <a:schemeClr val="bg1"/>
                </a:solidFill>
              </a:rPr>
              <a:t>Battle of Issus 333 B.C.</a:t>
            </a:r>
          </a:p>
          <a:p>
            <a:pPr lvl="1">
              <a:buFont typeface="Wingdings" panose="05000000000000000000" pitchFamily="2" charset="2"/>
              <a:buChar char="q"/>
            </a:pPr>
            <a:r>
              <a:rPr lang="en-GB" sz="2000" dirty="0">
                <a:solidFill>
                  <a:schemeClr val="bg1"/>
                </a:solidFill>
              </a:rPr>
              <a:t>Despite being out numbered and in a less strategical position the Macedonians were able to claim victory, which, can be credited to the outstanding charge of the Companions cavalry on the right flank, which was able to break the lines of the Persian left flank and then give support to the struggling Phalanx in the centre. </a:t>
            </a:r>
          </a:p>
          <a:p>
            <a:pPr marL="201168" lvl="1" indent="0">
              <a:buNone/>
            </a:pPr>
            <a:r>
              <a:rPr lang="en-GB" sz="2000" dirty="0">
                <a:solidFill>
                  <a:srgbClr val="0070C0"/>
                </a:solidFill>
              </a:rPr>
              <a:t>40,000 – 500  </a:t>
            </a:r>
            <a:r>
              <a:rPr lang="en-GB" sz="2000" dirty="0">
                <a:solidFill>
                  <a:srgbClr val="FF0000"/>
                </a:solidFill>
              </a:rPr>
              <a:t>60,000 – 20,000 </a:t>
            </a:r>
            <a:endParaRPr lang="en-GB" sz="2000" dirty="0">
              <a:solidFill>
                <a:srgbClr val="0070C0"/>
              </a:solidFill>
            </a:endParaRPr>
          </a:p>
          <a:p>
            <a:pPr marL="395478" lvl="1" indent="-285750">
              <a:buFont typeface="Wingdings" panose="05000000000000000000" pitchFamily="2" charset="2"/>
              <a:buChar char="q"/>
            </a:pPr>
            <a:endParaRPr lang="en-GB" dirty="0">
              <a:solidFill>
                <a:schemeClr val="bg1"/>
              </a:solidFill>
            </a:endParaRPr>
          </a:p>
          <a:p>
            <a:pPr marL="395478" lvl="1" indent="-285750">
              <a:buFont typeface="Wingdings" panose="05000000000000000000" pitchFamily="2" charset="2"/>
              <a:buChar char="q"/>
            </a:pPr>
            <a:endParaRPr lang="en-GB" dirty="0">
              <a:solidFill>
                <a:schemeClr val="bg1"/>
              </a:solidFill>
            </a:endParaRPr>
          </a:p>
          <a:p>
            <a:pPr marL="578358" lvl="2" indent="-285750">
              <a:buFont typeface="Wingdings" panose="05000000000000000000" pitchFamily="2" charset="2"/>
              <a:buChar char="q"/>
            </a:pPr>
            <a:endParaRPr lang="en-GB" dirty="0">
              <a:solidFill>
                <a:schemeClr val="bg1"/>
              </a:solidFill>
            </a:endParaRPr>
          </a:p>
        </p:txBody>
      </p:sp>
      <p:pic>
        <p:nvPicPr>
          <p:cNvPr id="7" name="Picture 6" descr="A picture containing text, map&#10;&#10;Description automatically generated">
            <a:extLst>
              <a:ext uri="{FF2B5EF4-FFF2-40B4-BE49-F238E27FC236}">
                <a16:creationId xmlns:a16="http://schemas.microsoft.com/office/drawing/2014/main" id="{D197FAF4-717D-4395-B126-FD080A3063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00813" y="127199"/>
            <a:ext cx="4776537" cy="3379400"/>
          </a:xfrm>
          <a:prstGeom prst="rect">
            <a:avLst/>
          </a:prstGeom>
        </p:spPr>
      </p:pic>
      <p:pic>
        <p:nvPicPr>
          <p:cNvPr id="8" name="Picture 7" descr="A close up of a logo&#10;&#10;Description automatically generated">
            <a:extLst>
              <a:ext uri="{FF2B5EF4-FFF2-40B4-BE49-F238E27FC236}">
                <a16:creationId xmlns:a16="http://schemas.microsoft.com/office/drawing/2014/main" id="{2E8C18A3-1057-4AF4-A2EF-E142FD4FE7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00813" y="127198"/>
            <a:ext cx="4776537" cy="3643889"/>
          </a:xfrm>
          <a:prstGeom prst="rect">
            <a:avLst/>
          </a:prstGeom>
        </p:spPr>
      </p:pic>
      <p:pic>
        <p:nvPicPr>
          <p:cNvPr id="10" name="Picture 9">
            <a:extLst>
              <a:ext uri="{FF2B5EF4-FFF2-40B4-BE49-F238E27FC236}">
                <a16:creationId xmlns:a16="http://schemas.microsoft.com/office/drawing/2014/main" id="{C9369CDF-CCF6-4448-AE6B-0482829D1F91}"/>
              </a:ext>
            </a:extLst>
          </p:cNvPr>
          <p:cNvPicPr>
            <a:picLocks noChangeAspect="1"/>
          </p:cNvPicPr>
          <p:nvPr/>
        </p:nvPicPr>
        <p:blipFill rotWithShape="1">
          <a:blip r:embed="rId5">
            <a:extLst>
              <a:ext uri="{28A0092B-C50C-407E-A947-70E740481C1C}">
                <a14:useLocalDpi xmlns:a14="http://schemas.microsoft.com/office/drawing/2010/main" val="0"/>
              </a:ext>
            </a:extLst>
          </a:blip>
          <a:srcRect r="34629" b="15529"/>
          <a:stretch/>
        </p:blipFill>
        <p:spPr>
          <a:xfrm>
            <a:off x="7300813" y="127197"/>
            <a:ext cx="4776537" cy="3693115"/>
          </a:xfrm>
          <a:prstGeom prst="rect">
            <a:avLst/>
          </a:prstGeom>
        </p:spPr>
      </p:pic>
      <p:pic>
        <p:nvPicPr>
          <p:cNvPr id="12" name="Picture 11">
            <a:extLst>
              <a:ext uri="{FF2B5EF4-FFF2-40B4-BE49-F238E27FC236}">
                <a16:creationId xmlns:a16="http://schemas.microsoft.com/office/drawing/2014/main" id="{6A95C1AA-5DAC-4B5B-B0E5-7B4B0D77884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17861" y="153058"/>
            <a:ext cx="5159489" cy="3916743"/>
          </a:xfrm>
          <a:prstGeom prst="rect">
            <a:avLst/>
          </a:prstGeom>
        </p:spPr>
      </p:pic>
      <p:sp>
        <p:nvSpPr>
          <p:cNvPr id="13" name="TextBox 12">
            <a:extLst>
              <a:ext uri="{FF2B5EF4-FFF2-40B4-BE49-F238E27FC236}">
                <a16:creationId xmlns:a16="http://schemas.microsoft.com/office/drawing/2014/main" id="{78F4858F-F85D-497C-9DA9-214F91956033}"/>
              </a:ext>
            </a:extLst>
          </p:cNvPr>
          <p:cNvSpPr txBox="1"/>
          <p:nvPr/>
        </p:nvSpPr>
        <p:spPr>
          <a:xfrm>
            <a:off x="0" y="4206337"/>
            <a:ext cx="11767559" cy="1954381"/>
          </a:xfrm>
          <a:prstGeom prst="rect">
            <a:avLst/>
          </a:prstGeom>
          <a:noFill/>
        </p:spPr>
        <p:txBody>
          <a:bodyPr wrap="square" rtlCol="0">
            <a:spAutoFit/>
          </a:bodyPr>
          <a:lstStyle/>
          <a:p>
            <a:pPr marL="102870" indent="-285750">
              <a:buClr>
                <a:schemeClr val="accent1"/>
              </a:buClr>
              <a:buFont typeface="Wingdings" panose="05000000000000000000" pitchFamily="2" charset="2"/>
              <a:buChar char="§"/>
            </a:pPr>
            <a:r>
              <a:rPr lang="en-GB" dirty="0">
                <a:solidFill>
                  <a:schemeClr val="bg1"/>
                </a:solidFill>
              </a:rPr>
              <a:t>Battle of Gaugamela 331 B.C.</a:t>
            </a:r>
          </a:p>
          <a:p>
            <a:pPr marL="578358" lvl="2" indent="-285750">
              <a:buClr>
                <a:schemeClr val="accent1"/>
              </a:buClr>
              <a:buFont typeface="Wingdings" panose="05000000000000000000" pitchFamily="2" charset="2"/>
              <a:buChar char="q"/>
            </a:pPr>
            <a:r>
              <a:rPr lang="en-GB" sz="1700" dirty="0">
                <a:solidFill>
                  <a:schemeClr val="bg1"/>
                </a:solidFill>
              </a:rPr>
              <a:t>Alexander stuck to the coast and the rivers in order to utilise supplies, avoiding Darius’s attempts to hinder him and following the river Tigris south.</a:t>
            </a:r>
          </a:p>
          <a:p>
            <a:pPr marL="578358" lvl="2" indent="-285750">
              <a:buClr>
                <a:schemeClr val="accent1"/>
              </a:buClr>
              <a:buFont typeface="Wingdings" panose="05000000000000000000" pitchFamily="2" charset="2"/>
              <a:buChar char="q"/>
            </a:pPr>
            <a:r>
              <a:rPr lang="en-GB" sz="1700" dirty="0">
                <a:solidFill>
                  <a:schemeClr val="bg1"/>
                </a:solidFill>
              </a:rPr>
              <a:t>The Macedonians let the Persians charge them first and swiftly dealt with the initial chariot charge. The flanks shifted and tactically left the Phalanx exposed, luring the Persian forces forward and thus leaving the King exposed. The companions then charged him and proceeded to decimate the rest of the Persian army.</a:t>
            </a:r>
          </a:p>
          <a:p>
            <a:r>
              <a:rPr lang="en-GB" dirty="0">
                <a:solidFill>
                  <a:srgbClr val="0070C0"/>
                </a:solidFill>
              </a:rPr>
              <a:t>50,000 – 1,000  </a:t>
            </a:r>
            <a:r>
              <a:rPr lang="en-GB" dirty="0">
                <a:solidFill>
                  <a:srgbClr val="FF0000"/>
                </a:solidFill>
              </a:rPr>
              <a:t>100,000 – 40,000</a:t>
            </a:r>
            <a:endParaRPr lang="en-GB" dirty="0">
              <a:solidFill>
                <a:srgbClr val="0070C0"/>
              </a:solidFill>
            </a:endParaRPr>
          </a:p>
        </p:txBody>
      </p:sp>
    </p:spTree>
    <p:extLst>
      <p:ext uri="{BB962C8B-B14F-4D97-AF65-F5344CB8AC3E}">
        <p14:creationId xmlns:p14="http://schemas.microsoft.com/office/powerpoint/2010/main" val="149275592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24FD3-EC3A-459D-A3BA-A0AF054B4FF2}"/>
              </a:ext>
            </a:extLst>
          </p:cNvPr>
          <p:cNvSpPr>
            <a:spLocks noGrp="1"/>
          </p:cNvSpPr>
          <p:nvPr>
            <p:ph type="title"/>
          </p:nvPr>
        </p:nvSpPr>
        <p:spPr/>
        <p:txBody>
          <a:bodyPr/>
          <a:lstStyle/>
          <a:p>
            <a:r>
              <a:rPr lang="en-GB" dirty="0">
                <a:solidFill>
                  <a:schemeClr val="bg1"/>
                </a:solidFill>
              </a:rPr>
              <a:t>Conquest in India</a:t>
            </a:r>
          </a:p>
        </p:txBody>
      </p:sp>
      <p:sp>
        <p:nvSpPr>
          <p:cNvPr id="3" name="Content Placeholder 2">
            <a:extLst>
              <a:ext uri="{FF2B5EF4-FFF2-40B4-BE49-F238E27FC236}">
                <a16:creationId xmlns:a16="http://schemas.microsoft.com/office/drawing/2014/main" id="{1C063DA0-7926-48D8-9058-C221F1B6F2C5}"/>
              </a:ext>
            </a:extLst>
          </p:cNvPr>
          <p:cNvSpPr>
            <a:spLocks noGrp="1"/>
          </p:cNvSpPr>
          <p:nvPr>
            <p:ph idx="1"/>
          </p:nvPr>
        </p:nvSpPr>
        <p:spPr>
          <a:xfrm>
            <a:off x="166102" y="1820566"/>
            <a:ext cx="8113832" cy="4664124"/>
          </a:xfrm>
        </p:spPr>
        <p:txBody>
          <a:bodyPr>
            <a:normAutofit lnSpcReduction="10000"/>
          </a:bodyPr>
          <a:lstStyle/>
          <a:p>
            <a:pPr>
              <a:buFont typeface="Wingdings" panose="05000000000000000000" pitchFamily="2" charset="2"/>
              <a:buChar char="§"/>
            </a:pPr>
            <a:r>
              <a:rPr lang="en-GB" dirty="0">
                <a:solidFill>
                  <a:schemeClr val="bg1"/>
                </a:solidFill>
              </a:rPr>
              <a:t>Alexander journeyed east into India after conquering the Persian Empire, some say to fully expand into the ancient Persian Empire of Darius I, although the more commonly agreed on explanation is that he wanted fulfil the Prophecy of the Gordian knot and become King of Asia.</a:t>
            </a:r>
          </a:p>
          <a:p>
            <a:pPr>
              <a:buFont typeface="Wingdings" panose="05000000000000000000" pitchFamily="2" charset="2"/>
              <a:buChar char="§"/>
            </a:pPr>
            <a:r>
              <a:rPr lang="en-GB" dirty="0">
                <a:solidFill>
                  <a:schemeClr val="bg1"/>
                </a:solidFill>
              </a:rPr>
              <a:t>In the two years of his time in India, he fought really only one notable battle. Most of the skirmishes resulted in steam-rolling victories against tribesman that were no match to the Macedonian army. </a:t>
            </a:r>
          </a:p>
          <a:p>
            <a:pPr>
              <a:buFont typeface="Wingdings" panose="05000000000000000000" pitchFamily="2" charset="2"/>
              <a:buChar char="§"/>
            </a:pPr>
            <a:r>
              <a:rPr lang="en-GB" dirty="0">
                <a:solidFill>
                  <a:schemeClr val="bg1"/>
                </a:solidFill>
              </a:rPr>
              <a:t>The Battle of </a:t>
            </a:r>
            <a:r>
              <a:rPr lang="en-GB" dirty="0" err="1">
                <a:solidFill>
                  <a:schemeClr val="bg1"/>
                </a:solidFill>
              </a:rPr>
              <a:t>Hydapses</a:t>
            </a:r>
            <a:r>
              <a:rPr lang="en-GB" dirty="0">
                <a:solidFill>
                  <a:schemeClr val="bg1"/>
                </a:solidFill>
              </a:rPr>
              <a:t> in 326 B.C. </a:t>
            </a:r>
          </a:p>
          <a:p>
            <a:pPr lvl="1">
              <a:buFont typeface="Wingdings" panose="05000000000000000000" pitchFamily="2" charset="2"/>
              <a:buChar char="q"/>
            </a:pPr>
            <a:r>
              <a:rPr lang="en-GB" dirty="0">
                <a:solidFill>
                  <a:schemeClr val="bg1"/>
                </a:solidFill>
              </a:rPr>
              <a:t> The Indian King </a:t>
            </a:r>
            <a:r>
              <a:rPr lang="en-GB" dirty="0" err="1">
                <a:solidFill>
                  <a:schemeClr val="bg1"/>
                </a:solidFill>
              </a:rPr>
              <a:t>Porus</a:t>
            </a:r>
            <a:r>
              <a:rPr lang="en-GB" dirty="0">
                <a:solidFill>
                  <a:schemeClr val="bg1"/>
                </a:solidFill>
              </a:rPr>
              <a:t> had refused to meet peacefully with Alexander and rejected his rule.</a:t>
            </a:r>
          </a:p>
          <a:p>
            <a:pPr lvl="1">
              <a:buFont typeface="Wingdings" panose="05000000000000000000" pitchFamily="2" charset="2"/>
              <a:buChar char="q"/>
            </a:pPr>
            <a:r>
              <a:rPr lang="en-GB" dirty="0">
                <a:solidFill>
                  <a:schemeClr val="bg1"/>
                </a:solidFill>
              </a:rPr>
              <a:t> Alexander immediately marched his army out to meet the King for war.</a:t>
            </a:r>
          </a:p>
          <a:p>
            <a:pPr lvl="1">
              <a:buFont typeface="Wingdings" panose="05000000000000000000" pitchFamily="2" charset="2"/>
              <a:buChar char="q"/>
            </a:pPr>
            <a:r>
              <a:rPr lang="en-GB" dirty="0">
                <a:solidFill>
                  <a:schemeClr val="bg1"/>
                </a:solidFill>
              </a:rPr>
              <a:t> The armies met at the </a:t>
            </a:r>
            <a:r>
              <a:rPr lang="en-GB" dirty="0" err="1">
                <a:solidFill>
                  <a:schemeClr val="bg1"/>
                </a:solidFill>
              </a:rPr>
              <a:t>Hydapses</a:t>
            </a:r>
            <a:r>
              <a:rPr lang="en-GB" dirty="0">
                <a:solidFill>
                  <a:schemeClr val="bg1"/>
                </a:solidFill>
              </a:rPr>
              <a:t> river and Alexander brilliantly outmanoeuvred the Indians by crossing at night further down the bank.</a:t>
            </a:r>
          </a:p>
          <a:p>
            <a:pPr lvl="1">
              <a:buFont typeface="Wingdings" panose="05000000000000000000" pitchFamily="2" charset="2"/>
              <a:buChar char="q"/>
            </a:pPr>
            <a:r>
              <a:rPr lang="en-GB" dirty="0">
                <a:solidFill>
                  <a:schemeClr val="bg1"/>
                </a:solidFill>
              </a:rPr>
              <a:t>His army then proved to be too powerful for the Indians to withstand, the elephants caused more harm than good to the Indians, then the flanking Macedonian reinforcements were able to utterly decimate the Indian army.</a:t>
            </a:r>
          </a:p>
          <a:p>
            <a:pPr>
              <a:buFont typeface="Wingdings" panose="05000000000000000000" pitchFamily="2" charset="2"/>
              <a:buChar char="§"/>
            </a:pPr>
            <a:endParaRPr lang="en-GB" dirty="0">
              <a:solidFill>
                <a:schemeClr val="bg1"/>
              </a:solidFill>
            </a:endParaRPr>
          </a:p>
          <a:p>
            <a:pPr>
              <a:buFont typeface="Wingdings" panose="05000000000000000000" pitchFamily="2" charset="2"/>
              <a:buChar char="§"/>
            </a:pPr>
            <a:endParaRPr lang="en-GB" dirty="0">
              <a:solidFill>
                <a:schemeClr val="bg1"/>
              </a:solidFill>
            </a:endParaRPr>
          </a:p>
        </p:txBody>
      </p:sp>
      <p:pic>
        <p:nvPicPr>
          <p:cNvPr id="5" name="Picture 4" descr="A close up of a map&#10;&#10;Description automatically generated">
            <a:extLst>
              <a:ext uri="{FF2B5EF4-FFF2-40B4-BE49-F238E27FC236}">
                <a16:creationId xmlns:a16="http://schemas.microsoft.com/office/drawing/2014/main" id="{0D5A3CF6-D057-4EE1-9FC8-36EDD3B44F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6521" y="584258"/>
            <a:ext cx="4634975" cy="3517959"/>
          </a:xfrm>
          <a:prstGeom prst="rect">
            <a:avLst/>
          </a:prstGeom>
        </p:spPr>
      </p:pic>
      <p:pic>
        <p:nvPicPr>
          <p:cNvPr id="7" name="Picture 6" descr="A close up of a map&#10;&#10;Description automatically generated">
            <a:extLst>
              <a:ext uri="{FF2B5EF4-FFF2-40B4-BE49-F238E27FC236}">
                <a16:creationId xmlns:a16="http://schemas.microsoft.com/office/drawing/2014/main" id="{99B52B45-B349-4A91-8451-87B6A529B41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17698" y="595404"/>
            <a:ext cx="4623798" cy="3506813"/>
          </a:xfrm>
          <a:prstGeom prst="rect">
            <a:avLst/>
          </a:prstGeom>
        </p:spPr>
      </p:pic>
    </p:spTree>
    <p:extLst>
      <p:ext uri="{BB962C8B-B14F-4D97-AF65-F5344CB8AC3E}">
        <p14:creationId xmlns:p14="http://schemas.microsoft.com/office/powerpoint/2010/main" val="298444100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A68302F-C0B4-4EA9-B817-EB47F4EC06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71453" y="2286957"/>
            <a:ext cx="5120547" cy="4042537"/>
          </a:xfrm>
          <a:prstGeom prst="rect">
            <a:avLst/>
          </a:prstGeom>
        </p:spPr>
      </p:pic>
      <p:sp>
        <p:nvSpPr>
          <p:cNvPr id="2" name="Title 1">
            <a:extLst>
              <a:ext uri="{FF2B5EF4-FFF2-40B4-BE49-F238E27FC236}">
                <a16:creationId xmlns:a16="http://schemas.microsoft.com/office/drawing/2014/main" id="{F4205642-995E-4DCA-80E9-DDFCA5F01F60}"/>
              </a:ext>
            </a:extLst>
          </p:cNvPr>
          <p:cNvSpPr>
            <a:spLocks noGrp="1"/>
          </p:cNvSpPr>
          <p:nvPr>
            <p:ph type="title"/>
          </p:nvPr>
        </p:nvSpPr>
        <p:spPr/>
        <p:txBody>
          <a:bodyPr/>
          <a:lstStyle/>
          <a:p>
            <a:r>
              <a:rPr lang="en-GB" dirty="0">
                <a:solidFill>
                  <a:schemeClr val="bg1"/>
                </a:solidFill>
              </a:rPr>
              <a:t>Education</a:t>
            </a:r>
          </a:p>
        </p:txBody>
      </p:sp>
      <p:sp>
        <p:nvSpPr>
          <p:cNvPr id="3" name="Content Placeholder 2">
            <a:extLst>
              <a:ext uri="{FF2B5EF4-FFF2-40B4-BE49-F238E27FC236}">
                <a16:creationId xmlns:a16="http://schemas.microsoft.com/office/drawing/2014/main" id="{445811D7-09FE-427A-977F-A5DEE9C29627}"/>
              </a:ext>
            </a:extLst>
          </p:cNvPr>
          <p:cNvSpPr>
            <a:spLocks noGrp="1"/>
          </p:cNvSpPr>
          <p:nvPr>
            <p:ph idx="1"/>
          </p:nvPr>
        </p:nvSpPr>
        <p:spPr>
          <a:xfrm>
            <a:off x="-1" y="1827980"/>
            <a:ext cx="7071453" cy="4023360"/>
          </a:xfrm>
        </p:spPr>
        <p:txBody>
          <a:bodyPr/>
          <a:lstStyle/>
          <a:p>
            <a:pPr>
              <a:buFont typeface="Wingdings" panose="05000000000000000000" pitchFamily="2" charset="2"/>
              <a:buChar char="§"/>
            </a:pPr>
            <a:r>
              <a:rPr lang="en-GB" dirty="0">
                <a:solidFill>
                  <a:schemeClr val="bg1"/>
                </a:solidFill>
              </a:rPr>
              <a:t> At thirteen, he became a student of Aristotle.</a:t>
            </a:r>
          </a:p>
          <a:p>
            <a:pPr lvl="1">
              <a:buFont typeface="Wingdings" panose="05000000000000000000" pitchFamily="2" charset="2"/>
              <a:buChar char="q"/>
            </a:pPr>
            <a:r>
              <a:rPr lang="en-GB" dirty="0">
                <a:solidFill>
                  <a:schemeClr val="bg1"/>
                </a:solidFill>
              </a:rPr>
              <a:t> Aside from teaching him philosophy, medicine and poetry, it can be said Aristotle kindled the fire of Alexander’s hatred towards the Persians as they had killed a close friend of his.</a:t>
            </a:r>
          </a:p>
          <a:p>
            <a:pPr>
              <a:buFont typeface="Wingdings" panose="05000000000000000000" pitchFamily="2" charset="2"/>
              <a:buChar char="§"/>
            </a:pPr>
            <a:r>
              <a:rPr lang="en-GB" dirty="0">
                <a:solidFill>
                  <a:schemeClr val="bg1"/>
                </a:solidFill>
              </a:rPr>
              <a:t> Alexander kept with him Aristotle’s annotated copy of the </a:t>
            </a:r>
            <a:r>
              <a:rPr lang="en-GB" i="1" dirty="0">
                <a:solidFill>
                  <a:schemeClr val="bg1"/>
                </a:solidFill>
              </a:rPr>
              <a:t>Iliad </a:t>
            </a:r>
            <a:r>
              <a:rPr lang="en-GB" dirty="0">
                <a:solidFill>
                  <a:schemeClr val="bg1"/>
                </a:solidFill>
              </a:rPr>
              <a:t>on all of his campaigns.</a:t>
            </a:r>
          </a:p>
          <a:p>
            <a:pPr>
              <a:buFont typeface="Wingdings" panose="05000000000000000000" pitchFamily="2" charset="2"/>
              <a:buChar char="§"/>
            </a:pPr>
            <a:r>
              <a:rPr lang="en-GB" dirty="0">
                <a:solidFill>
                  <a:schemeClr val="bg1"/>
                </a:solidFill>
              </a:rPr>
              <a:t> He was obsessed with reading war literature and it could be said that this attributed to his excellency as a general.</a:t>
            </a:r>
          </a:p>
          <a:p>
            <a:pPr>
              <a:buFont typeface="Wingdings" panose="05000000000000000000" pitchFamily="2" charset="2"/>
              <a:buChar char="§"/>
            </a:pPr>
            <a:r>
              <a:rPr lang="en-GB" dirty="0">
                <a:solidFill>
                  <a:schemeClr val="bg1"/>
                </a:solidFill>
              </a:rPr>
              <a:t> Even from a young age, he showed great military prowess as a soldier, taming a stallion at age 12 and often taking part in military drills.</a:t>
            </a:r>
          </a:p>
        </p:txBody>
      </p:sp>
    </p:spTree>
    <p:extLst>
      <p:ext uri="{BB962C8B-B14F-4D97-AF65-F5344CB8AC3E}">
        <p14:creationId xmlns:p14="http://schemas.microsoft.com/office/powerpoint/2010/main" val="241011756"/>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7AD13-7A4B-405B-8493-21AFBA24BD5B}"/>
              </a:ext>
            </a:extLst>
          </p:cNvPr>
          <p:cNvSpPr>
            <a:spLocks noGrp="1"/>
          </p:cNvSpPr>
          <p:nvPr>
            <p:ph type="title"/>
          </p:nvPr>
        </p:nvSpPr>
        <p:spPr>
          <a:xfrm>
            <a:off x="1097280" y="286603"/>
            <a:ext cx="10058400" cy="1450757"/>
          </a:xfrm>
        </p:spPr>
        <p:txBody>
          <a:bodyPr/>
          <a:lstStyle/>
          <a:p>
            <a:r>
              <a:rPr lang="en-GB" dirty="0">
                <a:solidFill>
                  <a:schemeClr val="bg1"/>
                </a:solidFill>
              </a:rPr>
              <a:t>Influence In History</a:t>
            </a:r>
          </a:p>
        </p:txBody>
      </p:sp>
      <p:sp>
        <p:nvSpPr>
          <p:cNvPr id="3" name="Content Placeholder 2">
            <a:extLst>
              <a:ext uri="{FF2B5EF4-FFF2-40B4-BE49-F238E27FC236}">
                <a16:creationId xmlns:a16="http://schemas.microsoft.com/office/drawing/2014/main" id="{F9DC024F-D9A8-428A-A9C1-38B5F60BDA6E}"/>
              </a:ext>
            </a:extLst>
          </p:cNvPr>
          <p:cNvSpPr>
            <a:spLocks noGrp="1"/>
          </p:cNvSpPr>
          <p:nvPr>
            <p:ph idx="1"/>
          </p:nvPr>
        </p:nvSpPr>
        <p:spPr/>
        <p:txBody>
          <a:bodyPr/>
          <a:lstStyle/>
          <a:p>
            <a:pPr>
              <a:buFont typeface="Wingdings" panose="05000000000000000000" pitchFamily="2" charset="2"/>
              <a:buChar char="§"/>
            </a:pPr>
            <a:r>
              <a:rPr lang="en-GB" dirty="0">
                <a:solidFill>
                  <a:schemeClr val="bg1"/>
                </a:solidFill>
              </a:rPr>
              <a:t>Alexander’s influence on the ancient world alone is extraordinary, his reign signalling the beginning of a new era called the Hellenistic Period that swept Greek culture across Asia.</a:t>
            </a:r>
          </a:p>
          <a:p>
            <a:pPr>
              <a:buFont typeface="Wingdings" panose="05000000000000000000" pitchFamily="2" charset="2"/>
              <a:buChar char="§"/>
            </a:pPr>
            <a:r>
              <a:rPr lang="en-GB" dirty="0">
                <a:solidFill>
                  <a:schemeClr val="bg1"/>
                </a:solidFill>
              </a:rPr>
              <a:t>His legacy as a general is more renowned and remembered than the legacy of his army: he inherited a strong army, but it was his abilities as a leader that made it so unstoppable. </a:t>
            </a:r>
          </a:p>
          <a:p>
            <a:pPr>
              <a:buFont typeface="Wingdings" panose="05000000000000000000" pitchFamily="2" charset="2"/>
              <a:buChar char="§"/>
            </a:pPr>
            <a:r>
              <a:rPr lang="en-GB" dirty="0">
                <a:solidFill>
                  <a:schemeClr val="bg1"/>
                </a:solidFill>
              </a:rPr>
              <a:t>Napoleon took great influence from Alexander in his battle tactics: favouring a strong offensive and a mobile force.</a:t>
            </a:r>
          </a:p>
          <a:p>
            <a:pPr>
              <a:buFont typeface="Wingdings" panose="05000000000000000000" pitchFamily="2" charset="2"/>
              <a:buChar char="§"/>
            </a:pPr>
            <a:r>
              <a:rPr lang="en-GB" dirty="0">
                <a:solidFill>
                  <a:schemeClr val="bg1"/>
                </a:solidFill>
              </a:rPr>
              <a:t>First known user of field artillery, and after his death it became commonplace for catapults to be brought to the battlefield.</a:t>
            </a:r>
          </a:p>
          <a:p>
            <a:pPr>
              <a:buFont typeface="Wingdings" panose="05000000000000000000" pitchFamily="2" charset="2"/>
              <a:buChar char="§"/>
            </a:pPr>
            <a:r>
              <a:rPr lang="en-GB" dirty="0">
                <a:solidFill>
                  <a:schemeClr val="bg1"/>
                </a:solidFill>
              </a:rPr>
              <a:t>Iron Maiden wrote a song recounting his life.</a:t>
            </a:r>
          </a:p>
          <a:p>
            <a:pPr>
              <a:buFont typeface="Wingdings" panose="05000000000000000000" pitchFamily="2" charset="2"/>
              <a:buChar char="§"/>
            </a:pP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709687433"/>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15790-B141-4577-9013-6E3A30E675F7}"/>
              </a:ext>
            </a:extLst>
          </p:cNvPr>
          <p:cNvSpPr>
            <a:spLocks noGrp="1"/>
          </p:cNvSpPr>
          <p:nvPr>
            <p:ph type="title"/>
          </p:nvPr>
        </p:nvSpPr>
        <p:spPr/>
        <p:txBody>
          <a:bodyPr/>
          <a:lstStyle/>
          <a:p>
            <a:r>
              <a:rPr lang="en-GB" dirty="0">
                <a:solidFill>
                  <a:schemeClr val="bg1"/>
                </a:solidFill>
              </a:rPr>
              <a:t>Alexander The “Great”?</a:t>
            </a:r>
          </a:p>
        </p:txBody>
      </p:sp>
      <p:sp>
        <p:nvSpPr>
          <p:cNvPr id="3" name="Content Placeholder 2">
            <a:extLst>
              <a:ext uri="{FF2B5EF4-FFF2-40B4-BE49-F238E27FC236}">
                <a16:creationId xmlns:a16="http://schemas.microsoft.com/office/drawing/2014/main" id="{1B9E35BB-2BA9-44D6-A336-46206424D23C}"/>
              </a:ext>
            </a:extLst>
          </p:cNvPr>
          <p:cNvSpPr>
            <a:spLocks noGrp="1"/>
          </p:cNvSpPr>
          <p:nvPr>
            <p:ph idx="1"/>
          </p:nvPr>
        </p:nvSpPr>
        <p:spPr/>
        <p:txBody>
          <a:bodyPr>
            <a:normAutofit fontScale="92500" lnSpcReduction="20000"/>
          </a:bodyPr>
          <a:lstStyle/>
          <a:p>
            <a:pPr marL="0" indent="0">
              <a:buNone/>
            </a:pPr>
            <a:r>
              <a:rPr lang="en-GB" dirty="0">
                <a:solidFill>
                  <a:schemeClr val="bg1"/>
                </a:solidFill>
              </a:rPr>
              <a:t> Alexander was undoubtedly one of the greatest military leaders of all time; in little more than a decade he conquered and travelled further than any one man before him. </a:t>
            </a:r>
          </a:p>
          <a:p>
            <a:pPr marL="0" indent="0">
              <a:buNone/>
            </a:pPr>
            <a:r>
              <a:rPr lang="en-GB" dirty="0">
                <a:solidFill>
                  <a:schemeClr val="bg1"/>
                </a:solidFill>
              </a:rPr>
              <a:t>However, he was merely a man and was therefore far from perfect and made several mistakes which raise question to his “greatness”.</a:t>
            </a:r>
          </a:p>
          <a:p>
            <a:pPr>
              <a:buFont typeface="Wingdings" panose="05000000000000000000" pitchFamily="2" charset="2"/>
              <a:buChar char="§"/>
            </a:pPr>
            <a:r>
              <a:rPr lang="en-GB" dirty="0">
                <a:solidFill>
                  <a:schemeClr val="bg1"/>
                </a:solidFill>
              </a:rPr>
              <a:t>The entire Macedonian empire nearly fell in his first battle, at the Granicus River he was struck on the head and was saved by his generals.</a:t>
            </a:r>
          </a:p>
          <a:p>
            <a:pPr>
              <a:buFont typeface="Wingdings" panose="05000000000000000000" pitchFamily="2" charset="2"/>
              <a:buChar char="§"/>
            </a:pPr>
            <a:r>
              <a:rPr lang="en-GB" dirty="0">
                <a:solidFill>
                  <a:schemeClr val="bg1"/>
                </a:solidFill>
              </a:rPr>
              <a:t>His armies mutinied on him twice and generally they felt no just cause for many of his conquests.</a:t>
            </a:r>
          </a:p>
          <a:p>
            <a:pPr>
              <a:buFont typeface="Wingdings" panose="05000000000000000000" pitchFamily="2" charset="2"/>
              <a:buChar char="§"/>
            </a:pPr>
            <a:r>
              <a:rPr lang="en-GB" dirty="0">
                <a:solidFill>
                  <a:schemeClr val="bg1"/>
                </a:solidFill>
              </a:rPr>
              <a:t>Many military blunders that dearly cost him.</a:t>
            </a:r>
          </a:p>
          <a:p>
            <a:pPr>
              <a:buFont typeface="Wingdings" panose="05000000000000000000" pitchFamily="2" charset="2"/>
              <a:buChar char="§"/>
            </a:pPr>
            <a:r>
              <a:rPr lang="en-GB" dirty="0">
                <a:solidFill>
                  <a:schemeClr val="bg1"/>
                </a:solidFill>
              </a:rPr>
              <a:t>He murdered trusted members of his council, including </a:t>
            </a:r>
            <a:r>
              <a:rPr lang="en-GB" dirty="0" err="1">
                <a:solidFill>
                  <a:schemeClr val="bg1"/>
                </a:solidFill>
              </a:rPr>
              <a:t>Cleitus</a:t>
            </a:r>
            <a:r>
              <a:rPr lang="en-GB" dirty="0">
                <a:solidFill>
                  <a:schemeClr val="bg1"/>
                </a:solidFill>
              </a:rPr>
              <a:t> and Parmenion with little to no reasoning other than because he was angry.</a:t>
            </a:r>
          </a:p>
          <a:p>
            <a:pPr marL="0" indent="0">
              <a:buNone/>
            </a:pPr>
            <a:r>
              <a:rPr lang="en-GB" dirty="0">
                <a:solidFill>
                  <a:schemeClr val="bg1"/>
                </a:solidFill>
              </a:rPr>
              <a:t>Alexander was a great general but not a great man; historian Ian Worthington claims that “Alexander fails miserably as a king” because of issues like this. While historian J.F.C Fuller writes that “Alexander’s genius gave soul to his army and astonishment to the world even to this day”.</a:t>
            </a:r>
          </a:p>
          <a:p>
            <a:pPr marL="0" indent="0">
              <a:buNone/>
            </a:pPr>
            <a:endParaRPr lang="en-GB" dirty="0">
              <a:solidFill>
                <a:schemeClr val="bg1"/>
              </a:solidFill>
            </a:endParaRPr>
          </a:p>
          <a:p>
            <a:pPr>
              <a:buFont typeface="Wingdings" panose="05000000000000000000" pitchFamily="2" charset="2"/>
              <a:buChar char="§"/>
            </a:pPr>
            <a:endParaRPr lang="en-GB" dirty="0">
              <a:solidFill>
                <a:schemeClr val="bg1"/>
              </a:solidFill>
            </a:endParaRPr>
          </a:p>
          <a:p>
            <a:pPr>
              <a:buFont typeface="Wingdings" panose="05000000000000000000" pitchFamily="2" charset="2"/>
              <a:buChar char="§"/>
            </a:pPr>
            <a:endParaRPr lang="en-GB" dirty="0">
              <a:solidFill>
                <a:schemeClr val="bg1"/>
              </a:solidFill>
            </a:endParaRPr>
          </a:p>
        </p:txBody>
      </p:sp>
    </p:spTree>
    <p:extLst>
      <p:ext uri="{BB962C8B-B14F-4D97-AF65-F5344CB8AC3E}">
        <p14:creationId xmlns:p14="http://schemas.microsoft.com/office/powerpoint/2010/main" val="1186667494"/>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95E5A-AA55-4927-9FC7-15A981876B80}"/>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5E171BD4-C064-4C53-9753-531925B1311D}"/>
              </a:ext>
            </a:extLst>
          </p:cNvPr>
          <p:cNvSpPr>
            <a:spLocks noGrp="1"/>
          </p:cNvSpPr>
          <p:nvPr>
            <p:ph idx="1"/>
          </p:nvPr>
        </p:nvSpPr>
        <p:spPr>
          <a:xfrm>
            <a:off x="238125" y="1737360"/>
            <a:ext cx="11487150" cy="4834038"/>
          </a:xfrm>
        </p:spPr>
        <p:txBody>
          <a:bodyPr>
            <a:normAutofit fontScale="55000" lnSpcReduction="20000"/>
          </a:bodyPr>
          <a:lstStyle/>
          <a:p>
            <a:r>
              <a:rPr lang="en-GB" dirty="0"/>
              <a:t>A Reader, </a:t>
            </a:r>
            <a:r>
              <a:rPr lang="en-GB" i="1" dirty="0"/>
              <a:t>Alexander the Great, </a:t>
            </a:r>
            <a:r>
              <a:rPr lang="en-GB" dirty="0"/>
              <a:t>ed. by Ian Worthington (London: Routledge, 2003) p. 312</a:t>
            </a:r>
          </a:p>
          <a:p>
            <a:r>
              <a:rPr lang="en-GB" dirty="0"/>
              <a:t>"Alexander Defeats The Persians, 331 BC,“, online image file, </a:t>
            </a:r>
            <a:r>
              <a:rPr lang="en-GB" dirty="0" err="1"/>
              <a:t>EyeWitness</a:t>
            </a:r>
            <a:r>
              <a:rPr lang="en-GB" dirty="0"/>
              <a:t> to History, 2000 &lt;</a:t>
            </a:r>
            <a:r>
              <a:rPr lang="en-GB" dirty="0">
                <a:hlinkClick r:id="rId2"/>
              </a:rPr>
              <a:t>http://www.eyewitnesstohistory.com/alexander.htm</a:t>
            </a:r>
            <a:r>
              <a:rPr lang="en-GB" dirty="0"/>
              <a:t>&gt; (accessed 12 December 2019) cropped slightly</a:t>
            </a:r>
          </a:p>
          <a:p>
            <a:r>
              <a:rPr lang="en-GB" dirty="0" err="1"/>
              <a:t>Alagos</a:t>
            </a:r>
            <a:r>
              <a:rPr lang="en-GB" dirty="0"/>
              <a:t>, </a:t>
            </a:r>
            <a:r>
              <a:rPr lang="en-GB" dirty="0" err="1"/>
              <a:t>Makedonische</a:t>
            </a:r>
            <a:r>
              <a:rPr lang="en-GB" dirty="0"/>
              <a:t> phalanx.png, online image file, Wikipedia, 12 December 2019 &lt;</a:t>
            </a:r>
            <a:r>
              <a:rPr lang="en-GB" dirty="0">
                <a:hlinkClick r:id="rId3"/>
              </a:rPr>
              <a:t>https://commons.wikimedia.org/wiki/File:Makedonische_phalanx.png</a:t>
            </a:r>
            <a:r>
              <a:rPr lang="en-GB" dirty="0"/>
              <a:t>&gt; (accessed 12 December 2019)</a:t>
            </a:r>
          </a:p>
          <a:p>
            <a:r>
              <a:rPr lang="en-GB" dirty="0"/>
              <a:t>Andrei </a:t>
            </a:r>
            <a:r>
              <a:rPr lang="en-GB" dirty="0" err="1"/>
              <a:t>nacu</a:t>
            </a:r>
            <a:r>
              <a:rPr lang="en-GB" dirty="0"/>
              <a:t>, Battle Granicus-</a:t>
            </a:r>
            <a:r>
              <a:rPr lang="en-GB" dirty="0" err="1"/>
              <a:t>en.svg</a:t>
            </a:r>
            <a:r>
              <a:rPr lang="en-GB" dirty="0"/>
              <a:t>, online image file, Wikipedia, 30 May 2007 &lt;</a:t>
            </a:r>
            <a:r>
              <a:rPr lang="en-GB" dirty="0">
                <a:hlinkClick r:id="rId4"/>
              </a:rPr>
              <a:t>https://commons.wikimedia.org/wiki/File:Macedonian_battle_formation-en.svg</a:t>
            </a:r>
            <a:r>
              <a:rPr lang="en-GB" dirty="0"/>
              <a:t>&gt;  (accessed 10 December 2019)</a:t>
            </a:r>
          </a:p>
          <a:p>
            <a:r>
              <a:rPr lang="en-GB" dirty="0"/>
              <a:t>Brandmeister, Alexander the Great mosaic.jpg, online image file, Wikipedia, 1 September 2004 &lt;</a:t>
            </a:r>
            <a:r>
              <a:rPr lang="en-GB" dirty="0">
                <a:hlinkClick r:id="rId5"/>
              </a:rPr>
              <a:t>https://commons.wikimedia.org/wiki/File:Alexander_the_Great_mosaic.jpg</a:t>
            </a:r>
            <a:r>
              <a:rPr lang="en-GB" dirty="0"/>
              <a:t>&gt;  (accessed 12 December 2019)</a:t>
            </a:r>
          </a:p>
          <a:p>
            <a:r>
              <a:rPr lang="en-GB" dirty="0"/>
              <a:t>Charles </a:t>
            </a:r>
            <a:r>
              <a:rPr lang="en-GB" dirty="0" err="1"/>
              <a:t>Lapante</a:t>
            </a:r>
            <a:r>
              <a:rPr lang="en-GB" dirty="0"/>
              <a:t>, Alexander and Aristotle.jpg, online image file, Wikipedia, 25 October 2015 &lt;</a:t>
            </a:r>
            <a:r>
              <a:rPr lang="en-GB" dirty="0">
                <a:hlinkClick r:id="rId6"/>
              </a:rPr>
              <a:t>https://commons.wikimedia.org/wiki/File:Alexander_and_Aristotle.jpg</a:t>
            </a:r>
            <a:r>
              <a:rPr lang="en-GB" dirty="0"/>
              <a:t>&gt; (accessed 05 December 2019)</a:t>
            </a:r>
          </a:p>
          <a:p>
            <a:r>
              <a:rPr lang="en-GB" dirty="0"/>
              <a:t>Frank Martini The Department of History, United States Military Academy, Battle </a:t>
            </a:r>
            <a:r>
              <a:rPr lang="en-GB" dirty="0" err="1"/>
              <a:t>hydaspes</a:t>
            </a:r>
            <a:r>
              <a:rPr lang="en-GB" dirty="0"/>
              <a:t> combined at.png, online image file, Wikipedia, 24 February 2006 &lt;</a:t>
            </a:r>
            <a:r>
              <a:rPr lang="en-GB" dirty="0">
                <a:hlinkClick r:id="rId7"/>
              </a:rPr>
              <a:t>https://commons.wikimedia.org/wiki/File:Battle_hydaspes_combined_at.png</a:t>
            </a:r>
            <a:r>
              <a:rPr lang="en-GB" dirty="0"/>
              <a:t>&gt;  (accessed 13 December 2019)</a:t>
            </a:r>
          </a:p>
          <a:p>
            <a:r>
              <a:rPr lang="en-GB" dirty="0"/>
              <a:t>Frank Martini The Department of History, United States Military Academy, Battle </a:t>
            </a:r>
            <a:r>
              <a:rPr lang="en-GB" dirty="0" err="1"/>
              <a:t>hydaspes</a:t>
            </a:r>
            <a:r>
              <a:rPr lang="en-GB" dirty="0"/>
              <a:t> crossing.png, online image file, Wikipedia, 24 February 2006 &lt;</a:t>
            </a:r>
            <a:r>
              <a:rPr lang="en-GB" dirty="0">
                <a:hlinkClick r:id="rId8"/>
              </a:rPr>
              <a:t>https://commons.wikimedia.org/wiki/File:Battle_hydaspes_crossing.png</a:t>
            </a:r>
            <a:r>
              <a:rPr lang="en-GB" dirty="0"/>
              <a:t>&gt; (accessed 13 December 2019)</a:t>
            </a:r>
          </a:p>
          <a:p>
            <a:r>
              <a:rPr lang="en-GB" dirty="0"/>
              <a:t>Generic Mapping Tool, MacedonEmpire.jpg, online image file, Wikipedia, 24 March 2006  &lt;</a:t>
            </a:r>
            <a:r>
              <a:rPr lang="en-GB" dirty="0">
                <a:hlinkClick r:id="rId9"/>
              </a:rPr>
              <a:t>https://upload.wikimedia.org/wikipedia/commons/4/40/MacedonEmpire.jpg</a:t>
            </a:r>
            <a:r>
              <a:rPr lang="en-GB" dirty="0"/>
              <a:t>&gt; (accessed 06 December 2019) </a:t>
            </a:r>
          </a:p>
          <a:p>
            <a:r>
              <a:rPr lang="en-GB" dirty="0" err="1"/>
              <a:t>GifTagger</a:t>
            </a:r>
            <a:r>
              <a:rPr lang="en-GB" dirty="0"/>
              <a:t>, Battle of Gaugamela, 331 BC - Opening movements.png, online image file, Wikipedia, 23 August 2014 &lt;</a:t>
            </a:r>
            <a:r>
              <a:rPr lang="en-GB" dirty="0">
                <a:hlinkClick r:id="rId10"/>
              </a:rPr>
              <a:t>https://commons.wikimedia.org/wiki/File:Battle_of_Gaugamela,_331_BC_-_Opening_movements.png</a:t>
            </a:r>
            <a:r>
              <a:rPr lang="en-GB" dirty="0"/>
              <a:t>&gt;  (accessed 12 December 2019)</a:t>
            </a:r>
          </a:p>
          <a:p>
            <a:r>
              <a:rPr lang="en-GB" dirty="0"/>
              <a:t>J.F.C. Fuller, </a:t>
            </a:r>
            <a:r>
              <a:rPr lang="en-GB" i="1" dirty="0"/>
              <a:t>The </a:t>
            </a:r>
            <a:r>
              <a:rPr lang="en-GB" i="1" dirty="0" err="1"/>
              <a:t>Generalship</a:t>
            </a:r>
            <a:r>
              <a:rPr lang="en-GB" i="1" dirty="0"/>
              <a:t> of Alexander the Great </a:t>
            </a:r>
            <a:r>
              <a:rPr lang="en-GB" dirty="0"/>
              <a:t>(New York: De Capo Press, Inc., 1960) p.6</a:t>
            </a:r>
          </a:p>
          <a:p>
            <a:r>
              <a:rPr lang="en-GB" dirty="0" err="1"/>
              <a:t>RedTony</a:t>
            </a:r>
            <a:r>
              <a:rPr lang="en-GB" dirty="0"/>
              <a:t>, Macedonian battle formation-</a:t>
            </a:r>
            <a:r>
              <a:rPr lang="en-GB" dirty="0" err="1"/>
              <a:t>en.svg</a:t>
            </a:r>
            <a:r>
              <a:rPr lang="en-GB" dirty="0"/>
              <a:t>, online image file, Wikipedia, 28 July 2014 &lt;</a:t>
            </a:r>
            <a:r>
              <a:rPr lang="en-GB" dirty="0">
                <a:hlinkClick r:id="rId4"/>
              </a:rPr>
              <a:t>https://commons.wikimedia.org/wiki/File:Macedonian_battle_formation-en.svg</a:t>
            </a:r>
            <a:r>
              <a:rPr lang="en-GB" dirty="0"/>
              <a:t>&gt;  (accessed 06 December 2019</a:t>
            </a:r>
          </a:p>
          <a:p>
            <a:r>
              <a:rPr lang="en-GB" dirty="0"/>
              <a:t>Ruthven, BattleofIssus333BC-mosaic-detail1.jpg, online image file, Wikipedia, 11 January 2005 &lt;</a:t>
            </a:r>
            <a:r>
              <a:rPr lang="en-GB" dirty="0">
                <a:hlinkClick r:id="rId11"/>
              </a:rPr>
              <a:t>https://en.wikipedia.org/wiki/File:BattleofIssus333BC-mosaic-detail1.jpg</a:t>
            </a:r>
            <a:r>
              <a:rPr lang="en-GB" dirty="0"/>
              <a:t>&gt;  (accessed 05 December 2019)</a:t>
            </a:r>
          </a:p>
          <a:p>
            <a:r>
              <a:rPr lang="en-GB" dirty="0"/>
              <a:t>All sources are referenced in the notes of the slides they are used in.</a:t>
            </a:r>
          </a:p>
          <a:p>
            <a:pPr marL="0" indent="0">
              <a:buNone/>
            </a:pPr>
            <a:endParaRPr lang="en-GB" u="sng" dirty="0">
              <a:hlinkClick r:id="rId9"/>
            </a:endParaRPr>
          </a:p>
        </p:txBody>
      </p:sp>
    </p:spTree>
    <p:extLst>
      <p:ext uri="{BB962C8B-B14F-4D97-AF65-F5344CB8AC3E}">
        <p14:creationId xmlns:p14="http://schemas.microsoft.com/office/powerpoint/2010/main" val="4208691594"/>
      </p:ext>
    </p:extLst>
  </p:cSld>
  <p:clrMapOvr>
    <a:masterClrMapping/>
  </p:clrMapOvr>
  <p:transition spd="slow">
    <p:push dir="u"/>
  </p:transition>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2" ma:contentTypeDescription="Create a new document." ma:contentTypeScope="" ma:versionID="75247a5fef7e64e58d7632e30ff57fe4">
  <xsd:schema xmlns:xsd="http://www.w3.org/2001/XMLSchema" xmlns:xs="http://www.w3.org/2001/XMLSchema" xmlns:p="http://schemas.microsoft.com/office/2006/metadata/properties" xmlns:ns3="46b8f10f-f56e-4e87-af4a-2384ac144562" targetNamespace="http://schemas.microsoft.com/office/2006/metadata/properties" ma:root="true" ma:fieldsID="51b4170e7709f4d43060007815f7c5d1" ns3:_="">
    <xsd:import namespace="46b8f10f-f56e-4e87-af4a-2384ac144562"/>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18B5159-512A-4172-A578-824D898C167C}">
  <ds:schemaRefs>
    <ds:schemaRef ds:uri="http://schemas.microsoft.com/sharepoint/v3/contenttype/forms"/>
  </ds:schemaRefs>
</ds:datastoreItem>
</file>

<file path=customXml/itemProps2.xml><?xml version="1.0" encoding="utf-8"?>
<ds:datastoreItem xmlns:ds="http://schemas.openxmlformats.org/officeDocument/2006/customXml" ds:itemID="{D68C4634-51A0-482F-8BE0-851D86B0D04B}">
  <ds:schemaRefs>
    <ds:schemaRef ds:uri="http://schemas.microsoft.com/office/infopath/2007/PartnerControls"/>
    <ds:schemaRef ds:uri="http://schemas.microsoft.com/office/2006/metadata/properties"/>
    <ds:schemaRef ds:uri="http://www.w3.org/XML/1998/namespace"/>
    <ds:schemaRef ds:uri="http://schemas.microsoft.com/office/2006/documentManagement/types"/>
    <ds:schemaRef ds:uri="http://purl.org/dc/terms/"/>
    <ds:schemaRef ds:uri="http://purl.org/dc/elements/1.1/"/>
    <ds:schemaRef ds:uri="http://purl.org/dc/dcmitype/"/>
    <ds:schemaRef ds:uri="http://schemas.openxmlformats.org/package/2006/metadata/core-properties"/>
    <ds:schemaRef ds:uri="46b8f10f-f56e-4e87-af4a-2384ac144562"/>
  </ds:schemaRefs>
</ds:datastoreItem>
</file>

<file path=customXml/itemProps3.xml><?xml version="1.0" encoding="utf-8"?>
<ds:datastoreItem xmlns:ds="http://schemas.openxmlformats.org/officeDocument/2006/customXml" ds:itemID="{64D4D764-92BF-4598-9D3C-CB58DDC5C1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b8f10f-f56e-4e87-af4a-2384ac1445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6311</TotalTime>
  <Words>2169</Words>
  <Application>Microsoft Office PowerPoint</Application>
  <PresentationFormat>Widescreen</PresentationFormat>
  <Paragraphs>86</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Calibri</vt:lpstr>
      <vt:lpstr>Calibri Light</vt:lpstr>
      <vt:lpstr>Wingdings</vt:lpstr>
      <vt:lpstr>Retrospect</vt:lpstr>
      <vt:lpstr>Alexander The Great</vt:lpstr>
      <vt:lpstr>Intro</vt:lpstr>
      <vt:lpstr>Military Tactics</vt:lpstr>
      <vt:lpstr>Conquering Persia</vt:lpstr>
      <vt:lpstr>Conquest in India</vt:lpstr>
      <vt:lpstr>Education</vt:lpstr>
      <vt:lpstr>Influence In History</vt:lpstr>
      <vt:lpstr>Alexander The “Great”?</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dc:title>
  <dc:creator>Matthew Jordan (1900962)</dc:creator>
  <cp:lastModifiedBy>Matthew Jordan (1900962)</cp:lastModifiedBy>
  <cp:revision>63</cp:revision>
  <dcterms:created xsi:type="dcterms:W3CDTF">2019-12-09T15:46:15Z</dcterms:created>
  <dcterms:modified xsi:type="dcterms:W3CDTF">2019-12-17T13:05:22Z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