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15"/>
  </p:notesMasterIdLst>
  <p:sldIdLst>
    <p:sldId id="256" r:id="rId3"/>
    <p:sldId id="261" r:id="rId4"/>
    <p:sldId id="297" r:id="rId5"/>
    <p:sldId id="298" r:id="rId6"/>
    <p:sldId id="304" r:id="rId7"/>
    <p:sldId id="305" r:id="rId8"/>
    <p:sldId id="302" r:id="rId9"/>
    <p:sldId id="306" r:id="rId10"/>
    <p:sldId id="303" r:id="rId11"/>
    <p:sldId id="308" r:id="rId12"/>
    <p:sldId id="299" r:id="rId13"/>
    <p:sldId id="307"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53" autoAdjust="0"/>
    <p:restoredTop sz="94830"/>
  </p:normalViewPr>
  <p:slideViewPr>
    <p:cSldViewPr snapToGrid="0" snapToObjects="1">
      <p:cViewPr varScale="1">
        <p:scale>
          <a:sx n="106" d="100"/>
          <a:sy n="106" d="100"/>
        </p:scale>
        <p:origin x="1722"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1/31/2025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31/01/2025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5393447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31/01/2025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63040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31/01/2025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35699803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image" Target="../media/image2.png"/><Relationship Id="rId5" Type="http://schemas.openxmlformats.org/officeDocument/2006/relationships/slideLayout" Target="../slideLayouts/slideLayout6.xml"/><Relationship Id="rId10" Type="http://schemas.openxmlformats.org/officeDocument/2006/relationships/theme" Target="../theme/theme2.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1/31/2025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 id="2147483789" r:id="rId8"/>
    <p:sldLayoutId id="2147483790"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fif"/><Relationship Id="rId7" Type="http://schemas.openxmlformats.org/officeDocument/2006/relationships/image" Target="../media/image8.png"/><Relationship Id="rId2" Type="http://schemas.openxmlformats.org/officeDocument/2006/relationships/image" Target="../media/image3.jfif"/><Relationship Id="rId1" Type="http://schemas.openxmlformats.org/officeDocument/2006/relationships/slideLayout" Target="../slideLayouts/slideLayout4.xml"/><Relationship Id="rId6" Type="http://schemas.openxmlformats.org/officeDocument/2006/relationships/image" Target="../media/image7.jfif"/><Relationship Id="rId5" Type="http://schemas.openxmlformats.org/officeDocument/2006/relationships/image" Target="../media/image6.jfif"/><Relationship Id="rId4" Type="http://schemas.openxmlformats.org/officeDocument/2006/relationships/image" Target="../media/image5.jfi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8" Type="http://schemas.openxmlformats.org/officeDocument/2006/relationships/hyperlink" Target="https://archive.org/details/femaleeunuc000gree" TargetMode="External"/><Relationship Id="rId3" Type="http://schemas.openxmlformats.org/officeDocument/2006/relationships/hyperlink" Target="https://archive.org/details/1949SimoneDeBeauvoirTheSecondSex" TargetMode="External"/><Relationship Id="rId7" Type="http://schemas.openxmlformats.org/officeDocument/2006/relationships/hyperlink" Target="https://archive.org/details/femininemystique0000frie_v1f8" TargetMode="External"/><Relationship Id="rId2" Type="http://schemas.openxmlformats.org/officeDocument/2006/relationships/hyperlink" Target="https://www-vlebooks-com.ezproxy.uwtsd.ac.uk/Product/Index/490777?page=0&amp;startBookmarkId=-1" TargetMode="External"/><Relationship Id="rId1" Type="http://schemas.openxmlformats.org/officeDocument/2006/relationships/slideLayout" Target="../slideLayouts/slideLayout9.xml"/><Relationship Id="rId6" Type="http://schemas.openxmlformats.org/officeDocument/2006/relationships/hyperlink" Target="https://www-vlebooks-com.ezproxy.uwtsd.ac.uk/Product/Index/2094836?page=0&amp;startBookmarkId=-1" TargetMode="External"/><Relationship Id="rId5" Type="http://schemas.openxmlformats.org/officeDocument/2006/relationships/hyperlink" Target="https://www-jstor-org.ezproxy.uwtsd.ac.uk/stable/1229039?sid=primo&amp;seq=1" TargetMode="External"/><Relationship Id="rId4" Type="http://schemas.openxmlformats.org/officeDocument/2006/relationships/hyperlink" Target="https://www-vlebooks-com.ezproxy.uwtsd.ac.uk/Product/Index/1996099?page=0&amp;startBookmarkId=-1" TargetMode="External"/><Relationship Id="rId9" Type="http://schemas.openxmlformats.org/officeDocument/2006/relationships/hyperlink" Target="https://archive.org/details/feministtheoryfr0002hook/page/n7/mode/2up"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nps.gov/articles/sojourner-truth.htm" TargetMode="External"/><Relationship Id="rId2" Type="http://schemas.openxmlformats.org/officeDocument/2006/relationships/hyperlink" Target="https://www.gutenberg.org/ebooks/54955#:~:text=%22The%20Suffragette%3A%20The%20History%20of%20the%20Women%27s%20Militant,involved%20in%20the%20militant%20suffrage%20movement%20in%20Britain." TargetMode="External"/><Relationship Id="rId1" Type="http://schemas.openxmlformats.org/officeDocument/2006/relationships/slideLayout" Target="../slideLayouts/slideLayout9.xml"/><Relationship Id="rId4" Type="http://schemas.openxmlformats.org/officeDocument/2006/relationships/hyperlink" Target="https://oll.libertyfund.org/titles/wollstonecraft-a-vindication-of-the-rights-of-wom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44F177-AD8F-ADF6-F149-4693F7B740C6}"/>
              </a:ext>
            </a:extLst>
          </p:cNvPr>
          <p:cNvSpPr/>
          <p:nvPr/>
        </p:nvSpPr>
        <p:spPr>
          <a:xfrm>
            <a:off x="190123" y="412920"/>
            <a:ext cx="8596816" cy="4007067"/>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CDE8F3F-E9A8-5295-F880-F4E4BB5D3967}"/>
              </a:ext>
            </a:extLst>
          </p:cNvPr>
          <p:cNvSpPr txBox="1"/>
          <p:nvPr/>
        </p:nvSpPr>
        <p:spPr>
          <a:xfrm>
            <a:off x="461727" y="4499566"/>
            <a:ext cx="7831247" cy="584775"/>
          </a:xfrm>
          <a:prstGeom prst="rect">
            <a:avLst/>
          </a:prstGeom>
          <a:noFill/>
        </p:spPr>
        <p:txBody>
          <a:bodyPr wrap="square" rtlCol="0">
            <a:spAutoFit/>
          </a:bodyPr>
          <a:lstStyle/>
          <a:p>
            <a:r>
              <a:rPr lang="en-GB" sz="3200" b="1" dirty="0"/>
              <a:t>ECAY6006 The Politics of Activism</a:t>
            </a:r>
          </a:p>
        </p:txBody>
      </p:sp>
      <p:sp>
        <p:nvSpPr>
          <p:cNvPr id="6" name="TextBox 5">
            <a:extLst>
              <a:ext uri="{FF2B5EF4-FFF2-40B4-BE49-F238E27FC236}">
                <a16:creationId xmlns:a16="http://schemas.microsoft.com/office/drawing/2014/main" id="{61D7638A-42FA-9870-FBDE-18476B8786D1}"/>
              </a:ext>
            </a:extLst>
          </p:cNvPr>
          <p:cNvSpPr txBox="1"/>
          <p:nvPr/>
        </p:nvSpPr>
        <p:spPr>
          <a:xfrm>
            <a:off x="126749" y="5055646"/>
            <a:ext cx="8890502" cy="800219"/>
          </a:xfrm>
          <a:prstGeom prst="rect">
            <a:avLst/>
          </a:prstGeom>
          <a:noFill/>
        </p:spPr>
        <p:txBody>
          <a:bodyPr wrap="square" rtlCol="0">
            <a:spAutoFit/>
          </a:bodyPr>
          <a:lstStyle/>
          <a:p>
            <a:r>
              <a:rPr lang="en-GB" sz="2800" b="1" dirty="0"/>
              <a:t>Theme 3: Ideology and Activism</a:t>
            </a:r>
          </a:p>
          <a:p>
            <a:pPr algn="r"/>
            <a:r>
              <a:rPr lang="en-GB" b="1" dirty="0"/>
              <a:t>Part 3: Ideological Challenges to the ‘Mainstream’ – Feminism</a:t>
            </a:r>
          </a:p>
        </p:txBody>
      </p:sp>
      <p:pic>
        <p:nvPicPr>
          <p:cNvPr id="8" name="Picture 7" descr="An environmental activist holding a sign">
            <a:extLst>
              <a:ext uri="{FF2B5EF4-FFF2-40B4-BE49-F238E27FC236}">
                <a16:creationId xmlns:a16="http://schemas.microsoft.com/office/drawing/2014/main" id="{4E307DEC-921D-7470-75C8-543E2052E63C}"/>
              </a:ext>
            </a:extLst>
          </p:cNvPr>
          <p:cNvPicPr>
            <a:picLocks noChangeAspect="1"/>
          </p:cNvPicPr>
          <p:nvPr/>
        </p:nvPicPr>
        <p:blipFill>
          <a:blip r:embed="rId2"/>
          <a:stretch>
            <a:fillRect/>
          </a:stretch>
        </p:blipFill>
        <p:spPr>
          <a:xfrm>
            <a:off x="300593" y="588475"/>
            <a:ext cx="2328450" cy="1344815"/>
          </a:xfrm>
          <a:prstGeom prst="rect">
            <a:avLst/>
          </a:prstGeom>
        </p:spPr>
      </p:pic>
      <p:pic>
        <p:nvPicPr>
          <p:cNvPr id="10" name="Picture 9" descr="A hand with a barbed wire around it&#10;&#10;Description automatically generated">
            <a:extLst>
              <a:ext uri="{FF2B5EF4-FFF2-40B4-BE49-F238E27FC236}">
                <a16:creationId xmlns:a16="http://schemas.microsoft.com/office/drawing/2014/main" id="{26EBE18E-CF17-1A93-4697-DF026A33E287}"/>
              </a:ext>
            </a:extLst>
          </p:cNvPr>
          <p:cNvPicPr>
            <a:picLocks noChangeAspect="1"/>
          </p:cNvPicPr>
          <p:nvPr/>
        </p:nvPicPr>
        <p:blipFill>
          <a:blip r:embed="rId3"/>
          <a:stretch>
            <a:fillRect/>
          </a:stretch>
        </p:blipFill>
        <p:spPr>
          <a:xfrm>
            <a:off x="357061" y="2948911"/>
            <a:ext cx="1212215" cy="1314450"/>
          </a:xfrm>
          <a:prstGeom prst="rect">
            <a:avLst/>
          </a:prstGeom>
        </p:spPr>
      </p:pic>
      <p:pic>
        <p:nvPicPr>
          <p:cNvPr id="12" name="Picture 11" descr="The Public Order Act 2023">
            <a:extLst>
              <a:ext uri="{FF2B5EF4-FFF2-40B4-BE49-F238E27FC236}">
                <a16:creationId xmlns:a16="http://schemas.microsoft.com/office/drawing/2014/main" id="{A63DC4EE-D308-402F-FB4F-8C86B8B9E7E7}"/>
              </a:ext>
            </a:extLst>
          </p:cNvPr>
          <p:cNvPicPr>
            <a:picLocks noChangeAspect="1"/>
          </p:cNvPicPr>
          <p:nvPr/>
        </p:nvPicPr>
        <p:blipFill>
          <a:blip r:embed="rId4"/>
          <a:stretch>
            <a:fillRect/>
          </a:stretch>
        </p:blipFill>
        <p:spPr>
          <a:xfrm>
            <a:off x="6328845" y="307620"/>
            <a:ext cx="2296091" cy="2130394"/>
          </a:xfrm>
          <a:prstGeom prst="rect">
            <a:avLst/>
          </a:prstGeom>
        </p:spPr>
      </p:pic>
      <p:pic>
        <p:nvPicPr>
          <p:cNvPr id="16" name="Picture 15" descr="A group of people holding signs&#10;&#10;Description automatically generated">
            <a:extLst>
              <a:ext uri="{FF2B5EF4-FFF2-40B4-BE49-F238E27FC236}">
                <a16:creationId xmlns:a16="http://schemas.microsoft.com/office/drawing/2014/main" id="{33DF5932-4684-81FD-97BF-A25541983A1A}"/>
              </a:ext>
            </a:extLst>
          </p:cNvPr>
          <p:cNvPicPr>
            <a:picLocks noChangeAspect="1"/>
          </p:cNvPicPr>
          <p:nvPr/>
        </p:nvPicPr>
        <p:blipFill>
          <a:blip r:embed="rId5"/>
          <a:stretch>
            <a:fillRect/>
          </a:stretch>
        </p:blipFill>
        <p:spPr>
          <a:xfrm>
            <a:off x="3130593" y="389298"/>
            <a:ext cx="2699366" cy="1459117"/>
          </a:xfrm>
          <a:prstGeom prst="rect">
            <a:avLst/>
          </a:prstGeom>
        </p:spPr>
      </p:pic>
      <p:pic>
        <p:nvPicPr>
          <p:cNvPr id="18" name="Picture 17" descr="A child holding a sign protesting against climate change">
            <a:extLst>
              <a:ext uri="{FF2B5EF4-FFF2-40B4-BE49-F238E27FC236}">
                <a16:creationId xmlns:a16="http://schemas.microsoft.com/office/drawing/2014/main" id="{6EDFAB81-8A1C-51F5-7E4B-82D84F882E32}"/>
              </a:ext>
            </a:extLst>
          </p:cNvPr>
          <p:cNvPicPr>
            <a:picLocks noChangeAspect="1"/>
          </p:cNvPicPr>
          <p:nvPr/>
        </p:nvPicPr>
        <p:blipFill>
          <a:blip r:embed="rId6"/>
          <a:stretch>
            <a:fillRect/>
          </a:stretch>
        </p:blipFill>
        <p:spPr>
          <a:xfrm>
            <a:off x="5156562" y="2922972"/>
            <a:ext cx="1820643" cy="1314450"/>
          </a:xfrm>
          <a:prstGeom prst="rect">
            <a:avLst/>
          </a:prstGeom>
        </p:spPr>
      </p:pic>
      <p:sp>
        <p:nvSpPr>
          <p:cNvPr id="19" name="TextBox 18">
            <a:extLst>
              <a:ext uri="{FF2B5EF4-FFF2-40B4-BE49-F238E27FC236}">
                <a16:creationId xmlns:a16="http://schemas.microsoft.com/office/drawing/2014/main" id="{0BC009F6-A25D-CB78-E3C5-0B3B49B083D9}"/>
              </a:ext>
            </a:extLst>
          </p:cNvPr>
          <p:cNvSpPr txBox="1"/>
          <p:nvPr/>
        </p:nvSpPr>
        <p:spPr>
          <a:xfrm>
            <a:off x="300593" y="2051269"/>
            <a:ext cx="1618742" cy="822357"/>
          </a:xfrm>
          <a:prstGeom prst="rect">
            <a:avLst/>
          </a:prstGeom>
          <a:solidFill>
            <a:schemeClr val="accent1"/>
          </a:solidFill>
        </p:spPr>
        <p:txBody>
          <a:bodyPr wrap="square" rtlCol="0">
            <a:spAutoFit/>
          </a:bodyPr>
          <a:lstStyle/>
          <a:p>
            <a:endParaRPr lang="en-GB" dirty="0"/>
          </a:p>
        </p:txBody>
      </p:sp>
      <p:sp>
        <p:nvSpPr>
          <p:cNvPr id="20" name="Rectangle 19">
            <a:extLst>
              <a:ext uri="{FF2B5EF4-FFF2-40B4-BE49-F238E27FC236}">
                <a16:creationId xmlns:a16="http://schemas.microsoft.com/office/drawing/2014/main" id="{16588CC1-ABF5-24E0-3170-6B34C489611E}"/>
              </a:ext>
            </a:extLst>
          </p:cNvPr>
          <p:cNvSpPr/>
          <p:nvPr/>
        </p:nvSpPr>
        <p:spPr>
          <a:xfrm>
            <a:off x="7161291" y="2643613"/>
            <a:ext cx="1348966" cy="15938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AA6D2FAE-4213-0C70-ED40-E1F7DE3C0B15}"/>
              </a:ext>
            </a:extLst>
          </p:cNvPr>
          <p:cNvSpPr/>
          <p:nvPr/>
        </p:nvSpPr>
        <p:spPr>
          <a:xfrm>
            <a:off x="5920966" y="412920"/>
            <a:ext cx="316872" cy="14011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FAB768E7-9392-F13B-A41E-694F2E19754E}"/>
              </a:ext>
            </a:extLst>
          </p:cNvPr>
          <p:cNvSpPr/>
          <p:nvPr/>
        </p:nvSpPr>
        <p:spPr>
          <a:xfrm>
            <a:off x="1785451" y="3606136"/>
            <a:ext cx="2005079" cy="60766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a:extLst>
              <a:ext uri="{FF2B5EF4-FFF2-40B4-BE49-F238E27FC236}">
                <a16:creationId xmlns:a16="http://schemas.microsoft.com/office/drawing/2014/main" id="{5B23FE9A-3AE8-65FE-83B1-5D4ADFABA258}"/>
              </a:ext>
            </a:extLst>
          </p:cNvPr>
          <p:cNvPicPr>
            <a:picLocks noChangeAspect="1"/>
          </p:cNvPicPr>
          <p:nvPr/>
        </p:nvPicPr>
        <p:blipFill>
          <a:blip r:embed="rId7"/>
          <a:stretch>
            <a:fillRect/>
          </a:stretch>
        </p:blipFill>
        <p:spPr>
          <a:xfrm>
            <a:off x="2075980" y="2075247"/>
            <a:ext cx="2802659" cy="1504950"/>
          </a:xfrm>
          <a:prstGeom prst="rect">
            <a:avLst/>
          </a:prstGeom>
        </p:spPr>
      </p:pic>
      <p:sp>
        <p:nvSpPr>
          <p:cNvPr id="24" name="Rectangle 23">
            <a:extLst>
              <a:ext uri="{FF2B5EF4-FFF2-40B4-BE49-F238E27FC236}">
                <a16:creationId xmlns:a16="http://schemas.microsoft.com/office/drawing/2014/main" id="{F375E7FB-B517-B079-9F16-AD13E31EA99D}"/>
              </a:ext>
            </a:extLst>
          </p:cNvPr>
          <p:cNvSpPr/>
          <p:nvPr/>
        </p:nvSpPr>
        <p:spPr>
          <a:xfrm>
            <a:off x="3585172" y="1933290"/>
            <a:ext cx="2699366" cy="6132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9B4052E2-AFAB-CF04-A063-CB318592B943}"/>
              </a:ext>
            </a:extLst>
          </p:cNvPr>
          <p:cNvSpPr/>
          <p:nvPr/>
        </p:nvSpPr>
        <p:spPr>
          <a:xfrm>
            <a:off x="3956088" y="3105339"/>
            <a:ext cx="1079196" cy="11084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25363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63530-70E9-A959-6F57-923BB433BF35}"/>
              </a:ext>
            </a:extLst>
          </p:cNvPr>
          <p:cNvSpPr>
            <a:spLocks noGrp="1"/>
          </p:cNvSpPr>
          <p:nvPr>
            <p:ph type="title"/>
          </p:nvPr>
        </p:nvSpPr>
        <p:spPr>
          <a:xfrm>
            <a:off x="628650" y="2124530"/>
            <a:ext cx="7886700" cy="1325563"/>
          </a:xfrm>
        </p:spPr>
        <p:txBody>
          <a:bodyPr>
            <a:normAutofit/>
          </a:bodyPr>
          <a:lstStyle/>
          <a:p>
            <a:pPr algn="ctr"/>
            <a:r>
              <a:rPr lang="en-GB" sz="5400" b="1" dirty="0"/>
              <a:t>Feminism</a:t>
            </a:r>
          </a:p>
        </p:txBody>
      </p:sp>
    </p:spTree>
    <p:extLst>
      <p:ext uri="{BB962C8B-B14F-4D97-AF65-F5344CB8AC3E}">
        <p14:creationId xmlns:p14="http://schemas.microsoft.com/office/powerpoint/2010/main" val="3993797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80350-C4A3-55DF-048F-A12935EC9C82}"/>
              </a:ext>
            </a:extLst>
          </p:cNvPr>
          <p:cNvSpPr>
            <a:spLocks noGrp="1"/>
          </p:cNvSpPr>
          <p:nvPr>
            <p:ph type="title"/>
          </p:nvPr>
        </p:nvSpPr>
        <p:spPr>
          <a:xfrm>
            <a:off x="628650" y="292698"/>
            <a:ext cx="7886700" cy="676024"/>
          </a:xfrm>
        </p:spPr>
        <p:txBody>
          <a:bodyPr>
            <a:normAutofit fontScale="90000"/>
          </a:bodyPr>
          <a:lstStyle/>
          <a:p>
            <a:pPr algn="ctr"/>
            <a:r>
              <a:rPr lang="en-GB" b="1" dirty="0"/>
              <a:t>Origins of Feminism</a:t>
            </a:r>
          </a:p>
        </p:txBody>
      </p:sp>
      <p:sp>
        <p:nvSpPr>
          <p:cNvPr id="3" name="Content Placeholder 2">
            <a:extLst>
              <a:ext uri="{FF2B5EF4-FFF2-40B4-BE49-F238E27FC236}">
                <a16:creationId xmlns:a16="http://schemas.microsoft.com/office/drawing/2014/main" id="{2853F774-B483-DD69-1035-0A05988AF894}"/>
              </a:ext>
            </a:extLst>
          </p:cNvPr>
          <p:cNvSpPr>
            <a:spLocks noGrp="1"/>
          </p:cNvSpPr>
          <p:nvPr>
            <p:ph idx="1"/>
          </p:nvPr>
        </p:nvSpPr>
        <p:spPr>
          <a:xfrm>
            <a:off x="217283" y="1113577"/>
            <a:ext cx="8736594" cy="4352946"/>
          </a:xfrm>
        </p:spPr>
        <p:txBody>
          <a:bodyPr>
            <a:normAutofit/>
          </a:bodyPr>
          <a:lstStyle/>
          <a:p>
            <a:pPr>
              <a:spcBef>
                <a:spcPts val="600"/>
              </a:spcBef>
              <a:spcAft>
                <a:spcPts val="600"/>
              </a:spcAft>
            </a:pPr>
            <a:r>
              <a:rPr lang="en-GB" sz="2000" dirty="0"/>
              <a:t>Feminist theory has its roots in the broader feminist movement, which seeks to address and challenge the inequalities faced by women. </a:t>
            </a:r>
          </a:p>
          <a:p>
            <a:pPr>
              <a:spcBef>
                <a:spcPts val="600"/>
              </a:spcBef>
              <a:spcAft>
                <a:spcPts val="600"/>
              </a:spcAft>
            </a:pPr>
            <a:r>
              <a:rPr lang="en-GB" sz="2000" dirty="0"/>
              <a:t>The origins of feminist theory can be traced back to several key periods and figures:</a:t>
            </a:r>
          </a:p>
          <a:p>
            <a:pPr>
              <a:spcBef>
                <a:spcPts val="600"/>
              </a:spcBef>
              <a:spcAft>
                <a:spcPts val="600"/>
              </a:spcAft>
            </a:pPr>
            <a:r>
              <a:rPr lang="en-GB" sz="2000" b="1" dirty="0"/>
              <a:t>First-Wave Feminism </a:t>
            </a:r>
            <a:r>
              <a:rPr lang="en-GB" sz="2000" dirty="0"/>
              <a:t>(19th and early 20th centuries): This period focused on legal issues, primarily women's suffrage. </a:t>
            </a:r>
          </a:p>
          <a:p>
            <a:pPr>
              <a:spcBef>
                <a:spcPts val="600"/>
              </a:spcBef>
              <a:spcAft>
                <a:spcPts val="600"/>
              </a:spcAft>
            </a:pPr>
            <a:r>
              <a:rPr lang="en-GB" sz="2000" b="1" dirty="0"/>
              <a:t>Second-Wave Feminism </a:t>
            </a:r>
            <a:r>
              <a:rPr lang="en-GB" sz="2000" dirty="0"/>
              <a:t>(1960s-1980s): This wave expanded the focus to a wider range of issues, including sexuality, family, and workplace rights.</a:t>
            </a:r>
          </a:p>
          <a:p>
            <a:pPr>
              <a:spcBef>
                <a:spcPts val="600"/>
              </a:spcBef>
              <a:spcAft>
                <a:spcPts val="600"/>
              </a:spcAft>
            </a:pPr>
            <a:r>
              <a:rPr lang="en-GB" sz="2000" b="1" dirty="0"/>
              <a:t>Third-Wave Feminism </a:t>
            </a:r>
            <a:r>
              <a:rPr lang="en-GB" sz="2000" dirty="0"/>
              <a:t>(1990s-present): This wave emphasizes diversity and intersectionality, recognizing that women's experiences are shaped by race, class, sexuality, and other factors.</a:t>
            </a:r>
          </a:p>
          <a:p>
            <a:pPr>
              <a:spcBef>
                <a:spcPts val="600"/>
              </a:spcBef>
              <a:spcAft>
                <a:spcPts val="600"/>
              </a:spcAft>
            </a:pPr>
            <a:endParaRPr lang="en-GB" sz="2000" dirty="0"/>
          </a:p>
        </p:txBody>
      </p:sp>
    </p:spTree>
    <p:extLst>
      <p:ext uri="{BB962C8B-B14F-4D97-AF65-F5344CB8AC3E}">
        <p14:creationId xmlns:p14="http://schemas.microsoft.com/office/powerpoint/2010/main" val="2610998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623D54-7140-0AFE-0104-CF2B799FC1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C271EE-D90D-98FA-C332-4872F878027E}"/>
              </a:ext>
            </a:extLst>
          </p:cNvPr>
          <p:cNvSpPr>
            <a:spLocks noGrp="1"/>
          </p:cNvSpPr>
          <p:nvPr>
            <p:ph type="title"/>
          </p:nvPr>
        </p:nvSpPr>
        <p:spPr>
          <a:xfrm>
            <a:off x="628650" y="292698"/>
            <a:ext cx="7886700" cy="676024"/>
          </a:xfrm>
        </p:spPr>
        <p:txBody>
          <a:bodyPr>
            <a:normAutofit fontScale="90000"/>
          </a:bodyPr>
          <a:lstStyle/>
          <a:p>
            <a:pPr algn="ctr"/>
            <a:r>
              <a:rPr lang="en-GB" b="1" dirty="0"/>
              <a:t>First Wave Feminism</a:t>
            </a:r>
          </a:p>
        </p:txBody>
      </p:sp>
      <p:sp>
        <p:nvSpPr>
          <p:cNvPr id="3" name="Content Placeholder 2">
            <a:extLst>
              <a:ext uri="{FF2B5EF4-FFF2-40B4-BE49-F238E27FC236}">
                <a16:creationId xmlns:a16="http://schemas.microsoft.com/office/drawing/2014/main" id="{C2EC5CAB-58A8-9189-60B5-C58156C9A408}"/>
              </a:ext>
            </a:extLst>
          </p:cNvPr>
          <p:cNvSpPr>
            <a:spLocks noGrp="1"/>
          </p:cNvSpPr>
          <p:nvPr>
            <p:ph idx="1"/>
          </p:nvPr>
        </p:nvSpPr>
        <p:spPr>
          <a:xfrm>
            <a:off x="203703" y="968722"/>
            <a:ext cx="8736594" cy="4352946"/>
          </a:xfrm>
        </p:spPr>
        <p:txBody>
          <a:bodyPr>
            <a:noAutofit/>
          </a:bodyPr>
          <a:lstStyle/>
          <a:p>
            <a:pPr>
              <a:spcBef>
                <a:spcPts val="600"/>
              </a:spcBef>
              <a:spcAft>
                <a:spcPts val="600"/>
              </a:spcAft>
            </a:pPr>
            <a:r>
              <a:rPr lang="en-GB" sz="2000" dirty="0"/>
              <a:t>Key figures include:</a:t>
            </a:r>
          </a:p>
          <a:p>
            <a:pPr>
              <a:spcBef>
                <a:spcPts val="600"/>
              </a:spcBef>
              <a:spcAft>
                <a:spcPts val="600"/>
              </a:spcAft>
            </a:pPr>
            <a:r>
              <a:rPr lang="en-GB" sz="2000" dirty="0"/>
              <a:t> Mary Wollstonecraft, whose 1792 work </a:t>
            </a:r>
            <a:r>
              <a:rPr lang="en-GB" sz="2000" i="1" dirty="0"/>
              <a:t>A Vindication of the Rights of Woman</a:t>
            </a:r>
            <a:r>
              <a:rPr lang="en-GB" sz="2000" dirty="0"/>
              <a:t> argued for women's education and equality. </a:t>
            </a:r>
          </a:p>
          <a:p>
            <a:pPr>
              <a:spcBef>
                <a:spcPts val="600"/>
              </a:spcBef>
              <a:spcAft>
                <a:spcPts val="600"/>
              </a:spcAft>
            </a:pPr>
            <a:r>
              <a:rPr lang="en-GB" sz="2000" dirty="0"/>
              <a:t>Writing at the time of the American and French Revolutions, she was one of the first writers to argue that women should have the same rights as men</a:t>
            </a:r>
          </a:p>
          <a:p>
            <a:pPr>
              <a:spcBef>
                <a:spcPts val="600"/>
              </a:spcBef>
              <a:spcAft>
                <a:spcPts val="600"/>
              </a:spcAft>
            </a:pPr>
            <a:r>
              <a:rPr lang="en-GB" sz="2000" dirty="0"/>
              <a:t>Sojourner Truth: An African American abolitionist and women's rights activist, her famous speech </a:t>
            </a:r>
            <a:r>
              <a:rPr lang="en-GB" sz="2000" i="1" dirty="0" err="1"/>
              <a:t>Ain't</a:t>
            </a:r>
            <a:r>
              <a:rPr lang="en-GB" sz="2000" i="1" dirty="0"/>
              <a:t> I a Woman? </a:t>
            </a:r>
            <a:r>
              <a:rPr lang="en-GB" sz="2000" dirty="0"/>
              <a:t>delivered in 1851, highlighted the intersection of race and gender.</a:t>
            </a:r>
          </a:p>
          <a:p>
            <a:pPr>
              <a:spcBef>
                <a:spcPts val="600"/>
              </a:spcBef>
              <a:spcAft>
                <a:spcPts val="600"/>
              </a:spcAft>
            </a:pPr>
            <a:r>
              <a:rPr lang="en-GB" sz="2000" dirty="0"/>
              <a:t>Susan B. Anthony: was a prominent U.S. </a:t>
            </a:r>
            <a:r>
              <a:rPr lang="en-GB" sz="2000" b="1" dirty="0"/>
              <a:t>suffragist</a:t>
            </a:r>
            <a:r>
              <a:rPr lang="en-GB" sz="2000" dirty="0"/>
              <a:t> and abolitionist. She played a crucial role in the women's suffrage movement and co-founded the National Woman Suffrage Association in the U.S.A.</a:t>
            </a:r>
          </a:p>
          <a:p>
            <a:pPr>
              <a:spcBef>
                <a:spcPts val="600"/>
              </a:spcBef>
              <a:spcAft>
                <a:spcPts val="600"/>
              </a:spcAft>
            </a:pPr>
            <a:r>
              <a:rPr lang="en-GB" sz="2000" dirty="0"/>
              <a:t>Emmeline Pankhurst: A British political activist and leader of the </a:t>
            </a:r>
            <a:r>
              <a:rPr lang="en-GB" sz="2000" b="1" dirty="0"/>
              <a:t>suffragette</a:t>
            </a:r>
            <a:r>
              <a:rPr lang="en-GB" sz="2000" dirty="0"/>
              <a:t> movement, she founded the Women's Social and Political Union (WSPU) in 1903, which used militant tactics to fight for women's suffrage in the UK. (Pankhurst, 1911)</a:t>
            </a:r>
          </a:p>
        </p:txBody>
      </p:sp>
    </p:spTree>
    <p:extLst>
      <p:ext uri="{BB962C8B-B14F-4D97-AF65-F5344CB8AC3E}">
        <p14:creationId xmlns:p14="http://schemas.microsoft.com/office/powerpoint/2010/main" val="1151417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E3CACA-323E-38A1-BB1A-A0C1537CA7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868B5C-0749-5B6D-D3B3-39EDB6E66262}"/>
              </a:ext>
            </a:extLst>
          </p:cNvPr>
          <p:cNvSpPr>
            <a:spLocks noGrp="1"/>
          </p:cNvSpPr>
          <p:nvPr>
            <p:ph type="title"/>
          </p:nvPr>
        </p:nvSpPr>
        <p:spPr>
          <a:xfrm>
            <a:off x="628650" y="292698"/>
            <a:ext cx="7886700" cy="676024"/>
          </a:xfrm>
        </p:spPr>
        <p:txBody>
          <a:bodyPr>
            <a:normAutofit fontScale="90000"/>
          </a:bodyPr>
          <a:lstStyle/>
          <a:p>
            <a:pPr algn="ctr"/>
            <a:r>
              <a:rPr lang="en-GB" b="1" dirty="0"/>
              <a:t>Suffragist / Suffragette</a:t>
            </a:r>
          </a:p>
        </p:txBody>
      </p:sp>
      <p:sp>
        <p:nvSpPr>
          <p:cNvPr id="3" name="Content Placeholder 2">
            <a:extLst>
              <a:ext uri="{FF2B5EF4-FFF2-40B4-BE49-F238E27FC236}">
                <a16:creationId xmlns:a16="http://schemas.microsoft.com/office/drawing/2014/main" id="{C1BDF555-E38E-4B7B-274D-F2749E131C58}"/>
              </a:ext>
            </a:extLst>
          </p:cNvPr>
          <p:cNvSpPr>
            <a:spLocks noGrp="1"/>
          </p:cNvSpPr>
          <p:nvPr>
            <p:ph idx="1"/>
          </p:nvPr>
        </p:nvSpPr>
        <p:spPr>
          <a:xfrm>
            <a:off x="203703" y="968722"/>
            <a:ext cx="8736594" cy="4352946"/>
          </a:xfrm>
        </p:spPr>
        <p:txBody>
          <a:bodyPr>
            <a:noAutofit/>
          </a:bodyPr>
          <a:lstStyle/>
          <a:p>
            <a:pPr>
              <a:spcBef>
                <a:spcPts val="600"/>
              </a:spcBef>
              <a:spcAft>
                <a:spcPts val="600"/>
              </a:spcAft>
            </a:pPr>
            <a:r>
              <a:rPr lang="en-GB" sz="2200" dirty="0"/>
              <a:t>The terms "suffragist" and "suffragette" both refer to individuals who advocated for women's right to vote, but they have distinct connotations and historical contexts:</a:t>
            </a:r>
          </a:p>
          <a:p>
            <a:pPr>
              <a:spcBef>
                <a:spcPts val="600"/>
              </a:spcBef>
              <a:spcAft>
                <a:spcPts val="600"/>
              </a:spcAft>
            </a:pPr>
            <a:r>
              <a:rPr lang="en-GB" sz="2200" b="1" dirty="0"/>
              <a:t>Suffragists</a:t>
            </a:r>
            <a:r>
              <a:rPr lang="en-GB" sz="2200" dirty="0"/>
              <a:t>: This term generally refers to members of the broader women's suffrage movement who employed peaceful, lawful methods to advocate for voting rights. They worked through petitions, lobbying, and public speaking to achieve their goals. Key organizations included the National Union of Women's Suffrage Societies (NUWSS) in the UK, led by Millicent Fawcett.</a:t>
            </a:r>
          </a:p>
          <a:p>
            <a:pPr>
              <a:spcBef>
                <a:spcPts val="600"/>
              </a:spcBef>
              <a:spcAft>
                <a:spcPts val="600"/>
              </a:spcAft>
            </a:pPr>
            <a:r>
              <a:rPr lang="en-GB" sz="2200" b="1" dirty="0"/>
              <a:t>Suffragettes</a:t>
            </a:r>
            <a:r>
              <a:rPr lang="en-GB" sz="2200" dirty="0"/>
              <a:t>: This term specifically refers to members of the Women's Social and Political Union (WSPU), founded by Emmeline Pankhurst in 1903. Suffragettes were known for their militant tactics, including protests, hunger strikes, and civil disobedience. The term "suffragette" was initially used derogatorily by the press but was embraced by the WSPU members.</a:t>
            </a:r>
          </a:p>
        </p:txBody>
      </p:sp>
    </p:spTree>
    <p:extLst>
      <p:ext uri="{BB962C8B-B14F-4D97-AF65-F5344CB8AC3E}">
        <p14:creationId xmlns:p14="http://schemas.microsoft.com/office/powerpoint/2010/main" val="3780967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92F8C6-7837-5AAA-4794-02BA0CC9FE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A81EF9-0BDF-4131-787F-0D2CDE736427}"/>
              </a:ext>
            </a:extLst>
          </p:cNvPr>
          <p:cNvSpPr>
            <a:spLocks noGrp="1"/>
          </p:cNvSpPr>
          <p:nvPr>
            <p:ph type="title"/>
          </p:nvPr>
        </p:nvSpPr>
        <p:spPr>
          <a:xfrm>
            <a:off x="628650" y="292698"/>
            <a:ext cx="7886700" cy="676024"/>
          </a:xfrm>
        </p:spPr>
        <p:txBody>
          <a:bodyPr>
            <a:normAutofit fontScale="90000"/>
          </a:bodyPr>
          <a:lstStyle/>
          <a:p>
            <a:pPr algn="ctr"/>
            <a:r>
              <a:rPr lang="en-GB" b="1" dirty="0"/>
              <a:t>Second Wave Feminism</a:t>
            </a:r>
          </a:p>
        </p:txBody>
      </p:sp>
      <p:sp>
        <p:nvSpPr>
          <p:cNvPr id="3" name="Content Placeholder 2">
            <a:extLst>
              <a:ext uri="{FF2B5EF4-FFF2-40B4-BE49-F238E27FC236}">
                <a16:creationId xmlns:a16="http://schemas.microsoft.com/office/drawing/2014/main" id="{C23BE08F-808A-2ED9-61B3-52665E54B1B9}"/>
              </a:ext>
            </a:extLst>
          </p:cNvPr>
          <p:cNvSpPr>
            <a:spLocks noGrp="1"/>
          </p:cNvSpPr>
          <p:nvPr>
            <p:ph idx="1"/>
          </p:nvPr>
        </p:nvSpPr>
        <p:spPr>
          <a:xfrm>
            <a:off x="185596" y="1104524"/>
            <a:ext cx="8772808" cy="4352946"/>
          </a:xfrm>
        </p:spPr>
        <p:txBody>
          <a:bodyPr>
            <a:noAutofit/>
          </a:bodyPr>
          <a:lstStyle/>
          <a:p>
            <a:pPr>
              <a:spcBef>
                <a:spcPts val="600"/>
              </a:spcBef>
              <a:spcAft>
                <a:spcPts val="600"/>
              </a:spcAft>
            </a:pPr>
            <a:r>
              <a:rPr lang="en-GB" sz="2200" dirty="0"/>
              <a:t>Influential works from this period include; </a:t>
            </a:r>
          </a:p>
          <a:p>
            <a:pPr>
              <a:spcBef>
                <a:spcPts val="600"/>
              </a:spcBef>
              <a:spcAft>
                <a:spcPts val="600"/>
              </a:spcAft>
            </a:pPr>
            <a:r>
              <a:rPr lang="en-GB" sz="2200" dirty="0"/>
              <a:t>Simone de Beauvoir's </a:t>
            </a:r>
            <a:r>
              <a:rPr lang="en-GB" sz="2200" i="1" dirty="0"/>
              <a:t>The Second Sex</a:t>
            </a:r>
            <a:r>
              <a:rPr lang="en-GB" sz="2200" dirty="0"/>
              <a:t> (1949) in which she argues that that women have historically been treated as the "Other" in a male-dominated society</a:t>
            </a:r>
          </a:p>
          <a:p>
            <a:pPr>
              <a:spcBef>
                <a:spcPts val="600"/>
              </a:spcBef>
              <a:spcAft>
                <a:spcPts val="600"/>
              </a:spcAft>
            </a:pPr>
            <a:r>
              <a:rPr lang="en-GB" sz="2200" dirty="0"/>
              <a:t>She also calls for women's liberation through economic independence, education, and the rejection of traditional gender roles.</a:t>
            </a:r>
          </a:p>
          <a:p>
            <a:pPr>
              <a:spcBef>
                <a:spcPts val="600"/>
              </a:spcBef>
              <a:spcAft>
                <a:spcPts val="600"/>
              </a:spcAft>
            </a:pPr>
            <a:r>
              <a:rPr lang="en-GB" sz="2200" dirty="0"/>
              <a:t>Betty Friedan's </a:t>
            </a:r>
            <a:r>
              <a:rPr lang="en-GB" sz="2200" i="1" dirty="0"/>
              <a:t>The Feminine Mystique</a:t>
            </a:r>
            <a:r>
              <a:rPr lang="en-GB" sz="2200" dirty="0"/>
              <a:t> (1964) in which she argues that the widespread unhappiness of women in the 1950s and 1960s was due to the societal expectation that they find fulfilment primarily through homemaking, marriage, and motherhood</a:t>
            </a:r>
          </a:p>
          <a:p>
            <a:pPr>
              <a:spcBef>
                <a:spcPts val="600"/>
              </a:spcBef>
              <a:spcAft>
                <a:spcPts val="600"/>
              </a:spcAft>
            </a:pPr>
            <a:r>
              <a:rPr lang="en-GB" sz="2200" dirty="0"/>
              <a:t>She also argued that these stereotypes were promoted by the growth of mass media (film, TV, newspapers etc.)</a:t>
            </a:r>
          </a:p>
          <a:p>
            <a:pPr marL="0" indent="0">
              <a:spcBef>
                <a:spcPts val="600"/>
              </a:spcBef>
              <a:spcAft>
                <a:spcPts val="600"/>
              </a:spcAft>
              <a:buNone/>
            </a:pPr>
            <a:endParaRPr lang="en-GB" sz="2200" dirty="0"/>
          </a:p>
        </p:txBody>
      </p:sp>
    </p:spTree>
    <p:extLst>
      <p:ext uri="{BB962C8B-B14F-4D97-AF65-F5344CB8AC3E}">
        <p14:creationId xmlns:p14="http://schemas.microsoft.com/office/powerpoint/2010/main" val="1862322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F10D0A-2BBF-65D0-CEBA-5178AB99F4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C7CDFC-89E7-521A-7F91-27D703257D6A}"/>
              </a:ext>
            </a:extLst>
          </p:cNvPr>
          <p:cNvSpPr>
            <a:spLocks noGrp="1"/>
          </p:cNvSpPr>
          <p:nvPr>
            <p:ph type="title"/>
          </p:nvPr>
        </p:nvSpPr>
        <p:spPr>
          <a:xfrm>
            <a:off x="628650" y="292698"/>
            <a:ext cx="7886700" cy="676024"/>
          </a:xfrm>
        </p:spPr>
        <p:txBody>
          <a:bodyPr>
            <a:normAutofit fontScale="90000"/>
          </a:bodyPr>
          <a:lstStyle/>
          <a:p>
            <a:pPr algn="ctr"/>
            <a:r>
              <a:rPr lang="en-GB" b="1" dirty="0"/>
              <a:t>Second Wave Feminism</a:t>
            </a:r>
          </a:p>
        </p:txBody>
      </p:sp>
      <p:sp>
        <p:nvSpPr>
          <p:cNvPr id="3" name="Content Placeholder 2">
            <a:extLst>
              <a:ext uri="{FF2B5EF4-FFF2-40B4-BE49-F238E27FC236}">
                <a16:creationId xmlns:a16="http://schemas.microsoft.com/office/drawing/2014/main" id="{BD4E7332-E7C8-E5F7-B988-D97C74CB4CBA}"/>
              </a:ext>
            </a:extLst>
          </p:cNvPr>
          <p:cNvSpPr>
            <a:spLocks noGrp="1"/>
          </p:cNvSpPr>
          <p:nvPr>
            <p:ph idx="1"/>
          </p:nvPr>
        </p:nvSpPr>
        <p:spPr>
          <a:xfrm>
            <a:off x="628650" y="1113577"/>
            <a:ext cx="7886700" cy="4352946"/>
          </a:xfrm>
        </p:spPr>
        <p:txBody>
          <a:bodyPr>
            <a:normAutofit/>
          </a:bodyPr>
          <a:lstStyle/>
          <a:p>
            <a:pPr>
              <a:spcBef>
                <a:spcPts val="600"/>
              </a:spcBef>
              <a:spcAft>
                <a:spcPts val="600"/>
              </a:spcAft>
            </a:pPr>
            <a:r>
              <a:rPr lang="en-GB" sz="2200" dirty="0"/>
              <a:t>Germain Greer in </a:t>
            </a:r>
            <a:r>
              <a:rPr lang="en-GB" sz="2200" i="1" dirty="0"/>
              <a:t>The Female Eunuch</a:t>
            </a:r>
            <a:r>
              <a:rPr lang="en-GB" sz="2200" dirty="0"/>
              <a:t> (1970) argues that the traditional suburban, consumerist, nuclear family represses women sexually, rendering them "eunuchs" in a metaphorical sense.</a:t>
            </a:r>
          </a:p>
          <a:p>
            <a:pPr>
              <a:spcBef>
                <a:spcPts val="600"/>
              </a:spcBef>
              <a:spcAft>
                <a:spcPts val="600"/>
              </a:spcAft>
            </a:pPr>
            <a:r>
              <a:rPr lang="en-GB" sz="2200" dirty="0"/>
              <a:t>Greer was at the forefront of promoting direct action such as demonstrations in which women burnt items of underwear etc.</a:t>
            </a:r>
          </a:p>
          <a:p>
            <a:pPr>
              <a:spcBef>
                <a:spcPts val="600"/>
              </a:spcBef>
              <a:spcAft>
                <a:spcPts val="600"/>
              </a:spcAft>
            </a:pPr>
            <a:r>
              <a:rPr lang="en-GB" sz="2200" dirty="0"/>
              <a:t>In </a:t>
            </a:r>
            <a:r>
              <a:rPr lang="en-GB" sz="2200" i="1" dirty="0"/>
              <a:t>Women, Race &amp; Class</a:t>
            </a:r>
            <a:r>
              <a:rPr lang="en-GB" sz="2200" dirty="0"/>
              <a:t> (1981) Angela Davis began to explore the intersections of race, gender, and class, highlighting the experiences of women of colour in the feminist movement</a:t>
            </a:r>
          </a:p>
          <a:p>
            <a:pPr>
              <a:spcBef>
                <a:spcPts val="600"/>
              </a:spcBef>
              <a:spcAft>
                <a:spcPts val="600"/>
              </a:spcAft>
            </a:pPr>
            <a:r>
              <a:rPr lang="en-GB" sz="2200" dirty="0"/>
              <a:t>This work and others would influence the Third Wave which began to develop in the late 1980s explores the way in which different groups of women were affected by patriarchy</a:t>
            </a:r>
          </a:p>
          <a:p>
            <a:pPr>
              <a:spcBef>
                <a:spcPts val="600"/>
              </a:spcBef>
              <a:spcAft>
                <a:spcPts val="600"/>
              </a:spcAft>
            </a:pPr>
            <a:endParaRPr lang="en-GB" sz="2200" dirty="0"/>
          </a:p>
        </p:txBody>
      </p:sp>
    </p:spTree>
    <p:extLst>
      <p:ext uri="{BB962C8B-B14F-4D97-AF65-F5344CB8AC3E}">
        <p14:creationId xmlns:p14="http://schemas.microsoft.com/office/powerpoint/2010/main" val="2339460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7A8861-61B9-BF1D-3665-272F43E7A9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7CD861-7906-C992-21E2-2049A2172238}"/>
              </a:ext>
            </a:extLst>
          </p:cNvPr>
          <p:cNvSpPr>
            <a:spLocks noGrp="1"/>
          </p:cNvSpPr>
          <p:nvPr>
            <p:ph type="title"/>
          </p:nvPr>
        </p:nvSpPr>
        <p:spPr>
          <a:xfrm>
            <a:off x="628650" y="292698"/>
            <a:ext cx="7886700" cy="676024"/>
          </a:xfrm>
        </p:spPr>
        <p:txBody>
          <a:bodyPr>
            <a:normAutofit fontScale="90000"/>
          </a:bodyPr>
          <a:lstStyle/>
          <a:p>
            <a:pPr algn="ctr"/>
            <a:r>
              <a:rPr lang="en-GB" b="1" dirty="0"/>
              <a:t>Third Wave Feminism</a:t>
            </a:r>
          </a:p>
        </p:txBody>
      </p:sp>
      <p:sp>
        <p:nvSpPr>
          <p:cNvPr id="3" name="Content Placeholder 2">
            <a:extLst>
              <a:ext uri="{FF2B5EF4-FFF2-40B4-BE49-F238E27FC236}">
                <a16:creationId xmlns:a16="http://schemas.microsoft.com/office/drawing/2014/main" id="{2414F478-FD5C-9B2A-2F23-B7F16DEFF66B}"/>
              </a:ext>
            </a:extLst>
          </p:cNvPr>
          <p:cNvSpPr>
            <a:spLocks noGrp="1"/>
          </p:cNvSpPr>
          <p:nvPr>
            <p:ph idx="1"/>
          </p:nvPr>
        </p:nvSpPr>
        <p:spPr>
          <a:xfrm>
            <a:off x="217283" y="1113577"/>
            <a:ext cx="8709434" cy="4352946"/>
          </a:xfrm>
        </p:spPr>
        <p:txBody>
          <a:bodyPr>
            <a:noAutofit/>
          </a:bodyPr>
          <a:lstStyle/>
          <a:p>
            <a:pPr>
              <a:lnSpc>
                <a:spcPct val="120000"/>
              </a:lnSpc>
              <a:spcBef>
                <a:spcPts val="600"/>
              </a:spcBef>
              <a:spcAft>
                <a:spcPts val="600"/>
              </a:spcAft>
            </a:pPr>
            <a:r>
              <a:rPr lang="en-GB" sz="2000" dirty="0"/>
              <a:t>Key figures include;</a:t>
            </a:r>
          </a:p>
          <a:p>
            <a:pPr>
              <a:lnSpc>
                <a:spcPct val="120000"/>
              </a:lnSpc>
              <a:spcBef>
                <a:spcPts val="600"/>
              </a:spcBef>
              <a:spcAft>
                <a:spcPts val="600"/>
              </a:spcAft>
            </a:pPr>
            <a:r>
              <a:rPr lang="en-GB" sz="2000" dirty="0"/>
              <a:t>Kimberle Crenshaw (1991) continued to study issues of intersectionality</a:t>
            </a:r>
          </a:p>
          <a:p>
            <a:pPr>
              <a:lnSpc>
                <a:spcPct val="120000"/>
              </a:lnSpc>
              <a:spcBef>
                <a:spcPts val="600"/>
              </a:spcBef>
              <a:spcAft>
                <a:spcPts val="600"/>
              </a:spcAft>
            </a:pPr>
            <a:r>
              <a:rPr lang="en-GB" sz="2000" dirty="0"/>
              <a:t>She argues that black women experience complex discrimination; sexist and racist from white men, sexist from black men and racist from white women.</a:t>
            </a:r>
          </a:p>
          <a:p>
            <a:pPr>
              <a:lnSpc>
                <a:spcPct val="120000"/>
              </a:lnSpc>
              <a:spcBef>
                <a:spcPts val="600"/>
              </a:spcBef>
              <a:spcAft>
                <a:spcPts val="600"/>
              </a:spcAft>
            </a:pPr>
            <a:r>
              <a:rPr lang="en-GB" sz="2000" dirty="0"/>
              <a:t>bell hooks has explored similar themes in works such as </a:t>
            </a:r>
            <a:r>
              <a:rPr lang="en-GB" sz="2000" i="1" dirty="0"/>
              <a:t>Feminist Theory: From Margin to </a:t>
            </a:r>
            <a:r>
              <a:rPr lang="en-GB" sz="2000" i="1" dirty="0" err="1"/>
              <a:t>Center</a:t>
            </a:r>
            <a:r>
              <a:rPr lang="en-GB" sz="2000" dirty="0"/>
              <a:t> (1984, 2000) </a:t>
            </a:r>
          </a:p>
          <a:p>
            <a:pPr>
              <a:lnSpc>
                <a:spcPct val="120000"/>
              </a:lnSpc>
              <a:spcBef>
                <a:spcPts val="600"/>
              </a:spcBef>
              <a:spcAft>
                <a:spcPts val="600"/>
              </a:spcAft>
            </a:pPr>
            <a:r>
              <a:rPr lang="en-GB" sz="2000" dirty="0"/>
              <a:t>In this work she critiques mainstream feminism for its focus on the experiences of middle-class white women, which she argues excludes women of </a:t>
            </a:r>
            <a:r>
              <a:rPr lang="en-GB" sz="2000" dirty="0" err="1"/>
              <a:t>color</a:t>
            </a:r>
            <a:r>
              <a:rPr lang="en-GB" sz="2000" dirty="0"/>
              <a:t> and those from lower socio-economic backgrounds</a:t>
            </a:r>
          </a:p>
          <a:p>
            <a:pPr marL="0" indent="0">
              <a:lnSpc>
                <a:spcPct val="120000"/>
              </a:lnSpc>
              <a:spcBef>
                <a:spcPts val="600"/>
              </a:spcBef>
              <a:spcAft>
                <a:spcPts val="600"/>
              </a:spcAft>
              <a:buNone/>
            </a:pPr>
            <a:endParaRPr lang="en-GB" sz="2000" dirty="0"/>
          </a:p>
        </p:txBody>
      </p:sp>
    </p:spTree>
    <p:extLst>
      <p:ext uri="{BB962C8B-B14F-4D97-AF65-F5344CB8AC3E}">
        <p14:creationId xmlns:p14="http://schemas.microsoft.com/office/powerpoint/2010/main" val="3949107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0293B2-99EB-39C8-A0E4-993020306C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E73E15-8D0C-7BA6-26E0-6BBF1815F72F}"/>
              </a:ext>
            </a:extLst>
          </p:cNvPr>
          <p:cNvSpPr>
            <a:spLocks noGrp="1"/>
          </p:cNvSpPr>
          <p:nvPr>
            <p:ph type="title"/>
          </p:nvPr>
        </p:nvSpPr>
        <p:spPr>
          <a:xfrm>
            <a:off x="628650" y="292698"/>
            <a:ext cx="7886700" cy="676024"/>
          </a:xfrm>
        </p:spPr>
        <p:txBody>
          <a:bodyPr>
            <a:normAutofit fontScale="90000"/>
          </a:bodyPr>
          <a:lstStyle/>
          <a:p>
            <a:pPr algn="ctr"/>
            <a:r>
              <a:rPr lang="en-GB" b="1" dirty="0"/>
              <a:t>Third Wave Feminism</a:t>
            </a:r>
          </a:p>
        </p:txBody>
      </p:sp>
      <p:sp>
        <p:nvSpPr>
          <p:cNvPr id="3" name="Content Placeholder 2">
            <a:extLst>
              <a:ext uri="{FF2B5EF4-FFF2-40B4-BE49-F238E27FC236}">
                <a16:creationId xmlns:a16="http://schemas.microsoft.com/office/drawing/2014/main" id="{602C916E-FB55-3494-1A00-FCDC5D44A0A3}"/>
              </a:ext>
            </a:extLst>
          </p:cNvPr>
          <p:cNvSpPr>
            <a:spLocks noGrp="1"/>
          </p:cNvSpPr>
          <p:nvPr>
            <p:ph idx="1"/>
          </p:nvPr>
        </p:nvSpPr>
        <p:spPr>
          <a:xfrm>
            <a:off x="217283" y="1113577"/>
            <a:ext cx="8709434" cy="4352946"/>
          </a:xfrm>
        </p:spPr>
        <p:txBody>
          <a:bodyPr>
            <a:noAutofit/>
          </a:bodyPr>
          <a:lstStyle/>
          <a:p>
            <a:pPr>
              <a:lnSpc>
                <a:spcPct val="120000"/>
              </a:lnSpc>
              <a:spcBef>
                <a:spcPts val="600"/>
              </a:spcBef>
              <a:spcAft>
                <a:spcPts val="600"/>
              </a:spcAft>
            </a:pPr>
            <a:r>
              <a:rPr lang="en-GB" sz="2000" dirty="0"/>
              <a:t>In </a:t>
            </a:r>
            <a:r>
              <a:rPr lang="en-GB" sz="2000" i="1" dirty="0"/>
              <a:t>Gender Trouble</a:t>
            </a:r>
            <a:r>
              <a:rPr lang="en-GB" sz="2000" dirty="0"/>
              <a:t> (1990), Judith Butler challenges ‘essentialist’ concepts of womanhood.</a:t>
            </a:r>
          </a:p>
          <a:p>
            <a:pPr>
              <a:lnSpc>
                <a:spcPct val="120000"/>
              </a:lnSpc>
              <a:spcBef>
                <a:spcPts val="600"/>
              </a:spcBef>
              <a:spcAft>
                <a:spcPts val="600"/>
              </a:spcAft>
            </a:pPr>
            <a:r>
              <a:rPr lang="en-GB" sz="2000" dirty="0"/>
              <a:t>In this and other works she argues that there is a clear difference between a person’s </a:t>
            </a:r>
            <a:r>
              <a:rPr lang="en-GB" sz="2000" b="1" dirty="0"/>
              <a:t>sex</a:t>
            </a:r>
            <a:r>
              <a:rPr lang="en-GB" sz="2000" dirty="0"/>
              <a:t> (i.e. biological sex - female) and their </a:t>
            </a:r>
            <a:r>
              <a:rPr lang="en-GB" sz="2000" b="1" dirty="0"/>
              <a:t>gender </a:t>
            </a:r>
            <a:r>
              <a:rPr lang="en-GB" sz="2000" dirty="0"/>
              <a:t>(i.e. a social construction based on stereotypes – ‘feminine’</a:t>
            </a:r>
            <a:endParaRPr lang="en-GB" sz="2000" b="1" dirty="0"/>
          </a:p>
          <a:p>
            <a:pPr>
              <a:lnSpc>
                <a:spcPct val="120000"/>
              </a:lnSpc>
              <a:spcBef>
                <a:spcPts val="600"/>
              </a:spcBef>
              <a:spcAft>
                <a:spcPts val="600"/>
              </a:spcAft>
            </a:pPr>
            <a:r>
              <a:rPr lang="en-GB" sz="2000" dirty="0"/>
              <a:t>In this she was at the forefront of gender studies as a theory and ideological stance</a:t>
            </a:r>
          </a:p>
          <a:p>
            <a:pPr>
              <a:lnSpc>
                <a:spcPct val="120000"/>
              </a:lnSpc>
              <a:spcBef>
                <a:spcPts val="600"/>
              </a:spcBef>
              <a:spcAft>
                <a:spcPts val="600"/>
              </a:spcAft>
            </a:pPr>
            <a:r>
              <a:rPr lang="en-GB" sz="2000" dirty="0"/>
              <a:t>Feminist theory continues to evolve, addressing new challenges and incorporating diverse perspectives on the debate</a:t>
            </a:r>
          </a:p>
          <a:p>
            <a:pPr>
              <a:lnSpc>
                <a:spcPct val="120000"/>
              </a:lnSpc>
              <a:spcBef>
                <a:spcPts val="600"/>
              </a:spcBef>
              <a:spcAft>
                <a:spcPts val="600"/>
              </a:spcAft>
            </a:pPr>
            <a:r>
              <a:rPr lang="en-GB" sz="2000" dirty="0"/>
              <a:t>See for example, </a:t>
            </a:r>
            <a:r>
              <a:rPr lang="en-GB" sz="2000" i="1" dirty="0"/>
              <a:t>We Should All Be Feminists</a:t>
            </a:r>
            <a:r>
              <a:rPr lang="en-GB" sz="2000" dirty="0"/>
              <a:t> by Chimamanda Ngozi Adichie (2014)</a:t>
            </a:r>
          </a:p>
        </p:txBody>
      </p:sp>
    </p:spTree>
    <p:extLst>
      <p:ext uri="{BB962C8B-B14F-4D97-AF65-F5344CB8AC3E}">
        <p14:creationId xmlns:p14="http://schemas.microsoft.com/office/powerpoint/2010/main" val="3552189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3555" y="169904"/>
            <a:ext cx="6172200" cy="594066"/>
          </a:xfrm>
        </p:spPr>
        <p:txBody>
          <a:bodyPr>
            <a:normAutofit fontScale="90000"/>
          </a:bodyPr>
          <a:lstStyle/>
          <a:p>
            <a:pPr algn="ctr"/>
            <a:r>
              <a:rPr lang="en-GB" b="1" dirty="0"/>
              <a:t>References</a:t>
            </a:r>
          </a:p>
        </p:txBody>
      </p:sp>
      <p:sp>
        <p:nvSpPr>
          <p:cNvPr id="4" name="TextBox 3"/>
          <p:cNvSpPr txBox="1"/>
          <p:nvPr/>
        </p:nvSpPr>
        <p:spPr>
          <a:xfrm>
            <a:off x="467544" y="933152"/>
            <a:ext cx="8386745" cy="4308872"/>
          </a:xfrm>
          <a:prstGeom prst="rect">
            <a:avLst/>
          </a:prstGeom>
          <a:noFill/>
        </p:spPr>
        <p:txBody>
          <a:bodyPr wrap="square" rtlCol="0">
            <a:spAutoFit/>
          </a:bodyPr>
          <a:lstStyle/>
          <a:p>
            <a:pPr>
              <a:spcBef>
                <a:spcPts val="600"/>
              </a:spcBef>
              <a:spcAft>
                <a:spcPts val="600"/>
              </a:spcAft>
            </a:pPr>
            <a:r>
              <a:rPr lang="en-GB" sz="1200" b="0" i="0" dirty="0">
                <a:solidFill>
                  <a:srgbClr val="3A3A3A"/>
                </a:solidFill>
                <a:effectLst/>
                <a:latin typeface="Source Sans Pro" panose="020B0503030403020204" pitchFamily="34" charset="0"/>
              </a:rPr>
              <a:t>Adichie, C.N. (2014) </a:t>
            </a:r>
            <a:r>
              <a:rPr lang="en-GB" sz="1200" b="0" i="1" dirty="0">
                <a:solidFill>
                  <a:srgbClr val="3A3A3A"/>
                </a:solidFill>
                <a:effectLst/>
                <a:latin typeface="Source Sans Pro" panose="020B0503030403020204" pitchFamily="34" charset="0"/>
              </a:rPr>
              <a:t>We should all be feminists</a:t>
            </a:r>
            <a:r>
              <a:rPr lang="en-GB" sz="1200" b="0" i="0" dirty="0">
                <a:solidFill>
                  <a:srgbClr val="3A3A3A"/>
                </a:solidFill>
                <a:effectLst/>
                <a:latin typeface="Source Sans Pro" panose="020B0503030403020204" pitchFamily="34" charset="0"/>
              </a:rPr>
              <a:t>. London: Fourth Estate Available at: </a:t>
            </a:r>
            <a:r>
              <a:rPr lang="en-GB" sz="1200" dirty="0">
                <a:hlinkClick r:id="rId2"/>
              </a:rPr>
              <a:t>Full details and actions for We should all be feminists</a:t>
            </a:r>
            <a:r>
              <a:rPr lang="en-GB" sz="1200" dirty="0"/>
              <a:t> [Accessed 31/01/2025]</a:t>
            </a:r>
          </a:p>
          <a:p>
            <a:pPr>
              <a:spcBef>
                <a:spcPts val="600"/>
              </a:spcBef>
              <a:spcAft>
                <a:spcPts val="600"/>
              </a:spcAft>
            </a:pPr>
            <a:r>
              <a:rPr lang="en-GB" sz="1200" dirty="0"/>
              <a:t>Beauvoir, S. de, (1949) </a:t>
            </a:r>
            <a:r>
              <a:rPr lang="en-GB" sz="1200" i="1" dirty="0"/>
              <a:t>The Second Sex</a:t>
            </a:r>
            <a:r>
              <a:rPr lang="en-GB" sz="1200" dirty="0"/>
              <a:t> London: Vintage Books Available at; </a:t>
            </a:r>
            <a:r>
              <a:rPr lang="en-GB" sz="1200" dirty="0">
                <a:hlinkClick r:id="rId3"/>
              </a:rPr>
              <a:t>1949 Simone De Beauvoir The Second Sex : </a:t>
            </a:r>
            <a:r>
              <a:rPr lang="en-GB" sz="1200" dirty="0" err="1">
                <a:hlinkClick r:id="rId3"/>
              </a:rPr>
              <a:t>simone</a:t>
            </a:r>
            <a:r>
              <a:rPr lang="en-GB" sz="1200" dirty="0">
                <a:hlinkClick r:id="rId3"/>
              </a:rPr>
              <a:t> de </a:t>
            </a:r>
            <a:r>
              <a:rPr lang="en-GB" sz="1200" dirty="0" err="1">
                <a:hlinkClick r:id="rId3"/>
              </a:rPr>
              <a:t>beauvoir</a:t>
            </a:r>
            <a:r>
              <a:rPr lang="en-GB" sz="1200" dirty="0">
                <a:hlinkClick r:id="rId3"/>
              </a:rPr>
              <a:t> : Free Download, Borrow, and Streaming : Internet Archive</a:t>
            </a:r>
            <a:r>
              <a:rPr lang="en-GB" sz="1200" dirty="0"/>
              <a:t> [Accessed 31/01/2025]</a:t>
            </a:r>
          </a:p>
          <a:p>
            <a:pPr>
              <a:spcBef>
                <a:spcPts val="600"/>
              </a:spcBef>
              <a:spcAft>
                <a:spcPts val="600"/>
              </a:spcAft>
            </a:pPr>
            <a:r>
              <a:rPr lang="en-GB" sz="1200" b="0" i="0" dirty="0">
                <a:solidFill>
                  <a:srgbClr val="3A3A3A"/>
                </a:solidFill>
                <a:effectLst/>
                <a:latin typeface="Source Sans Pro" panose="020B0503030403020204" pitchFamily="34" charset="0"/>
              </a:rPr>
              <a:t>Butler, J. (1990, 2007) </a:t>
            </a:r>
            <a:r>
              <a:rPr lang="en-GB" sz="1200" b="0" i="1" dirty="0">
                <a:solidFill>
                  <a:srgbClr val="3A3A3A"/>
                </a:solidFill>
                <a:effectLst/>
                <a:latin typeface="Source Sans Pro" panose="020B0503030403020204" pitchFamily="34" charset="0"/>
              </a:rPr>
              <a:t>Gender trouble : feminism and the subversion of identity</a:t>
            </a:r>
            <a:r>
              <a:rPr lang="en-GB" sz="1200" b="0" i="0" dirty="0">
                <a:solidFill>
                  <a:srgbClr val="3A3A3A"/>
                </a:solidFill>
                <a:effectLst/>
                <a:latin typeface="Source Sans Pro" panose="020B0503030403020204" pitchFamily="34" charset="0"/>
              </a:rPr>
              <a:t>. New York: Routledge Available at: </a:t>
            </a:r>
            <a:r>
              <a:rPr lang="en-GB" sz="1200" dirty="0">
                <a:hlinkClick r:id="rId4"/>
              </a:rPr>
              <a:t>Full details and actions for Gender trouble: feminism and the subversion of identity</a:t>
            </a:r>
            <a:r>
              <a:rPr lang="en-GB" sz="1200" dirty="0"/>
              <a:t> [Accessed 31/01/2025]</a:t>
            </a:r>
          </a:p>
          <a:p>
            <a:pPr>
              <a:spcBef>
                <a:spcPts val="600"/>
              </a:spcBef>
              <a:spcAft>
                <a:spcPts val="600"/>
              </a:spcAft>
            </a:pPr>
            <a:r>
              <a:rPr lang="en-GB" sz="1200" b="0" i="0" dirty="0">
                <a:solidFill>
                  <a:srgbClr val="3A3A3A"/>
                </a:solidFill>
                <a:effectLst/>
                <a:latin typeface="Source Sans Pro" panose="020B0503030403020204" pitchFamily="34" charset="0"/>
              </a:rPr>
              <a:t>Crenshaw, K. (1991) ‘Mapping the Margins: Intersectionality, Identity Politics, and Violence against Women of </a:t>
            </a:r>
            <a:r>
              <a:rPr lang="en-GB" sz="1200" b="0" i="0" dirty="0" err="1">
                <a:solidFill>
                  <a:srgbClr val="3A3A3A"/>
                </a:solidFill>
                <a:effectLst/>
                <a:latin typeface="Source Sans Pro" panose="020B0503030403020204" pitchFamily="34" charset="0"/>
              </a:rPr>
              <a:t>Color</a:t>
            </a:r>
            <a:r>
              <a:rPr lang="en-GB" sz="1200" b="0" i="0" dirty="0">
                <a:solidFill>
                  <a:srgbClr val="3A3A3A"/>
                </a:solidFill>
                <a:effectLst/>
                <a:latin typeface="Source Sans Pro" panose="020B0503030403020204" pitchFamily="34" charset="0"/>
              </a:rPr>
              <a:t>’, </a:t>
            </a:r>
            <a:r>
              <a:rPr lang="en-GB" sz="1200" b="0" i="1" dirty="0">
                <a:solidFill>
                  <a:srgbClr val="3A3A3A"/>
                </a:solidFill>
                <a:effectLst/>
                <a:latin typeface="Source Sans Pro" panose="020B0503030403020204" pitchFamily="34" charset="0"/>
              </a:rPr>
              <a:t>Stanford law review</a:t>
            </a:r>
            <a:r>
              <a:rPr lang="en-GB" sz="1200" b="0" i="0" dirty="0">
                <a:solidFill>
                  <a:srgbClr val="3A3A3A"/>
                </a:solidFill>
                <a:effectLst/>
                <a:latin typeface="Source Sans Pro" panose="020B0503030403020204" pitchFamily="34" charset="0"/>
              </a:rPr>
              <a:t>, 43(6), pp. 1241–1299. Available at: </a:t>
            </a:r>
            <a:r>
              <a:rPr lang="en-GB" sz="1200" dirty="0">
                <a:hlinkClick r:id="rId5"/>
              </a:rPr>
              <a:t>Mapping the Margins: Intersectionality, Identity Politics, and Violence against Women of </a:t>
            </a:r>
            <a:r>
              <a:rPr lang="en-GB" sz="1200" dirty="0" err="1">
                <a:hlinkClick r:id="rId5"/>
              </a:rPr>
              <a:t>Color</a:t>
            </a:r>
            <a:r>
              <a:rPr lang="en-GB" sz="1200" dirty="0">
                <a:hlinkClick r:id="rId5"/>
              </a:rPr>
              <a:t> on JSTOR</a:t>
            </a:r>
            <a:r>
              <a:rPr lang="en-GB" sz="1200" dirty="0"/>
              <a:t> [Accessed 31/01/2025]</a:t>
            </a:r>
          </a:p>
          <a:p>
            <a:pPr>
              <a:spcBef>
                <a:spcPts val="600"/>
              </a:spcBef>
              <a:spcAft>
                <a:spcPts val="600"/>
              </a:spcAft>
            </a:pPr>
            <a:r>
              <a:rPr lang="en-GB" sz="1200" b="0" i="0" dirty="0">
                <a:solidFill>
                  <a:srgbClr val="3A3A3A"/>
                </a:solidFill>
                <a:effectLst/>
                <a:latin typeface="Source Sans Pro" panose="020B0503030403020204" pitchFamily="34" charset="0"/>
              </a:rPr>
              <a:t>Davis, A.Y. </a:t>
            </a:r>
            <a:r>
              <a:rPr lang="en-GB" sz="1200" dirty="0">
                <a:solidFill>
                  <a:srgbClr val="3A3A3A"/>
                </a:solidFill>
                <a:latin typeface="Source Sans Pro" panose="020B0503030403020204" pitchFamily="34" charset="0"/>
              </a:rPr>
              <a:t> </a:t>
            </a:r>
            <a:r>
              <a:rPr lang="en-GB" sz="1200" b="0" i="0" dirty="0">
                <a:solidFill>
                  <a:srgbClr val="3A3A3A"/>
                </a:solidFill>
                <a:effectLst/>
                <a:latin typeface="Source Sans Pro" panose="020B0503030403020204" pitchFamily="34" charset="0"/>
              </a:rPr>
              <a:t>(1981, republished 2019) </a:t>
            </a:r>
            <a:r>
              <a:rPr lang="en-GB" sz="1200" b="0" i="1" dirty="0">
                <a:solidFill>
                  <a:srgbClr val="3A3A3A"/>
                </a:solidFill>
                <a:effectLst/>
                <a:latin typeface="Source Sans Pro" panose="020B0503030403020204" pitchFamily="34" charset="0"/>
              </a:rPr>
              <a:t>Women, race &amp; class</a:t>
            </a:r>
            <a:r>
              <a:rPr lang="en-GB" sz="1200" b="0" i="0" dirty="0">
                <a:solidFill>
                  <a:srgbClr val="3A3A3A"/>
                </a:solidFill>
                <a:effectLst/>
                <a:latin typeface="Source Sans Pro" panose="020B0503030403020204" pitchFamily="34" charset="0"/>
              </a:rPr>
              <a:t>. London: Penguin Books Available at: </a:t>
            </a:r>
            <a:r>
              <a:rPr lang="en-GB" sz="1200" dirty="0">
                <a:hlinkClick r:id="rId6"/>
              </a:rPr>
              <a:t>Full details and actions for Women, race &amp; class</a:t>
            </a:r>
            <a:r>
              <a:rPr lang="en-GB" sz="1200" dirty="0"/>
              <a:t> [Accessed 31/01/2025]</a:t>
            </a:r>
          </a:p>
          <a:p>
            <a:pPr>
              <a:spcBef>
                <a:spcPts val="600"/>
              </a:spcBef>
              <a:spcAft>
                <a:spcPts val="600"/>
              </a:spcAft>
            </a:pPr>
            <a:r>
              <a:rPr lang="en-GB" sz="1200" dirty="0"/>
              <a:t>Friedan, B. (1964) </a:t>
            </a:r>
            <a:r>
              <a:rPr lang="en-GB" sz="1200" i="1" dirty="0"/>
              <a:t>The Feminine Mystique</a:t>
            </a:r>
            <a:r>
              <a:rPr lang="en-GB" sz="1200" dirty="0"/>
              <a:t> London: Dell Books Available at: </a:t>
            </a:r>
            <a:r>
              <a:rPr lang="en-GB" sz="1200" dirty="0">
                <a:hlinkClick r:id="rId7"/>
              </a:rPr>
              <a:t>The Feminine Mystique : </a:t>
            </a:r>
            <a:r>
              <a:rPr lang="en-GB" sz="1200" dirty="0" err="1">
                <a:hlinkClick r:id="rId7"/>
              </a:rPr>
              <a:t>Frieddan</a:t>
            </a:r>
            <a:r>
              <a:rPr lang="en-GB" sz="1200" dirty="0">
                <a:hlinkClick r:id="rId7"/>
              </a:rPr>
              <a:t>, Betty : Free Download, Borrow, and Streaming : Internet Archive</a:t>
            </a:r>
            <a:r>
              <a:rPr lang="en-GB" sz="1200" dirty="0"/>
              <a:t> [Accessed 31/01/2025]</a:t>
            </a:r>
          </a:p>
          <a:p>
            <a:pPr>
              <a:spcBef>
                <a:spcPts val="600"/>
              </a:spcBef>
              <a:spcAft>
                <a:spcPts val="600"/>
              </a:spcAft>
            </a:pPr>
            <a:r>
              <a:rPr lang="en-GB" sz="1200" dirty="0"/>
              <a:t>Greer, G. (1970) </a:t>
            </a:r>
            <a:r>
              <a:rPr lang="en-GB" sz="1200" i="1" dirty="0"/>
              <a:t>The Female Eunuch </a:t>
            </a:r>
            <a:r>
              <a:rPr lang="en-GB" sz="1200" dirty="0"/>
              <a:t>London: Flamingo Available at: </a:t>
            </a:r>
            <a:r>
              <a:rPr lang="en-GB" sz="1200" dirty="0">
                <a:hlinkClick r:id="rId8"/>
              </a:rPr>
              <a:t>The female eunuch : Greer, Germaine, 1939- : Free Download, Borrow, and Streaming : Internet Archive</a:t>
            </a:r>
            <a:r>
              <a:rPr lang="en-GB" sz="1200" dirty="0"/>
              <a:t> [Accessed 31/01/2025]</a:t>
            </a:r>
          </a:p>
          <a:p>
            <a:pPr>
              <a:spcBef>
                <a:spcPts val="600"/>
              </a:spcBef>
              <a:spcAft>
                <a:spcPts val="600"/>
              </a:spcAft>
            </a:pPr>
            <a:r>
              <a:rPr lang="en-GB" sz="1200" dirty="0"/>
              <a:t>hooks, b. (1984,2000) </a:t>
            </a:r>
            <a:r>
              <a:rPr lang="en-GB" sz="1200" i="1" dirty="0"/>
              <a:t>Feminist Theory: From Margin to </a:t>
            </a:r>
            <a:r>
              <a:rPr lang="en-GB" sz="1200" i="1" dirty="0" err="1"/>
              <a:t>Center</a:t>
            </a:r>
            <a:r>
              <a:rPr lang="en-GB" sz="1200" dirty="0"/>
              <a:t> Cambridge MA: South End Press Available at: </a:t>
            </a:r>
            <a:r>
              <a:rPr lang="en-GB" sz="1200" dirty="0">
                <a:hlinkClick r:id="rId9"/>
              </a:rPr>
              <a:t>Feminist theory : from margin to </a:t>
            </a:r>
            <a:r>
              <a:rPr lang="en-GB" sz="1200" dirty="0" err="1">
                <a:hlinkClick r:id="rId9"/>
              </a:rPr>
              <a:t>center</a:t>
            </a:r>
            <a:r>
              <a:rPr lang="en-GB" sz="1200" dirty="0">
                <a:hlinkClick r:id="rId9"/>
              </a:rPr>
              <a:t> : Hooks, Bell, 1952- : Free Download, Borrow, and Streaming : Internet Archive</a:t>
            </a:r>
            <a:r>
              <a:rPr lang="en-GB" sz="1200" dirty="0"/>
              <a:t> [Accessed 31/01/2025]</a:t>
            </a:r>
            <a:endParaRPr lang="en-GB" sz="1200" i="1" dirty="0"/>
          </a:p>
        </p:txBody>
      </p:sp>
    </p:spTree>
    <p:extLst>
      <p:ext uri="{BB962C8B-B14F-4D97-AF65-F5344CB8AC3E}">
        <p14:creationId xmlns:p14="http://schemas.microsoft.com/office/powerpoint/2010/main" val="156791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EF8592-5944-890D-ACC4-7D231AB09A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74C2C9-53DD-6A46-8B57-7D0C79E3287B}"/>
              </a:ext>
            </a:extLst>
          </p:cNvPr>
          <p:cNvSpPr>
            <a:spLocks noGrp="1"/>
          </p:cNvSpPr>
          <p:nvPr>
            <p:ph type="title"/>
          </p:nvPr>
        </p:nvSpPr>
        <p:spPr>
          <a:xfrm>
            <a:off x="1243555" y="169904"/>
            <a:ext cx="6172200" cy="594066"/>
          </a:xfrm>
        </p:spPr>
        <p:txBody>
          <a:bodyPr>
            <a:normAutofit fontScale="90000"/>
          </a:bodyPr>
          <a:lstStyle/>
          <a:p>
            <a:pPr algn="ctr"/>
            <a:r>
              <a:rPr lang="en-GB" b="1" dirty="0"/>
              <a:t>References</a:t>
            </a:r>
          </a:p>
        </p:txBody>
      </p:sp>
      <p:sp>
        <p:nvSpPr>
          <p:cNvPr id="4" name="TextBox 3">
            <a:extLst>
              <a:ext uri="{FF2B5EF4-FFF2-40B4-BE49-F238E27FC236}">
                <a16:creationId xmlns:a16="http://schemas.microsoft.com/office/drawing/2014/main" id="{B8FC990C-D9AA-498A-5D12-D73E247945E3}"/>
              </a:ext>
            </a:extLst>
          </p:cNvPr>
          <p:cNvSpPr txBox="1"/>
          <p:nvPr/>
        </p:nvSpPr>
        <p:spPr>
          <a:xfrm>
            <a:off x="467544" y="933152"/>
            <a:ext cx="8386745" cy="1508105"/>
          </a:xfrm>
          <a:prstGeom prst="rect">
            <a:avLst/>
          </a:prstGeom>
          <a:noFill/>
        </p:spPr>
        <p:txBody>
          <a:bodyPr wrap="square" rtlCol="0">
            <a:spAutoFit/>
          </a:bodyPr>
          <a:lstStyle/>
          <a:p>
            <a:pPr>
              <a:spcBef>
                <a:spcPts val="600"/>
              </a:spcBef>
              <a:spcAft>
                <a:spcPts val="600"/>
              </a:spcAft>
            </a:pPr>
            <a:r>
              <a:rPr lang="en-GB" sz="1200" dirty="0"/>
              <a:t>Pankhurst, E.S.  (1911) </a:t>
            </a:r>
            <a:r>
              <a:rPr lang="en-GB" sz="1200" i="1" dirty="0"/>
              <a:t>The Suffragette: The History of the Women's Militant Suffrage Movement 1905-1910</a:t>
            </a:r>
            <a:r>
              <a:rPr lang="en-GB" sz="1200" dirty="0"/>
              <a:t> Available at: </a:t>
            </a:r>
            <a:r>
              <a:rPr lang="en-GB" sz="1200" dirty="0">
                <a:hlinkClick r:id="rId2"/>
              </a:rPr>
              <a:t>The Suffragette: The History of the Women's Militant Suffrage Movement,… | Project Gutenberg</a:t>
            </a:r>
            <a:r>
              <a:rPr lang="en-GB" sz="1200" dirty="0"/>
              <a:t> [Accessed 31/01/2025]</a:t>
            </a:r>
            <a:endParaRPr lang="en-GB" sz="1200" i="1" dirty="0"/>
          </a:p>
          <a:p>
            <a:pPr>
              <a:spcBef>
                <a:spcPts val="600"/>
              </a:spcBef>
              <a:spcAft>
                <a:spcPts val="600"/>
              </a:spcAft>
            </a:pPr>
            <a:r>
              <a:rPr lang="en-GB" sz="1200" dirty="0"/>
              <a:t>Truth, S. (1851) </a:t>
            </a:r>
            <a:r>
              <a:rPr lang="en-GB" sz="1200" i="1" dirty="0" err="1"/>
              <a:t>Ain’t</a:t>
            </a:r>
            <a:r>
              <a:rPr lang="en-GB" sz="1200" i="1" dirty="0"/>
              <a:t> I A Woman</a:t>
            </a:r>
            <a:r>
              <a:rPr lang="en-GB" sz="1200" dirty="0"/>
              <a:t> [Text of Speech] Available at </a:t>
            </a:r>
            <a:r>
              <a:rPr lang="en-GB" sz="1200" dirty="0">
                <a:hlinkClick r:id="rId3"/>
              </a:rPr>
              <a:t>Sojourner Truth: </a:t>
            </a:r>
            <a:r>
              <a:rPr lang="en-GB" sz="1200" dirty="0" err="1">
                <a:hlinkClick r:id="rId3"/>
              </a:rPr>
              <a:t>Ain't</a:t>
            </a:r>
            <a:r>
              <a:rPr lang="en-GB" sz="1200" dirty="0">
                <a:hlinkClick r:id="rId3"/>
              </a:rPr>
              <a:t> I A Woman? (U.S. National Park Service)</a:t>
            </a:r>
            <a:r>
              <a:rPr lang="en-GB" sz="1200" dirty="0"/>
              <a:t> [Accessed 31/01/2025]</a:t>
            </a:r>
          </a:p>
          <a:p>
            <a:pPr>
              <a:spcBef>
                <a:spcPts val="600"/>
              </a:spcBef>
              <a:spcAft>
                <a:spcPts val="600"/>
              </a:spcAft>
            </a:pPr>
            <a:r>
              <a:rPr lang="en-GB" sz="1200" dirty="0"/>
              <a:t>Wollstonecraft, M. (1792) </a:t>
            </a:r>
            <a:r>
              <a:rPr lang="en-GB" sz="1200" i="1" dirty="0"/>
              <a:t>A Vindication of the Rights of Woman</a:t>
            </a:r>
            <a:r>
              <a:rPr lang="en-GB" sz="1200" dirty="0"/>
              <a:t> Available at: </a:t>
            </a:r>
            <a:r>
              <a:rPr lang="en-GB" sz="1200" dirty="0">
                <a:hlinkClick r:id="rId4"/>
              </a:rPr>
              <a:t>A Vindication of the Rights of Woman | Online Library of Liberty</a:t>
            </a:r>
            <a:r>
              <a:rPr lang="en-GB" sz="1200" dirty="0"/>
              <a:t> [Accessed 31/01/2025] </a:t>
            </a:r>
          </a:p>
        </p:txBody>
      </p:sp>
    </p:spTree>
    <p:extLst>
      <p:ext uri="{BB962C8B-B14F-4D97-AF65-F5344CB8AC3E}">
        <p14:creationId xmlns:p14="http://schemas.microsoft.com/office/powerpoint/2010/main" val="255957176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2061</TotalTime>
  <Words>1398</Words>
  <Application>Microsoft Office PowerPoint</Application>
  <PresentationFormat>On-screen Show (4:3)</PresentationFormat>
  <Paragraphs>57</Paragraphs>
  <Slides>12</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12</vt:i4>
      </vt:variant>
    </vt:vector>
  </HeadingPairs>
  <TitlesOfParts>
    <vt:vector size="18" baseType="lpstr">
      <vt:lpstr>Arial</vt:lpstr>
      <vt:lpstr>Calibri</vt:lpstr>
      <vt:lpstr>Calibri Light</vt:lpstr>
      <vt:lpstr>Source Sans Pro</vt:lpstr>
      <vt:lpstr>Holding PAge</vt:lpstr>
      <vt:lpstr>Accessible 2</vt:lpstr>
      <vt:lpstr>PowerPoint Presentation</vt:lpstr>
      <vt:lpstr>PowerPoint Presentation</vt:lpstr>
      <vt:lpstr>Feminism</vt:lpstr>
      <vt:lpstr>Origins of Feminism</vt:lpstr>
      <vt:lpstr>First Wave Feminism</vt:lpstr>
      <vt:lpstr>Suffragist / Suffragette</vt:lpstr>
      <vt:lpstr>Second Wave Feminism</vt:lpstr>
      <vt:lpstr>Second Wave Feminism</vt:lpstr>
      <vt:lpstr>Third Wave Feminism</vt:lpstr>
      <vt:lpstr>Third Wave Feminism</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50</cp:revision>
  <dcterms:created xsi:type="dcterms:W3CDTF">2024-09-09T09:14:57Z</dcterms:created>
  <dcterms:modified xsi:type="dcterms:W3CDTF">2025-01-31T14:53:46Z</dcterms:modified>
</cp:coreProperties>
</file>