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5" d="100"/>
          <a:sy n="95" d="100"/>
        </p:scale>
        <p:origin x="17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5782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[Name], and this is my research proposal presentation for an AI-powered no-code data scientist platform, built on Streamlit. Over the next ten minutes I will cover the background, the research problem, my aim and objectives, methodology, project planning, and expected impact.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structure I will follow: background and context, the research problem, a brief literature review leading to the gap, my aim and objectives, methodology and data collection, then planning, impact, limitations, and references.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and machine learning are transforming decision-making across sectors, and cloud computing has made the infrastructure affordable. But the underlying workflow of data science, as formalised in CRISP-DM by Wirth and Hipp, still assumes coding, statistics and feature-engineering skill. AutoML research automates parts of that pipeline, and no-code platforms try to expose it graphically — but as the field snapshot on the right shows, a genuinely affordable, explainable and unified tool remains rare.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literature converges on three barriers. Pletzl et al. found inconsistent documentation and opaque pre-processing even in tools marketed as no-code. Tantithamthavorn et al. and Han et al. show that built-in explanation is rare, and that absence is a documented cause of AI mistrust in smaller organisations. And Rall, Bauer and Fraunholz found that AI-as-a-Service platforms remain enterprise-priced. Together these define the problem space for my research.</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table summarises the platform comparison from my literature review. DataRobot and H2O.ai are powerful but enterprise-priced; KNIME is more accessible but still needs scripting for advanced tasks; Google AutoML is scalable but costly to sustain. None of them combine affordability with transparent, built-in explainability — that specific combination is the gap this research targets.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Synthesising the whole review, five gaps emerge: affordability, configuration simplicity, explainability, workflow integration, and transparency. This is the precise, literature-derived gap statement that everything else in this proposal responds to.</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Concretely: non-technical users cannot currently access an affordable, transparent, end-to-end machine-learning workflow that explains its own decisions by default. This matters because analysts, students and small teams hold valuable data but lack specialist skills, current no-code tools still hide their reasoning, and that opacity is a documented cause of AI mistrust. On the right is my own prototype's data-cleaning screen, illustrating the transparency principle directly.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research aim, then, is to design, develop and evaluate an AI-powered no-code data scientist platform that automates the full workflow — ingestion, cleaning, EDA, AutoML, explainability, visualisation and prediction — for non-technical users, built entirely on Streamlit. This aim responds directly to the five gaps identified in the previous section.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six objectives are SMART, and each maps to a concrete deliverable and evaluation criterion. RO1 through RO3 cover the review and the data-facing modules; RO4 and RO5 cover AutoML, explainability and the Streamlit interface; RO6 covers evaluation of both performance and usability, which I'll return to shortly.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Methodologically this is a Design Science Research study, following Hevner et al. and the six-activity process model of Peffers et al., shown here as a simple flow with the demonstration stage highlighted, since that's the prototype I've already shown. Evaluation is mixed-methods, combining quantitative ML metrics with qualitative usability testing, because neither alone confirms both technical soundness and accessibility. Development itself follows Agile sprints, so the cycle repeats for every module.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data, I'm using three public benchmark datasets from Kaggle and the UCI Machine Learning Repository, covering binary classification, regression and multi-class classification, so reported accuracy can be checked against known published baselines. On ethics: all datasets are public and de-identified, and the usability study follows full informed-consent procedures, with the institutional ethics form approved before any data collection begins.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architecture is deliberately minimal: a single Streamlit application layer handles both UI and interaction logic, with scikit-learn and SHAP called directly in-process — no separate REST API or JavaScript frontend, as required for this build. Data persists in PostgreSQL, and deployment uses Docker with AWS or Streamlit Community Cloud. On the right are two screens from my early prototype: the AutoML leaderboard and the SHAP explainability view, both built in Figma to validate the flow before the real Streamlit build begins.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project runs across ten months in eight phases, mapped directly to the DSR activities shown earlier. Core development — phases three through five — gets the largest time allocation, reflecting the artefact-building nature of this work, and milestone reviews after phases two, four and six let supervisor feedback shape each subsequent stage.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terms of impact: practically, this could help students, educators, small businesses and analysts run predictive analytics without hiring specialist staff; academically, it extends Truss and Schmitt's human-centred no-code AutoML framework into a working, evaluated artefact. I'm equally upfront about limitations — public datasets rather than live deployment, a small usability panel, and possible cloud-cost constraints — which I'll address transparently in the final dissertation.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sources are referenced in IEEE style, both in-text throughout this presentation and in full here: peer-reviewed journal articles, conference papers, an edited volume and recognised technical standards, the majority published within the last five years.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 To summarise: I've identified a well-evidenced gap in affordable, transparent, explainable no-code AI tooling, proposed a Design Science Research study to fill it with a working Streamlit-based prototype, and laid out a realistic ten-month plan to build and evaluate it. I'm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1417320"/>
          </a:xfrm>
          <a:prstGeom prst="rect">
            <a:avLst/>
          </a:prstGeom>
          <a:solidFill>
            <a:srgbClr val="142B4F"/>
          </a:solidFill>
          <a:ln/>
        </p:spPr>
      </p:sp>
      <p:sp>
        <p:nvSpPr>
          <p:cNvPr id="3" name="Shape 1"/>
          <p:cNvSpPr/>
          <p:nvPr/>
        </p:nvSpPr>
        <p:spPr>
          <a:xfrm>
            <a:off x="0" y="1417320"/>
            <a:ext cx="12188952" cy="54864"/>
          </a:xfrm>
          <a:prstGeom prst="rect">
            <a:avLst/>
          </a:prstGeom>
          <a:solidFill>
            <a:srgbClr val="9C7A32"/>
          </a:solidFill>
          <a:ln/>
        </p:spPr>
      </p:sp>
      <p:sp>
        <p:nvSpPr>
          <p:cNvPr id="4" name="Text 2"/>
          <p:cNvSpPr/>
          <p:nvPr/>
        </p:nvSpPr>
        <p:spPr>
          <a:xfrm>
            <a:off x="548640" y="320040"/>
            <a:ext cx="9144000" cy="365760"/>
          </a:xfrm>
          <a:prstGeom prst="rect">
            <a:avLst/>
          </a:prstGeom>
          <a:noFill/>
          <a:ln/>
        </p:spPr>
        <p:txBody>
          <a:bodyPr wrap="square" rtlCol="0" anchor="ctr"/>
          <a:lstStyle/>
          <a:p>
            <a:pPr marL="0" indent="0" algn="ctr">
              <a:buNone/>
            </a:pPr>
            <a:r>
              <a:rPr lang="en-US" sz="1400" b="1" kern="0" spc="100" dirty="0">
                <a:solidFill>
                  <a:srgbClr val="FFFFFF"/>
                </a:solidFill>
                <a:latin typeface="Calibri" pitchFamily="34" charset="0"/>
                <a:ea typeface="Calibri" pitchFamily="34" charset="-122"/>
                <a:cs typeface="Calibri" pitchFamily="34" charset="-120"/>
              </a:rPr>
              <a:t>UNIVERSITY OF WALES TRINITY SAINT DAVID</a:t>
            </a:r>
            <a:endParaRPr lang="en-US" sz="1400" dirty="0"/>
          </a:p>
        </p:txBody>
      </p:sp>
      <p:sp>
        <p:nvSpPr>
          <p:cNvPr id="5" name="Text 3"/>
          <p:cNvSpPr/>
          <p:nvPr/>
        </p:nvSpPr>
        <p:spPr>
          <a:xfrm>
            <a:off x="548640" y="749808"/>
            <a:ext cx="10058400" cy="365760"/>
          </a:xfrm>
          <a:prstGeom prst="rect">
            <a:avLst/>
          </a:prstGeom>
          <a:noFill/>
          <a:ln/>
        </p:spPr>
        <p:txBody>
          <a:bodyPr wrap="square" rtlCol="0" anchor="ctr"/>
          <a:lstStyle/>
          <a:p>
            <a:pPr marL="0" indent="0" algn="ctr">
              <a:buNone/>
            </a:pPr>
            <a:r>
              <a:rPr lang="en-US" sz="1200" dirty="0">
                <a:solidFill>
                  <a:srgbClr val="C9D2E0"/>
                </a:solidFill>
                <a:latin typeface="Calibri" pitchFamily="34" charset="0"/>
                <a:ea typeface="Calibri" pitchFamily="34" charset="-122"/>
                <a:cs typeface="Calibri" pitchFamily="34" charset="-120"/>
              </a:rPr>
              <a:t>MSc Computing Portfolio  ·  ACFA7004 Research Methods and Professional Development</a:t>
            </a:r>
            <a:endParaRPr lang="en-US" sz="1200" dirty="0"/>
          </a:p>
        </p:txBody>
      </p:sp>
      <p:sp>
        <p:nvSpPr>
          <p:cNvPr id="6" name="Text 4"/>
          <p:cNvSpPr/>
          <p:nvPr/>
        </p:nvSpPr>
        <p:spPr>
          <a:xfrm>
            <a:off x="320040" y="1632204"/>
            <a:ext cx="10515600" cy="1554480"/>
          </a:xfrm>
          <a:prstGeom prst="rect">
            <a:avLst/>
          </a:prstGeom>
          <a:noFill/>
          <a:ln/>
        </p:spPr>
        <p:txBody>
          <a:bodyPr wrap="square" rtlCol="0" anchor="ctr"/>
          <a:lstStyle/>
          <a:p>
            <a:pPr marL="0" indent="0">
              <a:lnSpc>
                <a:spcPct val="110000"/>
              </a:lnSpc>
              <a:buNone/>
            </a:pPr>
            <a:r>
              <a:rPr lang="en-US" sz="3400" b="1" dirty="0">
                <a:solidFill>
                  <a:srgbClr val="142B4F"/>
                </a:solidFill>
                <a:latin typeface="Times New Roman" pitchFamily="34" charset="0"/>
                <a:ea typeface="Times New Roman" pitchFamily="34" charset="-122"/>
                <a:cs typeface="Times New Roman" pitchFamily="34" charset="-120"/>
              </a:rPr>
              <a:t>Development of an AI-Powered No-Code</a:t>
            </a:r>
            <a:endParaRPr lang="en-US" sz="3400" dirty="0"/>
          </a:p>
          <a:p>
            <a:pPr marL="0" indent="0">
              <a:lnSpc>
                <a:spcPct val="110000"/>
              </a:lnSpc>
              <a:buNone/>
            </a:pPr>
            <a:r>
              <a:rPr lang="en-US" sz="3400" b="1" dirty="0">
                <a:solidFill>
                  <a:srgbClr val="142B4F"/>
                </a:solidFill>
                <a:latin typeface="Times New Roman" pitchFamily="34" charset="0"/>
                <a:ea typeface="Times New Roman" pitchFamily="34" charset="-122"/>
                <a:cs typeface="Times New Roman" pitchFamily="34" charset="-120"/>
              </a:rPr>
              <a:t>Data Scientist Platform</a:t>
            </a:r>
            <a:endParaRPr lang="en-US" sz="3400" dirty="0"/>
          </a:p>
        </p:txBody>
      </p:sp>
      <p:sp>
        <p:nvSpPr>
          <p:cNvPr id="7" name="Text 5"/>
          <p:cNvSpPr/>
          <p:nvPr/>
        </p:nvSpPr>
        <p:spPr>
          <a:xfrm>
            <a:off x="460409" y="3234089"/>
            <a:ext cx="9144000" cy="457200"/>
          </a:xfrm>
          <a:prstGeom prst="rect">
            <a:avLst/>
          </a:prstGeom>
          <a:noFill/>
          <a:ln/>
        </p:spPr>
        <p:txBody>
          <a:bodyPr wrap="square" rtlCol="0" anchor="ctr"/>
          <a:lstStyle/>
          <a:p>
            <a:pPr marL="0" indent="0">
              <a:buNone/>
            </a:pPr>
            <a:r>
              <a:rPr lang="en-US" sz="1600" i="1" dirty="0">
                <a:solidFill>
                  <a:srgbClr val="3C5A82"/>
                </a:solidFill>
                <a:latin typeface="Calibri" pitchFamily="34" charset="0"/>
                <a:ea typeface="Calibri" pitchFamily="34" charset="-122"/>
                <a:cs typeface="Calibri" pitchFamily="34" charset="-120"/>
              </a:rPr>
              <a:t>Research Proposal Presentation</a:t>
            </a:r>
            <a:endParaRPr lang="en-US" sz="1600" dirty="0"/>
          </a:p>
        </p:txBody>
      </p:sp>
      <p:sp>
        <p:nvSpPr>
          <p:cNvPr id="8" name="Shape 6"/>
          <p:cNvSpPr/>
          <p:nvPr/>
        </p:nvSpPr>
        <p:spPr>
          <a:xfrm>
            <a:off x="548640" y="3754655"/>
            <a:ext cx="11064240" cy="0"/>
          </a:xfrm>
          <a:prstGeom prst="line">
            <a:avLst/>
          </a:prstGeom>
          <a:noFill/>
          <a:ln w="9525">
            <a:solidFill>
              <a:srgbClr val="C9C9C9"/>
            </a:solidFill>
            <a:prstDash val="solid"/>
          </a:ln>
        </p:spPr>
      </p:sp>
      <p:sp>
        <p:nvSpPr>
          <p:cNvPr id="9" name="Text 7"/>
          <p:cNvSpPr/>
          <p:nvPr/>
        </p:nvSpPr>
        <p:spPr>
          <a:xfrm>
            <a:off x="460409" y="4011408"/>
            <a:ext cx="2377440" cy="310896"/>
          </a:xfrm>
          <a:prstGeom prst="rect">
            <a:avLst/>
          </a:prstGeom>
          <a:noFill/>
          <a:ln/>
        </p:spPr>
        <p:txBody>
          <a:bodyPr wrap="square" rtlCol="0" anchor="ctr"/>
          <a:lstStyle/>
          <a:p>
            <a:pPr marL="0" indent="0">
              <a:buNone/>
            </a:pPr>
            <a:r>
              <a:rPr lang="en-US" sz="1250" b="1" dirty="0">
                <a:solidFill>
                  <a:srgbClr val="142B4F"/>
                </a:solidFill>
                <a:latin typeface="Calibri" pitchFamily="34" charset="0"/>
                <a:ea typeface="Calibri" pitchFamily="34" charset="-122"/>
                <a:cs typeface="Calibri" pitchFamily="34" charset="-120"/>
              </a:rPr>
              <a:t>Presented by:</a:t>
            </a:r>
            <a:endParaRPr lang="en-US" sz="1250" dirty="0"/>
          </a:p>
        </p:txBody>
      </p:sp>
      <p:sp>
        <p:nvSpPr>
          <p:cNvPr id="10" name="Text 8"/>
          <p:cNvSpPr/>
          <p:nvPr/>
        </p:nvSpPr>
        <p:spPr>
          <a:xfrm>
            <a:off x="1482291" y="4011408"/>
            <a:ext cx="5486400" cy="310896"/>
          </a:xfrm>
          <a:prstGeom prst="rect">
            <a:avLst/>
          </a:prstGeom>
          <a:noFill/>
          <a:ln/>
        </p:spPr>
        <p:txBody>
          <a:bodyPr wrap="square" rtlCol="0" anchor="ctr"/>
          <a:lstStyle/>
          <a:p>
            <a:pPr marL="0" indent="0">
              <a:buNone/>
            </a:pPr>
            <a:r>
              <a:rPr lang="en-US" sz="1250" dirty="0">
                <a:solidFill>
                  <a:srgbClr val="222222"/>
                </a:solidFill>
                <a:latin typeface="Calibri" pitchFamily="34" charset="0"/>
                <a:ea typeface="Calibri" pitchFamily="34" charset="-122"/>
                <a:cs typeface="Calibri" pitchFamily="34" charset="-120"/>
              </a:rPr>
              <a:t>Gaurav Bansod</a:t>
            </a:r>
            <a:endParaRPr lang="en-US" sz="1250" dirty="0"/>
          </a:p>
        </p:txBody>
      </p:sp>
      <p:sp>
        <p:nvSpPr>
          <p:cNvPr id="11" name="Text 9"/>
          <p:cNvSpPr/>
          <p:nvPr/>
        </p:nvSpPr>
        <p:spPr>
          <a:xfrm>
            <a:off x="460409" y="4390884"/>
            <a:ext cx="2377440" cy="310896"/>
          </a:xfrm>
          <a:prstGeom prst="rect">
            <a:avLst/>
          </a:prstGeom>
          <a:noFill/>
          <a:ln/>
        </p:spPr>
        <p:txBody>
          <a:bodyPr wrap="square" rtlCol="0" anchor="ctr"/>
          <a:lstStyle/>
          <a:p>
            <a:pPr marL="0" indent="0">
              <a:buNone/>
            </a:pPr>
            <a:r>
              <a:rPr lang="en-US" sz="1250" b="1" dirty="0">
                <a:solidFill>
                  <a:srgbClr val="142B4F"/>
                </a:solidFill>
                <a:latin typeface="Calibri" pitchFamily="34" charset="0"/>
                <a:ea typeface="Calibri" pitchFamily="34" charset="-122"/>
                <a:cs typeface="Calibri" pitchFamily="34" charset="-120"/>
              </a:rPr>
              <a:t>Student ID:</a:t>
            </a:r>
            <a:endParaRPr lang="en-US" sz="1250" dirty="0"/>
          </a:p>
        </p:txBody>
      </p:sp>
      <p:sp>
        <p:nvSpPr>
          <p:cNvPr id="12" name="Text 10"/>
          <p:cNvSpPr/>
          <p:nvPr/>
        </p:nvSpPr>
        <p:spPr>
          <a:xfrm>
            <a:off x="1313848" y="4390884"/>
            <a:ext cx="5486400" cy="310896"/>
          </a:xfrm>
          <a:prstGeom prst="rect">
            <a:avLst/>
          </a:prstGeom>
          <a:noFill/>
          <a:ln/>
        </p:spPr>
        <p:txBody>
          <a:bodyPr wrap="square" rtlCol="0" anchor="ctr"/>
          <a:lstStyle/>
          <a:p>
            <a:pPr marL="0" indent="0">
              <a:buNone/>
            </a:pPr>
            <a:r>
              <a:rPr lang="en-US" sz="1250" dirty="0"/>
              <a:t>2519815</a:t>
            </a:r>
          </a:p>
        </p:txBody>
      </p:sp>
      <p:sp>
        <p:nvSpPr>
          <p:cNvPr id="13" name="Text 11"/>
          <p:cNvSpPr/>
          <p:nvPr/>
        </p:nvSpPr>
        <p:spPr>
          <a:xfrm>
            <a:off x="460409" y="4770360"/>
            <a:ext cx="2377440" cy="310896"/>
          </a:xfrm>
          <a:prstGeom prst="rect">
            <a:avLst/>
          </a:prstGeom>
          <a:noFill/>
          <a:ln/>
        </p:spPr>
        <p:txBody>
          <a:bodyPr wrap="square" rtlCol="0" anchor="ctr"/>
          <a:lstStyle/>
          <a:p>
            <a:pPr marL="0" indent="0">
              <a:buNone/>
            </a:pPr>
            <a:r>
              <a:rPr lang="en-US" sz="1250" b="1" dirty="0">
                <a:solidFill>
                  <a:srgbClr val="142B4F"/>
                </a:solidFill>
                <a:latin typeface="Calibri" pitchFamily="34" charset="0"/>
                <a:ea typeface="Calibri" pitchFamily="34" charset="-122"/>
                <a:cs typeface="Calibri" pitchFamily="34" charset="-120"/>
              </a:rPr>
              <a:t>Module Lecturer:</a:t>
            </a:r>
            <a:endParaRPr lang="en-US" sz="1250" dirty="0"/>
          </a:p>
        </p:txBody>
      </p:sp>
      <p:sp>
        <p:nvSpPr>
          <p:cNvPr id="14" name="Text 12"/>
          <p:cNvSpPr/>
          <p:nvPr/>
        </p:nvSpPr>
        <p:spPr>
          <a:xfrm>
            <a:off x="1738964" y="4742046"/>
            <a:ext cx="5486400" cy="310896"/>
          </a:xfrm>
          <a:prstGeom prst="rect">
            <a:avLst/>
          </a:prstGeom>
          <a:noFill/>
          <a:ln/>
        </p:spPr>
        <p:txBody>
          <a:bodyPr wrap="square" rtlCol="0" anchor="ctr"/>
          <a:lstStyle/>
          <a:p>
            <a:pPr marL="0" indent="0">
              <a:buNone/>
            </a:pPr>
            <a:endParaRPr lang="en-US" sz="1250" dirty="0"/>
          </a:p>
        </p:txBody>
      </p:sp>
      <p:sp>
        <p:nvSpPr>
          <p:cNvPr id="17" name="Text 15"/>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18" name="Text 16"/>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1</a:t>
            </a:r>
            <a:endParaRPr lang="en-US" sz="900" dirty="0"/>
          </a:p>
        </p:txBody>
      </p:sp>
      <p:sp>
        <p:nvSpPr>
          <p:cNvPr id="20" name="TextBox 19">
            <a:extLst>
              <a:ext uri="{FF2B5EF4-FFF2-40B4-BE49-F238E27FC236}">
                <a16:creationId xmlns:a16="http://schemas.microsoft.com/office/drawing/2014/main" id="{0D3027DF-DBAA-4C74-382A-E5E533F42962}"/>
              </a:ext>
            </a:extLst>
          </p:cNvPr>
          <p:cNvSpPr txBox="1"/>
          <p:nvPr/>
        </p:nvSpPr>
        <p:spPr>
          <a:xfrm>
            <a:off x="1649129" y="4773937"/>
            <a:ext cx="6096000" cy="276999"/>
          </a:xfrm>
          <a:prstGeom prst="rect">
            <a:avLst/>
          </a:prstGeom>
          <a:noFill/>
        </p:spPr>
        <p:txBody>
          <a:bodyPr wrap="square">
            <a:spAutoFit/>
          </a:bodyPr>
          <a:lstStyle/>
          <a:p>
            <a:r>
              <a:rPr lang="en-IN" sz="1200" dirty="0">
                <a:effectLst/>
                <a:latin typeface="+mj-lt"/>
                <a:ea typeface="Times New Roman" panose="02020603050405020304" pitchFamily="18" charset="0"/>
              </a:rPr>
              <a:t>Mohamed Ben Farah</a:t>
            </a:r>
            <a:endParaRPr lang="en-IN" sz="2800"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OVERVIEW</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Presentation Structure</a:t>
            </a:r>
            <a:endParaRPr lang="en-US" sz="2800" dirty="0"/>
          </a:p>
        </p:txBody>
      </p:sp>
      <p:sp>
        <p:nvSpPr>
          <p:cNvPr id="4" name="Text 2"/>
          <p:cNvSpPr/>
          <p:nvPr/>
        </p:nvSpPr>
        <p:spPr>
          <a:xfrm>
            <a:off x="640080" y="1691640"/>
            <a:ext cx="457200" cy="411480"/>
          </a:xfrm>
          <a:prstGeom prst="rect">
            <a:avLst/>
          </a:prstGeom>
          <a:noFill/>
          <a:ln/>
        </p:spPr>
        <p:txBody>
          <a:bodyPr wrap="square" rtlCol="0" anchor="ctr"/>
          <a:lstStyle/>
          <a:p>
            <a:pPr marL="0" indent="0">
              <a:buNone/>
            </a:pPr>
            <a:r>
              <a:rPr lang="en-US" sz="1600" b="1" dirty="0">
                <a:solidFill>
                  <a:srgbClr val="9C7A32"/>
                </a:solidFill>
                <a:latin typeface="Times New Roman" pitchFamily="34" charset="0"/>
                <a:ea typeface="Times New Roman" pitchFamily="34" charset="-122"/>
                <a:cs typeface="Times New Roman" pitchFamily="34" charset="-120"/>
              </a:rPr>
              <a:t>1.</a:t>
            </a:r>
            <a:endParaRPr lang="en-US" sz="1600" dirty="0"/>
          </a:p>
        </p:txBody>
      </p:sp>
      <p:sp>
        <p:nvSpPr>
          <p:cNvPr id="5" name="Text 3"/>
          <p:cNvSpPr/>
          <p:nvPr/>
        </p:nvSpPr>
        <p:spPr>
          <a:xfrm>
            <a:off x="1143000" y="1691640"/>
            <a:ext cx="9601200" cy="411480"/>
          </a:xfrm>
          <a:prstGeom prst="rect">
            <a:avLst/>
          </a:prstGeom>
          <a:noFill/>
          <a:ln/>
        </p:spPr>
        <p:txBody>
          <a:bodyPr wrap="square" rtlCol="0" anchor="ctr"/>
          <a:lstStyle/>
          <a:p>
            <a:pPr marL="0" indent="0">
              <a:buNone/>
            </a:pPr>
            <a:r>
              <a:rPr lang="en-US" sz="1600" dirty="0">
                <a:solidFill>
                  <a:srgbClr val="222222"/>
                </a:solidFill>
                <a:latin typeface="Calibri" pitchFamily="34" charset="0"/>
                <a:ea typeface="Calibri" pitchFamily="34" charset="-122"/>
                <a:cs typeface="Calibri" pitchFamily="34" charset="-120"/>
              </a:rPr>
              <a:t>Research context and background</a:t>
            </a:r>
            <a:endParaRPr lang="en-US" sz="1600" dirty="0"/>
          </a:p>
        </p:txBody>
      </p:sp>
      <p:sp>
        <p:nvSpPr>
          <p:cNvPr id="6" name="Text 4"/>
          <p:cNvSpPr/>
          <p:nvPr/>
        </p:nvSpPr>
        <p:spPr>
          <a:xfrm>
            <a:off x="640080" y="2258568"/>
            <a:ext cx="457200" cy="411480"/>
          </a:xfrm>
          <a:prstGeom prst="rect">
            <a:avLst/>
          </a:prstGeom>
          <a:noFill/>
          <a:ln/>
        </p:spPr>
        <p:txBody>
          <a:bodyPr wrap="square" rtlCol="0" anchor="ctr"/>
          <a:lstStyle/>
          <a:p>
            <a:pPr marL="0" indent="0">
              <a:buNone/>
            </a:pPr>
            <a:r>
              <a:rPr lang="en-US" sz="1600" b="1" dirty="0">
                <a:solidFill>
                  <a:srgbClr val="9C7A32"/>
                </a:solidFill>
                <a:latin typeface="Times New Roman" pitchFamily="34" charset="0"/>
                <a:ea typeface="Times New Roman" pitchFamily="34" charset="-122"/>
                <a:cs typeface="Times New Roman" pitchFamily="34" charset="-120"/>
              </a:rPr>
              <a:t>2.</a:t>
            </a:r>
            <a:endParaRPr lang="en-US" sz="1600" dirty="0"/>
          </a:p>
        </p:txBody>
      </p:sp>
      <p:sp>
        <p:nvSpPr>
          <p:cNvPr id="7" name="Text 5"/>
          <p:cNvSpPr/>
          <p:nvPr/>
        </p:nvSpPr>
        <p:spPr>
          <a:xfrm>
            <a:off x="1143000" y="2258568"/>
            <a:ext cx="9601200" cy="411480"/>
          </a:xfrm>
          <a:prstGeom prst="rect">
            <a:avLst/>
          </a:prstGeom>
          <a:noFill/>
          <a:ln/>
        </p:spPr>
        <p:txBody>
          <a:bodyPr wrap="square" rtlCol="0" anchor="ctr"/>
          <a:lstStyle/>
          <a:p>
            <a:pPr marL="0" indent="0">
              <a:buNone/>
            </a:pPr>
            <a:r>
              <a:rPr lang="en-US" sz="1600" dirty="0">
                <a:solidFill>
                  <a:srgbClr val="222222"/>
                </a:solidFill>
                <a:latin typeface="Calibri" pitchFamily="34" charset="0"/>
                <a:ea typeface="Calibri" pitchFamily="34" charset="-122"/>
                <a:cs typeface="Calibri" pitchFamily="34" charset="-120"/>
              </a:rPr>
              <a:t>The research problem and its literature basis</a:t>
            </a:r>
            <a:endParaRPr lang="en-US" sz="1600" dirty="0"/>
          </a:p>
        </p:txBody>
      </p:sp>
      <p:sp>
        <p:nvSpPr>
          <p:cNvPr id="8" name="Text 6"/>
          <p:cNvSpPr/>
          <p:nvPr/>
        </p:nvSpPr>
        <p:spPr>
          <a:xfrm>
            <a:off x="640080" y="2825496"/>
            <a:ext cx="457200" cy="411480"/>
          </a:xfrm>
          <a:prstGeom prst="rect">
            <a:avLst/>
          </a:prstGeom>
          <a:noFill/>
          <a:ln/>
        </p:spPr>
        <p:txBody>
          <a:bodyPr wrap="square" rtlCol="0" anchor="ctr"/>
          <a:lstStyle/>
          <a:p>
            <a:pPr marL="0" indent="0">
              <a:buNone/>
            </a:pPr>
            <a:r>
              <a:rPr lang="en-US" sz="1600" b="1" dirty="0">
                <a:solidFill>
                  <a:srgbClr val="9C7A32"/>
                </a:solidFill>
                <a:latin typeface="Times New Roman" pitchFamily="34" charset="0"/>
                <a:ea typeface="Times New Roman" pitchFamily="34" charset="-122"/>
                <a:cs typeface="Times New Roman" pitchFamily="34" charset="-120"/>
              </a:rPr>
              <a:t>3.</a:t>
            </a:r>
            <a:endParaRPr lang="en-US" sz="1600" dirty="0"/>
          </a:p>
        </p:txBody>
      </p:sp>
      <p:sp>
        <p:nvSpPr>
          <p:cNvPr id="9" name="Text 7"/>
          <p:cNvSpPr/>
          <p:nvPr/>
        </p:nvSpPr>
        <p:spPr>
          <a:xfrm>
            <a:off x="1143000" y="2825496"/>
            <a:ext cx="9601200" cy="411480"/>
          </a:xfrm>
          <a:prstGeom prst="rect">
            <a:avLst/>
          </a:prstGeom>
          <a:noFill/>
          <a:ln/>
        </p:spPr>
        <p:txBody>
          <a:bodyPr wrap="square" rtlCol="0" anchor="ctr"/>
          <a:lstStyle/>
          <a:p>
            <a:pPr marL="0" indent="0">
              <a:buNone/>
            </a:pPr>
            <a:r>
              <a:rPr lang="en-US" sz="1600" dirty="0">
                <a:solidFill>
                  <a:srgbClr val="222222"/>
                </a:solidFill>
                <a:latin typeface="Calibri" pitchFamily="34" charset="0"/>
                <a:ea typeface="Calibri" pitchFamily="34" charset="-122"/>
                <a:cs typeface="Calibri" pitchFamily="34" charset="-120"/>
              </a:rPr>
              <a:t>Brief literature review and the identified gap</a:t>
            </a:r>
            <a:endParaRPr lang="en-US" sz="1600" dirty="0"/>
          </a:p>
        </p:txBody>
      </p:sp>
      <p:sp>
        <p:nvSpPr>
          <p:cNvPr id="10" name="Text 8"/>
          <p:cNvSpPr/>
          <p:nvPr/>
        </p:nvSpPr>
        <p:spPr>
          <a:xfrm>
            <a:off x="640080" y="3392424"/>
            <a:ext cx="457200" cy="411480"/>
          </a:xfrm>
          <a:prstGeom prst="rect">
            <a:avLst/>
          </a:prstGeom>
          <a:noFill/>
          <a:ln/>
        </p:spPr>
        <p:txBody>
          <a:bodyPr wrap="square" rtlCol="0" anchor="ctr"/>
          <a:lstStyle/>
          <a:p>
            <a:pPr marL="0" indent="0">
              <a:buNone/>
            </a:pPr>
            <a:r>
              <a:rPr lang="en-US" sz="1600" b="1" dirty="0">
                <a:solidFill>
                  <a:srgbClr val="9C7A32"/>
                </a:solidFill>
                <a:latin typeface="Times New Roman" pitchFamily="34" charset="0"/>
                <a:ea typeface="Times New Roman" pitchFamily="34" charset="-122"/>
                <a:cs typeface="Times New Roman" pitchFamily="34" charset="-120"/>
              </a:rPr>
              <a:t>4.</a:t>
            </a:r>
            <a:endParaRPr lang="en-US" sz="1600" dirty="0"/>
          </a:p>
        </p:txBody>
      </p:sp>
      <p:sp>
        <p:nvSpPr>
          <p:cNvPr id="11" name="Text 9"/>
          <p:cNvSpPr/>
          <p:nvPr/>
        </p:nvSpPr>
        <p:spPr>
          <a:xfrm>
            <a:off x="1143000" y="3392424"/>
            <a:ext cx="9601200" cy="411480"/>
          </a:xfrm>
          <a:prstGeom prst="rect">
            <a:avLst/>
          </a:prstGeom>
          <a:noFill/>
          <a:ln/>
        </p:spPr>
        <p:txBody>
          <a:bodyPr wrap="square" rtlCol="0" anchor="ctr"/>
          <a:lstStyle/>
          <a:p>
            <a:pPr marL="0" indent="0">
              <a:buNone/>
            </a:pPr>
            <a:r>
              <a:rPr lang="en-US" sz="1600" dirty="0">
                <a:solidFill>
                  <a:srgbClr val="222222"/>
                </a:solidFill>
                <a:latin typeface="Calibri" pitchFamily="34" charset="0"/>
                <a:ea typeface="Calibri" pitchFamily="34" charset="-122"/>
                <a:cs typeface="Calibri" pitchFamily="34" charset="-120"/>
              </a:rPr>
              <a:t>Research aim and SMART objectives</a:t>
            </a:r>
            <a:endParaRPr lang="en-US" sz="1600" dirty="0"/>
          </a:p>
        </p:txBody>
      </p:sp>
      <p:sp>
        <p:nvSpPr>
          <p:cNvPr id="12" name="Text 10"/>
          <p:cNvSpPr/>
          <p:nvPr/>
        </p:nvSpPr>
        <p:spPr>
          <a:xfrm>
            <a:off x="640080" y="3959352"/>
            <a:ext cx="457200" cy="411480"/>
          </a:xfrm>
          <a:prstGeom prst="rect">
            <a:avLst/>
          </a:prstGeom>
          <a:noFill/>
          <a:ln/>
        </p:spPr>
        <p:txBody>
          <a:bodyPr wrap="square" rtlCol="0" anchor="ctr"/>
          <a:lstStyle/>
          <a:p>
            <a:pPr marL="0" indent="0">
              <a:buNone/>
            </a:pPr>
            <a:r>
              <a:rPr lang="en-US" sz="1600" b="1" dirty="0">
                <a:solidFill>
                  <a:srgbClr val="9C7A32"/>
                </a:solidFill>
                <a:latin typeface="Times New Roman" pitchFamily="34" charset="0"/>
                <a:ea typeface="Times New Roman" pitchFamily="34" charset="-122"/>
                <a:cs typeface="Times New Roman" pitchFamily="34" charset="-120"/>
              </a:rPr>
              <a:t>5.</a:t>
            </a:r>
            <a:endParaRPr lang="en-US" sz="1600" dirty="0"/>
          </a:p>
        </p:txBody>
      </p:sp>
      <p:sp>
        <p:nvSpPr>
          <p:cNvPr id="13" name="Text 11"/>
          <p:cNvSpPr/>
          <p:nvPr/>
        </p:nvSpPr>
        <p:spPr>
          <a:xfrm>
            <a:off x="1143000" y="3959352"/>
            <a:ext cx="9601200" cy="411480"/>
          </a:xfrm>
          <a:prstGeom prst="rect">
            <a:avLst/>
          </a:prstGeom>
          <a:noFill/>
          <a:ln/>
        </p:spPr>
        <p:txBody>
          <a:bodyPr wrap="square" rtlCol="0" anchor="ctr"/>
          <a:lstStyle/>
          <a:p>
            <a:pPr marL="0" indent="0">
              <a:buNone/>
            </a:pPr>
            <a:r>
              <a:rPr lang="en-US" sz="1600" dirty="0">
                <a:solidFill>
                  <a:srgbClr val="222222"/>
                </a:solidFill>
                <a:latin typeface="Calibri" pitchFamily="34" charset="0"/>
                <a:ea typeface="Calibri" pitchFamily="34" charset="-122"/>
                <a:cs typeface="Calibri" pitchFamily="34" charset="-120"/>
              </a:rPr>
              <a:t>Research methodology and data collection</a:t>
            </a:r>
            <a:endParaRPr lang="en-US" sz="1600" dirty="0"/>
          </a:p>
        </p:txBody>
      </p:sp>
      <p:sp>
        <p:nvSpPr>
          <p:cNvPr id="14" name="Text 12"/>
          <p:cNvSpPr/>
          <p:nvPr/>
        </p:nvSpPr>
        <p:spPr>
          <a:xfrm>
            <a:off x="640080" y="4526280"/>
            <a:ext cx="457200" cy="411480"/>
          </a:xfrm>
          <a:prstGeom prst="rect">
            <a:avLst/>
          </a:prstGeom>
          <a:noFill/>
          <a:ln/>
        </p:spPr>
        <p:txBody>
          <a:bodyPr wrap="square" rtlCol="0" anchor="ctr"/>
          <a:lstStyle/>
          <a:p>
            <a:pPr marL="0" indent="0">
              <a:buNone/>
            </a:pPr>
            <a:r>
              <a:rPr lang="en-US" sz="1600" b="1" dirty="0">
                <a:solidFill>
                  <a:srgbClr val="9C7A32"/>
                </a:solidFill>
                <a:latin typeface="Times New Roman" pitchFamily="34" charset="0"/>
                <a:ea typeface="Times New Roman" pitchFamily="34" charset="-122"/>
                <a:cs typeface="Times New Roman" pitchFamily="34" charset="-120"/>
              </a:rPr>
              <a:t>6.</a:t>
            </a:r>
            <a:endParaRPr lang="en-US" sz="1600" dirty="0"/>
          </a:p>
        </p:txBody>
      </p:sp>
      <p:sp>
        <p:nvSpPr>
          <p:cNvPr id="15" name="Text 13"/>
          <p:cNvSpPr/>
          <p:nvPr/>
        </p:nvSpPr>
        <p:spPr>
          <a:xfrm>
            <a:off x="1143000" y="4526280"/>
            <a:ext cx="9601200" cy="411480"/>
          </a:xfrm>
          <a:prstGeom prst="rect">
            <a:avLst/>
          </a:prstGeom>
          <a:noFill/>
          <a:ln/>
        </p:spPr>
        <p:txBody>
          <a:bodyPr wrap="square" rtlCol="0" anchor="ctr"/>
          <a:lstStyle/>
          <a:p>
            <a:pPr marL="0" indent="0">
              <a:buNone/>
            </a:pPr>
            <a:r>
              <a:rPr lang="en-US" sz="1600" dirty="0">
                <a:solidFill>
                  <a:srgbClr val="222222"/>
                </a:solidFill>
                <a:latin typeface="Calibri" pitchFamily="34" charset="0"/>
                <a:ea typeface="Calibri" pitchFamily="34" charset="-122"/>
                <a:cs typeface="Calibri" pitchFamily="34" charset="-120"/>
              </a:rPr>
              <a:t>Project planning, resources, impact and limitations</a:t>
            </a:r>
            <a:endParaRPr lang="en-US" sz="1600" dirty="0"/>
          </a:p>
        </p:txBody>
      </p:sp>
      <p:sp>
        <p:nvSpPr>
          <p:cNvPr id="16" name="Text 14"/>
          <p:cNvSpPr/>
          <p:nvPr/>
        </p:nvSpPr>
        <p:spPr>
          <a:xfrm>
            <a:off x="640080" y="5093208"/>
            <a:ext cx="457200" cy="411480"/>
          </a:xfrm>
          <a:prstGeom prst="rect">
            <a:avLst/>
          </a:prstGeom>
          <a:noFill/>
          <a:ln/>
        </p:spPr>
        <p:txBody>
          <a:bodyPr wrap="square" rtlCol="0" anchor="ctr"/>
          <a:lstStyle/>
          <a:p>
            <a:pPr marL="0" indent="0">
              <a:buNone/>
            </a:pPr>
            <a:r>
              <a:rPr lang="en-US" sz="1600" b="1" dirty="0">
                <a:solidFill>
                  <a:srgbClr val="9C7A32"/>
                </a:solidFill>
                <a:latin typeface="Times New Roman" pitchFamily="34" charset="0"/>
                <a:ea typeface="Times New Roman" pitchFamily="34" charset="-122"/>
                <a:cs typeface="Times New Roman" pitchFamily="34" charset="-120"/>
              </a:rPr>
              <a:t>7.</a:t>
            </a:r>
            <a:endParaRPr lang="en-US" sz="1600" dirty="0"/>
          </a:p>
        </p:txBody>
      </p:sp>
      <p:sp>
        <p:nvSpPr>
          <p:cNvPr id="17" name="Text 15"/>
          <p:cNvSpPr/>
          <p:nvPr/>
        </p:nvSpPr>
        <p:spPr>
          <a:xfrm>
            <a:off x="1143000" y="5093208"/>
            <a:ext cx="9601200" cy="411480"/>
          </a:xfrm>
          <a:prstGeom prst="rect">
            <a:avLst/>
          </a:prstGeom>
          <a:noFill/>
          <a:ln/>
        </p:spPr>
        <p:txBody>
          <a:bodyPr wrap="square" rtlCol="0" anchor="ctr"/>
          <a:lstStyle/>
          <a:p>
            <a:pPr marL="0" indent="0">
              <a:buNone/>
            </a:pPr>
            <a:r>
              <a:rPr lang="en-US" sz="1600" dirty="0">
                <a:solidFill>
                  <a:srgbClr val="222222"/>
                </a:solidFill>
                <a:latin typeface="Calibri" pitchFamily="34" charset="0"/>
                <a:ea typeface="Calibri" pitchFamily="34" charset="-122"/>
                <a:cs typeface="Calibri" pitchFamily="34" charset="-120"/>
              </a:rPr>
              <a:t>References</a:t>
            </a:r>
            <a:endParaRPr lang="en-US" sz="1600" dirty="0"/>
          </a:p>
        </p:txBody>
      </p:sp>
      <p:sp>
        <p:nvSpPr>
          <p:cNvPr id="18" name="Text 16"/>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19" name="Text 17"/>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1 · RESEARCH CONTEXT AND BACKGROUND</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Why This Research, and Why Now</a:t>
            </a:r>
            <a:endParaRPr lang="en-US" sz="2800" dirty="0"/>
          </a:p>
        </p:txBody>
      </p:sp>
      <p:sp>
        <p:nvSpPr>
          <p:cNvPr id="4" name="Text 2"/>
          <p:cNvSpPr/>
          <p:nvPr/>
        </p:nvSpPr>
        <p:spPr>
          <a:xfrm>
            <a:off x="640080" y="1691640"/>
            <a:ext cx="6583680" cy="4206240"/>
          </a:xfrm>
          <a:prstGeom prst="rect">
            <a:avLst/>
          </a:prstGeom>
          <a:noFill/>
          <a:ln/>
        </p:spPr>
        <p:txBody>
          <a:bodyPr wrap="square" rtlCol="0" anchor="t"/>
          <a:lstStyle/>
          <a:p>
            <a:pPr marL="228600" indent="-228600">
              <a:spcAft>
                <a:spcPts val="1000"/>
              </a:spcAft>
              <a:buSzPct val="100000"/>
              <a:buChar char="–"/>
            </a:pPr>
            <a:r>
              <a:rPr lang="en-US" sz="1450" dirty="0">
                <a:solidFill>
                  <a:srgbClr val="222222"/>
                </a:solidFill>
                <a:latin typeface="Calibri" pitchFamily="34" charset="0"/>
                <a:ea typeface="Calibri" pitchFamily="34" charset="-122"/>
                <a:cs typeface="Calibri" pitchFamily="34" charset="-120"/>
              </a:rPr>
              <a:t>Big data and predictive analytics are reshaping how organisations plan and operate [15]</a:t>
            </a:r>
            <a:endParaRPr lang="en-US" sz="1450" dirty="0"/>
          </a:p>
          <a:p>
            <a:pPr marL="228600" indent="-228600">
              <a:spcAft>
                <a:spcPts val="1000"/>
              </a:spcAft>
              <a:buSzPct val="100000"/>
              <a:buChar char="–"/>
            </a:pPr>
            <a:r>
              <a:rPr lang="en-US" sz="1450" dirty="0">
                <a:solidFill>
                  <a:srgbClr val="222222"/>
                </a:solidFill>
                <a:latin typeface="Calibri" pitchFamily="34" charset="0"/>
                <a:ea typeface="Calibri" pitchFamily="34" charset="-122"/>
                <a:cs typeface="Calibri" pitchFamily="34" charset="-120"/>
              </a:rPr>
              <a:t>Growth of cloud computing has removed much of the infrastructural barrier to adopting AI at scale [14]</a:t>
            </a:r>
            <a:endParaRPr lang="en-US" sz="1450" dirty="0"/>
          </a:p>
          <a:p>
            <a:pPr marL="228600" indent="-228600">
              <a:spcAft>
                <a:spcPts val="1000"/>
              </a:spcAft>
              <a:buSzPct val="100000"/>
              <a:buChar char="–"/>
            </a:pPr>
            <a:r>
              <a:rPr lang="en-US" sz="1450" dirty="0">
                <a:solidFill>
                  <a:srgbClr val="222222"/>
                </a:solidFill>
                <a:latin typeface="Calibri" pitchFamily="34" charset="0"/>
                <a:ea typeface="Calibri" pitchFamily="34" charset="-122"/>
                <a:cs typeface="Calibri" pitchFamily="34" charset="-120"/>
              </a:rPr>
              <a:t>The standard data-science workflow (CRISP-DM: business understanding → data preparation → modelling → evaluation → deployment) still assumes programming, statistics and feature-engineering skill [6]</a:t>
            </a:r>
            <a:endParaRPr lang="en-US" sz="1450" dirty="0"/>
          </a:p>
          <a:p>
            <a:pPr marL="228600" indent="-228600">
              <a:spcAft>
                <a:spcPts val="1000"/>
              </a:spcAft>
              <a:buSzPct val="100000"/>
              <a:buChar char="–"/>
            </a:pPr>
            <a:r>
              <a:rPr lang="en-US" sz="1450" dirty="0">
                <a:solidFill>
                  <a:srgbClr val="222222"/>
                </a:solidFill>
                <a:latin typeface="Calibri" pitchFamily="34" charset="0"/>
                <a:ea typeface="Calibri" pitchFamily="34" charset="-122"/>
                <a:cs typeface="Calibri" pitchFamily="34" charset="-120"/>
              </a:rPr>
              <a:t>Automated Machine Learning (AutoML) automates parts of this pipeline, aiming to make ML accessible to a wider population [7]</a:t>
            </a:r>
            <a:endParaRPr lang="en-US" sz="1450" dirty="0"/>
          </a:p>
          <a:p>
            <a:pPr marL="228600" indent="-228600">
              <a:spcAft>
                <a:spcPts val="1000"/>
              </a:spcAft>
              <a:buSzPct val="100000"/>
              <a:buChar char="–"/>
            </a:pPr>
            <a:r>
              <a:rPr lang="en-US" sz="1450" dirty="0">
                <a:solidFill>
                  <a:srgbClr val="222222"/>
                </a:solidFill>
                <a:latin typeface="Calibri" pitchFamily="34" charset="0"/>
                <a:ea typeface="Calibri" pitchFamily="34" charset="-122"/>
                <a:cs typeface="Calibri" pitchFamily="34" charset="-120"/>
              </a:rPr>
              <a:t>No-code platforms attempt to expose this automation through graphical interfaces rather than code [3]</a:t>
            </a:r>
            <a:endParaRPr lang="en-US" sz="1450" dirty="0"/>
          </a:p>
        </p:txBody>
      </p:sp>
      <p:pic>
        <p:nvPicPr>
          <p:cNvPr id="5" name="Image 0" descr="imgs/fig_dashboard.png"/>
          <p:cNvPicPr>
            <a:picLocks noChangeAspect="1"/>
          </p:cNvPicPr>
          <p:nvPr/>
        </p:nvPicPr>
        <p:blipFill>
          <a:blip r:embed="rId3"/>
          <a:stretch>
            <a:fillRect/>
          </a:stretch>
        </p:blipFill>
        <p:spPr>
          <a:xfrm>
            <a:off x="7543800" y="1737360"/>
            <a:ext cx="4114800" cy="1993392"/>
          </a:xfrm>
          <a:prstGeom prst="rect">
            <a:avLst/>
          </a:prstGeom>
        </p:spPr>
      </p:pic>
      <p:sp>
        <p:nvSpPr>
          <p:cNvPr id="6" name="Shape 3"/>
          <p:cNvSpPr/>
          <p:nvPr/>
        </p:nvSpPr>
        <p:spPr>
          <a:xfrm>
            <a:off x="7543800" y="1737360"/>
            <a:ext cx="4114800" cy="1993392"/>
          </a:xfrm>
          <a:prstGeom prst="rect">
            <a:avLst/>
          </a:prstGeom>
          <a:ln w="9525">
            <a:solidFill>
              <a:srgbClr val="C9C9C9"/>
            </a:solidFill>
            <a:prstDash val="solid"/>
          </a:ln>
        </p:spPr>
      </p:sp>
      <p:sp>
        <p:nvSpPr>
          <p:cNvPr id="7" name="Text 4"/>
          <p:cNvSpPr/>
          <p:nvPr/>
        </p:nvSpPr>
        <p:spPr>
          <a:xfrm>
            <a:off x="7543800" y="3785616"/>
            <a:ext cx="4114800" cy="292608"/>
          </a:xfrm>
          <a:prstGeom prst="rect">
            <a:avLst/>
          </a:prstGeom>
          <a:noFill/>
          <a:ln/>
        </p:spPr>
        <p:txBody>
          <a:bodyPr wrap="square" rtlCol="0" anchor="ctr"/>
          <a:lstStyle/>
          <a:p>
            <a:pPr marL="0" indent="0">
              <a:buNone/>
            </a:pPr>
            <a:r>
              <a:rPr lang="en-US" sz="950" i="1" dirty="0">
                <a:solidFill>
                  <a:srgbClr val="5B5B5B"/>
                </a:solidFill>
                <a:latin typeface="Calibri" pitchFamily="34" charset="0"/>
                <a:ea typeface="Calibri" pitchFamily="34" charset="-122"/>
                <a:cs typeface="Calibri" pitchFamily="34" charset="-120"/>
              </a:rPr>
              <a:t>Fig. 1 — Author's own prototype dashboard, built in Figma (2026)</a:t>
            </a:r>
            <a:endParaRPr lang="en-US" sz="950" dirty="0"/>
          </a:p>
        </p:txBody>
      </p:sp>
      <p:sp>
        <p:nvSpPr>
          <p:cNvPr id="8" name="Shape 5"/>
          <p:cNvSpPr/>
          <p:nvPr/>
        </p:nvSpPr>
        <p:spPr>
          <a:xfrm>
            <a:off x="7543800" y="4343400"/>
            <a:ext cx="4114800" cy="1600200"/>
          </a:xfrm>
          <a:prstGeom prst="rect">
            <a:avLst/>
          </a:prstGeom>
          <a:ln w="9525">
            <a:solidFill>
              <a:srgbClr val="C9C9C9"/>
            </a:solidFill>
            <a:prstDash val="solid"/>
          </a:ln>
        </p:spPr>
      </p:sp>
      <p:sp>
        <p:nvSpPr>
          <p:cNvPr id="9" name="Text 6"/>
          <p:cNvSpPr/>
          <p:nvPr/>
        </p:nvSpPr>
        <p:spPr>
          <a:xfrm>
            <a:off x="7772400" y="4480560"/>
            <a:ext cx="3657600" cy="1371600"/>
          </a:xfrm>
          <a:prstGeom prst="rect">
            <a:avLst/>
          </a:prstGeom>
          <a:noFill/>
          <a:ln/>
        </p:spPr>
        <p:txBody>
          <a:bodyPr wrap="square" rtlCol="0" anchor="ctr"/>
          <a:lstStyle/>
          <a:p>
            <a:pPr marL="0" indent="0">
              <a:lnSpc>
                <a:spcPct val="115000"/>
              </a:lnSpc>
              <a:buNone/>
            </a:pPr>
            <a:r>
              <a:rPr lang="en-US" sz="1100" b="1" dirty="0">
                <a:solidFill>
                  <a:srgbClr val="142B4F"/>
                </a:solidFill>
                <a:latin typeface="Calibri" pitchFamily="34" charset="0"/>
                <a:ea typeface="Calibri" pitchFamily="34" charset="-122"/>
                <a:cs typeface="Calibri" pitchFamily="34" charset="-120"/>
              </a:rPr>
              <a:t>Field snapshot
</a:t>
            </a:r>
            <a:endParaRPr lang="en-US" sz="1100" dirty="0"/>
          </a:p>
          <a:p>
            <a:pPr marL="0" indent="0">
              <a:lnSpc>
                <a:spcPct val="115000"/>
              </a:lnSpc>
              <a:buNone/>
            </a:pPr>
            <a:r>
              <a:rPr lang="en-US" sz="1100" dirty="0">
                <a:solidFill>
                  <a:srgbClr val="222222"/>
                </a:solidFill>
                <a:latin typeface="Calibri" pitchFamily="34" charset="0"/>
                <a:ea typeface="Calibri" pitchFamily="34" charset="-122"/>
                <a:cs typeface="Calibri" pitchFamily="34" charset="-120"/>
              </a:rPr>
              <a:t>AutoML automates model selection &amp; tuning [7]
</a:t>
            </a:r>
            <a:endParaRPr lang="en-US" sz="1100" dirty="0"/>
          </a:p>
          <a:p>
            <a:pPr marL="0" indent="0">
              <a:lnSpc>
                <a:spcPct val="115000"/>
              </a:lnSpc>
              <a:buNone/>
            </a:pPr>
            <a:r>
              <a:rPr lang="en-US" sz="1100" dirty="0">
                <a:solidFill>
                  <a:srgbClr val="222222"/>
                </a:solidFill>
                <a:latin typeface="Calibri" pitchFamily="34" charset="0"/>
                <a:ea typeface="Calibri" pitchFamily="34" charset="-122"/>
                <a:cs typeface="Calibri" pitchFamily="34" charset="-120"/>
              </a:rPr>
              <a:t>No-code exposes automation through GUIs, not scripts [3]
</a:t>
            </a:r>
            <a:endParaRPr lang="en-US" sz="1100" dirty="0"/>
          </a:p>
          <a:p>
            <a:pPr marL="0" indent="0">
              <a:lnSpc>
                <a:spcPct val="115000"/>
              </a:lnSpc>
              <a:buNone/>
            </a:pPr>
            <a:r>
              <a:rPr lang="en-US" sz="1100" dirty="0">
                <a:solidFill>
                  <a:srgbClr val="222222"/>
                </a:solidFill>
                <a:latin typeface="Calibri" pitchFamily="34" charset="0"/>
                <a:ea typeface="Calibri" pitchFamily="34" charset="-122"/>
                <a:cs typeface="Calibri" pitchFamily="34" charset="-120"/>
              </a:rPr>
              <a:t>An affordable + explainable + unified tool remains rare [2],[4],[9]</a:t>
            </a:r>
            <a:endParaRPr lang="en-US" sz="1100" dirty="0"/>
          </a:p>
        </p:txBody>
      </p:sp>
      <p:sp>
        <p:nvSpPr>
          <p:cNvPr id="10" name="Text 7"/>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11" name="Text 8"/>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1 · RESEARCH CONTEXT AND BACKGROUND</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Three Literature-Evidenced Barriers</a:t>
            </a:r>
            <a:endParaRPr lang="en-US" sz="2800" dirty="0"/>
          </a:p>
        </p:txBody>
      </p:sp>
      <p:graphicFrame>
        <p:nvGraphicFramePr>
          <p:cNvPr id="5" name="Table 0"/>
          <p:cNvGraphicFramePr>
            <a:graphicFrameLocks noGrp="1"/>
          </p:cNvGraphicFramePr>
          <p:nvPr>
            <p:extLst>
              <p:ext uri="{D42A27DB-BD31-4B8C-83A1-F6EECF244321}">
                <p14:modId xmlns:p14="http://schemas.microsoft.com/office/powerpoint/2010/main" val="1579011935"/>
              </p:ext>
            </p:extLst>
          </p:nvPr>
        </p:nvGraphicFramePr>
        <p:xfrm>
          <a:off x="640080" y="1783080"/>
          <a:ext cx="10908792" cy="3611880"/>
        </p:xfrm>
        <a:graphic>
          <a:graphicData uri="http://schemas.openxmlformats.org/drawingml/2006/table">
            <a:tbl>
              <a:tblPr/>
              <a:tblGrid>
                <a:gridCol w="2072670">
                  <a:extLst>
                    <a:ext uri="{9D8B030D-6E8A-4147-A177-3AD203B41FA5}">
                      <a16:colId xmlns:a16="http://schemas.microsoft.com/office/drawing/2014/main" val="20000"/>
                    </a:ext>
                  </a:extLst>
                </a:gridCol>
                <a:gridCol w="6872539">
                  <a:extLst>
                    <a:ext uri="{9D8B030D-6E8A-4147-A177-3AD203B41FA5}">
                      <a16:colId xmlns:a16="http://schemas.microsoft.com/office/drawing/2014/main" val="20001"/>
                    </a:ext>
                  </a:extLst>
                </a:gridCol>
                <a:gridCol w="1963583">
                  <a:extLst>
                    <a:ext uri="{9D8B030D-6E8A-4147-A177-3AD203B41FA5}">
                      <a16:colId xmlns:a16="http://schemas.microsoft.com/office/drawing/2014/main" val="20002"/>
                    </a:ext>
                  </a:extLst>
                </a:gridCol>
              </a:tblGrid>
              <a:tr h="457200">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Barrier</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Evidence from the Literature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Source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extLst>
                  <a:ext uri="{0D108BD9-81ED-4DB2-BD59-A6C34878D82A}">
                    <a16:rowId xmlns:a16="http://schemas.microsoft.com/office/drawing/2014/main" val="10000"/>
                  </a:ext>
                </a:extLst>
              </a:tr>
              <a:tr h="105156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Configuration gap</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Even 'no-code' AutoML tools require technical setup; documentation and pre-processing steps are frequently inconsistent, undermining reproducibility.</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[2]</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05156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Explainability gap</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Built-in, human-readable explanation is the exception rather than the norm; lack of explainability is a leading cause of AI mistrust among SMEs.</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[1], [5]</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2"/>
                  </a:ext>
                </a:extLst>
              </a:tr>
              <a:tr h="105156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Affordability gap</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Leading AI-as-a-Service platforms retain enterprise-oriented pricing and interface assumptions that leave students and small organisations poorly served.</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[4]</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bl>
          </a:graphicData>
        </a:graphic>
      </p:graphicFrame>
      <p:sp>
        <p:nvSpPr>
          <p:cNvPr id="4" name="Text 2"/>
          <p:cNvSpPr/>
          <p:nvPr/>
        </p:nvSpPr>
        <p:spPr>
          <a:xfrm>
            <a:off x="640080" y="5577840"/>
            <a:ext cx="10881360" cy="457200"/>
          </a:xfrm>
          <a:prstGeom prst="rect">
            <a:avLst/>
          </a:prstGeom>
          <a:noFill/>
          <a:ln/>
        </p:spPr>
        <p:txBody>
          <a:bodyPr wrap="square" rtlCol="0" anchor="ctr"/>
          <a:lstStyle/>
          <a:p>
            <a:pPr marL="0" indent="0">
              <a:buNone/>
            </a:pPr>
            <a:r>
              <a:rPr lang="en-US" sz="1250" i="1" dirty="0">
                <a:solidFill>
                  <a:srgbClr val="3C5A82"/>
                </a:solidFill>
                <a:latin typeface="Calibri" pitchFamily="34" charset="0"/>
                <a:ea typeface="Calibri" pitchFamily="34" charset="-122"/>
                <a:cs typeface="Calibri" pitchFamily="34" charset="-120"/>
              </a:rPr>
              <a:t>Together, these three barriers define the specific problem space this research addresses (see slide 7).</a:t>
            </a:r>
            <a:endParaRPr lang="en-US" sz="1250" dirty="0"/>
          </a:p>
        </p:txBody>
      </p:sp>
      <p:sp>
        <p:nvSpPr>
          <p:cNvPr id="6" name="Text 3"/>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7" name="Text 4"/>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2 · BRIEF LITERATURE REVIEW</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How Existing Platforms Compare</a:t>
            </a:r>
            <a:endParaRPr lang="en-US" sz="2800" dirty="0"/>
          </a:p>
        </p:txBody>
      </p:sp>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640080" y="1737360"/>
          <a:ext cx="10908791" cy="3017520"/>
        </p:xfrm>
        <a:graphic>
          <a:graphicData uri="http://schemas.openxmlformats.org/drawingml/2006/table">
            <a:tbl>
              <a:tblPr/>
              <a:tblGrid>
                <a:gridCol w="2072670">
                  <a:extLst>
                    <a:ext uri="{9D8B030D-6E8A-4147-A177-3AD203B41FA5}">
                      <a16:colId xmlns:a16="http://schemas.microsoft.com/office/drawing/2014/main" val="20000"/>
                    </a:ext>
                  </a:extLst>
                </a:gridCol>
                <a:gridCol w="3708989">
                  <a:extLst>
                    <a:ext uri="{9D8B030D-6E8A-4147-A177-3AD203B41FA5}">
                      <a16:colId xmlns:a16="http://schemas.microsoft.com/office/drawing/2014/main" val="20001"/>
                    </a:ext>
                  </a:extLst>
                </a:gridCol>
                <a:gridCol w="3708989">
                  <a:extLst>
                    <a:ext uri="{9D8B030D-6E8A-4147-A177-3AD203B41FA5}">
                      <a16:colId xmlns:a16="http://schemas.microsoft.com/office/drawing/2014/main" val="20002"/>
                    </a:ext>
                  </a:extLst>
                </a:gridCol>
                <a:gridCol w="1418143">
                  <a:extLst>
                    <a:ext uri="{9D8B030D-6E8A-4147-A177-3AD203B41FA5}">
                      <a16:colId xmlns:a16="http://schemas.microsoft.com/office/drawing/2014/main" val="20003"/>
                    </a:ext>
                  </a:extLst>
                </a:gridCol>
              </a:tblGrid>
              <a:tr h="502920">
                <a:tc>
                  <a:txBody>
                    <a:bodyPr/>
                    <a:lstStyle/>
                    <a:p>
                      <a:pPr marL="0" indent="0" algn="l">
                        <a:buNone/>
                      </a:pPr>
                      <a:r>
                        <a:rPr lang="en-US" sz="1150" b="1" dirty="0">
                          <a:solidFill>
                            <a:srgbClr val="FFFFFF"/>
                          </a:solidFill>
                          <a:latin typeface="Calibri" pitchFamily="34" charset="0"/>
                          <a:ea typeface="Calibri" pitchFamily="34" charset="-122"/>
                          <a:cs typeface="Calibri" pitchFamily="34" charset="-120"/>
                        </a:rPr>
                        <a:t>Platform</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150" b="1" dirty="0">
                          <a:solidFill>
                            <a:srgbClr val="FFFFFF"/>
                          </a:solidFill>
                          <a:latin typeface="Calibri" pitchFamily="34" charset="0"/>
                          <a:ea typeface="Calibri" pitchFamily="34" charset="-122"/>
                          <a:cs typeface="Calibri" pitchFamily="34" charset="-120"/>
                        </a:rPr>
                        <a:t>Strength</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150" b="1" dirty="0">
                          <a:solidFill>
                            <a:srgbClr val="FFFFFF"/>
                          </a:solidFill>
                          <a:latin typeface="Calibri" pitchFamily="34" charset="0"/>
                          <a:ea typeface="Calibri" pitchFamily="34" charset="-122"/>
                          <a:cs typeface="Calibri" pitchFamily="34" charset="-120"/>
                        </a:rPr>
                        <a:t>Limitation</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150" b="1" dirty="0">
                          <a:solidFill>
                            <a:srgbClr val="FFFFFF"/>
                          </a:solidFill>
                          <a:latin typeface="Calibri" pitchFamily="34" charset="0"/>
                          <a:ea typeface="Calibri" pitchFamily="34" charset="-122"/>
                          <a:cs typeface="Calibri" pitchFamily="34" charset="-120"/>
                        </a:rPr>
                        <a:t>Source</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extLst>
                  <a:ext uri="{0D108BD9-81ED-4DB2-BD59-A6C34878D82A}">
                    <a16:rowId xmlns:a16="http://schemas.microsoft.com/office/drawing/2014/main" val="10000"/>
                  </a:ext>
                </a:extLst>
              </a:tr>
              <a:tr h="502920">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DataRobot</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Deep AutoML automation; enterprise scalability</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Expensive; configuration-heavy</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[4]</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02920">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H2O.ai</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Distributed computing; partial explainability</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Still assumes ML familiarity for advanced use</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[7]</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2"/>
                  </a:ext>
                </a:extLst>
              </a:tr>
              <a:tr h="502920">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KNIME</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Visual drag-and-drop workflows</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Advanced tasks still need scripting nodes</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[2]</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02920">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Google AutoML</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Strong cloud scalability</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Subscription cost limits academic/SME use</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[4]</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4"/>
                  </a:ext>
                </a:extLst>
              </a:tr>
              <a:tr h="502920">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Proposed Platform</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Affordable, transparent, explainable-by-default</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To be validated through this research</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150" dirty="0">
                          <a:solidFill>
                            <a:srgbClr val="222222"/>
                          </a:solidFill>
                          <a:latin typeface="Calibri" pitchFamily="34" charset="0"/>
                          <a:ea typeface="Calibri" pitchFamily="34" charset="-122"/>
                          <a:cs typeface="Calibri" pitchFamily="34" charset="-120"/>
                        </a:rPr>
                        <a:t>—</a:t>
                      </a:r>
                      <a:endParaRPr lang="en-US" sz="11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
        <p:nvSpPr>
          <p:cNvPr id="5" name="Text 2"/>
          <p:cNvSpPr/>
          <p:nvPr/>
        </p:nvSpPr>
        <p:spPr>
          <a:xfrm>
            <a:off x="640080" y="4892040"/>
            <a:ext cx="10908792" cy="502920"/>
          </a:xfrm>
          <a:prstGeom prst="rect">
            <a:avLst/>
          </a:prstGeom>
          <a:noFill/>
          <a:ln/>
        </p:spPr>
        <p:txBody>
          <a:bodyPr wrap="square" rtlCol="0" anchor="ctr"/>
          <a:lstStyle/>
          <a:p>
            <a:pPr marL="0" indent="0">
              <a:buNone/>
            </a:pPr>
            <a:r>
              <a:rPr lang="en-US" sz="1200" i="1" dirty="0">
                <a:solidFill>
                  <a:srgbClr val="3C5A82"/>
                </a:solidFill>
                <a:latin typeface="Calibri" pitchFamily="34" charset="0"/>
                <a:ea typeface="Calibri" pitchFamily="34" charset="-122"/>
                <a:cs typeface="Calibri" pitchFamily="34" charset="-120"/>
              </a:rPr>
              <a:t>No reviewed platform combines affordability, transparent pre-processing and built-in explainability in one workflow — the gap this study targets (next slide).</a:t>
            </a:r>
            <a:endParaRPr lang="en-US" sz="1200" dirty="0"/>
          </a:p>
        </p:txBody>
      </p:sp>
      <p:sp>
        <p:nvSpPr>
          <p:cNvPr id="4" name="Text 3"/>
          <p:cNvSpPr/>
          <p:nvPr/>
        </p:nvSpPr>
        <p:spPr>
          <a:xfrm>
            <a:off x="640080" y="5623560"/>
            <a:ext cx="10908792" cy="292608"/>
          </a:xfrm>
          <a:prstGeom prst="rect">
            <a:avLst/>
          </a:prstGeom>
          <a:noFill/>
          <a:ln/>
        </p:spPr>
        <p:txBody>
          <a:bodyPr wrap="square" rtlCol="0" anchor="ctr"/>
          <a:lstStyle/>
          <a:p>
            <a:pPr marL="0" indent="0">
              <a:buNone/>
            </a:pPr>
            <a:r>
              <a:rPr lang="en-US" sz="950" i="1" dirty="0">
                <a:solidFill>
                  <a:srgbClr val="5B5B5B"/>
                </a:solidFill>
                <a:latin typeface="Calibri" pitchFamily="34" charset="0"/>
                <a:ea typeface="Calibri" pitchFamily="34" charset="-122"/>
                <a:cs typeface="Calibri" pitchFamily="34" charset="-120"/>
              </a:rPr>
              <a:t>Source: compiled by the author from platform documentation and [2], [4], [7], [9].</a:t>
            </a:r>
            <a:endParaRPr lang="en-US" sz="950" dirty="0"/>
          </a:p>
        </p:txBody>
      </p:sp>
      <p:sp>
        <p:nvSpPr>
          <p:cNvPr id="7" name="Text 4"/>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8" name="Text 5"/>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2 · BRIEF LITERATURE REVIEW</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The Research Gap</a:t>
            </a:r>
            <a:endParaRPr lang="en-US" sz="2800" dirty="0"/>
          </a:p>
        </p:txBody>
      </p:sp>
      <p:sp>
        <p:nvSpPr>
          <p:cNvPr id="4" name="Shape 2"/>
          <p:cNvSpPr/>
          <p:nvPr/>
        </p:nvSpPr>
        <p:spPr>
          <a:xfrm>
            <a:off x="640080" y="1783080"/>
            <a:ext cx="10908792" cy="1417320"/>
          </a:xfrm>
          <a:prstGeom prst="rect">
            <a:avLst/>
          </a:prstGeom>
          <a:solidFill>
            <a:srgbClr val="F7F7F5"/>
          </a:solidFill>
          <a:ln w="9525">
            <a:solidFill>
              <a:srgbClr val="C9C9C9"/>
            </a:solidFill>
            <a:prstDash val="solid"/>
          </a:ln>
        </p:spPr>
      </p:sp>
      <p:sp>
        <p:nvSpPr>
          <p:cNvPr id="5" name="Text 3"/>
          <p:cNvSpPr/>
          <p:nvPr/>
        </p:nvSpPr>
        <p:spPr>
          <a:xfrm>
            <a:off x="914400" y="1783080"/>
            <a:ext cx="10332720" cy="1417320"/>
          </a:xfrm>
          <a:prstGeom prst="rect">
            <a:avLst/>
          </a:prstGeom>
          <a:noFill/>
          <a:ln/>
        </p:spPr>
        <p:txBody>
          <a:bodyPr wrap="square" rtlCol="0" anchor="ctr"/>
          <a:lstStyle/>
          <a:p>
            <a:pPr marL="0" indent="0">
              <a:lnSpc>
                <a:spcPct val="120000"/>
              </a:lnSpc>
              <a:buNone/>
            </a:pPr>
            <a:r>
              <a:rPr lang="en-US" sz="1900" i="1" dirty="0">
                <a:solidFill>
                  <a:srgbClr val="142B4F"/>
                </a:solidFill>
                <a:latin typeface="Times New Roman" pitchFamily="34" charset="0"/>
                <a:ea typeface="Times New Roman" pitchFamily="34" charset="-122"/>
                <a:cs typeface="Times New Roman" pitchFamily="34" charset="-120"/>
              </a:rPr>
              <a:t>No single reviewed platform unifies affordable pricing, transparent pre-processing, AutoML model generation and built-in explainability within one coherent, non-technical-facing workflow.</a:t>
            </a:r>
            <a:endParaRPr lang="en-US" sz="1900" dirty="0"/>
          </a:p>
        </p:txBody>
      </p:sp>
      <p:sp>
        <p:nvSpPr>
          <p:cNvPr id="6" name="Text 4"/>
          <p:cNvSpPr/>
          <p:nvPr/>
        </p:nvSpPr>
        <p:spPr>
          <a:xfrm>
            <a:off x="640080" y="3429000"/>
            <a:ext cx="7315200" cy="365760"/>
          </a:xfrm>
          <a:prstGeom prst="rect">
            <a:avLst/>
          </a:prstGeom>
          <a:noFill/>
          <a:ln/>
        </p:spPr>
        <p:txBody>
          <a:bodyPr wrap="square" rtlCol="0" anchor="ctr"/>
          <a:lstStyle/>
          <a:p>
            <a:pPr marL="0" indent="0">
              <a:buNone/>
            </a:pPr>
            <a:r>
              <a:rPr lang="en-US" sz="1350" b="1" dirty="0">
                <a:solidFill>
                  <a:srgbClr val="142B4F"/>
                </a:solidFill>
                <a:latin typeface="Calibri" pitchFamily="34" charset="0"/>
                <a:ea typeface="Calibri" pitchFamily="34" charset="-122"/>
                <a:cs typeface="Calibri" pitchFamily="34" charset="-120"/>
              </a:rPr>
              <a:t>This synthesis identifies five specific gaps:</a:t>
            </a:r>
            <a:endParaRPr lang="en-US" sz="1350" dirty="0"/>
          </a:p>
        </p:txBody>
      </p:sp>
      <p:sp>
        <p:nvSpPr>
          <p:cNvPr id="7" name="Text 5"/>
          <p:cNvSpPr/>
          <p:nvPr/>
        </p:nvSpPr>
        <p:spPr>
          <a:xfrm>
            <a:off x="640080" y="3840480"/>
            <a:ext cx="10881360" cy="2377440"/>
          </a:xfrm>
          <a:prstGeom prst="rect">
            <a:avLst/>
          </a:prstGeom>
          <a:noFill/>
          <a:ln/>
        </p:spPr>
        <p:txBody>
          <a:bodyPr wrap="square" rtlCol="0" anchor="t"/>
          <a:lstStyle/>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Affordability — enterprise pricing excludes students and small organisations [4]</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Configuration simplicity — technical setup still required despite 'no-code' branding [2], [3]</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Explainability — rarely built in as a default feature [1], [5], [10], [11]</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Workflow integration — automation research targets individual stages, not the full pipeline [9]</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Transparency — pre-processing and model-selection decisions are often hidden from the user [2]</a:t>
            </a:r>
            <a:endParaRPr lang="en-US" sz="1250" dirty="0"/>
          </a:p>
        </p:txBody>
      </p:sp>
      <p:sp>
        <p:nvSpPr>
          <p:cNvPr id="8" name="Text 6"/>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9" name="Text 7"/>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3 · RESEARCH PROBLEM</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Problem Statement</a:t>
            </a:r>
            <a:endParaRPr lang="en-US" sz="2800" dirty="0"/>
          </a:p>
        </p:txBody>
      </p:sp>
      <p:sp>
        <p:nvSpPr>
          <p:cNvPr id="4" name="Shape 2"/>
          <p:cNvSpPr/>
          <p:nvPr/>
        </p:nvSpPr>
        <p:spPr>
          <a:xfrm>
            <a:off x="640080" y="1737360"/>
            <a:ext cx="10908792" cy="1188720"/>
          </a:xfrm>
          <a:prstGeom prst="rect">
            <a:avLst/>
          </a:prstGeom>
          <a:solidFill>
            <a:srgbClr val="142B4F"/>
          </a:solidFill>
          <a:ln/>
        </p:spPr>
      </p:sp>
      <p:sp>
        <p:nvSpPr>
          <p:cNvPr id="5" name="Text 3"/>
          <p:cNvSpPr/>
          <p:nvPr/>
        </p:nvSpPr>
        <p:spPr>
          <a:xfrm>
            <a:off x="914400" y="1737360"/>
            <a:ext cx="10332720" cy="1188720"/>
          </a:xfrm>
          <a:prstGeom prst="rect">
            <a:avLst/>
          </a:prstGeom>
          <a:noFill/>
          <a:ln/>
        </p:spPr>
        <p:txBody>
          <a:bodyPr wrap="square" rtlCol="0" anchor="ctr"/>
          <a:lstStyle/>
          <a:p>
            <a:pPr marL="0" indent="0">
              <a:lnSpc>
                <a:spcPct val="120000"/>
              </a:lnSpc>
              <a:buNone/>
            </a:pPr>
            <a:r>
              <a:rPr lang="en-US" sz="1700" b="1" i="1" dirty="0">
                <a:solidFill>
                  <a:srgbClr val="FFFFFF"/>
                </a:solidFill>
                <a:latin typeface="Times New Roman" pitchFamily="34" charset="0"/>
                <a:ea typeface="Times New Roman" pitchFamily="34" charset="-122"/>
                <a:cs typeface="Times New Roman" pitchFamily="34" charset="-120"/>
              </a:rPr>
              <a:t>Non-technical users cannot currently access an affordable, transparent, end-to-end machine-learning workflow that explains its own decisions by default rather than as an optional extra.</a:t>
            </a:r>
            <a:endParaRPr lang="en-US" sz="1700" dirty="0"/>
          </a:p>
        </p:txBody>
      </p:sp>
      <p:sp>
        <p:nvSpPr>
          <p:cNvPr id="6" name="Text 4"/>
          <p:cNvSpPr/>
          <p:nvPr/>
        </p:nvSpPr>
        <p:spPr>
          <a:xfrm>
            <a:off x="640080" y="3200400"/>
            <a:ext cx="5486400" cy="365760"/>
          </a:xfrm>
          <a:prstGeom prst="rect">
            <a:avLst/>
          </a:prstGeom>
          <a:noFill/>
          <a:ln/>
        </p:spPr>
        <p:txBody>
          <a:bodyPr wrap="square" rtlCol="0" anchor="ctr"/>
          <a:lstStyle/>
          <a:p>
            <a:pPr marL="0" indent="0">
              <a:buNone/>
            </a:pPr>
            <a:r>
              <a:rPr lang="en-US" sz="1400" b="1" dirty="0">
                <a:solidFill>
                  <a:srgbClr val="142B4F"/>
                </a:solidFill>
                <a:latin typeface="Calibri" pitchFamily="34" charset="0"/>
                <a:ea typeface="Calibri" pitchFamily="34" charset="-122"/>
                <a:cs typeface="Calibri" pitchFamily="34" charset="-120"/>
              </a:rPr>
              <a:t>Why this matters</a:t>
            </a:r>
            <a:endParaRPr lang="en-US" sz="1400" dirty="0"/>
          </a:p>
        </p:txBody>
      </p:sp>
      <p:sp>
        <p:nvSpPr>
          <p:cNvPr id="7" name="Text 5"/>
          <p:cNvSpPr/>
          <p:nvPr/>
        </p:nvSpPr>
        <p:spPr>
          <a:xfrm>
            <a:off x="640080" y="3611880"/>
            <a:ext cx="6309360" cy="2468880"/>
          </a:xfrm>
          <a:prstGeom prst="rect">
            <a:avLst/>
          </a:prstGeom>
          <a:noFill/>
          <a:ln/>
        </p:spPr>
        <p:txBody>
          <a:bodyPr wrap="square" rtlCol="0" anchor="t"/>
          <a:lstStyle/>
          <a:p>
            <a:pPr marL="228600" indent="-228600">
              <a:spcAft>
                <a:spcPts val="1000"/>
              </a:spcAft>
              <a:buSzPct val="100000"/>
              <a:buChar char="–"/>
            </a:pPr>
            <a:r>
              <a:rPr lang="en-US" sz="1350" dirty="0">
                <a:solidFill>
                  <a:srgbClr val="222222"/>
                </a:solidFill>
                <a:latin typeface="Calibri" pitchFamily="34" charset="0"/>
                <a:ea typeface="Calibri" pitchFamily="34" charset="-122"/>
                <a:cs typeface="Calibri" pitchFamily="34" charset="-120"/>
              </a:rPr>
              <a:t>Business analysts, students and small teams hold valuable data but lack specialist ML skills [7], [9]</a:t>
            </a:r>
            <a:endParaRPr lang="en-US" sz="1350" dirty="0"/>
          </a:p>
          <a:p>
            <a:pPr marL="228600" indent="-228600">
              <a:spcAft>
                <a:spcPts val="1000"/>
              </a:spcAft>
              <a:buSzPct val="100000"/>
              <a:buChar char="–"/>
            </a:pPr>
            <a:r>
              <a:rPr lang="en-US" sz="1350" dirty="0">
                <a:solidFill>
                  <a:srgbClr val="222222"/>
                </a:solidFill>
                <a:latin typeface="Calibri" pitchFamily="34" charset="0"/>
                <a:ea typeface="Calibri" pitchFamily="34" charset="-122"/>
                <a:cs typeface="Calibri" pitchFamily="34" charset="-120"/>
              </a:rPr>
              <a:t>Users 'struggle to interpret model outputs' when pipeline decisions stay hidden [3]</a:t>
            </a:r>
            <a:endParaRPr lang="en-US" sz="1350" dirty="0"/>
          </a:p>
          <a:p>
            <a:pPr marL="228600" indent="-228600">
              <a:spcAft>
                <a:spcPts val="1000"/>
              </a:spcAft>
              <a:buSzPct val="100000"/>
              <a:buChar char="–"/>
            </a:pPr>
            <a:r>
              <a:rPr lang="en-US" sz="1350" dirty="0">
                <a:solidFill>
                  <a:srgbClr val="222222"/>
                </a:solidFill>
                <a:latin typeface="Calibri" pitchFamily="34" charset="0"/>
                <a:ea typeface="Calibri" pitchFamily="34" charset="-122"/>
                <a:cs typeface="Calibri" pitchFamily="34" charset="-120"/>
              </a:rPr>
              <a:t>Lack of explanation is a leading, documented cause of AI mistrust among SMEs [5]</a:t>
            </a:r>
            <a:endParaRPr lang="en-US" sz="1350" dirty="0"/>
          </a:p>
        </p:txBody>
      </p:sp>
      <p:pic>
        <p:nvPicPr>
          <p:cNvPr id="8" name="Image 0" descr="imgs/fig_cleaning.png"/>
          <p:cNvPicPr>
            <a:picLocks noChangeAspect="1"/>
          </p:cNvPicPr>
          <p:nvPr/>
        </p:nvPicPr>
        <p:blipFill>
          <a:blip r:embed="rId3"/>
          <a:stretch>
            <a:fillRect/>
          </a:stretch>
        </p:blipFill>
        <p:spPr>
          <a:xfrm>
            <a:off x="7269480" y="3611880"/>
            <a:ext cx="4343400" cy="2148840"/>
          </a:xfrm>
          <a:prstGeom prst="rect">
            <a:avLst/>
          </a:prstGeom>
        </p:spPr>
      </p:pic>
      <p:sp>
        <p:nvSpPr>
          <p:cNvPr id="9" name="Shape 6"/>
          <p:cNvSpPr/>
          <p:nvPr/>
        </p:nvSpPr>
        <p:spPr>
          <a:xfrm>
            <a:off x="7269480" y="3611880"/>
            <a:ext cx="4343400" cy="2148840"/>
          </a:xfrm>
          <a:prstGeom prst="rect">
            <a:avLst/>
          </a:prstGeom>
          <a:ln w="9525">
            <a:solidFill>
              <a:srgbClr val="C9C9C9"/>
            </a:solidFill>
            <a:prstDash val="solid"/>
          </a:ln>
        </p:spPr>
      </p:sp>
      <p:sp>
        <p:nvSpPr>
          <p:cNvPr id="10" name="Text 7"/>
          <p:cNvSpPr/>
          <p:nvPr/>
        </p:nvSpPr>
        <p:spPr>
          <a:xfrm>
            <a:off x="7269480" y="5797296"/>
            <a:ext cx="4343400" cy="292608"/>
          </a:xfrm>
          <a:prstGeom prst="rect">
            <a:avLst/>
          </a:prstGeom>
          <a:noFill/>
          <a:ln/>
        </p:spPr>
        <p:txBody>
          <a:bodyPr wrap="square" rtlCol="0" anchor="ctr"/>
          <a:lstStyle/>
          <a:p>
            <a:pPr marL="0" indent="0">
              <a:buNone/>
            </a:pPr>
            <a:r>
              <a:rPr lang="en-US" sz="950" i="1" dirty="0">
                <a:solidFill>
                  <a:srgbClr val="5B5B5B"/>
                </a:solidFill>
                <a:latin typeface="Calibri" pitchFamily="34" charset="0"/>
                <a:ea typeface="Calibri" pitchFamily="34" charset="-122"/>
                <a:cs typeface="Calibri" pitchFamily="34" charset="-120"/>
              </a:rPr>
              <a:t>Fig. 2 — Prototype: transparent, user-approved cleaning pipeline</a:t>
            </a:r>
            <a:endParaRPr lang="en-US" sz="950" dirty="0"/>
          </a:p>
        </p:txBody>
      </p:sp>
      <p:sp>
        <p:nvSpPr>
          <p:cNvPr id="11" name="Text 8"/>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12" name="Text 9"/>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4 · RESEARCH AIM AND OBJECTIVES</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Research Aim</a:t>
            </a:r>
            <a:endParaRPr lang="en-US" sz="2800" dirty="0"/>
          </a:p>
        </p:txBody>
      </p:sp>
      <p:sp>
        <p:nvSpPr>
          <p:cNvPr id="4" name="Shape 2"/>
          <p:cNvSpPr/>
          <p:nvPr/>
        </p:nvSpPr>
        <p:spPr>
          <a:xfrm>
            <a:off x="640080" y="1828800"/>
            <a:ext cx="10908792" cy="2194560"/>
          </a:xfrm>
          <a:prstGeom prst="rect">
            <a:avLst/>
          </a:prstGeom>
          <a:solidFill>
            <a:srgbClr val="F7F7F5"/>
          </a:solidFill>
          <a:ln w="12700">
            <a:solidFill>
              <a:srgbClr val="9C7A32"/>
            </a:solidFill>
            <a:prstDash val="solid"/>
          </a:ln>
        </p:spPr>
      </p:sp>
      <p:sp>
        <p:nvSpPr>
          <p:cNvPr id="5" name="Text 3"/>
          <p:cNvSpPr/>
          <p:nvPr/>
        </p:nvSpPr>
        <p:spPr>
          <a:xfrm>
            <a:off x="960120" y="1828800"/>
            <a:ext cx="10241280" cy="2194560"/>
          </a:xfrm>
          <a:prstGeom prst="rect">
            <a:avLst/>
          </a:prstGeom>
          <a:noFill/>
          <a:ln/>
        </p:spPr>
        <p:txBody>
          <a:bodyPr wrap="square" rtlCol="0" anchor="ctr"/>
          <a:lstStyle/>
          <a:p>
            <a:pPr marL="0" indent="0">
              <a:lnSpc>
                <a:spcPct val="130000"/>
              </a:lnSpc>
              <a:buNone/>
            </a:pPr>
            <a:r>
              <a:rPr lang="en-US" sz="1900" i="1" dirty="0">
                <a:solidFill>
                  <a:srgbClr val="142B4F"/>
                </a:solidFill>
                <a:latin typeface="Times New Roman" pitchFamily="34" charset="0"/>
                <a:ea typeface="Times New Roman" pitchFamily="34" charset="-122"/>
                <a:cs typeface="Times New Roman" pitchFamily="34" charset="-120"/>
              </a:rPr>
              <a:t>To design, develop and evaluate an AI-powered no-code data scientist platform capable of automating dataset ingestion, data cleaning, exploratory data analysis, AutoML model training, explainable-AI reporting, visualisation and real-time prediction for users without programming expertise — built entirely on Streamlit.</a:t>
            </a:r>
            <a:endParaRPr lang="en-US" sz="1900" dirty="0"/>
          </a:p>
        </p:txBody>
      </p:sp>
      <p:sp>
        <p:nvSpPr>
          <p:cNvPr id="6" name="Text 4"/>
          <p:cNvSpPr/>
          <p:nvPr/>
        </p:nvSpPr>
        <p:spPr>
          <a:xfrm>
            <a:off x="640080" y="4251960"/>
            <a:ext cx="10908792" cy="731520"/>
          </a:xfrm>
          <a:prstGeom prst="rect">
            <a:avLst/>
          </a:prstGeom>
          <a:noFill/>
          <a:ln/>
        </p:spPr>
        <p:txBody>
          <a:bodyPr wrap="square" rtlCol="0" anchor="ctr"/>
          <a:lstStyle/>
          <a:p>
            <a:pPr marL="0" indent="0">
              <a:buNone/>
            </a:pPr>
            <a:r>
              <a:rPr lang="en-US" sz="1300" i="1" dirty="0">
                <a:solidFill>
                  <a:srgbClr val="5B5B5B"/>
                </a:solidFill>
                <a:latin typeface="Calibri" pitchFamily="34" charset="0"/>
                <a:ea typeface="Calibri" pitchFamily="34" charset="-122"/>
                <a:cs typeface="Calibri" pitchFamily="34" charset="-120"/>
              </a:rPr>
              <a:t>This aim is positioned directly against the five gaps identified in the literature review: affordability, configuration simplicity, explainability, workflow integration and transparency.</a:t>
            </a:r>
            <a:endParaRPr lang="en-US" sz="1300" dirty="0"/>
          </a:p>
        </p:txBody>
      </p:sp>
      <p:sp>
        <p:nvSpPr>
          <p:cNvPr id="7" name="Text 5"/>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8" name="Text 6"/>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4 · RESEARCH AIM AND OBJECTIVES</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SMART Research Objectives</a:t>
            </a:r>
            <a:endParaRPr lang="en-US" sz="2800" dirty="0"/>
          </a:p>
        </p:txBody>
      </p:sp>
      <p:graphicFrame>
        <p:nvGraphicFramePr>
          <p:cNvPr id="10" name="Table 0"/>
          <p:cNvGraphicFramePr>
            <a:graphicFrameLocks noGrp="1"/>
          </p:cNvGraphicFramePr>
          <p:nvPr>
            <p:extLst>
              <p:ext uri="{D42A27DB-BD31-4B8C-83A1-F6EECF244321}">
                <p14:modId xmlns:p14="http://schemas.microsoft.com/office/powerpoint/2010/main" val="1579011935"/>
              </p:ext>
            </p:extLst>
          </p:nvPr>
        </p:nvGraphicFramePr>
        <p:xfrm>
          <a:off x="640080" y="1600200"/>
          <a:ext cx="10908792" cy="3566160"/>
        </p:xfrm>
        <a:graphic>
          <a:graphicData uri="http://schemas.openxmlformats.org/drawingml/2006/table">
            <a:tbl>
              <a:tblPr/>
              <a:tblGrid>
                <a:gridCol w="981791">
                  <a:extLst>
                    <a:ext uri="{9D8B030D-6E8A-4147-A177-3AD203B41FA5}">
                      <a16:colId xmlns:a16="http://schemas.microsoft.com/office/drawing/2014/main" val="20000"/>
                    </a:ext>
                  </a:extLst>
                </a:gridCol>
                <a:gridCol w="9927001">
                  <a:extLst>
                    <a:ext uri="{9D8B030D-6E8A-4147-A177-3AD203B41FA5}">
                      <a16:colId xmlns:a16="http://schemas.microsoft.com/office/drawing/2014/main" val="20001"/>
                    </a:ext>
                  </a:extLst>
                </a:gridCol>
              </a:tblGrid>
              <a:tr h="365760">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Objective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extLst>
                  <a:ext uri="{0D108BD9-81ED-4DB2-BD59-A6C34878D82A}">
                    <a16:rowId xmlns:a16="http://schemas.microsoft.com/office/drawing/2014/main" val="10000"/>
                  </a:ext>
                </a:extLst>
              </a:tr>
              <a:tr h="50292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RO1</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Critically review existing no-code / AutoML platforms to identify unresolved limitations.</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0292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RO2</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Design a modular, scalable Streamlit-based system architecture for the platform.</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2"/>
                  </a:ext>
                </a:extLst>
              </a:tr>
              <a:tr h="50292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RO3</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Implement automated data-cleaning and EDA modules driven by AI-generated recommendations.</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0292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RO4</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Integrate AutoML algorithms and a SHAP-based explainable-AI reporting layer.</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4"/>
                  </a:ext>
                </a:extLst>
              </a:tr>
              <a:tr h="50292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RO5</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Develop visualisation dashboards and a real-time prediction interface, entirely in Streamlit.</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68580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RO6</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Evaluate predictive performance, workflow efficiency and usability through quantitative testing and qualitative user studies.</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6"/>
                  </a:ext>
                </a:extLst>
              </a:tr>
            </a:tbl>
          </a:graphicData>
        </a:graphic>
      </p:graphicFrame>
      <p:sp>
        <p:nvSpPr>
          <p:cNvPr id="5" name="Text 2"/>
          <p:cNvSpPr/>
          <p:nvPr/>
        </p:nvSpPr>
        <p:spPr>
          <a:xfrm>
            <a:off x="640080" y="5715000"/>
            <a:ext cx="10908792" cy="457200"/>
          </a:xfrm>
          <a:prstGeom prst="rect">
            <a:avLst/>
          </a:prstGeom>
          <a:noFill/>
          <a:ln/>
        </p:spPr>
        <p:txBody>
          <a:bodyPr wrap="square" rtlCol="0" anchor="ctr"/>
          <a:lstStyle/>
          <a:p>
            <a:pPr marL="0" indent="0">
              <a:buNone/>
            </a:pPr>
            <a:r>
              <a:rPr lang="en-US" sz="1150" i="1" dirty="0">
                <a:solidFill>
                  <a:srgbClr val="5B5B5B"/>
                </a:solidFill>
                <a:latin typeface="Calibri" pitchFamily="34" charset="0"/>
                <a:ea typeface="Calibri" pitchFamily="34" charset="-122"/>
                <a:cs typeface="Calibri" pitchFamily="34" charset="-120"/>
              </a:rPr>
              <a:t>Each objective is Specific, Measurable, Achievable, Relevant and Time-bound, and maps directly to a method and evaluation criterion in Section 5.</a:t>
            </a:r>
            <a:endParaRPr lang="en-US" sz="1150" dirty="0"/>
          </a:p>
        </p:txBody>
      </p:sp>
      <p:sp>
        <p:nvSpPr>
          <p:cNvPr id="6" name="Text 3"/>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7" name="Text 4"/>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5 · RESEARCH METHODOLOGY</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Design Science Research + Mixed Methods</a:t>
            </a:r>
            <a:endParaRPr lang="en-US" sz="2800" dirty="0"/>
          </a:p>
        </p:txBody>
      </p:sp>
      <p:sp>
        <p:nvSpPr>
          <p:cNvPr id="4" name="Text 2"/>
          <p:cNvSpPr/>
          <p:nvPr/>
        </p:nvSpPr>
        <p:spPr>
          <a:xfrm>
            <a:off x="640080" y="1691640"/>
            <a:ext cx="10058400" cy="320040"/>
          </a:xfrm>
          <a:prstGeom prst="rect">
            <a:avLst/>
          </a:prstGeom>
          <a:noFill/>
          <a:ln/>
        </p:spPr>
        <p:txBody>
          <a:bodyPr wrap="square" rtlCol="0" anchor="ctr"/>
          <a:lstStyle/>
          <a:p>
            <a:pPr marL="0" indent="0">
              <a:buNone/>
            </a:pPr>
            <a:r>
              <a:rPr lang="en-US" sz="1300" b="1" dirty="0">
                <a:solidFill>
                  <a:srgbClr val="142B4F"/>
                </a:solidFill>
                <a:latin typeface="Calibri" pitchFamily="34" charset="0"/>
                <a:ea typeface="Calibri" pitchFamily="34" charset="-122"/>
                <a:cs typeface="Calibri" pitchFamily="34" charset="-120"/>
              </a:rPr>
              <a:t>Design Science Research process [12], [13]:</a:t>
            </a:r>
            <a:endParaRPr lang="en-US" sz="1300" dirty="0"/>
          </a:p>
        </p:txBody>
      </p:sp>
      <p:sp>
        <p:nvSpPr>
          <p:cNvPr id="5" name="Shape 3"/>
          <p:cNvSpPr/>
          <p:nvPr/>
        </p:nvSpPr>
        <p:spPr>
          <a:xfrm>
            <a:off x="640080" y="2103120"/>
            <a:ext cx="1572768" cy="502920"/>
          </a:xfrm>
          <a:prstGeom prst="rect">
            <a:avLst/>
          </a:prstGeom>
          <a:solidFill>
            <a:srgbClr val="FFFFFF"/>
          </a:solidFill>
          <a:ln w="12700">
            <a:solidFill>
              <a:srgbClr val="142B4F"/>
            </a:solidFill>
            <a:prstDash val="solid"/>
          </a:ln>
        </p:spPr>
      </p:sp>
      <p:sp>
        <p:nvSpPr>
          <p:cNvPr id="6" name="Text 4"/>
          <p:cNvSpPr/>
          <p:nvPr/>
        </p:nvSpPr>
        <p:spPr>
          <a:xfrm>
            <a:off x="640080" y="2103120"/>
            <a:ext cx="1572768" cy="502920"/>
          </a:xfrm>
          <a:prstGeom prst="rect">
            <a:avLst/>
          </a:prstGeom>
          <a:noFill/>
          <a:ln/>
        </p:spPr>
        <p:txBody>
          <a:bodyPr wrap="square" rtlCol="0" anchor="ctr"/>
          <a:lstStyle/>
          <a:p>
            <a:pPr marL="0" indent="0" algn="ctr">
              <a:buNone/>
            </a:pPr>
            <a:r>
              <a:rPr lang="en-US" sz="950" b="1" dirty="0">
                <a:solidFill>
                  <a:srgbClr val="142B4F"/>
                </a:solidFill>
                <a:latin typeface="Calibri" pitchFamily="34" charset="0"/>
                <a:ea typeface="Calibri" pitchFamily="34" charset="-122"/>
                <a:cs typeface="Calibri" pitchFamily="34" charset="-120"/>
              </a:rPr>
              <a:t>Identify Problem</a:t>
            </a:r>
            <a:endParaRPr lang="en-US" sz="950" dirty="0"/>
          </a:p>
        </p:txBody>
      </p:sp>
      <p:sp>
        <p:nvSpPr>
          <p:cNvPr id="7" name="Text 5"/>
          <p:cNvSpPr/>
          <p:nvPr/>
        </p:nvSpPr>
        <p:spPr>
          <a:xfrm>
            <a:off x="2212848" y="2103120"/>
            <a:ext cx="173736" cy="502920"/>
          </a:xfrm>
          <a:prstGeom prst="rect">
            <a:avLst/>
          </a:prstGeom>
          <a:noFill/>
          <a:ln/>
        </p:spPr>
        <p:txBody>
          <a:bodyPr wrap="square" rtlCol="0" anchor="ctr"/>
          <a:lstStyle/>
          <a:p>
            <a:pPr marL="0" indent="0" algn="ctr">
              <a:buNone/>
            </a:pPr>
            <a:r>
              <a:rPr lang="en-US" sz="1400" b="1" dirty="0">
                <a:solidFill>
                  <a:srgbClr val="9C7A32"/>
                </a:solidFill>
                <a:latin typeface="Calibri" pitchFamily="34" charset="0"/>
                <a:ea typeface="Calibri" pitchFamily="34" charset="-122"/>
                <a:cs typeface="Calibri" pitchFamily="34" charset="-120"/>
              </a:rPr>
              <a:t>→</a:t>
            </a:r>
            <a:endParaRPr lang="en-US" sz="1400" dirty="0"/>
          </a:p>
        </p:txBody>
      </p:sp>
      <p:sp>
        <p:nvSpPr>
          <p:cNvPr id="8" name="Shape 6"/>
          <p:cNvSpPr/>
          <p:nvPr/>
        </p:nvSpPr>
        <p:spPr>
          <a:xfrm>
            <a:off x="2386584" y="2103120"/>
            <a:ext cx="1572768" cy="502920"/>
          </a:xfrm>
          <a:prstGeom prst="rect">
            <a:avLst/>
          </a:prstGeom>
          <a:solidFill>
            <a:srgbClr val="FFFFFF"/>
          </a:solidFill>
          <a:ln w="12700">
            <a:solidFill>
              <a:srgbClr val="142B4F"/>
            </a:solidFill>
            <a:prstDash val="solid"/>
          </a:ln>
        </p:spPr>
      </p:sp>
      <p:sp>
        <p:nvSpPr>
          <p:cNvPr id="9" name="Text 7"/>
          <p:cNvSpPr/>
          <p:nvPr/>
        </p:nvSpPr>
        <p:spPr>
          <a:xfrm>
            <a:off x="2386584" y="2103120"/>
            <a:ext cx="1572768" cy="502920"/>
          </a:xfrm>
          <a:prstGeom prst="rect">
            <a:avLst/>
          </a:prstGeom>
          <a:noFill/>
          <a:ln/>
        </p:spPr>
        <p:txBody>
          <a:bodyPr wrap="square" rtlCol="0" anchor="ctr"/>
          <a:lstStyle/>
          <a:p>
            <a:pPr marL="0" indent="0" algn="ctr">
              <a:buNone/>
            </a:pPr>
            <a:r>
              <a:rPr lang="en-US" sz="950" b="1" dirty="0">
                <a:solidFill>
                  <a:srgbClr val="142B4F"/>
                </a:solidFill>
                <a:latin typeface="Calibri" pitchFamily="34" charset="0"/>
                <a:ea typeface="Calibri" pitchFamily="34" charset="-122"/>
                <a:cs typeface="Calibri" pitchFamily="34" charset="-120"/>
              </a:rPr>
              <a:t>Define Objectives</a:t>
            </a:r>
            <a:endParaRPr lang="en-US" sz="950" dirty="0"/>
          </a:p>
        </p:txBody>
      </p:sp>
      <p:sp>
        <p:nvSpPr>
          <p:cNvPr id="10" name="Text 8"/>
          <p:cNvSpPr/>
          <p:nvPr/>
        </p:nvSpPr>
        <p:spPr>
          <a:xfrm>
            <a:off x="3959352" y="2103120"/>
            <a:ext cx="173736" cy="502920"/>
          </a:xfrm>
          <a:prstGeom prst="rect">
            <a:avLst/>
          </a:prstGeom>
          <a:noFill/>
          <a:ln/>
        </p:spPr>
        <p:txBody>
          <a:bodyPr wrap="square" rtlCol="0" anchor="ctr"/>
          <a:lstStyle/>
          <a:p>
            <a:pPr marL="0" indent="0" algn="ctr">
              <a:buNone/>
            </a:pPr>
            <a:r>
              <a:rPr lang="en-US" sz="1400" b="1" dirty="0">
                <a:solidFill>
                  <a:srgbClr val="9C7A32"/>
                </a:solidFill>
                <a:latin typeface="Calibri" pitchFamily="34" charset="0"/>
                <a:ea typeface="Calibri" pitchFamily="34" charset="-122"/>
                <a:cs typeface="Calibri" pitchFamily="34" charset="-120"/>
              </a:rPr>
              <a:t>→</a:t>
            </a:r>
            <a:endParaRPr lang="en-US" sz="1400" dirty="0"/>
          </a:p>
        </p:txBody>
      </p:sp>
      <p:sp>
        <p:nvSpPr>
          <p:cNvPr id="11" name="Shape 9"/>
          <p:cNvSpPr/>
          <p:nvPr/>
        </p:nvSpPr>
        <p:spPr>
          <a:xfrm>
            <a:off x="4133088" y="2103120"/>
            <a:ext cx="1572768" cy="502920"/>
          </a:xfrm>
          <a:prstGeom prst="rect">
            <a:avLst/>
          </a:prstGeom>
          <a:solidFill>
            <a:srgbClr val="FFFFFF"/>
          </a:solidFill>
          <a:ln w="12700">
            <a:solidFill>
              <a:srgbClr val="142B4F"/>
            </a:solidFill>
            <a:prstDash val="solid"/>
          </a:ln>
        </p:spPr>
      </p:sp>
      <p:sp>
        <p:nvSpPr>
          <p:cNvPr id="12" name="Text 10"/>
          <p:cNvSpPr/>
          <p:nvPr/>
        </p:nvSpPr>
        <p:spPr>
          <a:xfrm>
            <a:off x="4133088" y="2103120"/>
            <a:ext cx="1572768" cy="502920"/>
          </a:xfrm>
          <a:prstGeom prst="rect">
            <a:avLst/>
          </a:prstGeom>
          <a:noFill/>
          <a:ln/>
        </p:spPr>
        <p:txBody>
          <a:bodyPr wrap="square" rtlCol="0" anchor="ctr"/>
          <a:lstStyle/>
          <a:p>
            <a:pPr marL="0" indent="0" algn="ctr">
              <a:buNone/>
            </a:pPr>
            <a:r>
              <a:rPr lang="en-US" sz="950" b="1" dirty="0">
                <a:solidFill>
                  <a:srgbClr val="142B4F"/>
                </a:solidFill>
                <a:latin typeface="Calibri" pitchFamily="34" charset="0"/>
                <a:ea typeface="Calibri" pitchFamily="34" charset="-122"/>
                <a:cs typeface="Calibri" pitchFamily="34" charset="-120"/>
              </a:rPr>
              <a:t>Design &amp; Develop</a:t>
            </a:r>
            <a:endParaRPr lang="en-US" sz="950" dirty="0"/>
          </a:p>
        </p:txBody>
      </p:sp>
      <p:sp>
        <p:nvSpPr>
          <p:cNvPr id="13" name="Text 11"/>
          <p:cNvSpPr/>
          <p:nvPr/>
        </p:nvSpPr>
        <p:spPr>
          <a:xfrm>
            <a:off x="5705856" y="2103120"/>
            <a:ext cx="173736" cy="502920"/>
          </a:xfrm>
          <a:prstGeom prst="rect">
            <a:avLst/>
          </a:prstGeom>
          <a:noFill/>
          <a:ln/>
        </p:spPr>
        <p:txBody>
          <a:bodyPr wrap="square" rtlCol="0" anchor="ctr"/>
          <a:lstStyle/>
          <a:p>
            <a:pPr marL="0" indent="0" algn="ctr">
              <a:buNone/>
            </a:pPr>
            <a:r>
              <a:rPr lang="en-US" sz="1400" b="1" dirty="0">
                <a:solidFill>
                  <a:srgbClr val="9C7A32"/>
                </a:solidFill>
                <a:latin typeface="Calibri" pitchFamily="34" charset="0"/>
                <a:ea typeface="Calibri" pitchFamily="34" charset="-122"/>
                <a:cs typeface="Calibri" pitchFamily="34" charset="-120"/>
              </a:rPr>
              <a:t>→</a:t>
            </a:r>
            <a:endParaRPr lang="en-US" sz="1400" dirty="0"/>
          </a:p>
        </p:txBody>
      </p:sp>
      <p:sp>
        <p:nvSpPr>
          <p:cNvPr id="14" name="Shape 12"/>
          <p:cNvSpPr/>
          <p:nvPr/>
        </p:nvSpPr>
        <p:spPr>
          <a:xfrm>
            <a:off x="5879592" y="2103120"/>
            <a:ext cx="1572768" cy="502920"/>
          </a:xfrm>
          <a:prstGeom prst="rect">
            <a:avLst/>
          </a:prstGeom>
          <a:solidFill>
            <a:srgbClr val="142B4F"/>
          </a:solidFill>
          <a:ln w="12700">
            <a:solidFill>
              <a:srgbClr val="142B4F"/>
            </a:solidFill>
            <a:prstDash val="solid"/>
          </a:ln>
        </p:spPr>
      </p:sp>
      <p:sp>
        <p:nvSpPr>
          <p:cNvPr id="15" name="Text 13"/>
          <p:cNvSpPr/>
          <p:nvPr/>
        </p:nvSpPr>
        <p:spPr>
          <a:xfrm>
            <a:off x="5879592" y="2103120"/>
            <a:ext cx="1572768" cy="502920"/>
          </a:xfrm>
          <a:prstGeom prst="rect">
            <a:avLst/>
          </a:prstGeom>
          <a:noFill/>
          <a:ln/>
        </p:spPr>
        <p:txBody>
          <a:bodyPr wrap="square"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Demonstrate</a:t>
            </a:r>
            <a:endParaRPr lang="en-US" sz="950" dirty="0"/>
          </a:p>
        </p:txBody>
      </p:sp>
      <p:sp>
        <p:nvSpPr>
          <p:cNvPr id="16" name="Text 14"/>
          <p:cNvSpPr/>
          <p:nvPr/>
        </p:nvSpPr>
        <p:spPr>
          <a:xfrm>
            <a:off x="7452360" y="2103120"/>
            <a:ext cx="173736" cy="502920"/>
          </a:xfrm>
          <a:prstGeom prst="rect">
            <a:avLst/>
          </a:prstGeom>
          <a:noFill/>
          <a:ln/>
        </p:spPr>
        <p:txBody>
          <a:bodyPr wrap="square" rtlCol="0" anchor="ctr"/>
          <a:lstStyle/>
          <a:p>
            <a:pPr marL="0" indent="0" algn="ctr">
              <a:buNone/>
            </a:pPr>
            <a:r>
              <a:rPr lang="en-US" sz="1400" b="1" dirty="0">
                <a:solidFill>
                  <a:srgbClr val="9C7A32"/>
                </a:solidFill>
                <a:latin typeface="Calibri" pitchFamily="34" charset="0"/>
                <a:ea typeface="Calibri" pitchFamily="34" charset="-122"/>
                <a:cs typeface="Calibri" pitchFamily="34" charset="-120"/>
              </a:rPr>
              <a:t>→</a:t>
            </a:r>
            <a:endParaRPr lang="en-US" sz="1400" dirty="0"/>
          </a:p>
        </p:txBody>
      </p:sp>
      <p:sp>
        <p:nvSpPr>
          <p:cNvPr id="17" name="Shape 15"/>
          <p:cNvSpPr/>
          <p:nvPr/>
        </p:nvSpPr>
        <p:spPr>
          <a:xfrm>
            <a:off x="7626096" y="2103120"/>
            <a:ext cx="1572768" cy="502920"/>
          </a:xfrm>
          <a:prstGeom prst="rect">
            <a:avLst/>
          </a:prstGeom>
          <a:solidFill>
            <a:srgbClr val="FFFFFF"/>
          </a:solidFill>
          <a:ln w="12700">
            <a:solidFill>
              <a:srgbClr val="142B4F"/>
            </a:solidFill>
            <a:prstDash val="solid"/>
          </a:ln>
        </p:spPr>
      </p:sp>
      <p:sp>
        <p:nvSpPr>
          <p:cNvPr id="18" name="Text 16"/>
          <p:cNvSpPr/>
          <p:nvPr/>
        </p:nvSpPr>
        <p:spPr>
          <a:xfrm>
            <a:off x="7626096" y="2103120"/>
            <a:ext cx="1572768" cy="502920"/>
          </a:xfrm>
          <a:prstGeom prst="rect">
            <a:avLst/>
          </a:prstGeom>
          <a:noFill/>
          <a:ln/>
        </p:spPr>
        <p:txBody>
          <a:bodyPr wrap="square" rtlCol="0" anchor="ctr"/>
          <a:lstStyle/>
          <a:p>
            <a:pPr marL="0" indent="0" algn="ctr">
              <a:buNone/>
            </a:pPr>
            <a:r>
              <a:rPr lang="en-US" sz="950" b="1" dirty="0">
                <a:solidFill>
                  <a:srgbClr val="142B4F"/>
                </a:solidFill>
                <a:latin typeface="Calibri" pitchFamily="34" charset="0"/>
                <a:ea typeface="Calibri" pitchFamily="34" charset="-122"/>
                <a:cs typeface="Calibri" pitchFamily="34" charset="-120"/>
              </a:rPr>
              <a:t>Evaluate</a:t>
            </a:r>
            <a:endParaRPr lang="en-US" sz="950" dirty="0"/>
          </a:p>
        </p:txBody>
      </p:sp>
      <p:sp>
        <p:nvSpPr>
          <p:cNvPr id="19" name="Text 17"/>
          <p:cNvSpPr/>
          <p:nvPr/>
        </p:nvSpPr>
        <p:spPr>
          <a:xfrm>
            <a:off x="9198864" y="2103120"/>
            <a:ext cx="173736" cy="502920"/>
          </a:xfrm>
          <a:prstGeom prst="rect">
            <a:avLst/>
          </a:prstGeom>
          <a:noFill/>
          <a:ln/>
        </p:spPr>
        <p:txBody>
          <a:bodyPr wrap="square" rtlCol="0" anchor="ctr"/>
          <a:lstStyle/>
          <a:p>
            <a:pPr marL="0" indent="0" algn="ctr">
              <a:buNone/>
            </a:pPr>
            <a:r>
              <a:rPr lang="en-US" sz="1400" b="1" dirty="0">
                <a:solidFill>
                  <a:srgbClr val="9C7A32"/>
                </a:solidFill>
                <a:latin typeface="Calibri" pitchFamily="34" charset="0"/>
                <a:ea typeface="Calibri" pitchFamily="34" charset="-122"/>
                <a:cs typeface="Calibri" pitchFamily="34" charset="-120"/>
              </a:rPr>
              <a:t>→</a:t>
            </a:r>
            <a:endParaRPr lang="en-US" sz="1400" dirty="0"/>
          </a:p>
        </p:txBody>
      </p:sp>
      <p:sp>
        <p:nvSpPr>
          <p:cNvPr id="20" name="Shape 18"/>
          <p:cNvSpPr/>
          <p:nvPr/>
        </p:nvSpPr>
        <p:spPr>
          <a:xfrm>
            <a:off x="9372600" y="2103120"/>
            <a:ext cx="1572768" cy="502920"/>
          </a:xfrm>
          <a:prstGeom prst="rect">
            <a:avLst/>
          </a:prstGeom>
          <a:solidFill>
            <a:srgbClr val="FFFFFF"/>
          </a:solidFill>
          <a:ln w="12700">
            <a:solidFill>
              <a:srgbClr val="142B4F"/>
            </a:solidFill>
            <a:prstDash val="solid"/>
          </a:ln>
        </p:spPr>
      </p:sp>
      <p:sp>
        <p:nvSpPr>
          <p:cNvPr id="21" name="Text 19"/>
          <p:cNvSpPr/>
          <p:nvPr/>
        </p:nvSpPr>
        <p:spPr>
          <a:xfrm>
            <a:off x="9372600" y="2103120"/>
            <a:ext cx="1572768" cy="502920"/>
          </a:xfrm>
          <a:prstGeom prst="rect">
            <a:avLst/>
          </a:prstGeom>
          <a:noFill/>
          <a:ln/>
        </p:spPr>
        <p:txBody>
          <a:bodyPr wrap="square" rtlCol="0" anchor="ctr"/>
          <a:lstStyle/>
          <a:p>
            <a:pPr marL="0" indent="0" algn="ctr">
              <a:buNone/>
            </a:pPr>
            <a:r>
              <a:rPr lang="en-US" sz="950" b="1" dirty="0">
                <a:solidFill>
                  <a:srgbClr val="142B4F"/>
                </a:solidFill>
                <a:latin typeface="Calibri" pitchFamily="34" charset="0"/>
                <a:ea typeface="Calibri" pitchFamily="34" charset="-122"/>
                <a:cs typeface="Calibri" pitchFamily="34" charset="-120"/>
              </a:rPr>
              <a:t>Communicate</a:t>
            </a:r>
            <a:endParaRPr lang="en-US" sz="950" dirty="0"/>
          </a:p>
        </p:txBody>
      </p:sp>
      <p:sp>
        <p:nvSpPr>
          <p:cNvPr id="22" name="Text 20"/>
          <p:cNvSpPr/>
          <p:nvPr/>
        </p:nvSpPr>
        <p:spPr>
          <a:xfrm>
            <a:off x="640080" y="2788920"/>
            <a:ext cx="10881360" cy="320040"/>
          </a:xfrm>
          <a:prstGeom prst="rect">
            <a:avLst/>
          </a:prstGeom>
          <a:noFill/>
          <a:ln/>
        </p:spPr>
        <p:txBody>
          <a:bodyPr wrap="square" rtlCol="0" anchor="ctr"/>
          <a:lstStyle/>
          <a:p>
            <a:pPr marL="0" indent="0">
              <a:buNone/>
            </a:pPr>
            <a:r>
              <a:rPr lang="en-US" sz="1050" i="1" dirty="0">
                <a:solidFill>
                  <a:srgbClr val="5B5B5B"/>
                </a:solidFill>
                <a:latin typeface="Calibri" pitchFamily="34" charset="0"/>
                <a:ea typeface="Calibri" pitchFamily="34" charset="-122"/>
                <a:cs typeface="Calibri" pitchFamily="34" charset="-120"/>
              </a:rPr>
              <a:t>Prototype demonstrated in Figures 1–2 (slides 3, 7); full evaluation follows in Section 5.4.</a:t>
            </a:r>
            <a:endParaRPr lang="en-US" sz="1050" dirty="0"/>
          </a:p>
        </p:txBody>
      </p:sp>
      <p:sp>
        <p:nvSpPr>
          <p:cNvPr id="23" name="Shape 21"/>
          <p:cNvSpPr/>
          <p:nvPr/>
        </p:nvSpPr>
        <p:spPr>
          <a:xfrm>
            <a:off x="640080" y="3337560"/>
            <a:ext cx="10908792" cy="0"/>
          </a:xfrm>
          <a:prstGeom prst="line">
            <a:avLst/>
          </a:prstGeom>
          <a:noFill/>
          <a:ln w="9525">
            <a:solidFill>
              <a:srgbClr val="C9C9C9"/>
            </a:solidFill>
            <a:prstDash val="solid"/>
          </a:ln>
        </p:spPr>
      </p:sp>
      <p:sp>
        <p:nvSpPr>
          <p:cNvPr id="24" name="Text 22"/>
          <p:cNvSpPr/>
          <p:nvPr/>
        </p:nvSpPr>
        <p:spPr>
          <a:xfrm>
            <a:off x="640080" y="3520440"/>
            <a:ext cx="5486400" cy="320040"/>
          </a:xfrm>
          <a:prstGeom prst="rect">
            <a:avLst/>
          </a:prstGeom>
          <a:noFill/>
          <a:ln/>
        </p:spPr>
        <p:txBody>
          <a:bodyPr wrap="square" rtlCol="0" anchor="ctr"/>
          <a:lstStyle/>
          <a:p>
            <a:pPr marL="0" indent="0">
              <a:buNone/>
            </a:pPr>
            <a:r>
              <a:rPr lang="en-US" sz="1300" b="1" dirty="0">
                <a:solidFill>
                  <a:srgbClr val="142B4F"/>
                </a:solidFill>
                <a:latin typeface="Calibri" pitchFamily="34" charset="0"/>
                <a:ea typeface="Calibri" pitchFamily="34" charset="-122"/>
                <a:cs typeface="Calibri" pitchFamily="34" charset="-120"/>
              </a:rPr>
              <a:t>Mixed-Methods Evaluation [17]</a:t>
            </a:r>
            <a:endParaRPr lang="en-US" sz="1300" dirty="0"/>
          </a:p>
        </p:txBody>
      </p:sp>
      <p:sp>
        <p:nvSpPr>
          <p:cNvPr id="25" name="Text 23"/>
          <p:cNvSpPr/>
          <p:nvPr/>
        </p:nvSpPr>
        <p:spPr>
          <a:xfrm>
            <a:off x="640080" y="3886200"/>
            <a:ext cx="10881360" cy="1188720"/>
          </a:xfrm>
          <a:prstGeom prst="rect">
            <a:avLst/>
          </a:prstGeom>
          <a:noFill/>
          <a:ln/>
        </p:spPr>
        <p:txBody>
          <a:bodyPr wrap="square" rtlCol="0" anchor="t"/>
          <a:lstStyle/>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Quantitative: Accuracy, Precision, Recall, F1 (classification); MAE, RMSE, R² (regression); training/prediction latency [7], [8]</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Qualitative: task-based usability testing, semi-structured interviews, SUS-style questionnaire with non-technical participants</a:t>
            </a:r>
            <a:endParaRPr lang="en-US" sz="1250" dirty="0"/>
          </a:p>
        </p:txBody>
      </p:sp>
      <p:sp>
        <p:nvSpPr>
          <p:cNvPr id="26" name="Text 24"/>
          <p:cNvSpPr/>
          <p:nvPr/>
        </p:nvSpPr>
        <p:spPr>
          <a:xfrm>
            <a:off x="640080" y="5166360"/>
            <a:ext cx="10881360" cy="731520"/>
          </a:xfrm>
          <a:prstGeom prst="rect">
            <a:avLst/>
          </a:prstGeom>
          <a:noFill/>
          <a:ln/>
        </p:spPr>
        <p:txBody>
          <a:bodyPr wrap="square" rtlCol="0" anchor="ctr"/>
          <a:lstStyle/>
          <a:p>
            <a:pPr marL="0" indent="0">
              <a:lnSpc>
                <a:spcPct val="120000"/>
              </a:lnSpc>
              <a:buNone/>
            </a:pPr>
            <a:r>
              <a:rPr lang="en-US" sz="1200" i="1" dirty="0">
                <a:solidFill>
                  <a:srgbClr val="3C5A82"/>
                </a:solidFill>
                <a:latin typeface="Calibri" pitchFamily="34" charset="0"/>
                <a:ea typeface="Calibri" pitchFamily="34" charset="-122"/>
                <a:cs typeface="Calibri" pitchFamily="34" charset="-120"/>
              </a:rPr>
              <a:t>Development follows Agile sprints — upload → cleaning → EDA → AutoML → explainability → visualisation → prediction — so the DSR demonstrate/evaluate cycle repeats every sprint [13].</a:t>
            </a:r>
            <a:endParaRPr lang="en-US" sz="1200" dirty="0"/>
          </a:p>
        </p:txBody>
      </p:sp>
      <p:sp>
        <p:nvSpPr>
          <p:cNvPr id="27" name="Text 25"/>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28" name="Text 26"/>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5 · RESEARCH METHODOLOGY</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Data Collection and Evaluation Process</a:t>
            </a:r>
            <a:endParaRPr lang="en-US" sz="2800" dirty="0"/>
          </a:p>
        </p:txBody>
      </p:sp>
      <p:graphicFrame>
        <p:nvGraphicFramePr>
          <p:cNvPr id="12" name="Table 0"/>
          <p:cNvGraphicFramePr>
            <a:graphicFrameLocks noGrp="1"/>
          </p:cNvGraphicFramePr>
          <p:nvPr>
            <p:extLst>
              <p:ext uri="{D42A27DB-BD31-4B8C-83A1-F6EECF244321}">
                <p14:modId xmlns:p14="http://schemas.microsoft.com/office/powerpoint/2010/main" val="1579011935"/>
              </p:ext>
            </p:extLst>
          </p:nvPr>
        </p:nvGraphicFramePr>
        <p:xfrm>
          <a:off x="640080" y="1600200"/>
          <a:ext cx="10908791" cy="1828800"/>
        </p:xfrm>
        <a:graphic>
          <a:graphicData uri="http://schemas.openxmlformats.org/drawingml/2006/table">
            <a:tbl>
              <a:tblPr/>
              <a:tblGrid>
                <a:gridCol w="3490813">
                  <a:extLst>
                    <a:ext uri="{9D8B030D-6E8A-4147-A177-3AD203B41FA5}">
                      <a16:colId xmlns:a16="http://schemas.microsoft.com/office/drawing/2014/main" val="20000"/>
                    </a:ext>
                  </a:extLst>
                </a:gridCol>
                <a:gridCol w="3054462">
                  <a:extLst>
                    <a:ext uri="{9D8B030D-6E8A-4147-A177-3AD203B41FA5}">
                      <a16:colId xmlns:a16="http://schemas.microsoft.com/office/drawing/2014/main" val="20001"/>
                    </a:ext>
                  </a:extLst>
                </a:gridCol>
                <a:gridCol w="2181758">
                  <a:extLst>
                    <a:ext uri="{9D8B030D-6E8A-4147-A177-3AD203B41FA5}">
                      <a16:colId xmlns:a16="http://schemas.microsoft.com/office/drawing/2014/main" val="20002"/>
                    </a:ext>
                  </a:extLst>
                </a:gridCol>
                <a:gridCol w="2181758">
                  <a:extLst>
                    <a:ext uri="{9D8B030D-6E8A-4147-A177-3AD203B41FA5}">
                      <a16:colId xmlns:a16="http://schemas.microsoft.com/office/drawing/2014/main" val="20003"/>
                    </a:ext>
                  </a:extLst>
                </a:gridCol>
              </a:tblGrid>
              <a:tr h="457200">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Dataset</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Problem Type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Size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Purpose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extLst>
                  <a:ext uri="{0D108BD9-81ED-4DB2-BD59-A6C34878D82A}">
                    <a16:rowId xmlns:a16="http://schemas.microsoft.com/office/drawing/2014/main" val="10000"/>
                  </a:ext>
                </a:extLst>
              </a:tr>
              <a:tr h="45720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Customer Churn (Kaggle)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Binary classification</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~5,000 rows</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AutoML benchmarking</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5720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Sales Forecasting (Kaggle)</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Regression</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~12,500 rows</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MAE / RMSE / R² evaluation</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2"/>
                  </a:ext>
                </a:extLst>
              </a:tr>
              <a:tr h="457200">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Credit Risk (UCI)</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Multi-class classification</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~5,000–8,000 rows</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50" dirty="0">
                          <a:solidFill>
                            <a:srgbClr val="222222"/>
                          </a:solidFill>
                          <a:latin typeface="Calibri" pitchFamily="34" charset="0"/>
                          <a:ea typeface="Calibri" pitchFamily="34" charset="-122"/>
                          <a:cs typeface="Calibri" pitchFamily="34" charset="-120"/>
                        </a:rPr>
                        <a:t>SHAP explainability testing</a:t>
                      </a:r>
                      <a:endParaRPr lang="en-US" sz="125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bl>
          </a:graphicData>
        </a:graphic>
      </p:graphicFrame>
      <p:sp>
        <p:nvSpPr>
          <p:cNvPr id="5" name="Text 2"/>
          <p:cNvSpPr/>
          <p:nvPr/>
        </p:nvSpPr>
        <p:spPr>
          <a:xfrm>
            <a:off x="640080" y="3520440"/>
            <a:ext cx="10908792" cy="292608"/>
          </a:xfrm>
          <a:prstGeom prst="rect">
            <a:avLst/>
          </a:prstGeom>
          <a:noFill/>
          <a:ln/>
        </p:spPr>
        <p:txBody>
          <a:bodyPr wrap="square" rtlCol="0" anchor="ctr"/>
          <a:lstStyle/>
          <a:p>
            <a:pPr marL="0" indent="0">
              <a:buNone/>
            </a:pPr>
            <a:r>
              <a:rPr lang="en-US" sz="950" i="1" dirty="0">
                <a:solidFill>
                  <a:srgbClr val="5B5B5B"/>
                </a:solidFill>
                <a:latin typeface="Calibri" pitchFamily="34" charset="0"/>
                <a:ea typeface="Calibri" pitchFamily="34" charset="-122"/>
                <a:cs typeface="Calibri" pitchFamily="34" charset="-120"/>
              </a:rPr>
              <a:t>Source: Kaggle and the UCI Machine Learning Repository; selection informed by [7], [8].</a:t>
            </a:r>
            <a:endParaRPr lang="en-US" sz="950" dirty="0"/>
          </a:p>
        </p:txBody>
      </p:sp>
      <p:sp>
        <p:nvSpPr>
          <p:cNvPr id="6" name="Text 3"/>
          <p:cNvSpPr/>
          <p:nvPr/>
        </p:nvSpPr>
        <p:spPr>
          <a:xfrm>
            <a:off x="640080" y="3977640"/>
            <a:ext cx="5486400" cy="365760"/>
          </a:xfrm>
          <a:prstGeom prst="rect">
            <a:avLst/>
          </a:prstGeom>
          <a:noFill/>
          <a:ln/>
        </p:spPr>
        <p:txBody>
          <a:bodyPr wrap="square" rtlCol="0" anchor="ctr"/>
          <a:lstStyle/>
          <a:p>
            <a:pPr marL="0" indent="0">
              <a:buNone/>
            </a:pPr>
            <a:r>
              <a:rPr lang="en-US" sz="1400" b="1" dirty="0">
                <a:solidFill>
                  <a:srgbClr val="142B4F"/>
                </a:solidFill>
                <a:latin typeface="Calibri" pitchFamily="34" charset="0"/>
                <a:ea typeface="Calibri" pitchFamily="34" charset="-122"/>
                <a:cs typeface="Calibri" pitchFamily="34" charset="-120"/>
              </a:rPr>
              <a:t>Ethical Safeguards</a:t>
            </a:r>
            <a:endParaRPr lang="en-US" sz="1400" dirty="0"/>
          </a:p>
        </p:txBody>
      </p:sp>
      <p:sp>
        <p:nvSpPr>
          <p:cNvPr id="7" name="Text 4"/>
          <p:cNvSpPr/>
          <p:nvPr/>
        </p:nvSpPr>
        <p:spPr>
          <a:xfrm>
            <a:off x="640080" y="4389120"/>
            <a:ext cx="10881360" cy="1828800"/>
          </a:xfrm>
          <a:prstGeom prst="rect">
            <a:avLst/>
          </a:prstGeom>
          <a:noFill/>
          <a:ln/>
        </p:spPr>
        <p:txBody>
          <a:bodyPr wrap="square" rtlCol="0" anchor="t"/>
          <a:lstStyle/>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Public, de-identified/synthetic datasets only — no primary personal data collected for model training</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Usability study: voluntary participation, informed consent, right to withdraw, anonymised data</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Institutional ethics self-assessment form submitted and approved before any data collection begins</a:t>
            </a:r>
            <a:endParaRPr lang="en-US" sz="1250" dirty="0"/>
          </a:p>
        </p:txBody>
      </p:sp>
      <p:sp>
        <p:nvSpPr>
          <p:cNvPr id="8" name="Text 5"/>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9" name="Text 6"/>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5 · RESEARCH METHODOLOGY</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System Architecture — Built Entirely on Streamlit</a:t>
            </a:r>
            <a:endParaRPr lang="en-US" sz="2800" dirty="0"/>
          </a:p>
        </p:txBody>
      </p:sp>
      <p:sp>
        <p:nvSpPr>
          <p:cNvPr id="4" name="Shape 2"/>
          <p:cNvSpPr/>
          <p:nvPr/>
        </p:nvSpPr>
        <p:spPr>
          <a:xfrm>
            <a:off x="640080" y="1737360"/>
            <a:ext cx="5486400" cy="777240"/>
          </a:xfrm>
          <a:prstGeom prst="rect">
            <a:avLst/>
          </a:prstGeom>
          <a:ln w="12700">
            <a:solidFill>
              <a:srgbClr val="3C5A82"/>
            </a:solidFill>
            <a:prstDash val="solid"/>
          </a:ln>
        </p:spPr>
      </p:sp>
      <p:sp>
        <p:nvSpPr>
          <p:cNvPr id="5" name="Text 3"/>
          <p:cNvSpPr/>
          <p:nvPr/>
        </p:nvSpPr>
        <p:spPr>
          <a:xfrm>
            <a:off x="822960" y="1792224"/>
            <a:ext cx="5120640" cy="320040"/>
          </a:xfrm>
          <a:prstGeom prst="rect">
            <a:avLst/>
          </a:prstGeom>
          <a:noFill/>
          <a:ln/>
        </p:spPr>
        <p:txBody>
          <a:bodyPr wrap="square" rtlCol="0" anchor="ctr"/>
          <a:lstStyle/>
          <a:p>
            <a:pPr marL="0" indent="0">
              <a:buNone/>
            </a:pPr>
            <a:r>
              <a:rPr lang="en-US" sz="1250" b="1" dirty="0">
                <a:solidFill>
                  <a:srgbClr val="142B4F"/>
                </a:solidFill>
                <a:latin typeface="Calibri" pitchFamily="34" charset="0"/>
                <a:ea typeface="Calibri" pitchFamily="34" charset="-122"/>
                <a:cs typeface="Calibri" pitchFamily="34" charset="-120"/>
              </a:rPr>
              <a:t>Streamlit application layer</a:t>
            </a:r>
            <a:endParaRPr lang="en-US" sz="1250" dirty="0"/>
          </a:p>
        </p:txBody>
      </p:sp>
      <p:sp>
        <p:nvSpPr>
          <p:cNvPr id="6" name="Text 4"/>
          <p:cNvSpPr/>
          <p:nvPr/>
        </p:nvSpPr>
        <p:spPr>
          <a:xfrm>
            <a:off x="822960" y="2121408"/>
            <a:ext cx="5120640" cy="365760"/>
          </a:xfrm>
          <a:prstGeom prst="rect">
            <a:avLst/>
          </a:prstGeom>
          <a:noFill/>
          <a:ln/>
        </p:spPr>
        <p:txBody>
          <a:bodyPr wrap="square" rtlCol="0" anchor="ctr"/>
          <a:lstStyle/>
          <a:p>
            <a:pPr marL="0" indent="0">
              <a:buNone/>
            </a:pPr>
            <a:r>
              <a:rPr lang="en-US" sz="1000" dirty="0">
                <a:solidFill>
                  <a:srgbClr val="5B5B5B"/>
                </a:solidFill>
                <a:latin typeface="Calibri" pitchFamily="34" charset="0"/>
                <a:ea typeface="Calibri" pitchFamily="34" charset="-122"/>
                <a:cs typeface="Calibri" pitchFamily="34" charset="-120"/>
              </a:rPr>
              <a:t>Single Python framework: UI and interaction logic combined; no separate JavaScript frontend</a:t>
            </a:r>
            <a:endParaRPr lang="en-US" sz="1000" dirty="0"/>
          </a:p>
        </p:txBody>
      </p:sp>
      <p:sp>
        <p:nvSpPr>
          <p:cNvPr id="7" name="Shape 5"/>
          <p:cNvSpPr/>
          <p:nvPr/>
        </p:nvSpPr>
        <p:spPr>
          <a:xfrm>
            <a:off x="640080" y="2670048"/>
            <a:ext cx="5486400" cy="777240"/>
          </a:xfrm>
          <a:prstGeom prst="rect">
            <a:avLst/>
          </a:prstGeom>
          <a:ln w="12700">
            <a:solidFill>
              <a:srgbClr val="3C5A82"/>
            </a:solidFill>
            <a:prstDash val="solid"/>
          </a:ln>
        </p:spPr>
      </p:sp>
      <p:sp>
        <p:nvSpPr>
          <p:cNvPr id="8" name="Text 6"/>
          <p:cNvSpPr/>
          <p:nvPr/>
        </p:nvSpPr>
        <p:spPr>
          <a:xfrm>
            <a:off x="822960" y="2724912"/>
            <a:ext cx="5120640" cy="320040"/>
          </a:xfrm>
          <a:prstGeom prst="rect">
            <a:avLst/>
          </a:prstGeom>
          <a:noFill/>
          <a:ln/>
        </p:spPr>
        <p:txBody>
          <a:bodyPr wrap="square" rtlCol="0" anchor="ctr"/>
          <a:lstStyle/>
          <a:p>
            <a:pPr marL="0" indent="0">
              <a:buNone/>
            </a:pPr>
            <a:r>
              <a:rPr lang="en-US" sz="1250" b="1" dirty="0">
                <a:solidFill>
                  <a:srgbClr val="142B4F"/>
                </a:solidFill>
                <a:latin typeface="Calibri" pitchFamily="34" charset="0"/>
                <a:ea typeface="Calibri" pitchFamily="34" charset="-122"/>
                <a:cs typeface="Calibri" pitchFamily="34" charset="-120"/>
              </a:rPr>
              <a:t>ML processing</a:t>
            </a:r>
            <a:endParaRPr lang="en-US" sz="1250" dirty="0"/>
          </a:p>
        </p:txBody>
      </p:sp>
      <p:sp>
        <p:nvSpPr>
          <p:cNvPr id="9" name="Text 7"/>
          <p:cNvSpPr/>
          <p:nvPr/>
        </p:nvSpPr>
        <p:spPr>
          <a:xfrm>
            <a:off x="822960" y="3054096"/>
            <a:ext cx="5120640" cy="365760"/>
          </a:xfrm>
          <a:prstGeom prst="rect">
            <a:avLst/>
          </a:prstGeom>
          <a:noFill/>
          <a:ln/>
        </p:spPr>
        <p:txBody>
          <a:bodyPr wrap="square" rtlCol="0" anchor="ctr"/>
          <a:lstStyle/>
          <a:p>
            <a:pPr marL="0" indent="0">
              <a:buNone/>
            </a:pPr>
            <a:r>
              <a:rPr lang="en-US" sz="1000" dirty="0">
                <a:solidFill>
                  <a:srgbClr val="5B5B5B"/>
                </a:solidFill>
                <a:latin typeface="Calibri" pitchFamily="34" charset="0"/>
                <a:ea typeface="Calibri" pitchFamily="34" charset="-122"/>
                <a:cs typeface="Calibri" pitchFamily="34" charset="-120"/>
              </a:rPr>
              <a:t>Scikit-learn and SHAP called directly in-process from Streamlit callbacks</a:t>
            </a:r>
            <a:endParaRPr lang="en-US" sz="1000" dirty="0"/>
          </a:p>
        </p:txBody>
      </p:sp>
      <p:sp>
        <p:nvSpPr>
          <p:cNvPr id="10" name="Shape 8"/>
          <p:cNvSpPr/>
          <p:nvPr/>
        </p:nvSpPr>
        <p:spPr>
          <a:xfrm>
            <a:off x="640080" y="3602736"/>
            <a:ext cx="5486400" cy="777240"/>
          </a:xfrm>
          <a:prstGeom prst="rect">
            <a:avLst/>
          </a:prstGeom>
          <a:ln w="12700">
            <a:solidFill>
              <a:srgbClr val="3C5A82"/>
            </a:solidFill>
            <a:prstDash val="solid"/>
          </a:ln>
        </p:spPr>
      </p:sp>
      <p:sp>
        <p:nvSpPr>
          <p:cNvPr id="11" name="Text 9"/>
          <p:cNvSpPr/>
          <p:nvPr/>
        </p:nvSpPr>
        <p:spPr>
          <a:xfrm>
            <a:off x="822960" y="3657600"/>
            <a:ext cx="5120640" cy="320040"/>
          </a:xfrm>
          <a:prstGeom prst="rect">
            <a:avLst/>
          </a:prstGeom>
          <a:noFill/>
          <a:ln/>
        </p:spPr>
        <p:txBody>
          <a:bodyPr wrap="square" rtlCol="0" anchor="ctr"/>
          <a:lstStyle/>
          <a:p>
            <a:pPr marL="0" indent="0">
              <a:buNone/>
            </a:pPr>
            <a:r>
              <a:rPr lang="en-US" sz="1250" b="1" dirty="0">
                <a:solidFill>
                  <a:srgbClr val="142B4F"/>
                </a:solidFill>
                <a:latin typeface="Calibri" pitchFamily="34" charset="0"/>
                <a:ea typeface="Calibri" pitchFamily="34" charset="-122"/>
                <a:cs typeface="Calibri" pitchFamily="34" charset="-120"/>
              </a:rPr>
              <a:t>Data layer</a:t>
            </a:r>
            <a:endParaRPr lang="en-US" sz="1250" dirty="0"/>
          </a:p>
        </p:txBody>
      </p:sp>
      <p:sp>
        <p:nvSpPr>
          <p:cNvPr id="12" name="Text 10"/>
          <p:cNvSpPr/>
          <p:nvPr/>
        </p:nvSpPr>
        <p:spPr>
          <a:xfrm>
            <a:off x="822960" y="3986784"/>
            <a:ext cx="5120640" cy="365760"/>
          </a:xfrm>
          <a:prstGeom prst="rect">
            <a:avLst/>
          </a:prstGeom>
          <a:noFill/>
          <a:ln/>
        </p:spPr>
        <p:txBody>
          <a:bodyPr wrap="square" rtlCol="0" anchor="ctr"/>
          <a:lstStyle/>
          <a:p>
            <a:pPr marL="0" indent="0">
              <a:buNone/>
            </a:pPr>
            <a:r>
              <a:rPr lang="en-US" sz="1000" dirty="0">
                <a:solidFill>
                  <a:srgbClr val="5B5B5B"/>
                </a:solidFill>
                <a:latin typeface="Calibri" pitchFamily="34" charset="0"/>
                <a:ea typeface="Calibri" pitchFamily="34" charset="-122"/>
                <a:cs typeface="Calibri" pitchFamily="34" charset="-120"/>
              </a:rPr>
              <a:t>PostgreSQL for datasets, models and workflow metadata</a:t>
            </a:r>
            <a:endParaRPr lang="en-US" sz="1000" dirty="0"/>
          </a:p>
        </p:txBody>
      </p:sp>
      <p:sp>
        <p:nvSpPr>
          <p:cNvPr id="13" name="Shape 11"/>
          <p:cNvSpPr/>
          <p:nvPr/>
        </p:nvSpPr>
        <p:spPr>
          <a:xfrm>
            <a:off x="640080" y="4535424"/>
            <a:ext cx="5486400" cy="777240"/>
          </a:xfrm>
          <a:prstGeom prst="rect">
            <a:avLst/>
          </a:prstGeom>
          <a:ln w="12700">
            <a:solidFill>
              <a:srgbClr val="3C5A82"/>
            </a:solidFill>
            <a:prstDash val="solid"/>
          </a:ln>
        </p:spPr>
      </p:sp>
      <p:sp>
        <p:nvSpPr>
          <p:cNvPr id="14" name="Text 12"/>
          <p:cNvSpPr/>
          <p:nvPr/>
        </p:nvSpPr>
        <p:spPr>
          <a:xfrm>
            <a:off x="822960" y="4590288"/>
            <a:ext cx="5120640" cy="320040"/>
          </a:xfrm>
          <a:prstGeom prst="rect">
            <a:avLst/>
          </a:prstGeom>
          <a:noFill/>
          <a:ln/>
        </p:spPr>
        <p:txBody>
          <a:bodyPr wrap="square" rtlCol="0" anchor="ctr"/>
          <a:lstStyle/>
          <a:p>
            <a:pPr marL="0" indent="0">
              <a:buNone/>
            </a:pPr>
            <a:r>
              <a:rPr lang="en-US" sz="1250" b="1" dirty="0">
                <a:solidFill>
                  <a:srgbClr val="142B4F"/>
                </a:solidFill>
                <a:latin typeface="Calibri" pitchFamily="34" charset="0"/>
                <a:ea typeface="Calibri" pitchFamily="34" charset="-122"/>
                <a:cs typeface="Calibri" pitchFamily="34" charset="-120"/>
              </a:rPr>
              <a:t>Deployment</a:t>
            </a:r>
            <a:endParaRPr lang="en-US" sz="1250" dirty="0"/>
          </a:p>
        </p:txBody>
      </p:sp>
      <p:sp>
        <p:nvSpPr>
          <p:cNvPr id="15" name="Text 13"/>
          <p:cNvSpPr/>
          <p:nvPr/>
        </p:nvSpPr>
        <p:spPr>
          <a:xfrm>
            <a:off x="822960" y="4919472"/>
            <a:ext cx="5120640" cy="365760"/>
          </a:xfrm>
          <a:prstGeom prst="rect">
            <a:avLst/>
          </a:prstGeom>
          <a:noFill/>
          <a:ln/>
        </p:spPr>
        <p:txBody>
          <a:bodyPr wrap="square" rtlCol="0" anchor="ctr"/>
          <a:lstStyle/>
          <a:p>
            <a:pPr marL="0" indent="0">
              <a:buNone/>
            </a:pPr>
            <a:r>
              <a:rPr lang="en-US" sz="1000" dirty="0">
                <a:solidFill>
                  <a:srgbClr val="5B5B5B"/>
                </a:solidFill>
                <a:latin typeface="Calibri" pitchFamily="34" charset="0"/>
                <a:ea typeface="Calibri" pitchFamily="34" charset="-122"/>
                <a:cs typeface="Calibri" pitchFamily="34" charset="-120"/>
              </a:rPr>
              <a:t>Docker with AWS or Streamlit Community Cloud</a:t>
            </a:r>
            <a:endParaRPr lang="en-US" sz="1000" dirty="0"/>
          </a:p>
        </p:txBody>
      </p:sp>
      <p:sp>
        <p:nvSpPr>
          <p:cNvPr id="16" name="Text 14"/>
          <p:cNvSpPr/>
          <p:nvPr/>
        </p:nvSpPr>
        <p:spPr>
          <a:xfrm>
            <a:off x="640080" y="5513832"/>
            <a:ext cx="5486400" cy="411480"/>
          </a:xfrm>
          <a:prstGeom prst="rect">
            <a:avLst/>
          </a:prstGeom>
          <a:noFill/>
          <a:ln/>
        </p:spPr>
        <p:txBody>
          <a:bodyPr wrap="square" rtlCol="0" anchor="ctr"/>
          <a:lstStyle/>
          <a:p>
            <a:pPr marL="0" indent="0">
              <a:buNone/>
            </a:pPr>
            <a:r>
              <a:rPr lang="en-US" sz="1150" b="1" i="1" dirty="0">
                <a:solidFill>
                  <a:srgbClr val="9C7A32"/>
                </a:solidFill>
                <a:latin typeface="Calibri" pitchFamily="34" charset="0"/>
                <a:ea typeface="Calibri" pitchFamily="34" charset="-122"/>
                <a:cs typeface="Calibri" pitchFamily="34" charset="-120"/>
              </a:rPr>
              <a:t>No React. No separate frontend framework — one Python codebase, end to end.</a:t>
            </a:r>
            <a:endParaRPr lang="en-US" sz="1150" dirty="0"/>
          </a:p>
        </p:txBody>
      </p:sp>
      <p:pic>
        <p:nvPicPr>
          <p:cNvPr id="17" name="Image 0" descr="imgs/fig_automl.png"/>
          <p:cNvPicPr>
            <a:picLocks noChangeAspect="1"/>
          </p:cNvPicPr>
          <p:nvPr/>
        </p:nvPicPr>
        <p:blipFill>
          <a:blip r:embed="rId3"/>
          <a:stretch>
            <a:fillRect/>
          </a:stretch>
        </p:blipFill>
        <p:spPr>
          <a:xfrm>
            <a:off x="6675120" y="1691640"/>
            <a:ext cx="3977640" cy="1920240"/>
          </a:xfrm>
          <a:prstGeom prst="rect">
            <a:avLst/>
          </a:prstGeom>
        </p:spPr>
      </p:pic>
      <p:sp>
        <p:nvSpPr>
          <p:cNvPr id="18" name="Shape 15"/>
          <p:cNvSpPr/>
          <p:nvPr/>
        </p:nvSpPr>
        <p:spPr>
          <a:xfrm>
            <a:off x="6675120" y="1691640"/>
            <a:ext cx="3977640" cy="1920240"/>
          </a:xfrm>
          <a:prstGeom prst="rect">
            <a:avLst/>
          </a:prstGeom>
          <a:ln w="9525">
            <a:solidFill>
              <a:srgbClr val="C9C9C9"/>
            </a:solidFill>
            <a:prstDash val="solid"/>
          </a:ln>
        </p:spPr>
      </p:sp>
      <p:sp>
        <p:nvSpPr>
          <p:cNvPr id="19" name="Text 16"/>
          <p:cNvSpPr/>
          <p:nvPr/>
        </p:nvSpPr>
        <p:spPr>
          <a:xfrm>
            <a:off x="6675120" y="3639312"/>
            <a:ext cx="3977640" cy="292608"/>
          </a:xfrm>
          <a:prstGeom prst="rect">
            <a:avLst/>
          </a:prstGeom>
          <a:noFill/>
          <a:ln/>
        </p:spPr>
        <p:txBody>
          <a:bodyPr wrap="square" rtlCol="0" anchor="ctr"/>
          <a:lstStyle/>
          <a:p>
            <a:pPr marL="0" indent="0">
              <a:buNone/>
            </a:pPr>
            <a:r>
              <a:rPr lang="en-US" sz="950" i="1" dirty="0">
                <a:solidFill>
                  <a:srgbClr val="5B5B5B"/>
                </a:solidFill>
                <a:latin typeface="Calibri" pitchFamily="34" charset="0"/>
                <a:ea typeface="Calibri" pitchFamily="34" charset="-122"/>
                <a:cs typeface="Calibri" pitchFamily="34" charset="-120"/>
              </a:rPr>
              <a:t>Fig. 3 — AutoML leaderboard (prototype)</a:t>
            </a:r>
            <a:endParaRPr lang="en-US" sz="950" dirty="0"/>
          </a:p>
        </p:txBody>
      </p:sp>
      <p:pic>
        <p:nvPicPr>
          <p:cNvPr id="20" name="Image 1" descr="imgs/fig_xai.png"/>
          <p:cNvPicPr>
            <a:picLocks noChangeAspect="1"/>
          </p:cNvPicPr>
          <p:nvPr/>
        </p:nvPicPr>
        <p:blipFill>
          <a:blip r:embed="rId4"/>
          <a:stretch>
            <a:fillRect/>
          </a:stretch>
        </p:blipFill>
        <p:spPr>
          <a:xfrm>
            <a:off x="6675120" y="4023360"/>
            <a:ext cx="3977640" cy="1920240"/>
          </a:xfrm>
          <a:prstGeom prst="rect">
            <a:avLst/>
          </a:prstGeom>
        </p:spPr>
      </p:pic>
      <p:sp>
        <p:nvSpPr>
          <p:cNvPr id="21" name="Shape 17"/>
          <p:cNvSpPr/>
          <p:nvPr/>
        </p:nvSpPr>
        <p:spPr>
          <a:xfrm>
            <a:off x="6675120" y="4023360"/>
            <a:ext cx="3977640" cy="1920240"/>
          </a:xfrm>
          <a:prstGeom prst="rect">
            <a:avLst/>
          </a:prstGeom>
          <a:ln w="9525">
            <a:solidFill>
              <a:srgbClr val="C9C9C9"/>
            </a:solidFill>
            <a:prstDash val="solid"/>
          </a:ln>
        </p:spPr>
      </p:sp>
      <p:sp>
        <p:nvSpPr>
          <p:cNvPr id="22" name="Text 18"/>
          <p:cNvSpPr/>
          <p:nvPr/>
        </p:nvSpPr>
        <p:spPr>
          <a:xfrm>
            <a:off x="6675120" y="5971032"/>
            <a:ext cx="3977640" cy="292608"/>
          </a:xfrm>
          <a:prstGeom prst="rect">
            <a:avLst/>
          </a:prstGeom>
          <a:noFill/>
          <a:ln/>
        </p:spPr>
        <p:txBody>
          <a:bodyPr wrap="square" rtlCol="0" anchor="ctr"/>
          <a:lstStyle/>
          <a:p>
            <a:pPr marL="0" indent="0">
              <a:buNone/>
            </a:pPr>
            <a:r>
              <a:rPr lang="en-US" sz="950" i="1" dirty="0">
                <a:solidFill>
                  <a:srgbClr val="5B5B5B"/>
                </a:solidFill>
                <a:latin typeface="Calibri" pitchFamily="34" charset="0"/>
                <a:ea typeface="Calibri" pitchFamily="34" charset="-122"/>
                <a:cs typeface="Calibri" pitchFamily="34" charset="-120"/>
              </a:rPr>
              <a:t>Fig. 4 — SHAP explainability view (prototype)</a:t>
            </a:r>
            <a:endParaRPr lang="en-US" sz="950" dirty="0"/>
          </a:p>
        </p:txBody>
      </p:sp>
      <p:sp>
        <p:nvSpPr>
          <p:cNvPr id="23" name="Text 19"/>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24" name="Text 20"/>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6 · PROJECT PLANNING AND RESOURCES</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Project Timeline (10 Weeks)</a:t>
            </a:r>
            <a:endParaRPr lang="en-US" sz="2800" dirty="0"/>
          </a:p>
        </p:txBody>
      </p:sp>
      <p:graphicFrame>
        <p:nvGraphicFramePr>
          <p:cNvPr id="14" name="Table 0"/>
          <p:cNvGraphicFramePr>
            <a:graphicFrameLocks noGrp="1"/>
          </p:cNvGraphicFramePr>
          <p:nvPr>
            <p:extLst>
              <p:ext uri="{D42A27DB-BD31-4B8C-83A1-F6EECF244321}">
                <p14:modId xmlns:p14="http://schemas.microsoft.com/office/powerpoint/2010/main" val="1762709479"/>
              </p:ext>
            </p:extLst>
          </p:nvPr>
        </p:nvGraphicFramePr>
        <p:xfrm>
          <a:off x="640080" y="1691640"/>
          <a:ext cx="10908792" cy="3621024"/>
        </p:xfrm>
        <a:graphic>
          <a:graphicData uri="http://schemas.openxmlformats.org/drawingml/2006/table">
            <a:tbl>
              <a:tblPr/>
              <a:tblGrid>
                <a:gridCol w="872703">
                  <a:extLst>
                    <a:ext uri="{9D8B030D-6E8A-4147-A177-3AD203B41FA5}">
                      <a16:colId xmlns:a16="http://schemas.microsoft.com/office/drawing/2014/main" val="20000"/>
                    </a:ext>
                  </a:extLst>
                </a:gridCol>
                <a:gridCol w="6763451">
                  <a:extLst>
                    <a:ext uri="{9D8B030D-6E8A-4147-A177-3AD203B41FA5}">
                      <a16:colId xmlns:a16="http://schemas.microsoft.com/office/drawing/2014/main" val="20001"/>
                    </a:ext>
                  </a:extLst>
                </a:gridCol>
                <a:gridCol w="3272638">
                  <a:extLst>
                    <a:ext uri="{9D8B030D-6E8A-4147-A177-3AD203B41FA5}">
                      <a16:colId xmlns:a16="http://schemas.microsoft.com/office/drawing/2014/main" val="20002"/>
                    </a:ext>
                  </a:extLst>
                </a:gridCol>
              </a:tblGrid>
              <a:tr h="402336">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Phase</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Milestone / Deliverable</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Indicative Period</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142B4F"/>
                    </a:solidFill>
                  </a:tcPr>
                </a:tc>
                <a:extLst>
                  <a:ext uri="{0D108BD9-81ED-4DB2-BD59-A6C34878D82A}">
                    <a16:rowId xmlns:a16="http://schemas.microsoft.com/office/drawing/2014/main" val="10000"/>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1</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Problem &amp; literature review</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IN" sz="1200" dirty="0"/>
                        <a:t>Weeks 1–2</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2</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Ethics approval &amp; architecture design</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IN" sz="1200" dirty="0"/>
                        <a:t>Week 2</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2"/>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3</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Core modules (upload / cleaning / EDA)</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a:buNone/>
                      </a:pPr>
                      <a:r>
                        <a:rPr lang="en-IN" sz="1200" dirty="0"/>
                        <a:t>Weeks 3–4</a:t>
                      </a: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4</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AutoML &amp; explainability integration</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IN" sz="1200" dirty="0"/>
                        <a:t>Weeks 5–6</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4"/>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5</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Visualisation, prediction UI &amp; testing</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IN" sz="1200" dirty="0"/>
                        <a:t>Week 7</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6</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Quantitative benchmarking</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a:buNone/>
                      </a:pPr>
                      <a:r>
                        <a:rPr lang="en-IN" sz="1200" dirty="0"/>
                        <a:t>Week 8</a:t>
                      </a: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6"/>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7</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Qualitative usability study</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tc>
                  <a:txBody>
                    <a:bodyPr/>
                    <a:lstStyle/>
                    <a:p>
                      <a:pPr>
                        <a:buNone/>
                      </a:pPr>
                      <a:r>
                        <a:rPr lang="en-IN" sz="1200" dirty="0"/>
                        <a:t>Week 9</a:t>
                      </a: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402336">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8</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Analysis, write-up &amp; dissemination</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tc>
                  <a:txBody>
                    <a:bodyPr/>
                    <a:lstStyle/>
                    <a:p>
                      <a:pPr marL="0" indent="0">
                        <a:buNone/>
                      </a:pPr>
                      <a:r>
                        <a:rPr lang="en-US" sz="1200" dirty="0">
                          <a:solidFill>
                            <a:srgbClr val="222222"/>
                          </a:solidFill>
                          <a:latin typeface="Calibri" pitchFamily="34" charset="0"/>
                          <a:ea typeface="Calibri" pitchFamily="34" charset="-122"/>
                          <a:cs typeface="Calibri" pitchFamily="34" charset="-120"/>
                        </a:rPr>
                        <a:t>Week 10</a:t>
                      </a:r>
                      <a:endParaRPr lang="en-US" sz="1200" dirty="0">
                        <a:latin typeface="Calibri" charset="0"/>
                        <a:ea typeface="Calibri" charset="0"/>
                        <a:cs typeface="Calibri" charset="0"/>
                      </a:endParaRPr>
                    </a:p>
                  </a:txBody>
                  <a:tcPr anchor="ctr">
                    <a:lnL w="9525" cap="flat" cmpd="sng" algn="ctr">
                      <a:solidFill>
                        <a:srgbClr val="C9C9C9"/>
                      </a:solidFill>
                      <a:prstDash val="solid"/>
                      <a:round/>
                      <a:headEnd type="none" w="med" len="med"/>
                      <a:tailEnd type="none" w="med" len="med"/>
                    </a:lnL>
                    <a:lnR w="9525" cap="flat" cmpd="sng" algn="ctr">
                      <a:solidFill>
                        <a:srgbClr val="C9C9C9"/>
                      </a:solidFill>
                      <a:prstDash val="solid"/>
                      <a:round/>
                      <a:headEnd type="none" w="med" len="med"/>
                      <a:tailEnd type="none" w="med" len="med"/>
                    </a:lnR>
                    <a:lnT w="9525" cap="flat" cmpd="sng" algn="ctr">
                      <a:solidFill>
                        <a:srgbClr val="C9C9C9"/>
                      </a:solidFill>
                      <a:prstDash val="solid"/>
                      <a:round/>
                      <a:headEnd type="none" w="med" len="med"/>
                      <a:tailEnd type="none" w="med" len="med"/>
                    </a:lnT>
                    <a:lnB w="9525" cap="flat" cmpd="sng" algn="ctr">
                      <a:solidFill>
                        <a:srgbClr val="C9C9C9"/>
                      </a:solidFill>
                      <a:prstDash val="solid"/>
                      <a:round/>
                      <a:headEnd type="none" w="med" len="med"/>
                      <a:tailEnd type="none" w="med" len="med"/>
                    </a:lnB>
                    <a:solidFill>
                      <a:srgbClr val="F2F2F0"/>
                    </a:solidFill>
                  </a:tcPr>
                </a:tc>
                <a:extLst>
                  <a:ext uri="{0D108BD9-81ED-4DB2-BD59-A6C34878D82A}">
                    <a16:rowId xmlns:a16="http://schemas.microsoft.com/office/drawing/2014/main" val="10008"/>
                  </a:ext>
                </a:extLst>
              </a:tr>
            </a:tbl>
          </a:graphicData>
        </a:graphic>
      </p:graphicFrame>
      <p:sp>
        <p:nvSpPr>
          <p:cNvPr id="5" name="Text 2"/>
          <p:cNvSpPr/>
          <p:nvPr/>
        </p:nvSpPr>
        <p:spPr>
          <a:xfrm>
            <a:off x="640080" y="5577840"/>
            <a:ext cx="10908792" cy="548640"/>
          </a:xfrm>
          <a:prstGeom prst="rect">
            <a:avLst/>
          </a:prstGeom>
          <a:noFill/>
          <a:ln/>
        </p:spPr>
        <p:txBody>
          <a:bodyPr wrap="square" rtlCol="0" anchor="ctr"/>
          <a:lstStyle/>
          <a:p>
            <a:pPr marL="0" indent="0">
              <a:buNone/>
            </a:pPr>
            <a:r>
              <a:rPr lang="en-US" sz="1150" i="1" dirty="0">
                <a:solidFill>
                  <a:srgbClr val="5B5B5B"/>
                </a:solidFill>
                <a:latin typeface="Calibri" pitchFamily="34" charset="0"/>
                <a:ea typeface="Calibri" pitchFamily="34" charset="-122"/>
                <a:cs typeface="Calibri" pitchFamily="34" charset="-120"/>
              </a:rPr>
              <a:t>Milestone reviews after Phases 2, 4 and 6 allow supervisor feedback to shape each subsequent phase, consistent with DSR's iterative demonstrate-evaluate cycle [12], [13].</a:t>
            </a:r>
            <a:endParaRPr lang="en-US" sz="1150" dirty="0"/>
          </a:p>
        </p:txBody>
      </p:sp>
      <p:sp>
        <p:nvSpPr>
          <p:cNvPr id="6" name="Text 3"/>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7" name="Text 4"/>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6 · PROJECT PLANNING AND RESOURCES</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Expected Impact and Limitations</a:t>
            </a:r>
            <a:endParaRPr lang="en-US" sz="2800" dirty="0"/>
          </a:p>
        </p:txBody>
      </p:sp>
      <p:sp>
        <p:nvSpPr>
          <p:cNvPr id="4" name="Text 2"/>
          <p:cNvSpPr/>
          <p:nvPr/>
        </p:nvSpPr>
        <p:spPr>
          <a:xfrm>
            <a:off x="640080" y="1737360"/>
            <a:ext cx="5303520" cy="365760"/>
          </a:xfrm>
          <a:prstGeom prst="rect">
            <a:avLst/>
          </a:prstGeom>
          <a:noFill/>
          <a:ln/>
        </p:spPr>
        <p:txBody>
          <a:bodyPr wrap="square" rtlCol="0" anchor="ctr"/>
          <a:lstStyle/>
          <a:p>
            <a:pPr marL="0" indent="0">
              <a:buNone/>
            </a:pPr>
            <a:r>
              <a:rPr lang="en-US" sz="1500" b="1" dirty="0">
                <a:solidFill>
                  <a:srgbClr val="142B4F"/>
                </a:solidFill>
                <a:latin typeface="Calibri" pitchFamily="34" charset="0"/>
                <a:ea typeface="Calibri" pitchFamily="34" charset="-122"/>
                <a:cs typeface="Calibri" pitchFamily="34" charset="-120"/>
              </a:rPr>
              <a:t>Expected Impact</a:t>
            </a:r>
            <a:endParaRPr lang="en-US" sz="1500" dirty="0"/>
          </a:p>
        </p:txBody>
      </p:sp>
      <p:sp>
        <p:nvSpPr>
          <p:cNvPr id="5" name="Text 3"/>
          <p:cNvSpPr/>
          <p:nvPr/>
        </p:nvSpPr>
        <p:spPr>
          <a:xfrm>
            <a:off x="640080" y="2148840"/>
            <a:ext cx="5303520" cy="3291840"/>
          </a:xfrm>
          <a:prstGeom prst="rect">
            <a:avLst/>
          </a:prstGeom>
          <a:noFill/>
          <a:ln/>
        </p:spPr>
        <p:txBody>
          <a:bodyPr wrap="square" rtlCol="0" anchor="t"/>
          <a:lstStyle/>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Practical: lowers the technical barrier to ML for students, educators, small businesses and analysts</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Academic: extends the human-centred no-code AutoML framework [3] from concept to evaluated artefact</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New evidence on whether explainability-by-default measurably improves non-technical user trust [1], [5]</a:t>
            </a:r>
            <a:endParaRPr lang="en-US" sz="1250" dirty="0"/>
          </a:p>
        </p:txBody>
      </p:sp>
      <p:sp>
        <p:nvSpPr>
          <p:cNvPr id="6" name="Shape 4"/>
          <p:cNvSpPr/>
          <p:nvPr/>
        </p:nvSpPr>
        <p:spPr>
          <a:xfrm>
            <a:off x="6080760" y="1783080"/>
            <a:ext cx="0" cy="4480560"/>
          </a:xfrm>
          <a:prstGeom prst="line">
            <a:avLst/>
          </a:prstGeom>
          <a:noFill/>
          <a:ln w="9525">
            <a:solidFill>
              <a:srgbClr val="C9C9C9"/>
            </a:solidFill>
            <a:prstDash val="solid"/>
          </a:ln>
        </p:spPr>
      </p:sp>
      <p:sp>
        <p:nvSpPr>
          <p:cNvPr id="7" name="Text 5"/>
          <p:cNvSpPr/>
          <p:nvPr/>
        </p:nvSpPr>
        <p:spPr>
          <a:xfrm>
            <a:off x="6309360" y="1737360"/>
            <a:ext cx="5212080" cy="365760"/>
          </a:xfrm>
          <a:prstGeom prst="rect">
            <a:avLst/>
          </a:prstGeom>
          <a:noFill/>
          <a:ln/>
        </p:spPr>
        <p:txBody>
          <a:bodyPr wrap="square" rtlCol="0" anchor="ctr"/>
          <a:lstStyle/>
          <a:p>
            <a:pPr marL="0" indent="0">
              <a:buNone/>
            </a:pPr>
            <a:r>
              <a:rPr lang="en-US" sz="1500" b="1" dirty="0">
                <a:solidFill>
                  <a:srgbClr val="142B4F"/>
                </a:solidFill>
                <a:latin typeface="Calibri" pitchFamily="34" charset="0"/>
                <a:ea typeface="Calibri" pitchFamily="34" charset="-122"/>
                <a:cs typeface="Calibri" pitchFamily="34" charset="-120"/>
              </a:rPr>
              <a:t>Limitations</a:t>
            </a:r>
            <a:endParaRPr lang="en-US" sz="1500" dirty="0"/>
          </a:p>
        </p:txBody>
      </p:sp>
      <p:sp>
        <p:nvSpPr>
          <p:cNvPr id="8" name="Text 6"/>
          <p:cNvSpPr/>
          <p:nvPr/>
        </p:nvSpPr>
        <p:spPr>
          <a:xfrm>
            <a:off x="6309360" y="2148840"/>
            <a:ext cx="5212080" cy="3291840"/>
          </a:xfrm>
          <a:prstGeom prst="rect">
            <a:avLst/>
          </a:prstGeom>
          <a:noFill/>
          <a:ln/>
        </p:spPr>
        <p:txBody>
          <a:bodyPr wrap="square" rtlCol="0" anchor="t"/>
          <a:lstStyle/>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Public benchmark datasets rather than a live organisational deployment — findings are indicative</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Small usability panel, appropriate for an early-stage DSR cycle but limiting generalisability [12], [13]</a:t>
            </a:r>
            <a:endParaRPr lang="en-US" sz="1250" dirty="0"/>
          </a:p>
          <a:p>
            <a:pPr marL="228600" indent="-228600">
              <a:spcAft>
                <a:spcPts val="1000"/>
              </a:spcAft>
              <a:buSzPct val="100000"/>
              <a:buChar char="–"/>
            </a:pPr>
            <a:r>
              <a:rPr lang="en-US" sz="1250" dirty="0">
                <a:solidFill>
                  <a:srgbClr val="222222"/>
                </a:solidFill>
                <a:latin typeface="Calibri" pitchFamily="34" charset="0"/>
                <a:ea typeface="Calibri" pitchFamily="34" charset="-122"/>
                <a:cs typeface="Calibri" pitchFamily="34" charset="-120"/>
              </a:rPr>
              <a:t>Possible cloud-cost constraints on dataset scale tested within the project timeframe</a:t>
            </a:r>
            <a:endParaRPr lang="en-US" sz="1250" dirty="0"/>
          </a:p>
        </p:txBody>
      </p:sp>
      <p:sp>
        <p:nvSpPr>
          <p:cNvPr id="9" name="Text 7"/>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10" name="Text 8"/>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14</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9144000" cy="292608"/>
          </a:xfrm>
          <a:prstGeom prst="rect">
            <a:avLst/>
          </a:prstGeom>
          <a:noFill/>
          <a:ln/>
        </p:spPr>
        <p:txBody>
          <a:bodyPr wrap="square" rtlCol="0" anchor="ctr"/>
          <a:lstStyle/>
          <a:p>
            <a:pPr marL="0" indent="0">
              <a:buNone/>
            </a:pPr>
            <a:r>
              <a:rPr lang="en-US" sz="1200" b="1" kern="0" spc="100" dirty="0">
                <a:solidFill>
                  <a:srgbClr val="9C7A32"/>
                </a:solidFill>
                <a:latin typeface="Calibri" pitchFamily="34" charset="0"/>
                <a:ea typeface="Calibri" pitchFamily="34" charset="-122"/>
                <a:cs typeface="Calibri" pitchFamily="34" charset="-120"/>
              </a:rPr>
              <a:t>REFERENCES</a:t>
            </a:r>
            <a:endParaRPr lang="en-US" sz="1200" dirty="0"/>
          </a:p>
        </p:txBody>
      </p:sp>
      <p:sp>
        <p:nvSpPr>
          <p:cNvPr id="3" name="Text 1"/>
          <p:cNvSpPr/>
          <p:nvPr/>
        </p:nvSpPr>
        <p:spPr>
          <a:xfrm>
            <a:off x="548640" y="658368"/>
            <a:ext cx="11091672" cy="685800"/>
          </a:xfrm>
          <a:prstGeom prst="rect">
            <a:avLst/>
          </a:prstGeom>
          <a:noFill/>
          <a:ln/>
        </p:spPr>
        <p:txBody>
          <a:bodyPr wrap="square" rtlCol="0" anchor="ctr"/>
          <a:lstStyle/>
          <a:p>
            <a:pPr marL="0" indent="0">
              <a:buNone/>
            </a:pPr>
            <a:r>
              <a:rPr lang="en-US" sz="2800" b="1" dirty="0">
                <a:solidFill>
                  <a:srgbClr val="142B4F"/>
                </a:solidFill>
                <a:latin typeface="Times New Roman" pitchFamily="34" charset="0"/>
                <a:ea typeface="Times New Roman" pitchFamily="34" charset="-122"/>
                <a:cs typeface="Times New Roman" pitchFamily="34" charset="-120"/>
              </a:rPr>
              <a:t>References (IEEE Style)</a:t>
            </a:r>
            <a:endParaRPr lang="en-US" sz="2800" dirty="0"/>
          </a:p>
        </p:txBody>
      </p:sp>
      <p:sp>
        <p:nvSpPr>
          <p:cNvPr id="4" name="Text 2"/>
          <p:cNvSpPr/>
          <p:nvPr/>
        </p:nvSpPr>
        <p:spPr>
          <a:xfrm>
            <a:off x="640080" y="1691640"/>
            <a:ext cx="5349240" cy="4754880"/>
          </a:xfrm>
          <a:prstGeom prst="rect">
            <a:avLst/>
          </a:prstGeom>
          <a:noFill/>
          <a:ln/>
        </p:spPr>
        <p:txBody>
          <a:bodyPr wrap="square" rtlCol="0" anchor="t"/>
          <a:lstStyle/>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 Tantithamthavorn, C., Cito, J., Hemmati, H. and Chandra, S., "Explainable AI for SE," IEEE Software, 40(3), pp. 29–33, 2023.</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[2] Pletzl, S. et al., "Reproducible AutoML," Proc. Wirtschaftsinformatik, 2024.</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[3] Truss, M. and Schmitt, M., "Human-Centered AI Product Prototyping with No-Code AutoML," arXiv:2402.07933, 2024.</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[4] Rall, D., Bauer, B. and Fraunholz, T., "Towards Democratizing AI," arXiv:2311.04518, 2023.</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[5] Han, T.A. et al., "An Explainable AI Tool for Operational Risks Evaluation for SMEs," IEEE SKIMA, 2024.</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[6] Wirth, R. and Hipp, J., "CRISP-DM," Proc. 4th Int. Conf. PAKDD, pp. 29–39, 2000.</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[7] Hutter, F., Kotthoff, L. and Vanschoren, J. (Eds.), Automated Machine Learning, Springer, 2019.</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[8] Feurer, M. et al., "Efficient and Robust Automated Machine Learning," NeurIPS, 2015.</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[9] He, X., Zhao, K. and Chu, X., "AutoML: A Survey of the State-of-the-Art," Knowledge-Based Systems, 212, 2021.</a:t>
            </a:r>
            <a:endParaRPr lang="en-US" sz="1000" dirty="0"/>
          </a:p>
        </p:txBody>
      </p:sp>
      <p:sp>
        <p:nvSpPr>
          <p:cNvPr id="5" name="Text 3"/>
          <p:cNvSpPr/>
          <p:nvPr/>
        </p:nvSpPr>
        <p:spPr>
          <a:xfrm>
            <a:off x="6172200" y="1691640"/>
            <a:ext cx="5394960" cy="4754880"/>
          </a:xfrm>
          <a:prstGeom prst="rect">
            <a:avLst/>
          </a:prstGeom>
          <a:noFill/>
          <a:ln/>
        </p:spPr>
        <p:txBody>
          <a:bodyPr wrap="square" rtlCol="0" anchor="t"/>
          <a:lstStyle/>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[10] Lundberg, S.M. and Lee, S.I., "A Unified Approach to Interpreting Model Predictions," NeurIPS, 2017.</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[11] Ribeiro, M.T., Singh, S. and Guestrin, C., "'Why Should I Trust You?'," ACM SIGKDD, 2016.</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[12] Hevner, A.R. et al., "Design Science in Information Systems Research," MIS Quarterly, 28(1), pp. 75–105, 2004.</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[13] Peffers, K. et al., "A Design Science Research Methodology," JMIS, 24(3), pp. 45–77, 2007.</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[14] Mell, P. and Grance, T., "The NIST Definition of Cloud Computing," NIST SP 800-145, 2011.</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[15] Waller, M.A. and Fawcett, S.E., "Data Science, Predictive Analytics, and Big Data," J. Business Logistics, 34(2), pp. 77–84, 2013.</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[16] Sculley, D. et al., "Hidden Technical Debt in Machine Learning Systems," NeurIPS, 2015.</a:t>
            </a:r>
            <a:endParaRPr lang="en-US" sz="1000" dirty="0"/>
          </a:p>
          <a:p>
            <a:pPr marL="0" indent="0">
              <a:spcAft>
                <a:spcPts val="900"/>
              </a:spcAft>
              <a:buNone/>
            </a:pPr>
            <a:r>
              <a:rPr lang="en-US" sz="1000" dirty="0">
                <a:solidFill>
                  <a:srgbClr val="222222"/>
                </a:solidFill>
                <a:latin typeface="Calibri" pitchFamily="34" charset="0"/>
                <a:ea typeface="Calibri" pitchFamily="34" charset="-122"/>
                <a:cs typeface="Calibri" pitchFamily="34" charset="-120"/>
              </a:rPr>
              <a:t>[17] Creswell, J.W. and Creswell, J.D., Research Design, 5th ed., SAGE, 2018.</a:t>
            </a:r>
            <a:endParaRPr lang="en-US" sz="1000" dirty="0"/>
          </a:p>
        </p:txBody>
      </p:sp>
      <p:sp>
        <p:nvSpPr>
          <p:cNvPr id="6" name="Text 4"/>
          <p:cNvSpPr/>
          <p:nvPr/>
        </p:nvSpPr>
        <p:spPr>
          <a:xfrm>
            <a:off x="548640" y="6473952"/>
            <a:ext cx="6400800" cy="274320"/>
          </a:xfrm>
          <a:prstGeom prst="rect">
            <a:avLst/>
          </a:prstGeom>
          <a:noFill/>
          <a:ln/>
        </p:spPr>
        <p:txBody>
          <a:bodyPr wrap="square" rtlCol="0" anchor="ctr"/>
          <a:lstStyle/>
          <a:p>
            <a:pPr marL="0" indent="0">
              <a:buNone/>
            </a:pPr>
            <a:r>
              <a:rPr lang="en-US" sz="900" dirty="0">
                <a:solidFill>
                  <a:srgbClr val="5B5B5B"/>
                </a:solidFill>
                <a:latin typeface="Calibri" pitchFamily="34" charset="0"/>
                <a:ea typeface="Calibri" pitchFamily="34" charset="-122"/>
                <a:cs typeface="Calibri" pitchFamily="34" charset="-120"/>
              </a:rPr>
              <a:t>ACFA7004 — Research Proposal Presentation</a:t>
            </a:r>
            <a:endParaRPr lang="en-US" sz="900" dirty="0"/>
          </a:p>
        </p:txBody>
      </p:sp>
      <p:sp>
        <p:nvSpPr>
          <p:cNvPr id="7" name="Text 5"/>
          <p:cNvSpPr/>
          <p:nvPr/>
        </p:nvSpPr>
        <p:spPr>
          <a:xfrm>
            <a:off x="11183112" y="6473952"/>
            <a:ext cx="457200" cy="274320"/>
          </a:xfrm>
          <a:prstGeom prst="rect">
            <a:avLst/>
          </a:prstGeom>
          <a:noFill/>
          <a:ln/>
        </p:spPr>
        <p:txBody>
          <a:bodyPr wrap="square" rtlCol="0" anchor="ctr"/>
          <a:lstStyle/>
          <a:p>
            <a:pPr marL="0" indent="0" algn="r">
              <a:buNone/>
            </a:pPr>
            <a:r>
              <a:rPr lang="en-US" sz="900" dirty="0">
                <a:solidFill>
                  <a:srgbClr val="5B5B5B"/>
                </a:solidFill>
                <a:latin typeface="Calibri" pitchFamily="34" charset="0"/>
                <a:ea typeface="Calibri" pitchFamily="34" charset="-122"/>
                <a:cs typeface="Calibri" pitchFamily="34" charset="-120"/>
              </a:rPr>
              <a:t>15</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6858000"/>
          </a:xfrm>
          <a:prstGeom prst="rect">
            <a:avLst/>
          </a:prstGeom>
          <a:solidFill>
            <a:srgbClr val="142B4F"/>
          </a:solidFill>
          <a:ln/>
        </p:spPr>
      </p:sp>
      <p:sp>
        <p:nvSpPr>
          <p:cNvPr id="3" name="Shape 1"/>
          <p:cNvSpPr/>
          <p:nvPr/>
        </p:nvSpPr>
        <p:spPr>
          <a:xfrm>
            <a:off x="0" y="6784848"/>
            <a:ext cx="12188952" cy="73152"/>
          </a:xfrm>
          <a:prstGeom prst="rect">
            <a:avLst/>
          </a:prstGeom>
          <a:solidFill>
            <a:srgbClr val="9C7A32"/>
          </a:solidFill>
          <a:ln/>
        </p:spPr>
      </p:sp>
      <p:sp>
        <p:nvSpPr>
          <p:cNvPr id="4" name="Text 2"/>
          <p:cNvSpPr/>
          <p:nvPr/>
        </p:nvSpPr>
        <p:spPr>
          <a:xfrm>
            <a:off x="731520" y="2651760"/>
            <a:ext cx="9144000" cy="1005840"/>
          </a:xfrm>
          <a:prstGeom prst="rect">
            <a:avLst/>
          </a:prstGeom>
          <a:noFill/>
          <a:ln/>
        </p:spPr>
        <p:txBody>
          <a:bodyPr wrap="square" rtlCol="0" anchor="ctr"/>
          <a:lstStyle/>
          <a:p>
            <a:pPr marL="0" indent="0" algn="ctr">
              <a:buNone/>
            </a:pPr>
            <a:r>
              <a:rPr lang="en-US" sz="4200" b="1" dirty="0">
                <a:solidFill>
                  <a:srgbClr val="FFFFFF"/>
                </a:solidFill>
                <a:latin typeface="Times New Roman" pitchFamily="34" charset="0"/>
                <a:ea typeface="Times New Roman" pitchFamily="34" charset="-122"/>
                <a:cs typeface="Times New Roman" pitchFamily="34" charset="-120"/>
              </a:rPr>
              <a:t>Thank You</a:t>
            </a:r>
            <a:endParaRPr lang="en-US" sz="4200" dirty="0"/>
          </a:p>
        </p:txBody>
      </p:sp>
      <p:sp>
        <p:nvSpPr>
          <p:cNvPr id="5" name="Text 3"/>
          <p:cNvSpPr/>
          <p:nvPr/>
        </p:nvSpPr>
        <p:spPr>
          <a:xfrm>
            <a:off x="731520" y="3520440"/>
            <a:ext cx="9144000" cy="457200"/>
          </a:xfrm>
          <a:prstGeom prst="rect">
            <a:avLst/>
          </a:prstGeom>
          <a:noFill/>
          <a:ln/>
        </p:spPr>
        <p:txBody>
          <a:bodyPr wrap="square" rtlCol="0" anchor="ctr"/>
          <a:lstStyle/>
          <a:p>
            <a:pPr marL="0" indent="0">
              <a:buNone/>
            </a:pPr>
            <a:endParaRPr lang="en-US" sz="1600" dirty="0"/>
          </a:p>
        </p:txBody>
      </p:sp>
      <p:sp>
        <p:nvSpPr>
          <p:cNvPr id="6" name="Text 4"/>
          <p:cNvSpPr/>
          <p:nvPr/>
        </p:nvSpPr>
        <p:spPr>
          <a:xfrm>
            <a:off x="731520" y="6035040"/>
            <a:ext cx="9144000" cy="365760"/>
          </a:xfrm>
          <a:prstGeom prst="rect">
            <a:avLst/>
          </a:prstGeom>
          <a:noFill/>
          <a:ln/>
        </p:spPr>
        <p:txBody>
          <a:bodyPr wrap="square" rtlCol="0" anchor="ctr"/>
          <a:lstStyle/>
          <a:p>
            <a:pPr marL="0" indent="0">
              <a:buNone/>
            </a:pPr>
            <a:r>
              <a:rPr lang="en-US" sz="1100" dirty="0">
                <a:solidFill>
                  <a:srgbClr val="8FA0BE"/>
                </a:solidFill>
                <a:latin typeface="Calibri" pitchFamily="34" charset="0"/>
                <a:ea typeface="Calibri" pitchFamily="34" charset="-122"/>
                <a:cs typeface="Calibri" pitchFamily="34" charset="-120"/>
              </a:rPr>
              <a:t>Development of an AI-Powered No-Code Data Scientist Platform  ·  ACFA7004  ·  Built on Streamlit</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TotalTime>
  <Words>3138</Words>
  <Application>Microsoft Office PowerPoint</Application>
  <PresentationFormat>Widescreen</PresentationFormat>
  <Paragraphs>298</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Gaurav Bansod</cp:lastModifiedBy>
  <cp:revision>3</cp:revision>
  <dcterms:created xsi:type="dcterms:W3CDTF">2026-07-10T23:17:45Z</dcterms:created>
  <dcterms:modified xsi:type="dcterms:W3CDTF">2026-07-12T19:30:20Z</dcterms:modified>
</cp:coreProperties>
</file>