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35"/>
  </p:notesMasterIdLst>
  <p:sldIdLst>
    <p:sldId id="269" r:id="rId5"/>
    <p:sldId id="912" r:id="rId6"/>
    <p:sldId id="913" r:id="rId7"/>
    <p:sldId id="939" r:id="rId8"/>
    <p:sldId id="914" r:id="rId9"/>
    <p:sldId id="915" r:id="rId10"/>
    <p:sldId id="940" r:id="rId11"/>
    <p:sldId id="911" r:id="rId12"/>
    <p:sldId id="916" r:id="rId13"/>
    <p:sldId id="926" r:id="rId14"/>
    <p:sldId id="927" r:id="rId15"/>
    <p:sldId id="928" r:id="rId16"/>
    <p:sldId id="918" r:id="rId17"/>
    <p:sldId id="943" r:id="rId18"/>
    <p:sldId id="919" r:id="rId19"/>
    <p:sldId id="920" r:id="rId20"/>
    <p:sldId id="921" r:id="rId21"/>
    <p:sldId id="923" r:id="rId22"/>
    <p:sldId id="924" r:id="rId23"/>
    <p:sldId id="925" r:id="rId24"/>
    <p:sldId id="930" r:id="rId25"/>
    <p:sldId id="907" r:id="rId26"/>
    <p:sldId id="929" r:id="rId27"/>
    <p:sldId id="931" r:id="rId28"/>
    <p:sldId id="932" r:id="rId29"/>
    <p:sldId id="937" r:id="rId30"/>
    <p:sldId id="933" r:id="rId31"/>
    <p:sldId id="938" r:id="rId32"/>
    <p:sldId id="942" r:id="rId33"/>
    <p:sldId id="941" r:id="rId34"/>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912"/>
            <p14:sldId id="913"/>
            <p14:sldId id="939"/>
            <p14:sldId id="914"/>
            <p14:sldId id="915"/>
            <p14:sldId id="940"/>
            <p14:sldId id="911"/>
            <p14:sldId id="916"/>
            <p14:sldId id="926"/>
            <p14:sldId id="927"/>
            <p14:sldId id="928"/>
            <p14:sldId id="918"/>
            <p14:sldId id="943"/>
            <p14:sldId id="919"/>
            <p14:sldId id="920"/>
            <p14:sldId id="921"/>
            <p14:sldId id="923"/>
            <p14:sldId id="924"/>
            <p14:sldId id="925"/>
            <p14:sldId id="930"/>
            <p14:sldId id="907"/>
            <p14:sldId id="929"/>
            <p14:sldId id="931"/>
            <p14:sldId id="932"/>
            <p14:sldId id="937"/>
            <p14:sldId id="933"/>
            <p14:sldId id="938"/>
            <p14:sldId id="942"/>
            <p14:sldId id="94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4472C4"/>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FB85DE-817C-4002-AD50-4DE8C4D2E1EC}" v="1" dt="2026-06-30T09:11:35.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56177" autoAdjust="0"/>
  </p:normalViewPr>
  <p:slideViewPr>
    <p:cSldViewPr snapToGrid="0">
      <p:cViewPr varScale="1">
        <p:scale>
          <a:sx n="63" d="100"/>
          <a:sy n="63" d="100"/>
        </p:scale>
        <p:origin x="1242" y="51"/>
      </p:cViewPr>
      <p:guideLst/>
    </p:cSldViewPr>
  </p:slideViewPr>
  <p:notesTextViewPr>
    <p:cViewPr>
      <p:scale>
        <a:sx n="1" d="1"/>
        <a:sy n="1" d="1"/>
      </p:scale>
      <p:origin x="0" y="0"/>
    </p:cViewPr>
  </p:notesTextViewPr>
  <p:sorterViewPr>
    <p:cViewPr varScale="1">
      <p:scale>
        <a:sx n="1" d="1"/>
        <a:sy n="1" d="1"/>
      </p:scale>
      <p:origin x="0" y="-1533"/>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D9FB85DE-817C-4002-AD50-4DE8C4D2E1EC}"/>
    <pc:docChg chg="undo custSel addSld delSld modSld modSection">
      <pc:chgData name="Ewa Kazimierska" userId="8edb7084-dccb-4d8f-9cfb-38098ea1d667" providerId="ADAL" clId="{D9FB85DE-817C-4002-AD50-4DE8C4D2E1EC}" dt="2026-06-30T09:11:35.846" v="41"/>
      <pc:docMkLst>
        <pc:docMk/>
      </pc:docMkLst>
      <pc:sldChg chg="modNotesTx">
        <pc:chgData name="Ewa Kazimierska" userId="8edb7084-dccb-4d8f-9cfb-38098ea1d667" providerId="ADAL" clId="{D9FB85DE-817C-4002-AD50-4DE8C4D2E1EC}" dt="2026-06-30T00:14:03.981" v="14" actId="6549"/>
        <pc:sldMkLst>
          <pc:docMk/>
          <pc:sldMk cId="395640300" sldId="269"/>
        </pc:sldMkLst>
      </pc:sldChg>
      <pc:sldChg chg="add del modNotesTx">
        <pc:chgData name="Ewa Kazimierska" userId="8edb7084-dccb-4d8f-9cfb-38098ea1d667" providerId="ADAL" clId="{D9FB85DE-817C-4002-AD50-4DE8C4D2E1EC}" dt="2026-06-30T00:15:25.289" v="30" actId="47"/>
        <pc:sldMkLst>
          <pc:docMk/>
          <pc:sldMk cId="1429184417" sldId="907"/>
        </pc:sldMkLst>
      </pc:sldChg>
      <pc:sldChg chg="modNotesTx">
        <pc:chgData name="Ewa Kazimierska" userId="8edb7084-dccb-4d8f-9cfb-38098ea1d667" providerId="ADAL" clId="{D9FB85DE-817C-4002-AD50-4DE8C4D2E1EC}" dt="2026-06-30T00:14:34.152" v="21" actId="6549"/>
        <pc:sldMkLst>
          <pc:docMk/>
          <pc:sldMk cId="3940479506" sldId="911"/>
        </pc:sldMkLst>
      </pc:sldChg>
      <pc:sldChg chg="modNotesTx">
        <pc:chgData name="Ewa Kazimierska" userId="8edb7084-dccb-4d8f-9cfb-38098ea1d667" providerId="ADAL" clId="{D9FB85DE-817C-4002-AD50-4DE8C4D2E1EC}" dt="2026-06-30T00:14:07.454" v="15" actId="6549"/>
        <pc:sldMkLst>
          <pc:docMk/>
          <pc:sldMk cId="635288450" sldId="912"/>
        </pc:sldMkLst>
      </pc:sldChg>
      <pc:sldChg chg="modNotesTx">
        <pc:chgData name="Ewa Kazimierska" userId="8edb7084-dccb-4d8f-9cfb-38098ea1d667" providerId="ADAL" clId="{D9FB85DE-817C-4002-AD50-4DE8C4D2E1EC}" dt="2026-06-30T00:14:10.856" v="16" actId="6549"/>
        <pc:sldMkLst>
          <pc:docMk/>
          <pc:sldMk cId="2201813750" sldId="913"/>
        </pc:sldMkLst>
      </pc:sldChg>
      <pc:sldChg chg="modNotesTx">
        <pc:chgData name="Ewa Kazimierska" userId="8edb7084-dccb-4d8f-9cfb-38098ea1d667" providerId="ADAL" clId="{D9FB85DE-817C-4002-AD50-4DE8C4D2E1EC}" dt="2026-06-30T00:14:17.531" v="18" actId="6549"/>
        <pc:sldMkLst>
          <pc:docMk/>
          <pc:sldMk cId="2483057584" sldId="914"/>
        </pc:sldMkLst>
      </pc:sldChg>
      <pc:sldChg chg="modNotesTx">
        <pc:chgData name="Ewa Kazimierska" userId="8edb7084-dccb-4d8f-9cfb-38098ea1d667" providerId="ADAL" clId="{D9FB85DE-817C-4002-AD50-4DE8C4D2E1EC}" dt="2026-06-30T00:14:22.112" v="19" actId="6549"/>
        <pc:sldMkLst>
          <pc:docMk/>
          <pc:sldMk cId="55007921" sldId="915"/>
        </pc:sldMkLst>
      </pc:sldChg>
      <pc:sldChg chg="modNotesTx">
        <pc:chgData name="Ewa Kazimierska" userId="8edb7084-dccb-4d8f-9cfb-38098ea1d667" providerId="ADAL" clId="{D9FB85DE-817C-4002-AD50-4DE8C4D2E1EC}" dt="2026-06-30T00:14:38.523" v="22" actId="6549"/>
        <pc:sldMkLst>
          <pc:docMk/>
          <pc:sldMk cId="4147286206" sldId="916"/>
        </pc:sldMkLst>
      </pc:sldChg>
      <pc:sldChg chg="modNotesTx">
        <pc:chgData name="Ewa Kazimierska" userId="8edb7084-dccb-4d8f-9cfb-38098ea1d667" providerId="ADAL" clId="{D9FB85DE-817C-4002-AD50-4DE8C4D2E1EC}" dt="2026-06-30T00:14:57.194" v="26" actId="6549"/>
        <pc:sldMkLst>
          <pc:docMk/>
          <pc:sldMk cId="1210920570" sldId="918"/>
        </pc:sldMkLst>
      </pc:sldChg>
      <pc:sldChg chg="modNotesTx">
        <pc:chgData name="Ewa Kazimierska" userId="8edb7084-dccb-4d8f-9cfb-38098ea1d667" providerId="ADAL" clId="{D9FB85DE-817C-4002-AD50-4DE8C4D2E1EC}" dt="2026-06-30T00:13:51.405" v="13" actId="6549"/>
        <pc:sldMkLst>
          <pc:docMk/>
          <pc:sldMk cId="2870506117" sldId="919"/>
        </pc:sldMkLst>
      </pc:sldChg>
      <pc:sldChg chg="modNotesTx">
        <pc:chgData name="Ewa Kazimierska" userId="8edb7084-dccb-4d8f-9cfb-38098ea1d667" providerId="ADAL" clId="{D9FB85DE-817C-4002-AD50-4DE8C4D2E1EC}" dt="2026-06-30T00:13:47.387" v="12" actId="6549"/>
        <pc:sldMkLst>
          <pc:docMk/>
          <pc:sldMk cId="2219425523" sldId="920"/>
        </pc:sldMkLst>
      </pc:sldChg>
      <pc:sldChg chg="modNotesTx">
        <pc:chgData name="Ewa Kazimierska" userId="8edb7084-dccb-4d8f-9cfb-38098ea1d667" providerId="ADAL" clId="{D9FB85DE-817C-4002-AD50-4DE8C4D2E1EC}" dt="2026-06-30T00:15:14.739" v="28" actId="6549"/>
        <pc:sldMkLst>
          <pc:docMk/>
          <pc:sldMk cId="1648213762" sldId="921"/>
        </pc:sldMkLst>
      </pc:sldChg>
      <pc:sldChg chg="modNotesTx">
        <pc:chgData name="Ewa Kazimierska" userId="8edb7084-dccb-4d8f-9cfb-38098ea1d667" providerId="ADAL" clId="{D9FB85DE-817C-4002-AD50-4DE8C4D2E1EC}" dt="2026-06-30T00:13:38.519" v="11" actId="6549"/>
        <pc:sldMkLst>
          <pc:docMk/>
          <pc:sldMk cId="4080778604" sldId="923"/>
        </pc:sldMkLst>
      </pc:sldChg>
      <pc:sldChg chg="modNotesTx">
        <pc:chgData name="Ewa Kazimierska" userId="8edb7084-dccb-4d8f-9cfb-38098ea1d667" providerId="ADAL" clId="{D9FB85DE-817C-4002-AD50-4DE8C4D2E1EC}" dt="2026-06-30T00:13:33.499" v="10" actId="6549"/>
        <pc:sldMkLst>
          <pc:docMk/>
          <pc:sldMk cId="2625135361" sldId="924"/>
        </pc:sldMkLst>
      </pc:sldChg>
      <pc:sldChg chg="modNotesTx">
        <pc:chgData name="Ewa Kazimierska" userId="8edb7084-dccb-4d8f-9cfb-38098ea1d667" providerId="ADAL" clId="{D9FB85DE-817C-4002-AD50-4DE8C4D2E1EC}" dt="2026-06-30T00:14:44.745" v="23" actId="6549"/>
        <pc:sldMkLst>
          <pc:docMk/>
          <pc:sldMk cId="3749729305" sldId="926"/>
        </pc:sldMkLst>
      </pc:sldChg>
      <pc:sldChg chg="modNotesTx">
        <pc:chgData name="Ewa Kazimierska" userId="8edb7084-dccb-4d8f-9cfb-38098ea1d667" providerId="ADAL" clId="{D9FB85DE-817C-4002-AD50-4DE8C4D2E1EC}" dt="2026-06-30T00:14:48.917" v="24" actId="6549"/>
        <pc:sldMkLst>
          <pc:docMk/>
          <pc:sldMk cId="2974597830" sldId="927"/>
        </pc:sldMkLst>
      </pc:sldChg>
      <pc:sldChg chg="modNotesTx">
        <pc:chgData name="Ewa Kazimierska" userId="8edb7084-dccb-4d8f-9cfb-38098ea1d667" providerId="ADAL" clId="{D9FB85DE-817C-4002-AD50-4DE8C4D2E1EC}" dt="2026-06-30T00:14:54.032" v="25" actId="6549"/>
        <pc:sldMkLst>
          <pc:docMk/>
          <pc:sldMk cId="3575291659" sldId="928"/>
        </pc:sldMkLst>
      </pc:sldChg>
      <pc:sldChg chg="modNotesTx">
        <pc:chgData name="Ewa Kazimierska" userId="8edb7084-dccb-4d8f-9cfb-38098ea1d667" providerId="ADAL" clId="{D9FB85DE-817C-4002-AD50-4DE8C4D2E1EC}" dt="2026-06-30T00:12:55.782" v="7" actId="6549"/>
        <pc:sldMkLst>
          <pc:docMk/>
          <pc:sldMk cId="3063655639" sldId="929"/>
        </pc:sldMkLst>
      </pc:sldChg>
      <pc:sldChg chg="addSp modSp mod modAnim modNotesTx">
        <pc:chgData name="Ewa Kazimierska" userId="8edb7084-dccb-4d8f-9cfb-38098ea1d667" providerId="ADAL" clId="{D9FB85DE-817C-4002-AD50-4DE8C4D2E1EC}" dt="2026-06-30T09:11:35.846" v="41"/>
        <pc:sldMkLst>
          <pc:docMk/>
          <pc:sldMk cId="1778116156" sldId="930"/>
        </pc:sldMkLst>
        <pc:spChg chg="mod">
          <ac:chgData name="Ewa Kazimierska" userId="8edb7084-dccb-4d8f-9cfb-38098ea1d667" providerId="ADAL" clId="{D9FB85DE-817C-4002-AD50-4DE8C4D2E1EC}" dt="2026-06-30T09:10:53.166" v="38" actId="1076"/>
          <ac:spMkLst>
            <pc:docMk/>
            <pc:sldMk cId="1778116156" sldId="930"/>
            <ac:spMk id="3" creationId="{2154C16F-C045-4793-8402-138719F183B4}"/>
          </ac:spMkLst>
        </pc:spChg>
        <pc:spChg chg="add mod">
          <ac:chgData name="Ewa Kazimierska" userId="8edb7084-dccb-4d8f-9cfb-38098ea1d667" providerId="ADAL" clId="{D9FB85DE-817C-4002-AD50-4DE8C4D2E1EC}" dt="2026-06-30T09:11:02.193" v="40" actId="113"/>
          <ac:spMkLst>
            <pc:docMk/>
            <pc:sldMk cId="1778116156" sldId="930"/>
            <ac:spMk id="5" creationId="{C8A17917-198B-4B3B-BB9A-096A969BDACF}"/>
          </ac:spMkLst>
        </pc:spChg>
      </pc:sldChg>
      <pc:sldChg chg="modNotesTx">
        <pc:chgData name="Ewa Kazimierska" userId="8edb7084-dccb-4d8f-9cfb-38098ea1d667" providerId="ADAL" clId="{D9FB85DE-817C-4002-AD50-4DE8C4D2E1EC}" dt="2026-06-30T00:12:52.358" v="6" actId="6549"/>
        <pc:sldMkLst>
          <pc:docMk/>
          <pc:sldMk cId="3589952898" sldId="931"/>
        </pc:sldMkLst>
      </pc:sldChg>
      <pc:sldChg chg="modNotesTx">
        <pc:chgData name="Ewa Kazimierska" userId="8edb7084-dccb-4d8f-9cfb-38098ea1d667" providerId="ADAL" clId="{D9FB85DE-817C-4002-AD50-4DE8C4D2E1EC}" dt="2026-06-30T00:12:47.280" v="5" actId="6549"/>
        <pc:sldMkLst>
          <pc:docMk/>
          <pc:sldMk cId="3127422057" sldId="932"/>
        </pc:sldMkLst>
      </pc:sldChg>
      <pc:sldChg chg="modNotesTx">
        <pc:chgData name="Ewa Kazimierska" userId="8edb7084-dccb-4d8f-9cfb-38098ea1d667" providerId="ADAL" clId="{D9FB85DE-817C-4002-AD50-4DE8C4D2E1EC}" dt="2026-06-30T00:12:35.129" v="3" actId="6549"/>
        <pc:sldMkLst>
          <pc:docMk/>
          <pc:sldMk cId="2570027305" sldId="933"/>
        </pc:sldMkLst>
      </pc:sldChg>
      <pc:sldChg chg="modNotesTx">
        <pc:chgData name="Ewa Kazimierska" userId="8edb7084-dccb-4d8f-9cfb-38098ea1d667" providerId="ADAL" clId="{D9FB85DE-817C-4002-AD50-4DE8C4D2E1EC}" dt="2026-06-30T00:12:39.201" v="4" actId="6549"/>
        <pc:sldMkLst>
          <pc:docMk/>
          <pc:sldMk cId="2149126227" sldId="937"/>
        </pc:sldMkLst>
      </pc:sldChg>
      <pc:sldChg chg="modNotesTx">
        <pc:chgData name="Ewa Kazimierska" userId="8edb7084-dccb-4d8f-9cfb-38098ea1d667" providerId="ADAL" clId="{D9FB85DE-817C-4002-AD50-4DE8C4D2E1EC}" dt="2026-06-30T00:12:28.298" v="2" actId="6549"/>
        <pc:sldMkLst>
          <pc:docMk/>
          <pc:sldMk cId="1075769556" sldId="938"/>
        </pc:sldMkLst>
      </pc:sldChg>
      <pc:sldChg chg="modNotesTx">
        <pc:chgData name="Ewa Kazimierska" userId="8edb7084-dccb-4d8f-9cfb-38098ea1d667" providerId="ADAL" clId="{D9FB85DE-817C-4002-AD50-4DE8C4D2E1EC}" dt="2026-06-30T00:14:13.803" v="17" actId="6549"/>
        <pc:sldMkLst>
          <pc:docMk/>
          <pc:sldMk cId="4047630683" sldId="939"/>
        </pc:sldMkLst>
      </pc:sldChg>
      <pc:sldChg chg="modNotesTx">
        <pc:chgData name="Ewa Kazimierska" userId="8edb7084-dccb-4d8f-9cfb-38098ea1d667" providerId="ADAL" clId="{D9FB85DE-817C-4002-AD50-4DE8C4D2E1EC}" dt="2026-06-30T00:14:27.288" v="20" actId="6549"/>
        <pc:sldMkLst>
          <pc:docMk/>
          <pc:sldMk cId="652139878" sldId="940"/>
        </pc:sldMkLst>
      </pc:sldChg>
      <pc:sldChg chg="modNotesTx">
        <pc:chgData name="Ewa Kazimierska" userId="8edb7084-dccb-4d8f-9cfb-38098ea1d667" providerId="ADAL" clId="{D9FB85DE-817C-4002-AD50-4DE8C4D2E1EC}" dt="2026-06-30T00:12:21.225" v="0" actId="6549"/>
        <pc:sldMkLst>
          <pc:docMk/>
          <pc:sldMk cId="2176464791" sldId="941"/>
        </pc:sldMkLst>
      </pc:sldChg>
      <pc:sldChg chg="modNotesTx">
        <pc:chgData name="Ewa Kazimierska" userId="8edb7084-dccb-4d8f-9cfb-38098ea1d667" providerId="ADAL" clId="{D9FB85DE-817C-4002-AD50-4DE8C4D2E1EC}" dt="2026-06-30T00:12:25.040" v="1" actId="6549"/>
        <pc:sldMkLst>
          <pc:docMk/>
          <pc:sldMk cId="1666812066" sldId="942"/>
        </pc:sldMkLst>
      </pc:sldChg>
      <pc:sldChg chg="modNotesTx">
        <pc:chgData name="Ewa Kazimierska" userId="8edb7084-dccb-4d8f-9cfb-38098ea1d667" providerId="ADAL" clId="{D9FB85DE-817C-4002-AD50-4DE8C4D2E1EC}" dt="2026-06-30T00:15:00.625" v="27" actId="6549"/>
        <pc:sldMkLst>
          <pc:docMk/>
          <pc:sldMk cId="235847799" sldId="94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a:t>
            </a:fld>
            <a:endParaRPr lang="en-GB"/>
          </a:p>
        </p:txBody>
      </p:sp>
    </p:spTree>
    <p:extLst>
      <p:ext uri="{BB962C8B-B14F-4D97-AF65-F5344CB8AC3E}">
        <p14:creationId xmlns:p14="http://schemas.microsoft.com/office/powerpoint/2010/main" val="2498143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1949965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a:t>
            </a:fld>
            <a:endParaRPr lang="en-GB"/>
          </a:p>
        </p:txBody>
      </p:sp>
    </p:spTree>
    <p:extLst>
      <p:ext uri="{BB962C8B-B14F-4D97-AF65-F5344CB8AC3E}">
        <p14:creationId xmlns:p14="http://schemas.microsoft.com/office/powerpoint/2010/main" val="1054185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2885698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6502583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1980853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2261340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8</a:t>
            </a:fld>
            <a:endParaRPr lang="en-GB"/>
          </a:p>
        </p:txBody>
      </p:sp>
    </p:spTree>
    <p:extLst>
      <p:ext uri="{BB962C8B-B14F-4D97-AF65-F5344CB8AC3E}">
        <p14:creationId xmlns:p14="http://schemas.microsoft.com/office/powerpoint/2010/main" val="432607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22785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57F1D-6F55-5FCB-1B4F-10D8F68893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FAEE50-ABBA-265B-98CB-029C38D66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EB673C-4C5C-A200-26BA-D0A59C17B2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F8AE4-64B8-8FBD-A4E5-83BB57D728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8471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11</a:t>
            </a:fld>
            <a:endParaRPr lang="en-GB"/>
          </a:p>
        </p:txBody>
      </p:sp>
    </p:spTree>
    <p:extLst>
      <p:ext uri="{BB962C8B-B14F-4D97-AF65-F5344CB8AC3E}">
        <p14:creationId xmlns:p14="http://schemas.microsoft.com/office/powerpoint/2010/main" val="10633508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38546956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13</a:t>
            </a:fld>
            <a:endParaRPr lang="en-GB"/>
          </a:p>
        </p:txBody>
      </p:sp>
    </p:spTree>
    <p:extLst>
      <p:ext uri="{BB962C8B-B14F-4D97-AF65-F5344CB8AC3E}">
        <p14:creationId xmlns:p14="http://schemas.microsoft.com/office/powerpoint/2010/main" val="25225138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14</a:t>
            </a:fld>
            <a:endParaRPr lang="en-GB"/>
          </a:p>
        </p:txBody>
      </p:sp>
    </p:spTree>
    <p:extLst>
      <p:ext uri="{BB962C8B-B14F-4D97-AF65-F5344CB8AC3E}">
        <p14:creationId xmlns:p14="http://schemas.microsoft.com/office/powerpoint/2010/main" val="3725077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15</a:t>
            </a:fld>
            <a:endParaRPr lang="en-GB"/>
          </a:p>
        </p:txBody>
      </p:sp>
    </p:spTree>
    <p:extLst>
      <p:ext uri="{BB962C8B-B14F-4D97-AF65-F5344CB8AC3E}">
        <p14:creationId xmlns:p14="http://schemas.microsoft.com/office/powerpoint/2010/main" val="10113159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4062906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17</a:t>
            </a:fld>
            <a:endParaRPr lang="en-GB"/>
          </a:p>
        </p:txBody>
      </p:sp>
    </p:spTree>
    <p:extLst>
      <p:ext uri="{BB962C8B-B14F-4D97-AF65-F5344CB8AC3E}">
        <p14:creationId xmlns:p14="http://schemas.microsoft.com/office/powerpoint/2010/main" val="36953650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18</a:t>
            </a:fld>
            <a:endParaRPr lang="en-GB"/>
          </a:p>
        </p:txBody>
      </p:sp>
    </p:spTree>
    <p:extLst>
      <p:ext uri="{BB962C8B-B14F-4D97-AF65-F5344CB8AC3E}">
        <p14:creationId xmlns:p14="http://schemas.microsoft.com/office/powerpoint/2010/main" val="2151309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19</a:t>
            </a:fld>
            <a:endParaRPr lang="en-GB"/>
          </a:p>
        </p:txBody>
      </p:sp>
    </p:spTree>
    <p:extLst>
      <p:ext uri="{BB962C8B-B14F-4D97-AF65-F5344CB8AC3E}">
        <p14:creationId xmlns:p14="http://schemas.microsoft.com/office/powerpoint/2010/main" val="41391810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21</a:t>
            </a:fld>
            <a:endParaRPr lang="en-GB"/>
          </a:p>
        </p:txBody>
      </p:sp>
    </p:spTree>
    <p:extLst>
      <p:ext uri="{BB962C8B-B14F-4D97-AF65-F5344CB8AC3E}">
        <p14:creationId xmlns:p14="http://schemas.microsoft.com/office/powerpoint/2010/main" val="23083472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22</a:t>
            </a:fld>
            <a:endParaRPr lang="en-GB"/>
          </a:p>
        </p:txBody>
      </p:sp>
    </p:spTree>
    <p:extLst>
      <p:ext uri="{BB962C8B-B14F-4D97-AF65-F5344CB8AC3E}">
        <p14:creationId xmlns:p14="http://schemas.microsoft.com/office/powerpoint/2010/main" val="37362788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23</a:t>
            </a:fld>
            <a:endParaRPr lang="en-GB"/>
          </a:p>
        </p:txBody>
      </p:sp>
    </p:spTree>
    <p:extLst>
      <p:ext uri="{BB962C8B-B14F-4D97-AF65-F5344CB8AC3E}">
        <p14:creationId xmlns:p14="http://schemas.microsoft.com/office/powerpoint/2010/main" val="18072463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24</a:t>
            </a:fld>
            <a:endParaRPr lang="en-GB"/>
          </a:p>
        </p:txBody>
      </p:sp>
    </p:spTree>
    <p:extLst>
      <p:ext uri="{BB962C8B-B14F-4D97-AF65-F5344CB8AC3E}">
        <p14:creationId xmlns:p14="http://schemas.microsoft.com/office/powerpoint/2010/main" val="34146907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25</a:t>
            </a:fld>
            <a:endParaRPr lang="en-GB"/>
          </a:p>
        </p:txBody>
      </p:sp>
    </p:spTree>
    <p:extLst>
      <p:ext uri="{BB962C8B-B14F-4D97-AF65-F5344CB8AC3E}">
        <p14:creationId xmlns:p14="http://schemas.microsoft.com/office/powerpoint/2010/main" val="12940865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57F1D-6F55-5FCB-1B4F-10D8F68893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FAEE50-ABBA-265B-98CB-029C38D66D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EB673C-4C5C-A200-26BA-D0A59C17B2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7F8AE4-64B8-8FBD-A4E5-83BB57D728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50544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27</a:t>
            </a:fld>
            <a:endParaRPr lang="en-GB"/>
          </a:p>
        </p:txBody>
      </p:sp>
    </p:spTree>
    <p:extLst>
      <p:ext uri="{BB962C8B-B14F-4D97-AF65-F5344CB8AC3E}">
        <p14:creationId xmlns:p14="http://schemas.microsoft.com/office/powerpoint/2010/main" val="38643230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28</a:t>
            </a:fld>
            <a:endParaRPr lang="en-GB"/>
          </a:p>
        </p:txBody>
      </p:sp>
    </p:spTree>
    <p:extLst>
      <p:ext uri="{BB962C8B-B14F-4D97-AF65-F5344CB8AC3E}">
        <p14:creationId xmlns:p14="http://schemas.microsoft.com/office/powerpoint/2010/main" val="15295451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29</a:t>
            </a:fld>
            <a:endParaRPr lang="en-GB"/>
          </a:p>
        </p:txBody>
      </p:sp>
    </p:spTree>
    <p:extLst>
      <p:ext uri="{BB962C8B-B14F-4D97-AF65-F5344CB8AC3E}">
        <p14:creationId xmlns:p14="http://schemas.microsoft.com/office/powerpoint/2010/main" val="4352454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30</a:t>
            </a:fld>
            <a:endParaRPr lang="en-GB"/>
          </a:p>
        </p:txBody>
      </p:sp>
    </p:spTree>
    <p:extLst>
      <p:ext uri="{BB962C8B-B14F-4D97-AF65-F5344CB8AC3E}">
        <p14:creationId xmlns:p14="http://schemas.microsoft.com/office/powerpoint/2010/main" val="35664949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6/29/2026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8.xml"/><Relationship Id="rId1" Type="http://schemas.openxmlformats.org/officeDocument/2006/relationships/slideLayout" Target="../slideLayouts/slideLayout9.xml"/><Relationship Id="rId4" Type="http://schemas.openxmlformats.org/officeDocument/2006/relationships/image" Target="../media/image3.svg"/></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186003" y="2929297"/>
            <a:ext cx="5142685" cy="1215247"/>
          </a:xfrm>
          <a:prstGeom prst="rect">
            <a:avLst/>
          </a:prstGeom>
        </p:spPr>
        <p:txBody>
          <a:bodyPr vert="horz" lIns="91440" tIns="45720" rIns="91440" bIns="45720" rtlCol="0" anchor="t">
            <a:normAutofit fontScale="6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9600" b="1" dirty="0"/>
              <a:t>Changemakers: </a:t>
            </a:r>
            <a:r>
              <a:rPr lang="en-US" sz="5800" b="1" dirty="0"/>
              <a:t>Creativity &amp; Value Creation</a:t>
            </a:r>
            <a:endParaRPr lang="en-US" sz="96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r>
              <a:rPr lang="en-US" sz="2800" dirty="0"/>
              <a:t>Assignment 1: </a:t>
            </a:r>
          </a:p>
          <a:p>
            <a:r>
              <a:rPr lang="en-GB" sz="2800" dirty="0"/>
              <a:t>Support session</a:t>
            </a:r>
            <a:endParaRPr lang="en-US" sz="2800" b="1" dirty="0"/>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7" y="1284513"/>
            <a:ext cx="11711703" cy="526409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964565" indent="-514350">
              <a:lnSpc>
                <a:spcPct val="100000"/>
              </a:lnSpc>
              <a:spcBef>
                <a:spcPts val="0"/>
              </a:spcBef>
              <a:spcAft>
                <a:spcPts val="6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Section 1: Introduction </a:t>
            </a:r>
            <a:r>
              <a:rPr lang="en-GB" sz="2800" dirty="0">
                <a:effectLst/>
                <a:latin typeface="Arial" panose="020B0604020202020204" pitchFamily="34" charset="0"/>
                <a:ea typeface="Times New Roman" panose="02020603050405020304" pitchFamily="18" charset="0"/>
                <a:cs typeface="Arial" panose="020B0604020202020204" pitchFamily="34" charset="0"/>
                <a:sym typeface="Wingdings" panose="05000000000000000000" pitchFamily="2" charset="2"/>
              </a:rPr>
              <a:t> What the assignment is really asking</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Section 2: Task 1</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Section 3: Task 2</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Section 4: Task 3</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Section 5: Final Checklist </a:t>
            </a:r>
            <a:r>
              <a:rPr lang="en-GB" sz="2800" dirty="0">
                <a:latin typeface="Arial" panose="020B0604020202020204" pitchFamily="34" charset="0"/>
                <a:ea typeface="Times New Roman" panose="02020603050405020304" pitchFamily="18" charset="0"/>
                <a:cs typeface="Arial" panose="020B0604020202020204" pitchFamily="34" charset="0"/>
                <a:sym typeface="Wingdings" panose="05000000000000000000" pitchFamily="2" charset="2"/>
              </a:rPr>
              <a:t> Common mistakes and how to avoid 					 them</a:t>
            </a:r>
          </a:p>
          <a:p>
            <a:pPr marL="4107815" lvl="8">
              <a:lnSpc>
                <a:spcPct val="100000"/>
              </a:lnSpc>
              <a:spcBef>
                <a:spcPts val="0"/>
              </a:spcBef>
              <a:spcAft>
                <a:spcPts val="600"/>
              </a:spcAft>
            </a:pPr>
            <a:r>
              <a:rPr lang="en-GB" sz="2200" dirty="0">
                <a:latin typeface="Arial" panose="020B0604020202020204" pitchFamily="34" charset="0"/>
                <a:ea typeface="Times New Roman" panose="02020603050405020304" pitchFamily="18" charset="0"/>
                <a:cs typeface="Arial" panose="020B0604020202020204" pitchFamily="34" charset="0"/>
                <a:sym typeface="Wingdings" panose="05000000000000000000" pitchFamily="2" charset="2"/>
              </a:rPr>
              <a:t>	       </a:t>
            </a:r>
            <a:r>
              <a:rPr lang="en-GB" sz="2800" dirty="0">
                <a:latin typeface="Arial" panose="020B0604020202020204" pitchFamily="34" charset="0"/>
                <a:ea typeface="Times New Roman" panose="02020603050405020304" pitchFamily="18" charset="0"/>
                <a:cs typeface="Arial" panose="020B0604020202020204" pitchFamily="34" charset="0"/>
                <a:sym typeface="Wingdings" panose="05000000000000000000" pitchFamily="2" charset="2"/>
              </a:rPr>
              <a:t></a:t>
            </a:r>
            <a:r>
              <a:rPr lang="en-GB" sz="2200" dirty="0">
                <a:latin typeface="Arial" panose="020B0604020202020204" pitchFamily="34" charset="0"/>
                <a:ea typeface="Times New Roman" panose="02020603050405020304" pitchFamily="18" charset="0"/>
                <a:cs typeface="Arial" panose="020B0604020202020204" pitchFamily="34" charset="0"/>
                <a:sym typeface="Wingdings" panose="05000000000000000000" pitchFamily="2" charset="2"/>
              </a:rPr>
              <a:t> </a:t>
            </a:r>
            <a:r>
              <a:rPr lang="en-GB" sz="2800" dirty="0">
                <a:latin typeface="Arial" panose="020B0604020202020204" pitchFamily="34" charset="0"/>
                <a:ea typeface="Times New Roman" panose="02020603050405020304" pitchFamily="18" charset="0"/>
                <a:cs typeface="Arial" panose="020B0604020202020204" pitchFamily="34" charset="0"/>
                <a:sym typeface="Wingdings" panose="05000000000000000000" pitchFamily="2" charset="2"/>
              </a:rPr>
              <a:t>How to improve your marks</a:t>
            </a:r>
            <a:endParaRPr lang="en-GB" sz="2800" dirty="0">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endParaRPr lang="en-GB" sz="3200" dirty="0"/>
          </a:p>
          <a:p>
            <a:pPr marL="450215">
              <a:lnSpc>
                <a:spcPct val="100000"/>
              </a:lnSpc>
              <a:spcBef>
                <a:spcPts val="0"/>
              </a:spcBef>
              <a:spcAft>
                <a:spcPts val="600"/>
              </a:spcAft>
            </a:pPr>
            <a:endParaRPr lang="en-GB" sz="3200" dirty="0"/>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The Structure of the Session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with solid fill">
            <a:extLst>
              <a:ext uri="{FF2B5EF4-FFF2-40B4-BE49-F238E27FC236}">
                <a16:creationId xmlns:a16="http://schemas.microsoft.com/office/drawing/2014/main" id="{E61580F4-9E0E-8AE2-FF68-046F7940DF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719053" y="4717767"/>
            <a:ext cx="1711439" cy="1711439"/>
          </a:xfrm>
          <a:prstGeom prst="rect">
            <a:avLst/>
          </a:prstGeom>
        </p:spPr>
      </p:pic>
    </p:spTree>
    <p:extLst>
      <p:ext uri="{BB962C8B-B14F-4D97-AF65-F5344CB8AC3E}">
        <p14:creationId xmlns:p14="http://schemas.microsoft.com/office/powerpoint/2010/main" val="635288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64705" y="1447796"/>
            <a:ext cx="4604860" cy="109093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450215">
              <a:lnSpc>
                <a:spcPct val="100000"/>
              </a:lnSpc>
              <a:spcBef>
                <a:spcPts val="0"/>
              </a:spcBef>
              <a:spcAft>
                <a:spcPts val="600"/>
              </a:spcAft>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Task 1:</a:t>
            </a:r>
          </a:p>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Innovation &amp; Ideation</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Assignment at a Glance</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with solid fill">
            <a:extLst>
              <a:ext uri="{FF2B5EF4-FFF2-40B4-BE49-F238E27FC236}">
                <a16:creationId xmlns:a16="http://schemas.microsoft.com/office/drawing/2014/main" id="{E61580F4-9E0E-8AE2-FF68-046F7940DF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12371" y="76185"/>
            <a:ext cx="1711439" cy="1711439"/>
          </a:xfrm>
          <a:prstGeom prst="rect">
            <a:avLst/>
          </a:prstGeom>
        </p:spPr>
      </p:pic>
      <p:sp>
        <p:nvSpPr>
          <p:cNvPr id="5" name="Text Placeholder 3">
            <a:extLst>
              <a:ext uri="{FF2B5EF4-FFF2-40B4-BE49-F238E27FC236}">
                <a16:creationId xmlns:a16="http://schemas.microsoft.com/office/drawing/2014/main" id="{3EB43B74-2FC5-4F23-AC56-DF02BA9044A8}"/>
              </a:ext>
            </a:extLst>
          </p:cNvPr>
          <p:cNvSpPr txBox="1">
            <a:spLocks/>
          </p:cNvSpPr>
          <p:nvPr/>
        </p:nvSpPr>
        <p:spPr>
          <a:xfrm>
            <a:off x="364705" y="3315410"/>
            <a:ext cx="4604860" cy="1090938"/>
          </a:xfrm>
          <a:prstGeom prst="rect">
            <a:avLst/>
          </a:prstGeo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Task 2:</a:t>
            </a:r>
          </a:p>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Project Management</a:t>
            </a:r>
          </a:p>
        </p:txBody>
      </p:sp>
      <p:sp>
        <p:nvSpPr>
          <p:cNvPr id="6" name="Text Placeholder 3">
            <a:extLst>
              <a:ext uri="{FF2B5EF4-FFF2-40B4-BE49-F238E27FC236}">
                <a16:creationId xmlns:a16="http://schemas.microsoft.com/office/drawing/2014/main" id="{EA66F550-2675-4451-BE2B-D03426237A9D}"/>
              </a:ext>
            </a:extLst>
          </p:cNvPr>
          <p:cNvSpPr txBox="1">
            <a:spLocks/>
          </p:cNvSpPr>
          <p:nvPr/>
        </p:nvSpPr>
        <p:spPr>
          <a:xfrm>
            <a:off x="364705" y="5183024"/>
            <a:ext cx="4604860" cy="1090938"/>
          </a:xfrm>
          <a:prstGeom prst="rect">
            <a:avLst/>
          </a:prstGeo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Task 3:</a:t>
            </a:r>
          </a:p>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Development and Design</a:t>
            </a:r>
          </a:p>
        </p:txBody>
      </p:sp>
      <p:cxnSp>
        <p:nvCxnSpPr>
          <p:cNvPr id="8" name="Straight Arrow Connector 7">
            <a:extLst>
              <a:ext uri="{FF2B5EF4-FFF2-40B4-BE49-F238E27FC236}">
                <a16:creationId xmlns:a16="http://schemas.microsoft.com/office/drawing/2014/main" id="{D527BC65-EB54-4C48-814B-F30EB61E51EA}"/>
              </a:ext>
            </a:extLst>
          </p:cNvPr>
          <p:cNvCxnSpPr>
            <a:stCxn id="4" idx="2"/>
            <a:endCxn id="5" idx="0"/>
          </p:cNvCxnSpPr>
          <p:nvPr/>
        </p:nvCxnSpPr>
        <p:spPr>
          <a:xfrm>
            <a:off x="2667135" y="2538734"/>
            <a:ext cx="0" cy="776676"/>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B410AFF-2C1C-471E-9A10-DDE437E2DB66}"/>
              </a:ext>
            </a:extLst>
          </p:cNvPr>
          <p:cNvCxnSpPr/>
          <p:nvPr/>
        </p:nvCxnSpPr>
        <p:spPr>
          <a:xfrm>
            <a:off x="2663957" y="4406348"/>
            <a:ext cx="0" cy="776676"/>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AA02537B-BF03-4DC3-AA2E-F2DAD1253157}"/>
              </a:ext>
            </a:extLst>
          </p:cNvPr>
          <p:cNvSpPr txBox="1"/>
          <p:nvPr/>
        </p:nvSpPr>
        <p:spPr>
          <a:xfrm>
            <a:off x="6037162" y="1481869"/>
            <a:ext cx="5965786" cy="3539430"/>
          </a:xfrm>
          <a:prstGeom prst="rect">
            <a:avLst/>
          </a:prstGeom>
          <a:noFill/>
        </p:spPr>
        <p:txBody>
          <a:bodyPr wrap="square" rtlCol="0">
            <a:spAutoFit/>
          </a:bodyPr>
          <a:lstStyle/>
          <a:p>
            <a:r>
              <a:rPr lang="en-GB" sz="2800" b="1" dirty="0"/>
              <a:t>Remember:</a:t>
            </a:r>
          </a:p>
          <a:p>
            <a:pPr>
              <a:buFont typeface="Arial" panose="020B0604020202020204" pitchFamily="34" charset="0"/>
              <a:buChar char="•"/>
            </a:pPr>
            <a:r>
              <a:rPr lang="en-GB" sz="2800" dirty="0"/>
              <a:t> Approximately </a:t>
            </a:r>
            <a:r>
              <a:rPr lang="en-GB" sz="2800" b="1" dirty="0"/>
              <a:t>2,000 words</a:t>
            </a:r>
            <a:r>
              <a:rPr lang="en-GB" sz="2800" dirty="0"/>
              <a:t> (+/- 10%); </a:t>
            </a:r>
            <a:r>
              <a:rPr lang="en-GB" sz="2800" dirty="0">
                <a:solidFill>
                  <a:srgbClr val="FFC000"/>
                </a:solidFill>
              </a:rPr>
              <a:t>5 marks deduction if below or over</a:t>
            </a:r>
          </a:p>
          <a:p>
            <a:pPr>
              <a:buFont typeface="Arial" panose="020B0604020202020204" pitchFamily="34" charset="0"/>
              <a:buChar char="•"/>
            </a:pPr>
            <a:r>
              <a:rPr lang="en-GB" sz="2800" b="1" dirty="0"/>
              <a:t> One project</a:t>
            </a:r>
            <a:r>
              <a:rPr lang="en-GB" sz="2800" dirty="0"/>
              <a:t> throughout </a:t>
            </a:r>
          </a:p>
          <a:p>
            <a:pPr>
              <a:buFont typeface="Arial" panose="020B0604020202020204" pitchFamily="34" charset="0"/>
              <a:buChar char="•"/>
            </a:pPr>
            <a:r>
              <a:rPr lang="en-GB" sz="2800" dirty="0"/>
              <a:t> Create your proposal in </a:t>
            </a:r>
            <a:r>
              <a:rPr lang="en-GB" sz="2800" b="1" dirty="0"/>
              <a:t>OneNote</a:t>
            </a:r>
            <a:r>
              <a:rPr lang="en-GB" sz="2800" dirty="0"/>
              <a:t> </a:t>
            </a:r>
          </a:p>
          <a:p>
            <a:pPr>
              <a:buFont typeface="Arial" panose="020B0604020202020204" pitchFamily="34" charset="0"/>
              <a:buChar char="•"/>
            </a:pPr>
            <a:r>
              <a:rPr lang="en-GB" sz="2800" dirty="0"/>
              <a:t> Export the </a:t>
            </a:r>
            <a:r>
              <a:rPr lang="en-GB" sz="2800" b="1" dirty="0"/>
              <a:t>entire notebook</a:t>
            </a:r>
            <a:r>
              <a:rPr lang="en-GB" sz="2800" dirty="0"/>
              <a:t> as a PDF </a:t>
            </a:r>
          </a:p>
          <a:p>
            <a:pPr>
              <a:buFont typeface="Arial" panose="020B0604020202020204" pitchFamily="34" charset="0"/>
              <a:buChar char="•"/>
            </a:pPr>
            <a:r>
              <a:rPr lang="en-GB" sz="2800" dirty="0"/>
              <a:t> Use </a:t>
            </a:r>
            <a:r>
              <a:rPr lang="en-GB" sz="2800" b="1" dirty="0"/>
              <a:t>IEEE referencing</a:t>
            </a:r>
            <a:endParaRPr lang="en-GB" sz="2800" dirty="0"/>
          </a:p>
          <a:p>
            <a:endParaRPr lang="en-GB" sz="2800" dirty="0"/>
          </a:p>
        </p:txBody>
      </p:sp>
      <p:sp>
        <p:nvSpPr>
          <p:cNvPr id="12" name="TextBox 11">
            <a:extLst>
              <a:ext uri="{FF2B5EF4-FFF2-40B4-BE49-F238E27FC236}">
                <a16:creationId xmlns:a16="http://schemas.microsoft.com/office/drawing/2014/main" id="{F5D13D0B-79AB-4C0A-B464-28419E260F96}"/>
              </a:ext>
            </a:extLst>
          </p:cNvPr>
          <p:cNvSpPr txBox="1"/>
          <p:nvPr/>
        </p:nvSpPr>
        <p:spPr>
          <a:xfrm>
            <a:off x="5039139" y="5812297"/>
            <a:ext cx="7295498" cy="461665"/>
          </a:xfrm>
          <a:prstGeom prst="rect">
            <a:avLst/>
          </a:prstGeom>
          <a:noFill/>
        </p:spPr>
        <p:txBody>
          <a:bodyPr wrap="square">
            <a:spAutoFit/>
          </a:bodyPr>
          <a:lstStyle/>
          <a:p>
            <a:pPr marL="450215">
              <a:lnSpc>
                <a:spcPct val="100000"/>
              </a:lnSpc>
              <a:spcBef>
                <a:spcPts val="0"/>
              </a:spcBef>
              <a:spcAft>
                <a:spcPts val="600"/>
              </a:spcAft>
            </a:pPr>
            <a:r>
              <a:rPr lang="en-GB" sz="2400" dirty="0">
                <a:solidFill>
                  <a:schemeClr val="bg1"/>
                </a:solidFill>
                <a:highlight>
                  <a:srgbClr val="FFFF00"/>
                </a:highlight>
              </a:rPr>
              <a:t>Submission deadline: Friday 10 July 2026 @ 3:00 pm</a:t>
            </a:r>
            <a:endParaRPr lang="en-GB" sz="20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181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7" y="1284513"/>
            <a:ext cx="11711703" cy="485664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Title page</a:t>
            </a:r>
          </a:p>
          <a:p>
            <a:pPr marL="1421765" lvl="1" indent="-514350">
              <a:lnSpc>
                <a:spcPct val="100000"/>
              </a:lnSpc>
              <a:spcBef>
                <a:spcPts val="0"/>
              </a:spcBef>
              <a:spcAft>
                <a:spcPts val="600"/>
              </a:spcAft>
              <a:buFont typeface="Arial" panose="020B0604020202020204" pitchFamily="34" charset="0"/>
              <a:buChar char="•"/>
            </a:pPr>
            <a:r>
              <a:rPr lang="en-GB" sz="2600" dirty="0">
                <a:latin typeface="Arial" panose="020B0604020202020204" pitchFamily="34" charset="0"/>
                <a:ea typeface="Times New Roman" panose="02020603050405020304" pitchFamily="18" charset="0"/>
                <a:cs typeface="Arial" panose="020B0604020202020204" pitchFamily="34" charset="0"/>
              </a:rPr>
              <a:t>Name</a:t>
            </a:r>
          </a:p>
          <a:p>
            <a:pPr marL="1421765" lvl="1" indent="-514350">
              <a:lnSpc>
                <a:spcPct val="100000"/>
              </a:lnSpc>
              <a:spcBef>
                <a:spcPts val="0"/>
              </a:spcBef>
              <a:spcAft>
                <a:spcPts val="600"/>
              </a:spcAft>
              <a:buFont typeface="Arial" panose="020B0604020202020204" pitchFamily="34" charset="0"/>
              <a:buChar char="•"/>
            </a:pPr>
            <a:r>
              <a:rPr lang="en-GB" sz="2600" dirty="0">
                <a:latin typeface="Arial" panose="020B0604020202020204" pitchFamily="34" charset="0"/>
                <a:ea typeface="Times New Roman" panose="02020603050405020304" pitchFamily="18" charset="0"/>
                <a:cs typeface="Arial" panose="020B0604020202020204" pitchFamily="34" charset="0"/>
              </a:rPr>
              <a:t>Student number</a:t>
            </a:r>
          </a:p>
          <a:p>
            <a:pPr marL="1421765" lvl="1" indent="-514350">
              <a:lnSpc>
                <a:spcPct val="100000"/>
              </a:lnSpc>
              <a:spcBef>
                <a:spcPts val="0"/>
              </a:spcBef>
              <a:spcAft>
                <a:spcPts val="600"/>
              </a:spcAft>
              <a:buFont typeface="Arial" panose="020B0604020202020204" pitchFamily="34" charset="0"/>
              <a:buChar char="•"/>
            </a:pPr>
            <a:r>
              <a:rPr lang="en-GB" sz="2600" dirty="0">
                <a:latin typeface="Arial" panose="020B0604020202020204" pitchFamily="34" charset="0"/>
                <a:ea typeface="Times New Roman" panose="02020603050405020304" pitchFamily="18" charset="0"/>
                <a:cs typeface="Arial" panose="020B0604020202020204" pitchFamily="34" charset="0"/>
              </a:rPr>
              <a:t>Module</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Task 1: Innovation and Ideation</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Task 2: Project Management</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Task 3: Development Methods and Design</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References </a:t>
            </a:r>
          </a:p>
          <a:p>
            <a:pPr marL="964565" indent="-514350">
              <a:lnSpc>
                <a:spcPct val="100000"/>
              </a:lnSpc>
              <a:spcBef>
                <a:spcPts val="0"/>
              </a:spcBef>
              <a:spcAft>
                <a:spcPts val="600"/>
              </a:spcAft>
              <a:buFont typeface="Arial" panose="020B0604020202020204" pitchFamily="34" charset="0"/>
              <a:buChar char="•"/>
            </a:pPr>
            <a:r>
              <a:rPr lang="en-GB" sz="2800" dirty="0">
                <a:latin typeface="Arial" panose="020B0604020202020204" pitchFamily="34" charset="0"/>
                <a:ea typeface="Times New Roman" panose="02020603050405020304" pitchFamily="18" charset="0"/>
                <a:cs typeface="Arial" panose="020B0604020202020204" pitchFamily="34" charset="0"/>
              </a:rPr>
              <a:t>Appendices</a:t>
            </a:r>
          </a:p>
          <a:p>
            <a:pPr marL="450215">
              <a:lnSpc>
                <a:spcPct val="100000"/>
              </a:lnSpc>
              <a:spcBef>
                <a:spcPts val="0"/>
              </a:spcBef>
              <a:spcAft>
                <a:spcPts val="600"/>
              </a:spcAft>
            </a:pPr>
            <a:endParaRPr lang="en-GB" sz="3200" dirty="0"/>
          </a:p>
          <a:p>
            <a:pPr marL="450215">
              <a:lnSpc>
                <a:spcPct val="100000"/>
              </a:lnSpc>
              <a:spcBef>
                <a:spcPts val="0"/>
              </a:spcBef>
              <a:spcAft>
                <a:spcPts val="600"/>
              </a:spcAft>
            </a:pPr>
            <a:endParaRPr lang="en-GB" sz="3200" dirty="0"/>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Your Notebook should contain: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with solid fill">
            <a:extLst>
              <a:ext uri="{FF2B5EF4-FFF2-40B4-BE49-F238E27FC236}">
                <a16:creationId xmlns:a16="http://schemas.microsoft.com/office/drawing/2014/main" id="{E61580F4-9E0E-8AE2-FF68-046F7940DF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311" y="1284513"/>
            <a:ext cx="2304279" cy="2304279"/>
          </a:xfrm>
          <a:prstGeom prst="rect">
            <a:avLst/>
          </a:prstGeom>
        </p:spPr>
      </p:pic>
    </p:spTree>
    <p:extLst>
      <p:ext uri="{BB962C8B-B14F-4D97-AF65-F5344CB8AC3E}">
        <p14:creationId xmlns:p14="http://schemas.microsoft.com/office/powerpoint/2010/main" val="4047630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8" y="1284514"/>
            <a:ext cx="5399990"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450215">
              <a:lnSpc>
                <a:spcPct val="100000"/>
              </a:lnSpc>
              <a:spcBef>
                <a:spcPts val="1200"/>
              </a:spcBef>
              <a:spcAft>
                <a:spcPts val="1200"/>
              </a:spcAft>
            </a:pPr>
            <a:r>
              <a:rPr lang="en-GB" sz="2800" dirty="0">
                <a:latin typeface="Arial" panose="020B0604020202020204" pitchFamily="34" charset="0"/>
                <a:ea typeface="Times New Roman" panose="02020603050405020304" pitchFamily="18" charset="0"/>
                <a:cs typeface="Arial" panose="020B0604020202020204" pitchFamily="34" charset="0"/>
              </a:rPr>
              <a:t>A strong submission demonstrates: </a:t>
            </a:r>
          </a:p>
          <a:p>
            <a:pPr marL="450215">
              <a:lnSpc>
                <a:spcPct val="100000"/>
              </a:lnSpc>
              <a:spcBef>
                <a:spcPts val="1200"/>
              </a:spcBef>
              <a:spcAft>
                <a:spcPts val="1200"/>
              </a:spcAft>
            </a:pPr>
            <a:r>
              <a:rPr lang="en-GB" sz="2800" dirty="0"/>
              <a:t>📚Good research</a:t>
            </a:r>
          </a:p>
          <a:p>
            <a:pPr marL="450215">
              <a:lnSpc>
                <a:spcPct val="100000"/>
              </a:lnSpc>
              <a:spcBef>
                <a:spcPts val="1200"/>
              </a:spcBef>
              <a:spcAft>
                <a:spcPts val="1200"/>
              </a:spcAft>
            </a:pPr>
            <a:r>
              <a:rPr lang="en-GB" sz="2800" dirty="0"/>
              <a:t>💡Clear justification</a:t>
            </a:r>
          </a:p>
          <a:p>
            <a:pPr marL="450215">
              <a:lnSpc>
                <a:spcPct val="100000"/>
              </a:lnSpc>
              <a:spcBef>
                <a:spcPts val="1200"/>
              </a:spcBef>
              <a:spcAft>
                <a:spcPts val="1200"/>
              </a:spcAft>
            </a:pPr>
            <a:r>
              <a:rPr lang="en-GB" sz="2800" dirty="0"/>
              <a:t>📅Realistic planning</a:t>
            </a:r>
          </a:p>
          <a:p>
            <a:pPr marL="450215">
              <a:lnSpc>
                <a:spcPct val="100000"/>
              </a:lnSpc>
              <a:spcBef>
                <a:spcPts val="1200"/>
              </a:spcBef>
              <a:spcAft>
                <a:spcPts val="1200"/>
              </a:spcAft>
            </a:pPr>
            <a:r>
              <a:rPr lang="en-GB" sz="2800" dirty="0"/>
              <a:t>🛠️ Practical evidence</a:t>
            </a:r>
          </a:p>
          <a:p>
            <a:pPr marL="450215">
              <a:lnSpc>
                <a:spcPct val="100000"/>
              </a:lnSpc>
              <a:spcBef>
                <a:spcPts val="1200"/>
              </a:spcBef>
              <a:spcAft>
                <a:spcPts val="1200"/>
              </a:spcAft>
            </a:pPr>
            <a:r>
              <a:rPr lang="en-GB" sz="2800" dirty="0"/>
              <a:t>📄Professional presentation</a:t>
            </a:r>
            <a:endParaRPr lang="en-GB" sz="2400" dirty="0"/>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What Markers Are Looking For?</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E6F18791-8D03-4C4B-A576-96A7F15D6DC1}"/>
              </a:ext>
            </a:extLst>
          </p:cNvPr>
          <p:cNvSpPr txBox="1"/>
          <p:nvPr/>
        </p:nvSpPr>
        <p:spPr>
          <a:xfrm>
            <a:off x="6278662" y="2000704"/>
            <a:ext cx="5578450" cy="2031325"/>
          </a:xfrm>
          <a:prstGeom prst="rect">
            <a:avLst/>
          </a:prstGeom>
          <a:noFill/>
        </p:spPr>
        <p:txBody>
          <a:bodyPr wrap="none" rtlCol="0">
            <a:spAutoFit/>
          </a:bodyPr>
          <a:lstStyle/>
          <a:p>
            <a:pPr>
              <a:spcBef>
                <a:spcPts val="1200"/>
              </a:spcBef>
            </a:pPr>
            <a:r>
              <a:rPr lang="en-GB" sz="2400" b="1" dirty="0"/>
              <a:t>Throughout today’s session, ask yourself...</a:t>
            </a:r>
          </a:p>
          <a:p>
            <a:pPr>
              <a:spcBef>
                <a:spcPts val="1200"/>
              </a:spcBef>
              <a:buFont typeface="Arial" panose="020B0604020202020204" pitchFamily="34" charset="0"/>
              <a:buChar char="•"/>
            </a:pPr>
            <a:r>
              <a:rPr lang="en-GB" sz="2400" dirty="0"/>
              <a:t> Can I justify my decisions? </a:t>
            </a:r>
          </a:p>
          <a:p>
            <a:pPr>
              <a:spcBef>
                <a:spcPts val="1200"/>
              </a:spcBef>
              <a:buFont typeface="Arial" panose="020B0604020202020204" pitchFamily="34" charset="0"/>
              <a:buChar char="•"/>
            </a:pPr>
            <a:r>
              <a:rPr lang="en-GB" sz="2400" dirty="0"/>
              <a:t> Have I provided enough evidence? </a:t>
            </a:r>
          </a:p>
          <a:p>
            <a:pPr>
              <a:spcBef>
                <a:spcPts val="1200"/>
              </a:spcBef>
              <a:buFont typeface="Arial" panose="020B0604020202020204" pitchFamily="34" charset="0"/>
              <a:buChar char="•"/>
            </a:pPr>
            <a:r>
              <a:rPr lang="en-GB" sz="2400" dirty="0"/>
              <a:t> Does everything link back to my project?</a:t>
            </a:r>
          </a:p>
        </p:txBody>
      </p:sp>
      <p:sp>
        <p:nvSpPr>
          <p:cNvPr id="12" name="TextBox 11">
            <a:extLst>
              <a:ext uri="{FF2B5EF4-FFF2-40B4-BE49-F238E27FC236}">
                <a16:creationId xmlns:a16="http://schemas.microsoft.com/office/drawing/2014/main" id="{51BA8673-8B5C-4E4E-B0A7-C6764050EFA1}"/>
              </a:ext>
            </a:extLst>
          </p:cNvPr>
          <p:cNvSpPr txBox="1"/>
          <p:nvPr/>
        </p:nvSpPr>
        <p:spPr>
          <a:xfrm>
            <a:off x="6513260" y="5439175"/>
            <a:ext cx="5479774" cy="830997"/>
          </a:xfrm>
          <a:prstGeom prst="rect">
            <a:avLst/>
          </a:prstGeom>
          <a:noFill/>
        </p:spPr>
        <p:txBody>
          <a:bodyPr wrap="square">
            <a:spAutoFit/>
          </a:bodyPr>
          <a:lstStyle/>
          <a:p>
            <a:r>
              <a:rPr lang="en-GB" sz="2400" dirty="0">
                <a:solidFill>
                  <a:schemeClr val="bg1"/>
                </a:solidFill>
                <a:highlight>
                  <a:srgbClr val="FFFF00"/>
                </a:highlight>
              </a:rPr>
              <a:t>Higher marks come from explaining your decisions, not simply describing them.</a:t>
            </a:r>
          </a:p>
        </p:txBody>
      </p:sp>
    </p:spTree>
    <p:extLst>
      <p:ext uri="{BB962C8B-B14F-4D97-AF65-F5344CB8AC3E}">
        <p14:creationId xmlns:p14="http://schemas.microsoft.com/office/powerpoint/2010/main" val="2483057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6965132" y="1210620"/>
            <a:ext cx="4976191" cy="5458535"/>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Q1 – Innovation</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Explain how creativity and innovation create value.</a:t>
            </a:r>
          </a:p>
          <a:p>
            <a:pPr marL="450215">
              <a:lnSpc>
                <a:spcPct val="100000"/>
              </a:lnSpc>
              <a:spcBef>
                <a:spcPts val="0"/>
              </a:spcBef>
              <a:spcAft>
                <a:spcPts val="600"/>
              </a:spcAft>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Q2 – Your Project</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Present</a:t>
            </a:r>
          </a:p>
          <a:p>
            <a:pPr marL="793115" indent="-342900">
              <a:lnSpc>
                <a:spcPct val="100000"/>
              </a:lnSpc>
              <a:spcBef>
                <a:spcPts val="0"/>
              </a:spcBef>
              <a:spcAft>
                <a:spcPts val="600"/>
              </a:spcAf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a clear project title</a:t>
            </a:r>
          </a:p>
          <a:p>
            <a:pPr marL="793115" indent="-342900">
              <a:lnSpc>
                <a:spcPct val="100000"/>
              </a:lnSpc>
              <a:spcBef>
                <a:spcPts val="0"/>
              </a:spcBef>
              <a:spcAft>
                <a:spcPts val="600"/>
              </a:spcAf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one Aim</a:t>
            </a:r>
          </a:p>
          <a:p>
            <a:pPr marL="793115" indent="-342900">
              <a:lnSpc>
                <a:spcPct val="100000"/>
              </a:lnSpc>
              <a:spcBef>
                <a:spcPts val="0"/>
              </a:spcBef>
              <a:spcAft>
                <a:spcPts val="600"/>
              </a:spcAft>
              <a:buFont typeface="Arial" panose="020B0604020202020204" pitchFamily="34" charset="0"/>
              <a:buChar char="•"/>
            </a:pPr>
            <a:r>
              <a:rPr lang="en-GB" sz="2400" dirty="0">
                <a:effectLst/>
                <a:latin typeface="Arial" panose="020B0604020202020204" pitchFamily="34" charset="0"/>
                <a:ea typeface="Times New Roman" panose="02020603050405020304" pitchFamily="18" charset="0"/>
                <a:cs typeface="Arial" panose="020B0604020202020204" pitchFamily="34" charset="0"/>
              </a:rPr>
              <a:t>SMART Objectives</a:t>
            </a:r>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Q3 – Research</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Identify the key sources that will support your project.</a:t>
            </a: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Task 1: Innovation and Ideation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4A053696-D0CC-41CA-B012-3E4CF99ACDE7}"/>
              </a:ext>
            </a:extLst>
          </p:cNvPr>
          <p:cNvSpPr txBox="1"/>
          <p:nvPr/>
        </p:nvSpPr>
        <p:spPr>
          <a:xfrm>
            <a:off x="250677" y="4466928"/>
            <a:ext cx="6315921" cy="769441"/>
          </a:xfrm>
          <a:prstGeom prst="rect">
            <a:avLst/>
          </a:prstGeom>
          <a:noFill/>
        </p:spPr>
        <p:txBody>
          <a:bodyPr wrap="square">
            <a:spAutoFit/>
          </a:bodyPr>
          <a:lstStyle/>
          <a:p>
            <a:r>
              <a:rPr lang="en-GB" sz="2200" dirty="0">
                <a:solidFill>
                  <a:schemeClr val="bg1"/>
                </a:solidFill>
                <a:highlight>
                  <a:srgbClr val="FFFF00"/>
                </a:highlight>
              </a:rPr>
              <a:t>Task 1 should convince the reader that your project is worthwhile, achievable and supported by research.</a:t>
            </a:r>
          </a:p>
        </p:txBody>
      </p:sp>
      <p:pic>
        <p:nvPicPr>
          <p:cNvPr id="13" name="Picture 12">
            <a:extLst>
              <a:ext uri="{FF2B5EF4-FFF2-40B4-BE49-F238E27FC236}">
                <a16:creationId xmlns:a16="http://schemas.microsoft.com/office/drawing/2014/main" id="{86EF104E-E3DD-4DFF-B255-0452472917BA}"/>
              </a:ext>
            </a:extLst>
          </p:cNvPr>
          <p:cNvPicPr>
            <a:picLocks noChangeAspect="1"/>
          </p:cNvPicPr>
          <p:nvPr/>
        </p:nvPicPr>
        <p:blipFill>
          <a:blip r:embed="rId3"/>
          <a:stretch>
            <a:fillRect/>
          </a:stretch>
        </p:blipFill>
        <p:spPr>
          <a:xfrm>
            <a:off x="167540" y="1473030"/>
            <a:ext cx="6549930" cy="2466857"/>
          </a:xfrm>
          <a:prstGeom prst="rect">
            <a:avLst/>
          </a:prstGeom>
        </p:spPr>
      </p:pic>
    </p:spTree>
    <p:extLst>
      <p:ext uri="{BB962C8B-B14F-4D97-AF65-F5344CB8AC3E}">
        <p14:creationId xmlns:p14="http://schemas.microsoft.com/office/powerpoint/2010/main" val="55007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7" y="1284513"/>
            <a:ext cx="11711703" cy="526409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450215">
              <a:lnSpc>
                <a:spcPct val="100000"/>
              </a:lnSpc>
              <a:spcBef>
                <a:spcPts val="1200"/>
              </a:spcBef>
              <a:spcAft>
                <a:spcPts val="1200"/>
              </a:spcAft>
            </a:pPr>
            <a:r>
              <a:rPr lang="en-GB" sz="3200" dirty="0">
                <a:latin typeface="Arial" panose="020B0604020202020204" pitchFamily="34" charset="0"/>
                <a:ea typeface="Times New Roman" panose="02020603050405020304" pitchFamily="18" charset="0"/>
                <a:cs typeface="Arial" panose="020B0604020202020204" pitchFamily="34" charset="0"/>
              </a:rPr>
              <a:t>Your project does not have to be completely new.</a:t>
            </a:r>
          </a:p>
          <a:p>
            <a:pPr marL="450215">
              <a:lnSpc>
                <a:spcPct val="100000"/>
              </a:lnSpc>
              <a:spcBef>
                <a:spcPts val="1200"/>
              </a:spcBef>
              <a:spcAft>
                <a:spcPts val="1200"/>
              </a:spcAft>
            </a:pPr>
            <a:r>
              <a:rPr lang="en-GB" sz="3200" dirty="0">
                <a:effectLst/>
                <a:latin typeface="Arial" panose="020B0604020202020204" pitchFamily="34" charset="0"/>
                <a:ea typeface="Times New Roman" panose="02020603050405020304" pitchFamily="18" charset="0"/>
                <a:cs typeface="Arial" panose="020B0604020202020204" pitchFamily="34" charset="0"/>
              </a:rPr>
              <a:t>Innovation can mean:</a:t>
            </a:r>
          </a:p>
          <a:p>
            <a:pPr marL="964565" indent="-514350">
              <a:lnSpc>
                <a:spcPct val="100000"/>
              </a:lnSpc>
              <a:spcBef>
                <a:spcPts val="1200"/>
              </a:spcBef>
              <a:spcAft>
                <a:spcPts val="1200"/>
              </a:spcAft>
              <a:buFont typeface="Arial" panose="020B0604020202020204" pitchFamily="34" charset="0"/>
              <a:buChar char="•"/>
            </a:pPr>
            <a:r>
              <a:rPr lang="en-GB" sz="2800" dirty="0">
                <a:effectLst/>
                <a:latin typeface="Arial" panose="020B0604020202020204" pitchFamily="34" charset="0"/>
                <a:ea typeface="Times New Roman" panose="02020603050405020304" pitchFamily="18" charset="0"/>
                <a:cs typeface="Arial" panose="020B0604020202020204" pitchFamily="34" charset="0"/>
              </a:rPr>
              <a:t>Improving an existing process</a:t>
            </a:r>
          </a:p>
          <a:p>
            <a:pPr marL="964565" indent="-514350">
              <a:lnSpc>
                <a:spcPct val="100000"/>
              </a:lnSpc>
              <a:spcBef>
                <a:spcPts val="1200"/>
              </a:spcBef>
              <a:spcAft>
                <a:spcPts val="1200"/>
              </a:spcAft>
              <a:buFont typeface="Arial" panose="020B0604020202020204" pitchFamily="34" charset="0"/>
              <a:buChar char="•"/>
            </a:pPr>
            <a:r>
              <a:rPr lang="en-GB" sz="2800" dirty="0">
                <a:latin typeface="Arial" panose="020B0604020202020204" pitchFamily="34" charset="0"/>
                <a:cs typeface="Arial" panose="020B0604020202020204" pitchFamily="34" charset="0"/>
              </a:rPr>
              <a:t>Increasing efficiency</a:t>
            </a:r>
          </a:p>
          <a:p>
            <a:pPr marL="964565" indent="-514350">
              <a:lnSpc>
                <a:spcPct val="100000"/>
              </a:lnSpc>
              <a:spcBef>
                <a:spcPts val="1200"/>
              </a:spcBef>
              <a:spcAft>
                <a:spcPts val="1200"/>
              </a:spcAft>
              <a:buFont typeface="Arial" panose="020B0604020202020204" pitchFamily="34" charset="0"/>
              <a:buChar char="•"/>
            </a:pPr>
            <a:r>
              <a:rPr lang="en-GB" sz="2800" dirty="0">
                <a:latin typeface="Arial" panose="020B0604020202020204" pitchFamily="34" charset="0"/>
                <a:cs typeface="Arial" panose="020B0604020202020204" pitchFamily="34" charset="0"/>
              </a:rPr>
              <a:t>Improving the user experience</a:t>
            </a:r>
          </a:p>
          <a:p>
            <a:pPr marL="964565" indent="-514350">
              <a:lnSpc>
                <a:spcPct val="100000"/>
              </a:lnSpc>
              <a:spcBef>
                <a:spcPts val="1200"/>
              </a:spcBef>
              <a:spcAft>
                <a:spcPts val="1200"/>
              </a:spcAft>
              <a:buFont typeface="Arial" panose="020B0604020202020204" pitchFamily="34" charset="0"/>
              <a:buChar char="•"/>
            </a:pPr>
            <a:r>
              <a:rPr lang="en-GB" sz="2800" dirty="0">
                <a:latin typeface="Arial" panose="020B0604020202020204" pitchFamily="34" charset="0"/>
                <a:cs typeface="Arial" panose="020B0604020202020204" pitchFamily="34" charset="0"/>
              </a:rPr>
              <a:t>Solving an existing problem in a better way</a:t>
            </a:r>
          </a:p>
          <a:p>
            <a:pPr marL="964565" indent="-514350">
              <a:lnSpc>
                <a:spcPct val="100000"/>
              </a:lnSpc>
              <a:spcBef>
                <a:spcPts val="1200"/>
              </a:spcBef>
              <a:spcAft>
                <a:spcPts val="1200"/>
              </a:spcAft>
              <a:buFont typeface="Arial" panose="020B0604020202020204" pitchFamily="34" charset="0"/>
              <a:buChar char="•"/>
            </a:pPr>
            <a:r>
              <a:rPr lang="en-GB" sz="2800" dirty="0">
                <a:latin typeface="Arial" panose="020B0604020202020204" pitchFamily="34" charset="0"/>
                <a:cs typeface="Arial" panose="020B0604020202020204" pitchFamily="34" charset="0"/>
              </a:rPr>
              <a:t>Creating value for an organisation or society</a:t>
            </a:r>
            <a:endParaRPr lang="en-GB" sz="3200" dirty="0"/>
          </a:p>
          <a:p>
            <a:pPr marL="450215">
              <a:lnSpc>
                <a:spcPct val="100000"/>
              </a:lnSpc>
              <a:spcBef>
                <a:spcPts val="0"/>
              </a:spcBef>
              <a:spcAft>
                <a:spcPts val="600"/>
              </a:spcAft>
            </a:pPr>
            <a:endParaRPr lang="en-GB" sz="3200" dirty="0"/>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Innovation Creates Value</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with solid fill">
            <a:extLst>
              <a:ext uri="{FF2B5EF4-FFF2-40B4-BE49-F238E27FC236}">
                <a16:creationId xmlns:a16="http://schemas.microsoft.com/office/drawing/2014/main" id="{E61580F4-9E0E-8AE2-FF68-046F7940DF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35151" y="1364967"/>
            <a:ext cx="1711439" cy="1711439"/>
          </a:xfrm>
          <a:prstGeom prst="rect">
            <a:avLst/>
          </a:prstGeom>
        </p:spPr>
      </p:pic>
    </p:spTree>
    <p:extLst>
      <p:ext uri="{BB962C8B-B14F-4D97-AF65-F5344CB8AC3E}">
        <p14:creationId xmlns:p14="http://schemas.microsoft.com/office/powerpoint/2010/main" val="652139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133673" y="1284514"/>
            <a:ext cx="5804193"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a:spcBef>
                <a:spcPts val="1200"/>
              </a:spcBef>
              <a:spcAft>
                <a:spcPts val="1200"/>
              </a:spcAft>
            </a:pPr>
            <a:r>
              <a:rPr lang="en-GB" sz="2800" dirty="0"/>
              <a:t>Some of you are developing:</a:t>
            </a:r>
          </a:p>
          <a:p>
            <a:pPr>
              <a:spcBef>
                <a:spcPts val="1200"/>
              </a:spcBef>
              <a:spcAft>
                <a:spcPts val="1200"/>
              </a:spcAft>
            </a:pPr>
            <a:r>
              <a:rPr lang="en-GB" sz="2800" dirty="0"/>
              <a:t>💻 </a:t>
            </a:r>
            <a:r>
              <a:rPr lang="en-GB" sz="2800" b="1" dirty="0"/>
              <a:t>Software applications</a:t>
            </a:r>
            <a:endParaRPr lang="en-GB" sz="2800" dirty="0"/>
          </a:p>
          <a:p>
            <a:pPr>
              <a:spcBef>
                <a:spcPts val="1200"/>
              </a:spcBef>
              <a:spcAft>
                <a:spcPts val="1200"/>
              </a:spcAft>
            </a:pPr>
            <a:r>
              <a:rPr lang="en-GB" sz="2800" dirty="0"/>
              <a:t>🌐 </a:t>
            </a:r>
            <a:r>
              <a:rPr lang="en-GB" sz="2800" b="1" dirty="0"/>
              <a:t>Websites and web-based tools</a:t>
            </a:r>
            <a:endParaRPr lang="en-GB" sz="2800" dirty="0"/>
          </a:p>
          <a:p>
            <a:pPr>
              <a:spcBef>
                <a:spcPts val="1200"/>
              </a:spcBef>
              <a:spcAft>
                <a:spcPts val="1200"/>
              </a:spcAft>
            </a:pPr>
            <a:r>
              <a:rPr lang="en-GB" sz="2800" dirty="0"/>
              <a:t>📊 </a:t>
            </a:r>
            <a:r>
              <a:rPr lang="en-GB" sz="2800" b="1" dirty="0"/>
              <a:t>Dashboards and data analysis 	solutions</a:t>
            </a:r>
            <a:endParaRPr lang="en-GB" sz="2800" dirty="0"/>
          </a:p>
          <a:p>
            <a:pPr>
              <a:spcBef>
                <a:spcPts val="1200"/>
              </a:spcBef>
              <a:spcAft>
                <a:spcPts val="1200"/>
              </a:spcAft>
            </a:pPr>
            <a:r>
              <a:rPr lang="en-GB" sz="2800" dirty="0"/>
              <a:t>⚙️ </a:t>
            </a:r>
            <a:r>
              <a:rPr lang="en-GB" sz="2800" b="1" dirty="0"/>
              <a:t>Workplace automation systems</a:t>
            </a:r>
            <a:endParaRPr lang="en-GB" sz="2800" dirty="0"/>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Your Projects</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 Placeholder 3">
            <a:extLst>
              <a:ext uri="{FF2B5EF4-FFF2-40B4-BE49-F238E27FC236}">
                <a16:creationId xmlns:a16="http://schemas.microsoft.com/office/drawing/2014/main" id="{48F8A873-C91F-4866-B9A1-037A48D9A5F7}"/>
              </a:ext>
            </a:extLst>
          </p:cNvPr>
          <p:cNvSpPr txBox="1">
            <a:spLocks/>
          </p:cNvSpPr>
          <p:nvPr/>
        </p:nvSpPr>
        <p:spPr>
          <a:xfrm flipH="1" flipV="1">
            <a:off x="6096000" y="1284514"/>
            <a:ext cx="5804192" cy="4985658"/>
          </a:xfrm>
          <a:prstGeom prst="rect">
            <a:avLst/>
          </a:prstGeo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0215">
              <a:lnSpc>
                <a:spcPct val="100000"/>
              </a:lnSpc>
              <a:spcBef>
                <a:spcPts val="0"/>
              </a:spcBef>
              <a:spcAft>
                <a:spcPts val="600"/>
              </a:spcAft>
            </a:pPr>
            <a:endParaRPr lang="en-GB" sz="2800" dirty="0">
              <a:latin typeface="Arial" panose="020B0604020202020204" pitchFamily="34" charset="0"/>
              <a:ea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2905A55-E565-4AD8-B1E7-E95DFD52E882}"/>
              </a:ext>
            </a:extLst>
          </p:cNvPr>
          <p:cNvSpPr txBox="1"/>
          <p:nvPr/>
        </p:nvSpPr>
        <p:spPr>
          <a:xfrm>
            <a:off x="6096000" y="1284514"/>
            <a:ext cx="5646056" cy="5201424"/>
          </a:xfrm>
          <a:prstGeom prst="rect">
            <a:avLst/>
          </a:prstGeom>
          <a:noFill/>
        </p:spPr>
        <p:txBody>
          <a:bodyPr wrap="square" rtlCol="0">
            <a:spAutoFit/>
          </a:bodyPr>
          <a:lstStyle/>
          <a:p>
            <a:pPr>
              <a:spcBef>
                <a:spcPts val="1200"/>
              </a:spcBef>
              <a:spcAft>
                <a:spcPts val="1200"/>
              </a:spcAft>
            </a:pPr>
            <a:r>
              <a:rPr lang="en-GB" sz="2800" dirty="0"/>
              <a:t>Regardless of the technology, every project should answer four questions</a:t>
            </a:r>
          </a:p>
          <a:p>
            <a:pPr marL="457200" indent="-457200">
              <a:spcBef>
                <a:spcPts val="1200"/>
              </a:spcBef>
              <a:spcAft>
                <a:spcPts val="1200"/>
              </a:spcAft>
              <a:buFont typeface="Arial" panose="020B0604020202020204" pitchFamily="34" charset="0"/>
              <a:buChar char="•"/>
            </a:pPr>
            <a:r>
              <a:rPr lang="en-GB" sz="2800" dirty="0"/>
              <a:t>What problem are you solving?</a:t>
            </a:r>
          </a:p>
          <a:p>
            <a:pPr marL="457200" indent="-457200">
              <a:spcBef>
                <a:spcPts val="1200"/>
              </a:spcBef>
              <a:spcAft>
                <a:spcPts val="1200"/>
              </a:spcAft>
              <a:buFont typeface="Arial" panose="020B0604020202020204" pitchFamily="34" charset="0"/>
              <a:buChar char="•"/>
            </a:pPr>
            <a:r>
              <a:rPr lang="en-GB" sz="2800" dirty="0"/>
              <a:t>Who will benefit?</a:t>
            </a:r>
          </a:p>
          <a:p>
            <a:pPr marL="457200" indent="-457200">
              <a:spcBef>
                <a:spcPts val="1200"/>
              </a:spcBef>
              <a:spcAft>
                <a:spcPts val="1200"/>
              </a:spcAft>
              <a:buFont typeface="Arial" panose="020B0604020202020204" pitchFamily="34" charset="0"/>
              <a:buChar char="•"/>
            </a:pPr>
            <a:r>
              <a:rPr lang="en-GB" sz="2800" dirty="0"/>
              <a:t>What value will your solution create?</a:t>
            </a:r>
          </a:p>
          <a:p>
            <a:pPr marL="457200" indent="-457200">
              <a:spcBef>
                <a:spcPts val="1200"/>
              </a:spcBef>
              <a:spcAft>
                <a:spcPts val="1200"/>
              </a:spcAft>
              <a:buFont typeface="Arial" panose="020B0604020202020204" pitchFamily="34" charset="0"/>
              <a:buChar char="•"/>
            </a:pPr>
            <a:r>
              <a:rPr lang="en-GB" sz="2800" dirty="0"/>
              <a:t>Why is your proposed solution appropriate?</a:t>
            </a:r>
          </a:p>
          <a:p>
            <a:endParaRPr lang="en-GB" dirty="0"/>
          </a:p>
        </p:txBody>
      </p:sp>
      <p:sp>
        <p:nvSpPr>
          <p:cNvPr id="8" name="TextBox 7">
            <a:extLst>
              <a:ext uri="{FF2B5EF4-FFF2-40B4-BE49-F238E27FC236}">
                <a16:creationId xmlns:a16="http://schemas.microsoft.com/office/drawing/2014/main" id="{4A2CDD96-A4A9-4877-BBBE-37B1F2EFA72F}"/>
              </a:ext>
            </a:extLst>
          </p:cNvPr>
          <p:cNvSpPr txBox="1"/>
          <p:nvPr/>
        </p:nvSpPr>
        <p:spPr>
          <a:xfrm>
            <a:off x="1893379" y="6396335"/>
            <a:ext cx="8405241" cy="461665"/>
          </a:xfrm>
          <a:prstGeom prst="rect">
            <a:avLst/>
          </a:prstGeom>
          <a:noFill/>
        </p:spPr>
        <p:txBody>
          <a:bodyPr wrap="square">
            <a:spAutoFit/>
          </a:bodyPr>
          <a:lstStyle/>
          <a:p>
            <a:r>
              <a:rPr lang="en-GB" sz="2400" dirty="0">
                <a:solidFill>
                  <a:schemeClr val="bg1"/>
                </a:solidFill>
                <a:highlight>
                  <a:srgbClr val="FFFF00"/>
                </a:highlight>
              </a:rPr>
              <a:t>Can you answer these four questions about your own project?</a:t>
            </a:r>
          </a:p>
        </p:txBody>
      </p:sp>
    </p:spTree>
    <p:extLst>
      <p:ext uri="{BB962C8B-B14F-4D97-AF65-F5344CB8AC3E}">
        <p14:creationId xmlns:p14="http://schemas.microsoft.com/office/powerpoint/2010/main" val="3940479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236741" y="1284513"/>
            <a:ext cx="11718518" cy="505450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Arial" panose="020B0604020202020204" pitchFamily="34" charset="0"/>
              </a:rPr>
              <a:t>A strong project proposal should clearly show the link between:</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Aims, Objectives  and Research</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8B7DE53B-9B3C-45B3-9BC0-CFA1037D1F72}"/>
              </a:ext>
            </a:extLst>
          </p:cNvPr>
          <p:cNvGrpSpPr/>
          <p:nvPr/>
        </p:nvGrpSpPr>
        <p:grpSpPr>
          <a:xfrm>
            <a:off x="1724209" y="2050748"/>
            <a:ext cx="8427309" cy="954107"/>
            <a:chOff x="630194" y="2087818"/>
            <a:chExt cx="8427309" cy="954107"/>
          </a:xfrm>
        </p:grpSpPr>
        <p:sp>
          <p:nvSpPr>
            <p:cNvPr id="2" name="TextBox 1">
              <a:extLst>
                <a:ext uri="{FF2B5EF4-FFF2-40B4-BE49-F238E27FC236}">
                  <a16:creationId xmlns:a16="http://schemas.microsoft.com/office/drawing/2014/main" id="{08327573-3F45-4ECE-A555-D4D939752364}"/>
                </a:ext>
              </a:extLst>
            </p:cNvPr>
            <p:cNvSpPr txBox="1"/>
            <p:nvPr/>
          </p:nvSpPr>
          <p:spPr>
            <a:xfrm>
              <a:off x="630194" y="2087818"/>
              <a:ext cx="1272747" cy="954107"/>
            </a:xfrm>
            <a:prstGeom prst="rect">
              <a:avLst/>
            </a:prstGeom>
            <a:noFill/>
            <a:ln>
              <a:solidFill>
                <a:schemeClr val="tx1"/>
              </a:solidFill>
            </a:ln>
          </p:spPr>
          <p:txBody>
            <a:bodyPr wrap="square" rtlCol="0">
              <a:spAutoFit/>
            </a:bodyPr>
            <a:lstStyle/>
            <a:p>
              <a:r>
                <a:rPr lang="en-GB" sz="2800" dirty="0"/>
                <a:t>Project Aim</a:t>
              </a:r>
            </a:p>
          </p:txBody>
        </p:sp>
        <p:sp>
          <p:nvSpPr>
            <p:cNvPr id="6" name="TextBox 5">
              <a:extLst>
                <a:ext uri="{FF2B5EF4-FFF2-40B4-BE49-F238E27FC236}">
                  <a16:creationId xmlns:a16="http://schemas.microsoft.com/office/drawing/2014/main" id="{C52A41AB-398D-41DD-AD93-10FDDAF0B02D}"/>
                </a:ext>
              </a:extLst>
            </p:cNvPr>
            <p:cNvSpPr txBox="1"/>
            <p:nvPr/>
          </p:nvSpPr>
          <p:spPr>
            <a:xfrm>
              <a:off x="2673178" y="2087818"/>
              <a:ext cx="1738184" cy="954107"/>
            </a:xfrm>
            <a:prstGeom prst="rect">
              <a:avLst/>
            </a:prstGeom>
            <a:noFill/>
            <a:ln>
              <a:solidFill>
                <a:schemeClr val="tx1"/>
              </a:solidFill>
            </a:ln>
          </p:spPr>
          <p:txBody>
            <a:bodyPr wrap="square" rtlCol="0">
              <a:spAutoFit/>
            </a:bodyPr>
            <a:lstStyle/>
            <a:p>
              <a:r>
                <a:rPr lang="en-GB" sz="2800" dirty="0"/>
                <a:t>SMART Objectives</a:t>
              </a:r>
            </a:p>
          </p:txBody>
        </p:sp>
        <p:sp>
          <p:nvSpPr>
            <p:cNvPr id="8" name="TextBox 7">
              <a:extLst>
                <a:ext uri="{FF2B5EF4-FFF2-40B4-BE49-F238E27FC236}">
                  <a16:creationId xmlns:a16="http://schemas.microsoft.com/office/drawing/2014/main" id="{788A8D26-6C79-48C5-B2DA-0E9AFA2E8A91}"/>
                </a:ext>
              </a:extLst>
            </p:cNvPr>
            <p:cNvSpPr txBox="1"/>
            <p:nvPr/>
          </p:nvSpPr>
          <p:spPr>
            <a:xfrm>
              <a:off x="5181599" y="2087818"/>
              <a:ext cx="1272747" cy="954107"/>
            </a:xfrm>
            <a:prstGeom prst="rect">
              <a:avLst/>
            </a:prstGeom>
            <a:noFill/>
            <a:ln>
              <a:solidFill>
                <a:schemeClr val="tx1"/>
              </a:solidFill>
            </a:ln>
          </p:spPr>
          <p:txBody>
            <a:bodyPr wrap="square" rtlCol="0">
              <a:spAutoFit/>
            </a:bodyPr>
            <a:lstStyle/>
            <a:p>
              <a:r>
                <a:rPr lang="en-GB" sz="2800" dirty="0"/>
                <a:t>Project Plan</a:t>
              </a:r>
            </a:p>
          </p:txBody>
        </p:sp>
        <p:sp>
          <p:nvSpPr>
            <p:cNvPr id="9" name="TextBox 8">
              <a:extLst>
                <a:ext uri="{FF2B5EF4-FFF2-40B4-BE49-F238E27FC236}">
                  <a16:creationId xmlns:a16="http://schemas.microsoft.com/office/drawing/2014/main" id="{558641CA-3192-4B05-A6C0-398DB54C705C}"/>
                </a:ext>
              </a:extLst>
            </p:cNvPr>
            <p:cNvSpPr txBox="1"/>
            <p:nvPr/>
          </p:nvSpPr>
          <p:spPr>
            <a:xfrm>
              <a:off x="7224583" y="2087818"/>
              <a:ext cx="1832920" cy="954107"/>
            </a:xfrm>
            <a:prstGeom prst="rect">
              <a:avLst/>
            </a:prstGeom>
            <a:noFill/>
            <a:ln>
              <a:solidFill>
                <a:schemeClr val="tx1"/>
              </a:solidFill>
            </a:ln>
          </p:spPr>
          <p:txBody>
            <a:bodyPr wrap="square" rtlCol="0">
              <a:spAutoFit/>
            </a:bodyPr>
            <a:lstStyle/>
            <a:p>
              <a:r>
                <a:rPr lang="en-GB" sz="2800" dirty="0"/>
                <a:t>Final Evaluation</a:t>
              </a:r>
            </a:p>
          </p:txBody>
        </p:sp>
        <p:cxnSp>
          <p:nvCxnSpPr>
            <p:cNvPr id="10" name="Straight Arrow Connector 9">
              <a:extLst>
                <a:ext uri="{FF2B5EF4-FFF2-40B4-BE49-F238E27FC236}">
                  <a16:creationId xmlns:a16="http://schemas.microsoft.com/office/drawing/2014/main" id="{9E9B29C7-ED04-4379-8A56-2596E004EEA1}"/>
                </a:ext>
              </a:extLst>
            </p:cNvPr>
            <p:cNvCxnSpPr>
              <a:cxnSpLocks/>
            </p:cNvCxnSpPr>
            <p:nvPr/>
          </p:nvCxnSpPr>
          <p:spPr>
            <a:xfrm>
              <a:off x="1902941" y="2589905"/>
              <a:ext cx="770237" cy="0"/>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F89C1AD-F6AE-45A6-9E07-A5DBA0634D06}"/>
                </a:ext>
              </a:extLst>
            </p:cNvPr>
            <p:cNvCxnSpPr>
              <a:cxnSpLocks/>
            </p:cNvCxnSpPr>
            <p:nvPr/>
          </p:nvCxnSpPr>
          <p:spPr>
            <a:xfrm>
              <a:off x="4411362" y="2589905"/>
              <a:ext cx="770237" cy="0"/>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9C11C0BB-DDA9-4F91-BEF4-316A33E98883}"/>
                </a:ext>
              </a:extLst>
            </p:cNvPr>
            <p:cNvCxnSpPr>
              <a:cxnSpLocks/>
            </p:cNvCxnSpPr>
            <p:nvPr/>
          </p:nvCxnSpPr>
          <p:spPr>
            <a:xfrm>
              <a:off x="6454346" y="2613724"/>
              <a:ext cx="770237" cy="0"/>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15" name="TextBox 14">
            <a:extLst>
              <a:ext uri="{FF2B5EF4-FFF2-40B4-BE49-F238E27FC236}">
                <a16:creationId xmlns:a16="http://schemas.microsoft.com/office/drawing/2014/main" id="{A534A825-F300-4760-BED3-FB3C23DD67E3}"/>
              </a:ext>
            </a:extLst>
          </p:cNvPr>
          <p:cNvSpPr txBox="1"/>
          <p:nvPr/>
        </p:nvSpPr>
        <p:spPr>
          <a:xfrm>
            <a:off x="580767" y="3355591"/>
            <a:ext cx="11161289" cy="830997"/>
          </a:xfrm>
          <a:prstGeom prst="rect">
            <a:avLst/>
          </a:prstGeom>
          <a:noFill/>
        </p:spPr>
        <p:txBody>
          <a:bodyPr wrap="square" rtlCol="0">
            <a:spAutoFit/>
          </a:bodyPr>
          <a:lstStyle/>
          <a:p>
            <a:r>
              <a:rPr lang="en-GB" sz="2400" b="1" dirty="0"/>
              <a:t>Aim:</a:t>
            </a:r>
            <a:r>
              <a:rPr lang="en-GB" sz="2400" dirty="0"/>
              <a:t> Develop a web-based inventory management system to improve stock control of a small business.</a:t>
            </a:r>
          </a:p>
        </p:txBody>
      </p:sp>
      <p:sp>
        <p:nvSpPr>
          <p:cNvPr id="16" name="TextBox 15">
            <a:extLst>
              <a:ext uri="{FF2B5EF4-FFF2-40B4-BE49-F238E27FC236}">
                <a16:creationId xmlns:a16="http://schemas.microsoft.com/office/drawing/2014/main" id="{AC7923D5-807A-4615-8F39-CED3F28B9850}"/>
              </a:ext>
            </a:extLst>
          </p:cNvPr>
          <p:cNvSpPr txBox="1"/>
          <p:nvPr/>
        </p:nvSpPr>
        <p:spPr>
          <a:xfrm>
            <a:off x="580766" y="4280825"/>
            <a:ext cx="5515233" cy="2308324"/>
          </a:xfrm>
          <a:prstGeom prst="rect">
            <a:avLst/>
          </a:prstGeom>
          <a:noFill/>
        </p:spPr>
        <p:txBody>
          <a:bodyPr wrap="square" rtlCol="0">
            <a:spAutoFit/>
          </a:bodyPr>
          <a:lstStyle/>
          <a:p>
            <a:r>
              <a:rPr lang="en-GB" b="1" dirty="0"/>
              <a:t>Objectives (3-5)</a:t>
            </a:r>
            <a:endParaRPr lang="en-GB" dirty="0"/>
          </a:p>
          <a:p>
            <a:pPr>
              <a:buFont typeface="Arial" panose="020B0604020202020204" pitchFamily="34" charset="0"/>
              <a:buChar char="•"/>
            </a:pPr>
            <a:r>
              <a:rPr lang="en-GB" dirty="0"/>
              <a:t> </a:t>
            </a:r>
            <a:r>
              <a:rPr lang="en-GB" b="1" dirty="0"/>
              <a:t>Review</a:t>
            </a:r>
            <a:r>
              <a:rPr lang="en-GB" dirty="0"/>
              <a:t> existing solutions and identify suitable features. </a:t>
            </a:r>
          </a:p>
          <a:p>
            <a:pPr>
              <a:buFont typeface="Arial" panose="020B0604020202020204" pitchFamily="34" charset="0"/>
              <a:buChar char="•"/>
            </a:pPr>
            <a:r>
              <a:rPr lang="en-GB" dirty="0"/>
              <a:t> </a:t>
            </a:r>
            <a:r>
              <a:rPr lang="en-GB" b="1" dirty="0"/>
              <a:t>Design</a:t>
            </a:r>
            <a:r>
              <a:rPr lang="en-GB" dirty="0"/>
              <a:t> the proposed system and database. </a:t>
            </a:r>
          </a:p>
          <a:p>
            <a:pPr>
              <a:buFont typeface="Arial" panose="020B0604020202020204" pitchFamily="34" charset="0"/>
              <a:buChar char="•"/>
            </a:pPr>
            <a:r>
              <a:rPr lang="en-GB" dirty="0"/>
              <a:t> </a:t>
            </a:r>
            <a:r>
              <a:rPr lang="en-GB" b="1" dirty="0"/>
              <a:t>Develop</a:t>
            </a:r>
            <a:r>
              <a:rPr lang="en-GB" dirty="0"/>
              <a:t> a functional prototype. </a:t>
            </a:r>
          </a:p>
          <a:p>
            <a:pPr>
              <a:buFont typeface="Arial" panose="020B0604020202020204" pitchFamily="34" charset="0"/>
              <a:buChar char="•"/>
            </a:pPr>
            <a:r>
              <a:rPr lang="en-GB" dirty="0"/>
              <a:t> </a:t>
            </a:r>
            <a:r>
              <a:rPr lang="en-GB" b="1" dirty="0"/>
              <a:t>Test </a:t>
            </a:r>
            <a:r>
              <a:rPr lang="en-GB" dirty="0"/>
              <a:t>the prototype against the project requirements. </a:t>
            </a:r>
          </a:p>
          <a:p>
            <a:pPr>
              <a:buFont typeface="Arial" panose="020B0604020202020204" pitchFamily="34" charset="0"/>
              <a:buChar char="•"/>
            </a:pPr>
            <a:r>
              <a:rPr lang="en-GB" dirty="0"/>
              <a:t> </a:t>
            </a:r>
            <a:r>
              <a:rPr lang="en-GB" b="1" dirty="0"/>
              <a:t>Evaluate</a:t>
            </a:r>
            <a:r>
              <a:rPr lang="en-GB" dirty="0"/>
              <a:t> the completed system and recommend future improvements.</a:t>
            </a:r>
          </a:p>
          <a:p>
            <a:endParaRPr lang="en-GB" dirty="0"/>
          </a:p>
        </p:txBody>
      </p:sp>
      <p:sp>
        <p:nvSpPr>
          <p:cNvPr id="17" name="TextBox 16">
            <a:extLst>
              <a:ext uri="{FF2B5EF4-FFF2-40B4-BE49-F238E27FC236}">
                <a16:creationId xmlns:a16="http://schemas.microsoft.com/office/drawing/2014/main" id="{59D0F2F5-9FF0-4AB9-A11B-A254231CF87E}"/>
              </a:ext>
            </a:extLst>
          </p:cNvPr>
          <p:cNvSpPr txBox="1"/>
          <p:nvPr/>
        </p:nvSpPr>
        <p:spPr>
          <a:xfrm>
            <a:off x="7548361" y="4330711"/>
            <a:ext cx="3682868" cy="1754326"/>
          </a:xfrm>
          <a:prstGeom prst="rect">
            <a:avLst/>
          </a:prstGeom>
          <a:noFill/>
        </p:spPr>
        <p:txBody>
          <a:bodyPr wrap="none" rtlCol="0">
            <a:spAutoFit/>
          </a:bodyPr>
          <a:lstStyle/>
          <a:p>
            <a:r>
              <a:rPr lang="en-GB" b="1" dirty="0"/>
              <a:t>Research</a:t>
            </a:r>
          </a:p>
          <a:p>
            <a:r>
              <a:rPr lang="en-GB" dirty="0"/>
              <a:t>Support your decisions with relevant:</a:t>
            </a:r>
          </a:p>
          <a:p>
            <a:pPr>
              <a:buFont typeface="Arial" panose="020B0604020202020204" pitchFamily="34" charset="0"/>
              <a:buChar char="•"/>
            </a:pPr>
            <a:r>
              <a:rPr lang="en-GB" dirty="0"/>
              <a:t> Academic literature </a:t>
            </a:r>
          </a:p>
          <a:p>
            <a:pPr>
              <a:buFont typeface="Arial" panose="020B0604020202020204" pitchFamily="34" charset="0"/>
              <a:buChar char="•"/>
            </a:pPr>
            <a:r>
              <a:rPr lang="en-GB" dirty="0"/>
              <a:t> Industry guidance </a:t>
            </a:r>
          </a:p>
          <a:p>
            <a:pPr>
              <a:buFont typeface="Arial" panose="020B0604020202020204" pitchFamily="34" charset="0"/>
              <a:buChar char="•"/>
            </a:pPr>
            <a:r>
              <a:rPr lang="en-GB" dirty="0"/>
              <a:t> Official documentation </a:t>
            </a:r>
          </a:p>
          <a:p>
            <a:pPr>
              <a:buFont typeface="Arial" panose="020B0604020202020204" pitchFamily="34" charset="0"/>
              <a:buChar char="•"/>
            </a:pPr>
            <a:r>
              <a:rPr lang="en-GB" dirty="0"/>
              <a:t> Similar solutions</a:t>
            </a:r>
          </a:p>
        </p:txBody>
      </p:sp>
      <p:sp>
        <p:nvSpPr>
          <p:cNvPr id="19" name="TextBox 18">
            <a:extLst>
              <a:ext uri="{FF2B5EF4-FFF2-40B4-BE49-F238E27FC236}">
                <a16:creationId xmlns:a16="http://schemas.microsoft.com/office/drawing/2014/main" id="{6D51034F-062F-4934-BDC8-C9087D9C8835}"/>
              </a:ext>
            </a:extLst>
          </p:cNvPr>
          <p:cNvSpPr txBox="1"/>
          <p:nvPr/>
        </p:nvSpPr>
        <p:spPr>
          <a:xfrm>
            <a:off x="1452604" y="6396640"/>
            <a:ext cx="9286789" cy="461665"/>
          </a:xfrm>
          <a:prstGeom prst="rect">
            <a:avLst/>
          </a:prstGeom>
          <a:noFill/>
        </p:spPr>
        <p:txBody>
          <a:bodyPr wrap="square">
            <a:spAutoFit/>
          </a:bodyPr>
          <a:lstStyle/>
          <a:p>
            <a:r>
              <a:rPr lang="en-GB" sz="2400" dirty="0">
                <a:solidFill>
                  <a:schemeClr val="bg1"/>
                </a:solidFill>
                <a:highlight>
                  <a:srgbClr val="FFFF00"/>
                </a:highlight>
              </a:rPr>
              <a:t>Do your objectives naturally lead to the rest of your assignment?</a:t>
            </a:r>
          </a:p>
        </p:txBody>
      </p:sp>
    </p:spTree>
    <p:extLst>
      <p:ext uri="{BB962C8B-B14F-4D97-AF65-F5344CB8AC3E}">
        <p14:creationId xmlns:p14="http://schemas.microsoft.com/office/powerpoint/2010/main" val="4147286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52F02-7C90-C836-A4DE-A9671596FB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05CFA-A3D9-CDAE-06F0-C60C8B802B3C}"/>
              </a:ext>
            </a:extLst>
          </p:cNvPr>
          <p:cNvSpPr>
            <a:spLocks noGrp="1"/>
          </p:cNvSpPr>
          <p:nvPr>
            <p:ph type="title"/>
          </p:nvPr>
        </p:nvSpPr>
        <p:spPr>
          <a:xfrm>
            <a:off x="7951166" y="0"/>
            <a:ext cx="4240834" cy="736004"/>
          </a:xfrm>
        </p:spPr>
        <p:txBody>
          <a:bodyPr vert="horz" lIns="91440" tIns="45720" rIns="91440" bIns="45720" rtlCol="0" anchor="b">
            <a:normAutofit/>
          </a:bodyPr>
          <a:lstStyle/>
          <a:p>
            <a:r>
              <a:rPr lang="en-US" sz="4000" b="1" dirty="0"/>
              <a:t>Quick Self-Check 1</a:t>
            </a:r>
          </a:p>
        </p:txBody>
      </p:sp>
      <p:sp>
        <p:nvSpPr>
          <p:cNvPr id="3" name="TextBox 2">
            <a:extLst>
              <a:ext uri="{FF2B5EF4-FFF2-40B4-BE49-F238E27FC236}">
                <a16:creationId xmlns:a16="http://schemas.microsoft.com/office/drawing/2014/main" id="{D335022F-01CB-C863-C52A-8D9A3B81FBDB}"/>
              </a:ext>
            </a:extLst>
          </p:cNvPr>
          <p:cNvSpPr txBox="1"/>
          <p:nvPr/>
        </p:nvSpPr>
        <p:spPr>
          <a:xfrm>
            <a:off x="598513" y="806376"/>
            <a:ext cx="8446633" cy="5245247"/>
          </a:xfrm>
          <a:prstGeom prst="rect">
            <a:avLst/>
          </a:prstGeom>
        </p:spPr>
        <p:txBody>
          <a:bodyPr vert="horz" lIns="91440" tIns="45720" rIns="91440" bIns="45720" rtlCol="0" anchor="t">
            <a:normAutofit fontScale="92500"/>
          </a:bodyPr>
          <a:lstStyle/>
          <a:p>
            <a:pPr>
              <a:spcBef>
                <a:spcPts val="1200"/>
              </a:spcBef>
              <a:spcAft>
                <a:spcPts val="1200"/>
              </a:spcAft>
            </a:pPr>
            <a:r>
              <a:rPr lang="en-GB" sz="2800" b="1" dirty="0"/>
              <a:t>Take two minutes to review your own work.</a:t>
            </a:r>
          </a:p>
          <a:p>
            <a:pPr>
              <a:spcBef>
                <a:spcPts val="1200"/>
              </a:spcBef>
              <a:spcAft>
                <a:spcPts val="1200"/>
              </a:spcAft>
            </a:pPr>
            <a:r>
              <a:rPr lang="en-GB" sz="2400" dirty="0"/>
              <a:t>Can you answer </a:t>
            </a:r>
            <a:r>
              <a:rPr lang="en-GB" sz="2400" b="1" dirty="0"/>
              <a:t>YES</a:t>
            </a:r>
            <a:r>
              <a:rPr lang="en-GB" sz="2400" dirty="0"/>
              <a:t> to these questions?</a:t>
            </a:r>
          </a:p>
          <a:p>
            <a:pPr>
              <a:spcBef>
                <a:spcPts val="600"/>
              </a:spcBef>
              <a:spcAft>
                <a:spcPts val="600"/>
              </a:spcAft>
            </a:pPr>
            <a:r>
              <a:rPr lang="en-GB" sz="4400" dirty="0"/>
              <a:t>	☐</a:t>
            </a:r>
            <a:r>
              <a:rPr lang="en-GB" sz="2400" dirty="0"/>
              <a:t> </a:t>
            </a:r>
            <a:r>
              <a:rPr lang="en-GB" sz="2600" dirty="0"/>
              <a:t>Is my project title clear and concise?</a:t>
            </a:r>
          </a:p>
          <a:p>
            <a:pPr>
              <a:spcBef>
                <a:spcPts val="600"/>
              </a:spcBef>
              <a:spcAft>
                <a:spcPts val="600"/>
              </a:spcAft>
            </a:pPr>
            <a:r>
              <a:rPr lang="en-GB" sz="4400" dirty="0"/>
              <a:t>	☐</a:t>
            </a:r>
            <a:r>
              <a:rPr lang="en-GB" sz="2400" dirty="0"/>
              <a:t> </a:t>
            </a:r>
            <a:r>
              <a:rPr lang="en-GB" sz="2600" dirty="0"/>
              <a:t>Does my aim explain exactly what I want to achieve?</a:t>
            </a:r>
          </a:p>
          <a:p>
            <a:pPr>
              <a:spcBef>
                <a:spcPts val="600"/>
              </a:spcBef>
              <a:spcAft>
                <a:spcPts val="600"/>
              </a:spcAft>
            </a:pPr>
            <a:r>
              <a:rPr lang="en-GB" sz="4400" dirty="0"/>
              <a:t>	☐</a:t>
            </a:r>
            <a:r>
              <a:rPr lang="en-GB" sz="2400" dirty="0"/>
              <a:t> </a:t>
            </a:r>
            <a:r>
              <a:rPr lang="en-GB" sz="2600" dirty="0"/>
              <a:t>Are my objectives SMART?</a:t>
            </a:r>
          </a:p>
          <a:p>
            <a:pPr>
              <a:spcBef>
                <a:spcPts val="600"/>
              </a:spcBef>
              <a:spcAft>
                <a:spcPts val="600"/>
              </a:spcAft>
            </a:pPr>
            <a:r>
              <a:rPr lang="en-GB" sz="4800" dirty="0"/>
              <a:t>	☐</a:t>
            </a:r>
            <a:r>
              <a:rPr lang="en-GB" sz="2400" dirty="0"/>
              <a:t> </a:t>
            </a:r>
            <a:r>
              <a:rPr lang="en-GB" sz="2600" dirty="0"/>
              <a:t>Have I identified suitable research sources?</a:t>
            </a:r>
          </a:p>
          <a:p>
            <a:pPr>
              <a:spcBef>
                <a:spcPts val="600"/>
              </a:spcBef>
              <a:spcAft>
                <a:spcPts val="600"/>
              </a:spcAft>
            </a:pPr>
            <a:r>
              <a:rPr lang="en-GB" sz="4800" dirty="0"/>
              <a:t>	☐</a:t>
            </a:r>
            <a:r>
              <a:rPr lang="en-GB" sz="2400" dirty="0"/>
              <a:t> </a:t>
            </a:r>
            <a:r>
              <a:rPr lang="en-GB" sz="2600" dirty="0"/>
              <a:t>Does everything relate to the same project?</a:t>
            </a:r>
            <a:endParaRPr lang="en-GB" sz="2400" dirty="0"/>
          </a:p>
        </p:txBody>
      </p:sp>
      <p:pic>
        <p:nvPicPr>
          <p:cNvPr id="5" name="Graphic 5" descr="Questions">
            <a:extLst>
              <a:ext uri="{FF2B5EF4-FFF2-40B4-BE49-F238E27FC236}">
                <a16:creationId xmlns:a16="http://schemas.microsoft.com/office/drawing/2014/main" id="{16EDF3BC-9724-D81E-3A96-5B4D15FBC2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67854" y="3833854"/>
            <a:ext cx="3024146" cy="3024146"/>
          </a:xfrm>
          <a:prstGeom prst="rect">
            <a:avLst/>
          </a:prstGeom>
        </p:spPr>
      </p:pic>
      <p:sp>
        <p:nvSpPr>
          <p:cNvPr id="12" name="TextBox 11">
            <a:extLst>
              <a:ext uri="{FF2B5EF4-FFF2-40B4-BE49-F238E27FC236}">
                <a16:creationId xmlns:a16="http://schemas.microsoft.com/office/drawing/2014/main" id="{9215EC49-599E-4D8D-8893-213AD5EC7934}"/>
              </a:ext>
            </a:extLst>
          </p:cNvPr>
          <p:cNvSpPr txBox="1"/>
          <p:nvPr/>
        </p:nvSpPr>
        <p:spPr>
          <a:xfrm>
            <a:off x="1511439" y="2087905"/>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4" name="TextBox 13">
            <a:extLst>
              <a:ext uri="{FF2B5EF4-FFF2-40B4-BE49-F238E27FC236}">
                <a16:creationId xmlns:a16="http://schemas.microsoft.com/office/drawing/2014/main" id="{D8F9E896-AF17-40FA-9264-D454DE4FE23C}"/>
              </a:ext>
            </a:extLst>
          </p:cNvPr>
          <p:cNvSpPr txBox="1"/>
          <p:nvPr/>
        </p:nvSpPr>
        <p:spPr>
          <a:xfrm>
            <a:off x="1511439" y="2856970"/>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5" name="TextBox 14">
            <a:extLst>
              <a:ext uri="{FF2B5EF4-FFF2-40B4-BE49-F238E27FC236}">
                <a16:creationId xmlns:a16="http://schemas.microsoft.com/office/drawing/2014/main" id="{970CE056-A410-4D63-B3B9-C6296A3F056B}"/>
              </a:ext>
            </a:extLst>
          </p:cNvPr>
          <p:cNvSpPr txBox="1"/>
          <p:nvPr/>
        </p:nvSpPr>
        <p:spPr>
          <a:xfrm>
            <a:off x="1511438" y="3647585"/>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6" name="TextBox 15">
            <a:extLst>
              <a:ext uri="{FF2B5EF4-FFF2-40B4-BE49-F238E27FC236}">
                <a16:creationId xmlns:a16="http://schemas.microsoft.com/office/drawing/2014/main" id="{D41AA15E-EF96-4ED1-BA1E-E90BDC577FA7}"/>
              </a:ext>
            </a:extLst>
          </p:cNvPr>
          <p:cNvSpPr txBox="1"/>
          <p:nvPr/>
        </p:nvSpPr>
        <p:spPr>
          <a:xfrm>
            <a:off x="1511438" y="4441939"/>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9" name="TextBox 18">
            <a:extLst>
              <a:ext uri="{FF2B5EF4-FFF2-40B4-BE49-F238E27FC236}">
                <a16:creationId xmlns:a16="http://schemas.microsoft.com/office/drawing/2014/main" id="{48E8CD53-6E53-4386-8F73-2B41CA0DE987}"/>
              </a:ext>
            </a:extLst>
          </p:cNvPr>
          <p:cNvSpPr txBox="1"/>
          <p:nvPr/>
        </p:nvSpPr>
        <p:spPr>
          <a:xfrm>
            <a:off x="1523795" y="5249340"/>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21" name="TextBox 20">
            <a:extLst>
              <a:ext uri="{FF2B5EF4-FFF2-40B4-BE49-F238E27FC236}">
                <a16:creationId xmlns:a16="http://schemas.microsoft.com/office/drawing/2014/main" id="{065613AF-8F6E-4824-AEFB-152C8BFC45E6}"/>
              </a:ext>
            </a:extLst>
          </p:cNvPr>
          <p:cNvSpPr txBox="1"/>
          <p:nvPr/>
        </p:nvSpPr>
        <p:spPr>
          <a:xfrm>
            <a:off x="2579473" y="6253203"/>
            <a:ext cx="7330646" cy="461665"/>
          </a:xfrm>
          <a:prstGeom prst="rect">
            <a:avLst/>
          </a:prstGeom>
          <a:noFill/>
        </p:spPr>
        <p:txBody>
          <a:bodyPr wrap="square">
            <a:spAutoFit/>
          </a:bodyPr>
          <a:lstStyle/>
          <a:p>
            <a:r>
              <a:rPr lang="en-GB" sz="2400" b="1" dirty="0">
                <a:solidFill>
                  <a:schemeClr val="bg1"/>
                </a:solidFill>
                <a:highlight>
                  <a:srgbClr val="FFFF00"/>
                </a:highlight>
              </a:rPr>
              <a:t>Make a note of anything you still need to improve.</a:t>
            </a:r>
            <a:endParaRPr lang="en-GB" sz="2400" dirty="0">
              <a:solidFill>
                <a:schemeClr val="bg1"/>
              </a:solidFill>
              <a:highlight>
                <a:srgbClr val="FFFF00"/>
              </a:highlight>
            </a:endParaRPr>
          </a:p>
        </p:txBody>
      </p:sp>
    </p:spTree>
    <p:extLst>
      <p:ext uri="{BB962C8B-B14F-4D97-AF65-F5344CB8AC3E}">
        <p14:creationId xmlns:p14="http://schemas.microsoft.com/office/powerpoint/2010/main" val="3749729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16" grpId="0"/>
      <p:bldP spid="1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6765865" y="1210621"/>
            <a:ext cx="5321662" cy="5458535"/>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Q1 – Project Scope</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Proposed solution; Technologies; Resources; Timeline</a:t>
            </a:r>
          </a:p>
          <a:p>
            <a:pPr marL="450215">
              <a:lnSpc>
                <a:spcPct val="100000"/>
              </a:lnSpc>
              <a:spcBef>
                <a:spcPts val="0"/>
              </a:spcBef>
              <a:spcAft>
                <a:spcPts val="600"/>
              </a:spcAft>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Q2 – Project Planning</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Gantt chart; Project stages; Milestones</a:t>
            </a:r>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Q3 – Risks</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Identify risks and explain mitigation</a:t>
            </a: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Task 2: Project Management</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4A053696-D0CC-41CA-B012-3E4CF99ACDE7}"/>
              </a:ext>
            </a:extLst>
          </p:cNvPr>
          <p:cNvSpPr txBox="1"/>
          <p:nvPr/>
        </p:nvSpPr>
        <p:spPr>
          <a:xfrm>
            <a:off x="250677" y="4466928"/>
            <a:ext cx="6315921" cy="830997"/>
          </a:xfrm>
          <a:prstGeom prst="rect">
            <a:avLst/>
          </a:prstGeom>
          <a:noFill/>
        </p:spPr>
        <p:txBody>
          <a:bodyPr wrap="square">
            <a:spAutoFit/>
          </a:bodyPr>
          <a:lstStyle/>
          <a:p>
            <a:r>
              <a:rPr lang="en-GB" sz="2400" dirty="0">
                <a:solidFill>
                  <a:schemeClr val="bg1"/>
                </a:solidFill>
                <a:highlight>
                  <a:srgbClr val="FFFF00"/>
                </a:highlight>
              </a:rPr>
              <a:t>Task 2 demonstrates that your project is realistic, achievable and well planned.</a:t>
            </a:r>
          </a:p>
        </p:txBody>
      </p:sp>
      <p:pic>
        <p:nvPicPr>
          <p:cNvPr id="7" name="Picture 6">
            <a:extLst>
              <a:ext uri="{FF2B5EF4-FFF2-40B4-BE49-F238E27FC236}">
                <a16:creationId xmlns:a16="http://schemas.microsoft.com/office/drawing/2014/main" id="{04886C33-8468-40FA-B078-B135D16BE552}"/>
              </a:ext>
            </a:extLst>
          </p:cNvPr>
          <p:cNvPicPr>
            <a:picLocks noChangeAspect="1"/>
          </p:cNvPicPr>
          <p:nvPr/>
        </p:nvPicPr>
        <p:blipFill>
          <a:blip r:embed="rId3"/>
          <a:stretch>
            <a:fillRect/>
          </a:stretch>
        </p:blipFill>
        <p:spPr>
          <a:xfrm>
            <a:off x="104473" y="1488509"/>
            <a:ext cx="6608327" cy="1581162"/>
          </a:xfrm>
          <a:prstGeom prst="rect">
            <a:avLst/>
          </a:prstGeom>
        </p:spPr>
      </p:pic>
    </p:spTree>
    <p:extLst>
      <p:ext uri="{BB962C8B-B14F-4D97-AF65-F5344CB8AC3E}">
        <p14:creationId xmlns:p14="http://schemas.microsoft.com/office/powerpoint/2010/main" val="2974597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133673" y="1284514"/>
            <a:ext cx="5804193"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a:spcBef>
                <a:spcPts val="2400"/>
              </a:spcBef>
              <a:spcAft>
                <a:spcPts val="1200"/>
              </a:spcAft>
            </a:pPr>
            <a:r>
              <a:rPr lang="en-GB" sz="3200" dirty="0"/>
              <a:t>Good project planning should include: </a:t>
            </a:r>
          </a:p>
          <a:p>
            <a:pPr>
              <a:spcBef>
                <a:spcPts val="1200"/>
              </a:spcBef>
              <a:spcAft>
                <a:spcPts val="1200"/>
              </a:spcAft>
            </a:pPr>
            <a:r>
              <a:rPr lang="en-GB" sz="3200" dirty="0"/>
              <a:t>📅 A realistic timeline</a:t>
            </a:r>
          </a:p>
          <a:p>
            <a:pPr>
              <a:spcBef>
                <a:spcPts val="1200"/>
              </a:spcBef>
              <a:spcAft>
                <a:spcPts val="1200"/>
              </a:spcAft>
            </a:pPr>
            <a:r>
              <a:rPr lang="en-GB" sz="3200" dirty="0"/>
              <a:t>🎯 Clear milestones</a:t>
            </a:r>
          </a:p>
          <a:p>
            <a:pPr>
              <a:spcBef>
                <a:spcPts val="1200"/>
              </a:spcBef>
              <a:spcAft>
                <a:spcPts val="1200"/>
              </a:spcAft>
            </a:pPr>
            <a:r>
              <a:rPr lang="en-GB" sz="3200" dirty="0"/>
              <a:t>⚙   Logical sequence of tasks</a:t>
            </a:r>
          </a:p>
          <a:p>
            <a:pPr>
              <a:spcBef>
                <a:spcPts val="1200"/>
              </a:spcBef>
              <a:spcAft>
                <a:spcPts val="1200"/>
              </a:spcAft>
            </a:pPr>
            <a:r>
              <a:rPr lang="en-GB" sz="3200" dirty="0"/>
              <a:t>👥 Required resources</a:t>
            </a:r>
          </a:p>
          <a:p>
            <a:pPr>
              <a:spcBef>
                <a:spcPts val="1200"/>
              </a:spcBef>
              <a:spcAft>
                <a:spcPts val="1200"/>
              </a:spcAft>
            </a:pPr>
            <a:r>
              <a:rPr lang="en-GB" sz="3200" dirty="0"/>
              <a:t>⚠   Risk identification</a:t>
            </a:r>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Planning Your Project</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 Placeholder 3">
            <a:extLst>
              <a:ext uri="{FF2B5EF4-FFF2-40B4-BE49-F238E27FC236}">
                <a16:creationId xmlns:a16="http://schemas.microsoft.com/office/drawing/2014/main" id="{48F8A873-C91F-4866-B9A1-037A48D9A5F7}"/>
              </a:ext>
            </a:extLst>
          </p:cNvPr>
          <p:cNvSpPr txBox="1">
            <a:spLocks/>
          </p:cNvSpPr>
          <p:nvPr/>
        </p:nvSpPr>
        <p:spPr>
          <a:xfrm flipH="1" flipV="1">
            <a:off x="6096000" y="1284514"/>
            <a:ext cx="5804192" cy="4985658"/>
          </a:xfrm>
          <a:prstGeom prst="rect">
            <a:avLst/>
          </a:prstGeo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0215">
              <a:lnSpc>
                <a:spcPct val="100000"/>
              </a:lnSpc>
              <a:spcBef>
                <a:spcPts val="0"/>
              </a:spcBef>
              <a:spcAft>
                <a:spcPts val="600"/>
              </a:spcAft>
            </a:pPr>
            <a:endParaRPr lang="en-GB" sz="2800" dirty="0">
              <a:latin typeface="Arial" panose="020B0604020202020204" pitchFamily="34" charset="0"/>
              <a:ea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82905A55-E565-4AD8-B1E7-E95DFD52E882}"/>
              </a:ext>
            </a:extLst>
          </p:cNvPr>
          <p:cNvSpPr txBox="1"/>
          <p:nvPr/>
        </p:nvSpPr>
        <p:spPr>
          <a:xfrm>
            <a:off x="6175068" y="1266553"/>
            <a:ext cx="5725124" cy="5001369"/>
          </a:xfrm>
          <a:prstGeom prst="rect">
            <a:avLst/>
          </a:prstGeom>
          <a:noFill/>
        </p:spPr>
        <p:txBody>
          <a:bodyPr wrap="square" rtlCol="0">
            <a:spAutoFit/>
          </a:bodyPr>
          <a:lstStyle/>
          <a:p>
            <a:pPr>
              <a:spcBef>
                <a:spcPts val="600"/>
              </a:spcBef>
              <a:spcAft>
                <a:spcPts val="600"/>
              </a:spcAft>
            </a:pPr>
            <a:r>
              <a:rPr lang="en-GB" sz="3200" b="1" dirty="0"/>
              <a:t>Ask yourself:</a:t>
            </a:r>
          </a:p>
          <a:p>
            <a:pPr>
              <a:spcBef>
                <a:spcPts val="600"/>
              </a:spcBef>
              <a:spcAft>
                <a:spcPts val="600"/>
              </a:spcAft>
              <a:buFont typeface="Arial" panose="020B0604020202020204" pitchFamily="34" charset="0"/>
              <a:buChar char="•"/>
            </a:pPr>
            <a:r>
              <a:rPr lang="en-GB" sz="3200" dirty="0"/>
              <a:t> Can I realistically complete this  	project? </a:t>
            </a:r>
          </a:p>
          <a:p>
            <a:pPr>
              <a:spcBef>
                <a:spcPts val="600"/>
              </a:spcBef>
              <a:spcAft>
                <a:spcPts val="600"/>
              </a:spcAft>
              <a:buFont typeface="Arial" panose="020B0604020202020204" pitchFamily="34" charset="0"/>
              <a:buChar char="•"/>
            </a:pPr>
            <a:r>
              <a:rPr lang="en-GB" sz="3200" dirty="0"/>
              <a:t> Have I allowed enough time for 	testing? </a:t>
            </a:r>
          </a:p>
          <a:p>
            <a:pPr>
              <a:spcBef>
                <a:spcPts val="600"/>
              </a:spcBef>
              <a:spcAft>
                <a:spcPts val="600"/>
              </a:spcAft>
              <a:buFont typeface="Arial" panose="020B0604020202020204" pitchFamily="34" charset="0"/>
              <a:buChar char="•"/>
            </a:pPr>
            <a:r>
              <a:rPr lang="en-GB" sz="3200" dirty="0"/>
              <a:t> Have I included evaluation? </a:t>
            </a:r>
          </a:p>
          <a:p>
            <a:pPr>
              <a:spcBef>
                <a:spcPts val="600"/>
              </a:spcBef>
              <a:spcAft>
                <a:spcPts val="600"/>
              </a:spcAft>
              <a:buFont typeface="Arial" panose="020B0604020202020204" pitchFamily="34" charset="0"/>
              <a:buChar char="•"/>
            </a:pPr>
            <a:r>
              <a:rPr lang="en-GB" sz="3200" dirty="0"/>
              <a:t> Does my Gantt chart reflect my 	objectives?</a:t>
            </a:r>
          </a:p>
          <a:p>
            <a:endParaRPr lang="en-GB" dirty="0"/>
          </a:p>
        </p:txBody>
      </p:sp>
    </p:spTree>
    <p:extLst>
      <p:ext uri="{BB962C8B-B14F-4D97-AF65-F5344CB8AC3E}">
        <p14:creationId xmlns:p14="http://schemas.microsoft.com/office/powerpoint/2010/main" val="3575291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Risks and Mitigation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6" name="Table 7">
            <a:extLst>
              <a:ext uri="{FF2B5EF4-FFF2-40B4-BE49-F238E27FC236}">
                <a16:creationId xmlns:a16="http://schemas.microsoft.com/office/drawing/2014/main" id="{57434BDA-97B4-45C0-9389-9ACC3397D031}"/>
              </a:ext>
            </a:extLst>
          </p:cNvPr>
          <p:cNvGraphicFramePr>
            <a:graphicFrameLocks noGrp="1"/>
          </p:cNvGraphicFramePr>
          <p:nvPr>
            <p:extLst>
              <p:ext uri="{D42A27DB-BD31-4B8C-83A1-F6EECF244321}">
                <p14:modId xmlns:p14="http://schemas.microsoft.com/office/powerpoint/2010/main" val="2123756552"/>
              </p:ext>
            </p:extLst>
          </p:nvPr>
        </p:nvGraphicFramePr>
        <p:xfrm>
          <a:off x="1644135" y="1461070"/>
          <a:ext cx="8903730" cy="3259212"/>
        </p:xfrm>
        <a:graphic>
          <a:graphicData uri="http://schemas.openxmlformats.org/drawingml/2006/table">
            <a:tbl>
              <a:tblPr firstRow="1" bandRow="1">
                <a:tableStyleId>{5C22544A-7EE6-4342-B048-85BDC9FD1C3A}</a:tableStyleId>
              </a:tblPr>
              <a:tblGrid>
                <a:gridCol w="4451865">
                  <a:extLst>
                    <a:ext uri="{9D8B030D-6E8A-4147-A177-3AD203B41FA5}">
                      <a16:colId xmlns:a16="http://schemas.microsoft.com/office/drawing/2014/main" val="677398170"/>
                    </a:ext>
                  </a:extLst>
                </a:gridCol>
                <a:gridCol w="4451865">
                  <a:extLst>
                    <a:ext uri="{9D8B030D-6E8A-4147-A177-3AD203B41FA5}">
                      <a16:colId xmlns:a16="http://schemas.microsoft.com/office/drawing/2014/main" val="932408108"/>
                    </a:ext>
                  </a:extLst>
                </a:gridCol>
              </a:tblGrid>
              <a:tr h="543202">
                <a:tc>
                  <a:txBody>
                    <a:bodyPr/>
                    <a:lstStyle/>
                    <a:p>
                      <a:r>
                        <a:rPr lang="en-GB" dirty="0"/>
                        <a:t>Risk</a:t>
                      </a:r>
                    </a:p>
                  </a:txBody>
                  <a:tcPr/>
                </a:tc>
                <a:tc>
                  <a:txBody>
                    <a:bodyPr/>
                    <a:lstStyle/>
                    <a:p>
                      <a:r>
                        <a:rPr lang="en-GB" dirty="0"/>
                        <a:t>Mitigation</a:t>
                      </a:r>
                    </a:p>
                  </a:txBody>
                  <a:tcPr/>
                </a:tc>
                <a:extLst>
                  <a:ext uri="{0D108BD9-81ED-4DB2-BD59-A6C34878D82A}">
                    <a16:rowId xmlns:a16="http://schemas.microsoft.com/office/drawing/2014/main" val="3584340654"/>
                  </a:ext>
                </a:extLst>
              </a:tr>
              <a:tr h="543202">
                <a:tc>
                  <a:txBody>
                    <a:bodyPr/>
                    <a:lstStyle/>
                    <a:p>
                      <a:r>
                        <a:rPr lang="en-GB" sz="2400"/>
                        <a:t>Learning a new technology</a:t>
                      </a:r>
                    </a:p>
                  </a:txBody>
                  <a:tcPr anchor="ctr"/>
                </a:tc>
                <a:tc>
                  <a:txBody>
                    <a:bodyPr/>
                    <a:lstStyle/>
                    <a:p>
                      <a:r>
                        <a:rPr lang="en-GB" sz="2400"/>
                        <a:t>Complete online tutorials early</a:t>
                      </a:r>
                    </a:p>
                  </a:txBody>
                  <a:tcPr anchor="ctr"/>
                </a:tc>
                <a:extLst>
                  <a:ext uri="{0D108BD9-81ED-4DB2-BD59-A6C34878D82A}">
                    <a16:rowId xmlns:a16="http://schemas.microsoft.com/office/drawing/2014/main" val="4093789255"/>
                  </a:ext>
                </a:extLst>
              </a:tr>
              <a:tr h="543202">
                <a:tc>
                  <a:txBody>
                    <a:bodyPr/>
                    <a:lstStyle/>
                    <a:p>
                      <a:r>
                        <a:rPr lang="en-GB" sz="2400"/>
                        <a:t>Running out of time</a:t>
                      </a:r>
                    </a:p>
                  </a:txBody>
                  <a:tcPr anchor="ctr"/>
                </a:tc>
                <a:tc>
                  <a:txBody>
                    <a:bodyPr/>
                    <a:lstStyle/>
                    <a:p>
                      <a:r>
                        <a:rPr lang="en-GB" sz="2400" dirty="0"/>
                        <a:t>Prioritise core functionality</a:t>
                      </a:r>
                    </a:p>
                  </a:txBody>
                  <a:tcPr anchor="ctr"/>
                </a:tc>
                <a:extLst>
                  <a:ext uri="{0D108BD9-81ED-4DB2-BD59-A6C34878D82A}">
                    <a16:rowId xmlns:a16="http://schemas.microsoft.com/office/drawing/2014/main" val="479233965"/>
                  </a:ext>
                </a:extLst>
              </a:tr>
              <a:tr h="543202">
                <a:tc>
                  <a:txBody>
                    <a:bodyPr/>
                    <a:lstStyle/>
                    <a:p>
                      <a:r>
                        <a:rPr lang="en-GB" sz="2400" dirty="0"/>
                        <a:t>Technical problems</a:t>
                      </a:r>
                    </a:p>
                  </a:txBody>
                  <a:tcPr anchor="ctr"/>
                </a:tc>
                <a:tc>
                  <a:txBody>
                    <a:bodyPr/>
                    <a:lstStyle/>
                    <a:p>
                      <a:r>
                        <a:rPr lang="en-GB" sz="2400" dirty="0"/>
                        <a:t>Test regularly and back up work</a:t>
                      </a:r>
                    </a:p>
                  </a:txBody>
                  <a:tcPr anchor="ctr"/>
                </a:tc>
                <a:extLst>
                  <a:ext uri="{0D108BD9-81ED-4DB2-BD59-A6C34878D82A}">
                    <a16:rowId xmlns:a16="http://schemas.microsoft.com/office/drawing/2014/main" val="2901580775"/>
                  </a:ext>
                </a:extLst>
              </a:tr>
              <a:tr h="543202">
                <a:tc>
                  <a:txBody>
                    <a:bodyPr/>
                    <a:lstStyle/>
                    <a:p>
                      <a:r>
                        <a:rPr lang="en-GB" sz="2400" dirty="0"/>
                        <a:t>Scope becomes too large</a:t>
                      </a:r>
                    </a:p>
                  </a:txBody>
                  <a:tcPr anchor="ctr"/>
                </a:tc>
                <a:tc>
                  <a:txBody>
                    <a:bodyPr/>
                    <a:lstStyle/>
                    <a:p>
                      <a:r>
                        <a:rPr lang="en-GB" sz="2400" dirty="0"/>
                        <a:t>Focus on essential features first</a:t>
                      </a:r>
                    </a:p>
                  </a:txBody>
                  <a:tcPr anchor="ctr"/>
                </a:tc>
                <a:extLst>
                  <a:ext uri="{0D108BD9-81ED-4DB2-BD59-A6C34878D82A}">
                    <a16:rowId xmlns:a16="http://schemas.microsoft.com/office/drawing/2014/main" val="937095577"/>
                  </a:ext>
                </a:extLst>
              </a:tr>
              <a:tr h="543202">
                <a:tc>
                  <a:txBody>
                    <a:bodyPr/>
                    <a:lstStyle/>
                    <a:p>
                      <a:r>
                        <a:rPr lang="en-GB" sz="2400" dirty="0"/>
                        <a:t>Software and hardware issues</a:t>
                      </a:r>
                    </a:p>
                  </a:txBody>
                  <a:tcPr anchor="ctr"/>
                </a:tc>
                <a:tc>
                  <a:txBody>
                    <a:bodyPr/>
                    <a:lstStyle/>
                    <a:p>
                      <a:r>
                        <a:rPr lang="en-GB" sz="2400" dirty="0"/>
                        <a:t>Have alternative tools available</a:t>
                      </a:r>
                    </a:p>
                  </a:txBody>
                  <a:tcPr anchor="ctr"/>
                </a:tc>
                <a:extLst>
                  <a:ext uri="{0D108BD9-81ED-4DB2-BD59-A6C34878D82A}">
                    <a16:rowId xmlns:a16="http://schemas.microsoft.com/office/drawing/2014/main" val="1783342736"/>
                  </a:ext>
                </a:extLst>
              </a:tr>
            </a:tbl>
          </a:graphicData>
        </a:graphic>
      </p:graphicFrame>
      <p:sp>
        <p:nvSpPr>
          <p:cNvPr id="9" name="TextBox 8">
            <a:extLst>
              <a:ext uri="{FF2B5EF4-FFF2-40B4-BE49-F238E27FC236}">
                <a16:creationId xmlns:a16="http://schemas.microsoft.com/office/drawing/2014/main" id="{A778C487-A3AB-4C58-9896-8301D1C8617B}"/>
              </a:ext>
            </a:extLst>
          </p:cNvPr>
          <p:cNvSpPr txBox="1"/>
          <p:nvPr/>
        </p:nvSpPr>
        <p:spPr>
          <a:xfrm>
            <a:off x="2851764" y="5629188"/>
            <a:ext cx="6172200" cy="461665"/>
          </a:xfrm>
          <a:prstGeom prst="rect">
            <a:avLst/>
          </a:prstGeom>
          <a:noFill/>
        </p:spPr>
        <p:txBody>
          <a:bodyPr wrap="square">
            <a:spAutoFit/>
          </a:bodyPr>
          <a:lstStyle/>
          <a:p>
            <a:r>
              <a:rPr lang="en-GB" sz="2400" dirty="0">
                <a:solidFill>
                  <a:schemeClr val="bg1"/>
                </a:solidFill>
                <a:highlight>
                  <a:srgbClr val="FFFF00"/>
                </a:highlight>
              </a:rPr>
              <a:t>Identifying risks doesn't weaken your project.</a:t>
            </a:r>
          </a:p>
        </p:txBody>
      </p:sp>
    </p:spTree>
    <p:extLst>
      <p:ext uri="{BB962C8B-B14F-4D97-AF65-F5344CB8AC3E}">
        <p14:creationId xmlns:p14="http://schemas.microsoft.com/office/powerpoint/2010/main" val="1210920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6666230" y="1210621"/>
            <a:ext cx="5525769" cy="5458535"/>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Q1 – Development Methodology</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plan the project, organise the work, manage development, deliver your solution</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Q2 – Design Work</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2 pieces to document how: your solution will work, components connect, the system will be developed</a:t>
            </a:r>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Q3 – Initial Practical Implementation</a:t>
            </a:r>
          </a:p>
          <a:p>
            <a:pPr marL="450215">
              <a:lnSpc>
                <a:spcPct val="100000"/>
              </a:lnSpc>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Evidence: screenshots; code snippets, configuration, prototypes</a:t>
            </a: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Task 3: Development and Design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4A053696-D0CC-41CA-B012-3E4CF99ACDE7}"/>
              </a:ext>
            </a:extLst>
          </p:cNvPr>
          <p:cNvSpPr txBox="1"/>
          <p:nvPr/>
        </p:nvSpPr>
        <p:spPr>
          <a:xfrm>
            <a:off x="250677" y="4466928"/>
            <a:ext cx="6315921" cy="1569660"/>
          </a:xfrm>
          <a:prstGeom prst="rect">
            <a:avLst/>
          </a:prstGeom>
          <a:noFill/>
        </p:spPr>
        <p:txBody>
          <a:bodyPr wrap="square">
            <a:spAutoFit/>
          </a:bodyPr>
          <a:lstStyle/>
          <a:p>
            <a:r>
              <a:rPr lang="en-GB" sz="2400" dirty="0">
                <a:solidFill>
                  <a:schemeClr val="bg1"/>
                </a:solidFill>
                <a:highlight>
                  <a:srgbClr val="FFFF00"/>
                </a:highlight>
              </a:rPr>
              <a:t>Task 3 demonstrates that your project is being developed using an appropriate methodology, supported by design evidence and initial implementation.</a:t>
            </a:r>
          </a:p>
        </p:txBody>
      </p:sp>
      <p:pic>
        <p:nvPicPr>
          <p:cNvPr id="5" name="Picture 4">
            <a:extLst>
              <a:ext uri="{FF2B5EF4-FFF2-40B4-BE49-F238E27FC236}">
                <a16:creationId xmlns:a16="http://schemas.microsoft.com/office/drawing/2014/main" id="{69CD0011-6B17-406E-B362-7A4310BE63AB}"/>
              </a:ext>
            </a:extLst>
          </p:cNvPr>
          <p:cNvPicPr>
            <a:picLocks noChangeAspect="1"/>
          </p:cNvPicPr>
          <p:nvPr/>
        </p:nvPicPr>
        <p:blipFill>
          <a:blip r:embed="rId3"/>
          <a:stretch>
            <a:fillRect/>
          </a:stretch>
        </p:blipFill>
        <p:spPr>
          <a:xfrm>
            <a:off x="57905" y="1794201"/>
            <a:ext cx="6508694" cy="1926975"/>
          </a:xfrm>
          <a:prstGeom prst="rect">
            <a:avLst/>
          </a:prstGeom>
        </p:spPr>
      </p:pic>
    </p:spTree>
    <p:extLst>
      <p:ext uri="{BB962C8B-B14F-4D97-AF65-F5344CB8AC3E}">
        <p14:creationId xmlns:p14="http://schemas.microsoft.com/office/powerpoint/2010/main" val="235847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8" y="1284514"/>
            <a:ext cx="10867292"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p>
            <a:r>
              <a:rPr lang="en-GB" sz="2800" dirty="0"/>
              <a:t>A development methodology is simply </a:t>
            </a:r>
            <a:r>
              <a:rPr lang="en-GB" sz="2800" b="1" dirty="0"/>
              <a:t>a structured way of planning, organising and completing a project.</a:t>
            </a:r>
            <a:endParaRPr lang="en-GB" sz="2800" dirty="0"/>
          </a:p>
          <a:p>
            <a:r>
              <a:rPr lang="en-GB" sz="2800" dirty="0"/>
              <a:t>Although development methods have different names, most include similar stages:</a:t>
            </a:r>
          </a:p>
          <a:p>
            <a:pPr>
              <a:buFont typeface="Arial" panose="020B0604020202020204" pitchFamily="34" charset="0"/>
              <a:buChar char="•"/>
            </a:pPr>
            <a:r>
              <a:rPr lang="en-GB" sz="2800" dirty="0"/>
              <a:t> Understand the problem </a:t>
            </a:r>
          </a:p>
          <a:p>
            <a:pPr>
              <a:buFont typeface="Arial" panose="020B0604020202020204" pitchFamily="34" charset="0"/>
              <a:buChar char="•"/>
            </a:pPr>
            <a:r>
              <a:rPr lang="en-GB" sz="2800" dirty="0"/>
              <a:t> Plan the solution </a:t>
            </a:r>
          </a:p>
          <a:p>
            <a:pPr>
              <a:buFont typeface="Arial" panose="020B0604020202020204" pitchFamily="34" charset="0"/>
              <a:buChar char="•"/>
            </a:pPr>
            <a:r>
              <a:rPr lang="en-GB" sz="2800" dirty="0"/>
              <a:t> Design </a:t>
            </a:r>
          </a:p>
          <a:p>
            <a:pPr>
              <a:buFont typeface="Arial" panose="020B0604020202020204" pitchFamily="34" charset="0"/>
              <a:buChar char="•"/>
            </a:pPr>
            <a:r>
              <a:rPr lang="en-GB" sz="2800" dirty="0"/>
              <a:t> Develop </a:t>
            </a:r>
          </a:p>
          <a:p>
            <a:pPr>
              <a:buFont typeface="Arial" panose="020B0604020202020204" pitchFamily="34" charset="0"/>
              <a:buChar char="•"/>
            </a:pPr>
            <a:r>
              <a:rPr lang="en-GB" sz="2800" dirty="0"/>
              <a:t> Test </a:t>
            </a:r>
          </a:p>
          <a:p>
            <a:pPr>
              <a:buFont typeface="Arial" panose="020B0604020202020204" pitchFamily="34" charset="0"/>
              <a:buChar char="•"/>
            </a:pPr>
            <a:r>
              <a:rPr lang="en-GB" sz="2800" dirty="0"/>
              <a:t> Review and improve </a:t>
            </a:r>
          </a:p>
          <a:p>
            <a:r>
              <a:rPr lang="en-GB" sz="2800" b="1" dirty="0"/>
              <a:t>Different methodologies organise these stages in different ways.</a:t>
            </a:r>
            <a:endParaRPr lang="en-GB" sz="2800" dirty="0"/>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Development Methods</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05061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u="sng" dirty="0">
                <a:solidFill>
                  <a:srgbClr val="FFFFFF"/>
                </a:solidFill>
                <a:latin typeface="Calibri" panose="020F0502020204030204"/>
              </a:rPr>
              <a:t>Traditional vs. Modern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F55BF4B-D6B8-4874-BA4B-0341E9440916}"/>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2219425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EA8D9CDB-681C-4DBB-8376-3F8C59FB0352}"/>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16482137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7" y="1284514"/>
            <a:ext cx="5954701"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r>
              <a:rPr lang="en-GB" sz="3200" b="1" dirty="0"/>
              <a:t>Your development method should...</a:t>
            </a:r>
          </a:p>
          <a:p>
            <a:r>
              <a:rPr lang="en-GB" sz="3200" dirty="0"/>
              <a:t>✔ Support the type of project you are developing</a:t>
            </a:r>
          </a:p>
          <a:p>
            <a:r>
              <a:rPr lang="en-GB" sz="3200" dirty="0"/>
              <a:t>✔ Help you organise and manage your work</a:t>
            </a:r>
          </a:p>
          <a:p>
            <a:r>
              <a:rPr lang="en-GB" sz="3200" dirty="0"/>
              <a:t>✔ Be justified, not simply described</a:t>
            </a:r>
          </a:p>
          <a:p>
            <a:pPr marL="450215">
              <a:lnSpc>
                <a:spcPct val="100000"/>
              </a:lnSpc>
              <a:spcBef>
                <a:spcPts val="0"/>
              </a:spcBef>
              <a:spcAft>
                <a:spcPts val="6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Choosing a Development Method</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04654A7B-B6B7-4722-8555-2166A91B1142}"/>
              </a:ext>
            </a:extLst>
          </p:cNvPr>
          <p:cNvSpPr txBox="1"/>
          <p:nvPr/>
        </p:nvSpPr>
        <p:spPr>
          <a:xfrm>
            <a:off x="6463614" y="1705402"/>
            <a:ext cx="5480269" cy="461665"/>
          </a:xfrm>
          <a:prstGeom prst="rect">
            <a:avLst/>
          </a:prstGeom>
          <a:noFill/>
        </p:spPr>
        <p:txBody>
          <a:bodyPr wrap="square">
            <a:spAutoFit/>
          </a:bodyPr>
          <a:lstStyle/>
          <a:p>
            <a:r>
              <a:rPr lang="en-GB" sz="2400" dirty="0"/>
              <a:t>Agile is popular because it uses sprints.</a:t>
            </a:r>
          </a:p>
        </p:txBody>
      </p:sp>
      <p:sp>
        <p:nvSpPr>
          <p:cNvPr id="9" name="TextBox 8">
            <a:extLst>
              <a:ext uri="{FF2B5EF4-FFF2-40B4-BE49-F238E27FC236}">
                <a16:creationId xmlns:a16="http://schemas.microsoft.com/office/drawing/2014/main" id="{8B5CF93C-4C2B-494C-ADC0-07B4C30BEF02}"/>
              </a:ext>
            </a:extLst>
          </p:cNvPr>
          <p:cNvSpPr txBox="1"/>
          <p:nvPr/>
        </p:nvSpPr>
        <p:spPr>
          <a:xfrm>
            <a:off x="6438900" y="2557673"/>
            <a:ext cx="5476150" cy="1569660"/>
          </a:xfrm>
          <a:prstGeom prst="rect">
            <a:avLst/>
          </a:prstGeom>
          <a:noFill/>
        </p:spPr>
        <p:txBody>
          <a:bodyPr wrap="square">
            <a:spAutoFit/>
          </a:bodyPr>
          <a:lstStyle/>
          <a:p>
            <a:r>
              <a:rPr lang="en-GB" sz="2400" dirty="0"/>
              <a:t>Agile is suitable because this project is being developed in stages, allowing each feature to be implemented, tested and improved before moving on to the next. </a:t>
            </a:r>
            <a:r>
              <a:rPr lang="en-GB" sz="2400" dirty="0">
                <a:solidFill>
                  <a:schemeClr val="bg1"/>
                </a:solidFill>
                <a:highlight>
                  <a:srgbClr val="FFFF00"/>
                </a:highlight>
                <a:sym typeface="Wingdings" panose="05000000000000000000" pitchFamily="2" charset="2"/>
              </a:rPr>
              <a:t></a:t>
            </a:r>
            <a:endParaRPr lang="en-GB" sz="2400" dirty="0">
              <a:solidFill>
                <a:schemeClr val="bg1"/>
              </a:solidFill>
              <a:highlight>
                <a:srgbClr val="FFFF00"/>
              </a:highlight>
            </a:endParaRPr>
          </a:p>
        </p:txBody>
      </p:sp>
      <p:cxnSp>
        <p:nvCxnSpPr>
          <p:cNvPr id="10" name="Straight Connector 9">
            <a:extLst>
              <a:ext uri="{FF2B5EF4-FFF2-40B4-BE49-F238E27FC236}">
                <a16:creationId xmlns:a16="http://schemas.microsoft.com/office/drawing/2014/main" id="{3645D0ED-F57B-48CA-9B68-B1C604E466FC}"/>
              </a:ext>
            </a:extLst>
          </p:cNvPr>
          <p:cNvCxnSpPr/>
          <p:nvPr/>
        </p:nvCxnSpPr>
        <p:spPr>
          <a:xfrm>
            <a:off x="6438900" y="1964723"/>
            <a:ext cx="521352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474A34D-D9B1-4462-A825-A34AA3905585}"/>
              </a:ext>
            </a:extLst>
          </p:cNvPr>
          <p:cNvSpPr txBox="1"/>
          <p:nvPr/>
        </p:nvSpPr>
        <p:spPr>
          <a:xfrm>
            <a:off x="5372100" y="6317774"/>
            <a:ext cx="6819900" cy="461665"/>
          </a:xfrm>
          <a:prstGeom prst="rect">
            <a:avLst/>
          </a:prstGeom>
          <a:noFill/>
        </p:spPr>
        <p:txBody>
          <a:bodyPr wrap="square">
            <a:spAutoFit/>
          </a:bodyPr>
          <a:lstStyle/>
          <a:p>
            <a:r>
              <a:rPr lang="en-GB" sz="2400" dirty="0">
                <a:solidFill>
                  <a:schemeClr val="bg1"/>
                </a:solidFill>
                <a:highlight>
                  <a:srgbClr val="FFFF00"/>
                </a:highlight>
              </a:rPr>
              <a:t>Explain why your chosen method suits YOUR project</a:t>
            </a:r>
            <a:r>
              <a:rPr lang="en-GB" dirty="0">
                <a:highlight>
                  <a:srgbClr val="FFFF00"/>
                </a:highlight>
              </a:rPr>
              <a:t>.</a:t>
            </a:r>
          </a:p>
        </p:txBody>
      </p:sp>
    </p:spTree>
    <p:extLst>
      <p:ext uri="{BB962C8B-B14F-4D97-AF65-F5344CB8AC3E}">
        <p14:creationId xmlns:p14="http://schemas.microsoft.com/office/powerpoint/2010/main" val="4080778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504217" y="2050632"/>
            <a:ext cx="5970723" cy="459730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r>
              <a:rPr lang="en-GB" sz="3200" dirty="0"/>
              <a:t>Ask yourself:</a:t>
            </a:r>
          </a:p>
          <a:p>
            <a:pPr>
              <a:buFont typeface="Arial" panose="020B0604020202020204" pitchFamily="34" charset="0"/>
              <a:buChar char="•"/>
            </a:pPr>
            <a:r>
              <a:rPr lang="en-GB" sz="3200" dirty="0"/>
              <a:t> How will your solution work? </a:t>
            </a:r>
          </a:p>
          <a:p>
            <a:pPr>
              <a:buFont typeface="Arial" panose="020B0604020202020204" pitchFamily="34" charset="0"/>
              <a:buChar char="•"/>
            </a:pPr>
            <a:r>
              <a:rPr lang="en-GB" sz="3200" dirty="0"/>
              <a:t> How will different parts connect together? </a:t>
            </a:r>
          </a:p>
          <a:p>
            <a:pPr>
              <a:buFont typeface="Arial" panose="020B0604020202020204" pitchFamily="34" charset="0"/>
              <a:buChar char="•"/>
            </a:pPr>
            <a:r>
              <a:rPr lang="en-GB" sz="3200" dirty="0"/>
              <a:t> How will somebody else understand your design? </a:t>
            </a:r>
          </a:p>
          <a:p>
            <a:pPr>
              <a:buFont typeface="Arial" panose="020B0604020202020204" pitchFamily="34" charset="0"/>
              <a:buChar char="•"/>
            </a:pPr>
            <a:r>
              <a:rPr lang="en-GB" sz="3200" dirty="0"/>
              <a:t> How can you identify problems before implementation begins?</a:t>
            </a:r>
          </a:p>
          <a:p>
            <a:pPr marL="450215">
              <a:lnSpc>
                <a:spcPct val="100000"/>
              </a:lnSpc>
              <a:spcBef>
                <a:spcPts val="0"/>
              </a:spcBef>
              <a:spcAft>
                <a:spcPts val="6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Project Design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08DE7E0-93C4-431B-BFBD-7C344664A657}"/>
              </a:ext>
            </a:extLst>
          </p:cNvPr>
          <p:cNvSpPr txBox="1"/>
          <p:nvPr/>
        </p:nvSpPr>
        <p:spPr>
          <a:xfrm>
            <a:off x="504218" y="1301347"/>
            <a:ext cx="9480721" cy="461665"/>
          </a:xfrm>
          <a:prstGeom prst="rect">
            <a:avLst/>
          </a:prstGeom>
          <a:noFill/>
        </p:spPr>
        <p:txBody>
          <a:bodyPr wrap="square">
            <a:spAutoFit/>
          </a:bodyPr>
          <a:lstStyle/>
          <a:p>
            <a:r>
              <a:rPr lang="en-GB" sz="2400" dirty="0"/>
              <a:t>Design work should communicate </a:t>
            </a:r>
            <a:r>
              <a:rPr lang="en-GB" sz="2400" b="1" dirty="0"/>
              <a:t>how your solution will be built</a:t>
            </a:r>
            <a:r>
              <a:rPr lang="en-GB" sz="2400" dirty="0"/>
              <a:t>.</a:t>
            </a:r>
          </a:p>
        </p:txBody>
      </p:sp>
      <p:sp>
        <p:nvSpPr>
          <p:cNvPr id="8" name="TextBox 7">
            <a:extLst>
              <a:ext uri="{FF2B5EF4-FFF2-40B4-BE49-F238E27FC236}">
                <a16:creationId xmlns:a16="http://schemas.microsoft.com/office/drawing/2014/main" id="{3A08880B-0716-457E-BB1F-7B9591DA509A}"/>
              </a:ext>
            </a:extLst>
          </p:cNvPr>
          <p:cNvSpPr txBox="1"/>
          <p:nvPr/>
        </p:nvSpPr>
        <p:spPr>
          <a:xfrm>
            <a:off x="7296448" y="2080735"/>
            <a:ext cx="4395237" cy="2677656"/>
          </a:xfrm>
          <a:prstGeom prst="rect">
            <a:avLst/>
          </a:prstGeom>
          <a:noFill/>
        </p:spPr>
        <p:txBody>
          <a:bodyPr wrap="square">
            <a:spAutoFit/>
          </a:bodyPr>
          <a:lstStyle/>
          <a:p>
            <a:r>
              <a:rPr lang="en-GB" sz="2400" b="1" dirty="0"/>
              <a:t>Good design should...</a:t>
            </a:r>
          </a:p>
          <a:p>
            <a:r>
              <a:rPr lang="en-GB" sz="2400" dirty="0"/>
              <a:t>✓ Communicate ideas clearly</a:t>
            </a:r>
          </a:p>
          <a:p>
            <a:r>
              <a:rPr lang="en-GB" sz="2400" dirty="0"/>
              <a:t>✓ Support planning</a:t>
            </a:r>
          </a:p>
          <a:p>
            <a:r>
              <a:rPr lang="en-GB" sz="2400" dirty="0"/>
              <a:t>✓ Reduce implementation problems</a:t>
            </a:r>
          </a:p>
          <a:p>
            <a:r>
              <a:rPr lang="en-GB" sz="2400" dirty="0"/>
              <a:t>✓ Provide evidence of your design thinking</a:t>
            </a:r>
          </a:p>
        </p:txBody>
      </p:sp>
      <p:sp>
        <p:nvSpPr>
          <p:cNvPr id="10" name="TextBox 9">
            <a:extLst>
              <a:ext uri="{FF2B5EF4-FFF2-40B4-BE49-F238E27FC236}">
                <a16:creationId xmlns:a16="http://schemas.microsoft.com/office/drawing/2014/main" id="{205F05C5-25B9-48D3-BB9B-0472D6C11DA8}"/>
              </a:ext>
            </a:extLst>
          </p:cNvPr>
          <p:cNvSpPr txBox="1"/>
          <p:nvPr/>
        </p:nvSpPr>
        <p:spPr>
          <a:xfrm>
            <a:off x="6990279" y="5677478"/>
            <a:ext cx="5007576" cy="923330"/>
          </a:xfrm>
          <a:prstGeom prst="rect">
            <a:avLst/>
          </a:prstGeom>
          <a:noFill/>
        </p:spPr>
        <p:txBody>
          <a:bodyPr wrap="square">
            <a:spAutoFit/>
          </a:bodyPr>
          <a:lstStyle/>
          <a:p>
            <a:r>
              <a:rPr lang="en-GB" dirty="0">
                <a:solidFill>
                  <a:schemeClr val="bg1"/>
                </a:solidFill>
                <a:highlight>
                  <a:srgbClr val="FFFF00"/>
                </a:highlight>
              </a:rPr>
              <a:t>Design work is not included because it is required. It is included because it helps communicate your proposed solution.</a:t>
            </a:r>
          </a:p>
        </p:txBody>
      </p:sp>
    </p:spTree>
    <p:extLst>
      <p:ext uri="{BB962C8B-B14F-4D97-AF65-F5344CB8AC3E}">
        <p14:creationId xmlns:p14="http://schemas.microsoft.com/office/powerpoint/2010/main" val="26251353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78DFFA3-D697-4D41-98E0-A593DF021C11}"/>
              </a:ext>
            </a:extLst>
          </p:cNvPr>
          <p:cNvPicPr>
            <a:picLocks noChangeAspect="1"/>
          </p:cNvPicPr>
          <p:nvPr/>
        </p:nvPicPr>
        <p:blipFill>
          <a:blip r:embed="rId2"/>
          <a:stretch>
            <a:fillRect/>
          </a:stretch>
        </p:blipFill>
        <p:spPr>
          <a:xfrm>
            <a:off x="3239" y="0"/>
            <a:ext cx="12185522" cy="6858000"/>
          </a:xfrm>
          <a:prstGeom prst="rect">
            <a:avLst/>
          </a:prstGeom>
        </p:spPr>
      </p:pic>
    </p:spTree>
    <p:extLst>
      <p:ext uri="{BB962C8B-B14F-4D97-AF65-F5344CB8AC3E}">
        <p14:creationId xmlns:p14="http://schemas.microsoft.com/office/powerpoint/2010/main" val="8279625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40A0E-6BD9-4207-857B-578D0A497421}"/>
              </a:ext>
            </a:extLst>
          </p:cNvPr>
          <p:cNvSpPr>
            <a:spLocks noGrp="1"/>
          </p:cNvSpPr>
          <p:nvPr>
            <p:ph type="title"/>
          </p:nvPr>
        </p:nvSpPr>
        <p:spPr/>
        <p:txBody>
          <a:bodyPr/>
          <a:lstStyle/>
          <a:p>
            <a:r>
              <a:rPr lang="en-GB" dirty="0"/>
              <a:t>Example 1: Development Method</a:t>
            </a:r>
          </a:p>
        </p:txBody>
      </p:sp>
      <p:sp>
        <p:nvSpPr>
          <p:cNvPr id="3" name="Content Placeholder 2">
            <a:extLst>
              <a:ext uri="{FF2B5EF4-FFF2-40B4-BE49-F238E27FC236}">
                <a16:creationId xmlns:a16="http://schemas.microsoft.com/office/drawing/2014/main" id="{2154C16F-C045-4793-8402-138719F183B4}"/>
              </a:ext>
            </a:extLst>
          </p:cNvPr>
          <p:cNvSpPr>
            <a:spLocks noGrp="1"/>
          </p:cNvSpPr>
          <p:nvPr>
            <p:ph idx="1"/>
          </p:nvPr>
        </p:nvSpPr>
        <p:spPr>
          <a:xfrm>
            <a:off x="579120" y="1749425"/>
            <a:ext cx="10515600" cy="4351338"/>
          </a:xfrm>
        </p:spPr>
        <p:txBody>
          <a:bodyPr/>
          <a:lstStyle/>
          <a:p>
            <a:pPr marL="0" indent="0">
              <a:buNone/>
            </a:pPr>
            <a:r>
              <a:rPr lang="en-GB" dirty="0"/>
              <a:t>Development Method</a:t>
            </a:r>
          </a:p>
          <a:p>
            <a:pPr marL="0" indent="0">
              <a:buNone/>
            </a:pPr>
            <a:r>
              <a:rPr lang="en-GB" dirty="0"/>
              <a:t>"Agile was selected because it allows the project to be developed in stages and makes it easier to respond to changes during development.“</a:t>
            </a:r>
          </a:p>
          <a:p>
            <a:pPr marL="0" indent="0">
              <a:buNone/>
            </a:pPr>
            <a:endParaRPr lang="en-GB" dirty="0"/>
          </a:p>
          <a:p>
            <a:pPr marL="0" indent="0">
              <a:buNone/>
            </a:pPr>
            <a:r>
              <a:rPr lang="en-GB" dirty="0"/>
              <a:t>Is this enough?</a:t>
            </a:r>
          </a:p>
          <a:p>
            <a:pPr marL="0" indent="0">
              <a:buNone/>
            </a:pPr>
            <a:r>
              <a:rPr lang="en-GB" dirty="0"/>
              <a:t>What is good?</a:t>
            </a:r>
          </a:p>
          <a:p>
            <a:pPr marL="0" indent="0">
              <a:buNone/>
            </a:pPr>
            <a:r>
              <a:rPr lang="en-GB" dirty="0"/>
              <a:t>What is missing?</a:t>
            </a:r>
          </a:p>
        </p:txBody>
      </p:sp>
      <p:sp>
        <p:nvSpPr>
          <p:cNvPr id="5" name="TextBox 4">
            <a:extLst>
              <a:ext uri="{FF2B5EF4-FFF2-40B4-BE49-F238E27FC236}">
                <a16:creationId xmlns:a16="http://schemas.microsoft.com/office/drawing/2014/main" id="{C8A17917-198B-4B3B-BB9A-096A969BDACF}"/>
              </a:ext>
            </a:extLst>
          </p:cNvPr>
          <p:cNvSpPr txBox="1"/>
          <p:nvPr/>
        </p:nvSpPr>
        <p:spPr>
          <a:xfrm>
            <a:off x="3970020" y="3562618"/>
            <a:ext cx="8153400" cy="3046988"/>
          </a:xfrm>
          <a:prstGeom prst="rect">
            <a:avLst/>
          </a:prstGeom>
          <a:noFill/>
        </p:spPr>
        <p:txBody>
          <a:bodyPr wrap="square">
            <a:spAutoFit/>
          </a:bodyPr>
          <a:lstStyle/>
          <a:p>
            <a:r>
              <a:rPr lang="en-GB" sz="2400" b="1" dirty="0">
                <a:solidFill>
                  <a:srgbClr val="FFC000"/>
                </a:solidFill>
              </a:rPr>
              <a:t>Agile was selected because this project will be developed incrementally, with individual features such as file upload, queue management and notifications implemented and tested separately. This allows functionality to be evaluated throughout development and refined based on testing before additional features are added. Agile therefore supports the project's staged development and reduces the risk of defects being carried forward into later stages.</a:t>
            </a:r>
          </a:p>
        </p:txBody>
      </p:sp>
    </p:spTree>
    <p:extLst>
      <p:ext uri="{BB962C8B-B14F-4D97-AF65-F5344CB8AC3E}">
        <p14:creationId xmlns:p14="http://schemas.microsoft.com/office/powerpoint/2010/main" val="1778116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A9343EE-5D6F-476C-A57A-D9D16F7C0DF6}"/>
              </a:ext>
            </a:extLst>
          </p:cNvPr>
          <p:cNvPicPr>
            <a:picLocks noChangeAspect="1"/>
          </p:cNvPicPr>
          <p:nvPr/>
        </p:nvPicPr>
        <p:blipFill rotWithShape="1">
          <a:blip r:embed="rId3"/>
          <a:srcRect t="9438" b="1573"/>
          <a:stretch/>
        </p:blipFill>
        <p:spPr>
          <a:xfrm>
            <a:off x="2619910" y="0"/>
            <a:ext cx="9572090" cy="6836690"/>
          </a:xfrm>
          <a:prstGeom prst="rect">
            <a:avLst/>
          </a:prstGeom>
        </p:spPr>
      </p:pic>
      <p:sp>
        <p:nvSpPr>
          <p:cNvPr id="11" name="TextBox 10">
            <a:extLst>
              <a:ext uri="{FF2B5EF4-FFF2-40B4-BE49-F238E27FC236}">
                <a16:creationId xmlns:a16="http://schemas.microsoft.com/office/drawing/2014/main" id="{933FAA35-A9D6-4964-B2D9-04480478F788}"/>
              </a:ext>
            </a:extLst>
          </p:cNvPr>
          <p:cNvSpPr txBox="1"/>
          <p:nvPr/>
        </p:nvSpPr>
        <p:spPr>
          <a:xfrm>
            <a:off x="-82083" y="0"/>
            <a:ext cx="3585572"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u="sng" dirty="0">
                <a:solidFill>
                  <a:srgbClr val="FFFFFF"/>
                </a:solidFill>
                <a:latin typeface="Calibri" panose="020F0502020204030204"/>
              </a:rPr>
              <a:t>Let’s Mark This Together</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60B8D771-1767-4A82-9DAF-79409065EC1C}"/>
              </a:ext>
            </a:extLst>
          </p:cNvPr>
          <p:cNvSpPr txBox="1"/>
          <p:nvPr/>
        </p:nvSpPr>
        <p:spPr>
          <a:xfrm>
            <a:off x="0" y="2240035"/>
            <a:ext cx="1746607" cy="523220"/>
          </a:xfrm>
          <a:prstGeom prst="rect">
            <a:avLst/>
          </a:prstGeom>
          <a:noFill/>
        </p:spPr>
        <p:txBody>
          <a:bodyPr wrap="square">
            <a:spAutoFit/>
          </a:bodyPr>
          <a:lstStyle/>
          <a:p>
            <a:r>
              <a:rPr lang="en-GB" sz="2800" dirty="0"/>
              <a:t>Example 2</a:t>
            </a:r>
          </a:p>
        </p:txBody>
      </p:sp>
    </p:spTree>
    <p:extLst>
      <p:ext uri="{BB962C8B-B14F-4D97-AF65-F5344CB8AC3E}">
        <p14:creationId xmlns:p14="http://schemas.microsoft.com/office/powerpoint/2010/main" val="14291844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D7A033-E6FA-47C9-9BED-FFA3DF3BDAC1}"/>
              </a:ext>
            </a:extLst>
          </p:cNvPr>
          <p:cNvPicPr>
            <a:picLocks noChangeAspect="1"/>
          </p:cNvPicPr>
          <p:nvPr/>
        </p:nvPicPr>
        <p:blipFill rotWithShape="1">
          <a:blip r:embed="rId3"/>
          <a:srcRect t="9195" b="1610"/>
          <a:stretch/>
        </p:blipFill>
        <p:spPr>
          <a:xfrm>
            <a:off x="-1" y="0"/>
            <a:ext cx="9532884" cy="6804742"/>
          </a:xfrm>
          <a:prstGeom prst="rect">
            <a:avLst/>
          </a:prstGeom>
        </p:spPr>
      </p:pic>
      <p:pic>
        <p:nvPicPr>
          <p:cNvPr id="7" name="Picture 6">
            <a:extLst>
              <a:ext uri="{FF2B5EF4-FFF2-40B4-BE49-F238E27FC236}">
                <a16:creationId xmlns:a16="http://schemas.microsoft.com/office/drawing/2014/main" id="{BF081328-1796-4604-88CB-D26EF9A69DB3}"/>
              </a:ext>
            </a:extLst>
          </p:cNvPr>
          <p:cNvPicPr>
            <a:picLocks noChangeAspect="1"/>
          </p:cNvPicPr>
          <p:nvPr/>
        </p:nvPicPr>
        <p:blipFill rotWithShape="1">
          <a:blip r:embed="rId3"/>
          <a:srcRect r="46064" b="92484"/>
          <a:stretch/>
        </p:blipFill>
        <p:spPr>
          <a:xfrm>
            <a:off x="7488112" y="1765561"/>
            <a:ext cx="4622057" cy="515420"/>
          </a:xfrm>
          <a:prstGeom prst="rect">
            <a:avLst/>
          </a:prstGeom>
        </p:spPr>
      </p:pic>
    </p:spTree>
    <p:extLst>
      <p:ext uri="{BB962C8B-B14F-4D97-AF65-F5344CB8AC3E}">
        <p14:creationId xmlns:p14="http://schemas.microsoft.com/office/powerpoint/2010/main" val="30636556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Example 3: Initial Practical </a:t>
            </a:r>
            <a:r>
              <a:rPr lang="en-GB" sz="4800" u="sng" dirty="0">
                <a:solidFill>
                  <a:srgbClr val="FFFFFF"/>
                </a:solidFill>
                <a:latin typeface="Calibri" panose="020F0502020204030204"/>
              </a:rPr>
              <a:t>Implementation</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0280AF9F-72FB-4235-8C49-1F07CC99F7F4}"/>
              </a:ext>
            </a:extLst>
          </p:cNvPr>
          <p:cNvGrpSpPr/>
          <p:nvPr/>
        </p:nvGrpSpPr>
        <p:grpSpPr>
          <a:xfrm>
            <a:off x="305830" y="1370220"/>
            <a:ext cx="4386649" cy="3855308"/>
            <a:chOff x="2937819" y="2136339"/>
            <a:chExt cx="4386649" cy="3855308"/>
          </a:xfrm>
        </p:grpSpPr>
        <p:sp>
          <p:nvSpPr>
            <p:cNvPr id="8" name="Rectangle 7">
              <a:extLst>
                <a:ext uri="{FF2B5EF4-FFF2-40B4-BE49-F238E27FC236}">
                  <a16:creationId xmlns:a16="http://schemas.microsoft.com/office/drawing/2014/main" id="{24D280D7-A079-4408-909A-6B964C23DAF2}"/>
                </a:ext>
              </a:extLst>
            </p:cNvPr>
            <p:cNvSpPr/>
            <p:nvPr/>
          </p:nvSpPr>
          <p:spPr>
            <a:xfrm>
              <a:off x="2937819" y="2136339"/>
              <a:ext cx="4386649" cy="385530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A50843C-58CA-4B16-9E03-6128F7CF90B8}"/>
                </a:ext>
              </a:extLst>
            </p:cNvPr>
            <p:cNvSpPr txBox="1"/>
            <p:nvPr/>
          </p:nvSpPr>
          <p:spPr>
            <a:xfrm>
              <a:off x="2937819" y="2136339"/>
              <a:ext cx="4377381" cy="3416320"/>
            </a:xfrm>
            <a:prstGeom prst="rect">
              <a:avLst/>
            </a:prstGeom>
            <a:noFill/>
          </p:spPr>
          <p:txBody>
            <a:bodyPr wrap="square">
              <a:spAutoFit/>
            </a:bodyPr>
            <a:lstStyle/>
            <a:p>
              <a:r>
                <a:rPr lang="en-GB" sz="2400" dirty="0"/>
                <a:t>Task Queue Automation System</a:t>
              </a:r>
            </a:p>
            <a:p>
              <a:endParaRPr lang="en-GB" sz="2400" dirty="0"/>
            </a:p>
            <a:p>
              <a:r>
                <a:rPr lang="en-GB" sz="2400" dirty="0"/>
                <a:t>Upload successful.</a:t>
              </a:r>
            </a:p>
            <a:p>
              <a:endParaRPr lang="en-GB" sz="2400" dirty="0"/>
            </a:p>
            <a:p>
              <a:r>
                <a:rPr lang="en-GB" sz="2400" dirty="0"/>
                <a:t>File queued for processing.</a:t>
              </a:r>
            </a:p>
            <a:p>
              <a:endParaRPr lang="en-GB" sz="2400" dirty="0"/>
            </a:p>
            <a:p>
              <a:r>
                <a:rPr lang="en-GB" sz="2400" dirty="0"/>
                <a:t>Current Queue: 4 jobs</a:t>
              </a:r>
            </a:p>
            <a:p>
              <a:endParaRPr lang="en-GB" sz="2400" dirty="0"/>
            </a:p>
            <a:p>
              <a:r>
                <a:rPr lang="en-GB" sz="2400" dirty="0"/>
                <a:t>[Refresh]</a:t>
              </a:r>
            </a:p>
          </p:txBody>
        </p:sp>
      </p:grpSp>
      <p:sp>
        <p:nvSpPr>
          <p:cNvPr id="11" name="TextBox 10">
            <a:extLst>
              <a:ext uri="{FF2B5EF4-FFF2-40B4-BE49-F238E27FC236}">
                <a16:creationId xmlns:a16="http://schemas.microsoft.com/office/drawing/2014/main" id="{91623424-B904-4290-BFF8-12C750A155B1}"/>
              </a:ext>
            </a:extLst>
          </p:cNvPr>
          <p:cNvSpPr txBox="1"/>
          <p:nvPr/>
        </p:nvSpPr>
        <p:spPr>
          <a:xfrm>
            <a:off x="417041" y="5455358"/>
            <a:ext cx="2882213" cy="369332"/>
          </a:xfrm>
          <a:prstGeom prst="rect">
            <a:avLst/>
          </a:prstGeom>
          <a:noFill/>
        </p:spPr>
        <p:txBody>
          <a:bodyPr wrap="square">
            <a:spAutoFit/>
          </a:bodyPr>
          <a:lstStyle/>
          <a:p>
            <a:r>
              <a:rPr lang="en-GB" dirty="0"/>
              <a:t>Figure 3 – Initial prototype</a:t>
            </a:r>
          </a:p>
        </p:txBody>
      </p:sp>
    </p:spTree>
    <p:extLst>
      <p:ext uri="{BB962C8B-B14F-4D97-AF65-F5344CB8AC3E}">
        <p14:creationId xmlns:p14="http://schemas.microsoft.com/office/powerpoint/2010/main" val="3589952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flipH="1">
            <a:off x="6124247" y="593523"/>
            <a:ext cx="5832390"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p>
            <a:r>
              <a:rPr lang="en-GB" sz="3200" b="1" dirty="0"/>
              <a:t>Ask yourself...</a:t>
            </a:r>
          </a:p>
          <a:p>
            <a:r>
              <a:rPr lang="en-GB" sz="3200" dirty="0"/>
              <a:t>✓ Have I justified my development method?</a:t>
            </a:r>
          </a:p>
          <a:p>
            <a:r>
              <a:rPr lang="en-GB" sz="3200" dirty="0"/>
              <a:t>✓ Do I have two pieces of design work?</a:t>
            </a:r>
          </a:p>
          <a:p>
            <a:r>
              <a:rPr lang="en-GB" sz="3200" dirty="0"/>
              <a:t>✓ Have I explained each design?</a:t>
            </a:r>
          </a:p>
          <a:p>
            <a:r>
              <a:rPr lang="en-GB" sz="3200" dirty="0"/>
              <a:t>✓ Have I included implementation evidence?</a:t>
            </a:r>
          </a:p>
          <a:p>
            <a:r>
              <a:rPr lang="en-GB" sz="3200" dirty="0"/>
              <a:t>✓ Can the reader see how my project is progressing?</a:t>
            </a:r>
          </a:p>
          <a:p>
            <a:endParaRPr lang="en-GB" sz="2800" dirty="0"/>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From Idea to Prototype</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6CA1962F-2B6E-4DA5-9597-F06A90D8DDC6}"/>
              </a:ext>
            </a:extLst>
          </p:cNvPr>
          <p:cNvGrpSpPr/>
          <p:nvPr/>
        </p:nvGrpSpPr>
        <p:grpSpPr>
          <a:xfrm>
            <a:off x="284205" y="1424720"/>
            <a:ext cx="5435988" cy="2783295"/>
            <a:chOff x="515847" y="2079743"/>
            <a:chExt cx="5435988" cy="2783295"/>
          </a:xfrm>
        </p:grpSpPr>
        <p:sp>
          <p:nvSpPr>
            <p:cNvPr id="6" name="TextBox 5">
              <a:extLst>
                <a:ext uri="{FF2B5EF4-FFF2-40B4-BE49-F238E27FC236}">
                  <a16:creationId xmlns:a16="http://schemas.microsoft.com/office/drawing/2014/main" id="{1761829C-3C54-4885-9F26-E74930909576}"/>
                </a:ext>
              </a:extLst>
            </p:cNvPr>
            <p:cNvSpPr txBox="1"/>
            <p:nvPr/>
          </p:nvSpPr>
          <p:spPr>
            <a:xfrm>
              <a:off x="618915" y="2093707"/>
              <a:ext cx="2262173" cy="954107"/>
            </a:xfrm>
            <a:prstGeom prst="rect">
              <a:avLst/>
            </a:prstGeom>
            <a:noFill/>
            <a:ln>
              <a:solidFill>
                <a:schemeClr val="tx1"/>
              </a:solidFill>
            </a:ln>
          </p:spPr>
          <p:txBody>
            <a:bodyPr wrap="square" rtlCol="0">
              <a:spAutoFit/>
            </a:bodyPr>
            <a:lstStyle/>
            <a:p>
              <a:r>
                <a:rPr lang="en-GB" sz="2800" dirty="0"/>
                <a:t>Project Requirements</a:t>
              </a:r>
            </a:p>
          </p:txBody>
        </p:sp>
        <p:sp>
          <p:nvSpPr>
            <p:cNvPr id="7" name="TextBox 6">
              <a:extLst>
                <a:ext uri="{FF2B5EF4-FFF2-40B4-BE49-F238E27FC236}">
                  <a16:creationId xmlns:a16="http://schemas.microsoft.com/office/drawing/2014/main" id="{FD94451C-0973-4CEE-A843-69DB6805A0C6}"/>
                </a:ext>
              </a:extLst>
            </p:cNvPr>
            <p:cNvSpPr txBox="1"/>
            <p:nvPr/>
          </p:nvSpPr>
          <p:spPr>
            <a:xfrm>
              <a:off x="3651324" y="2079743"/>
              <a:ext cx="2300511" cy="954107"/>
            </a:xfrm>
            <a:prstGeom prst="rect">
              <a:avLst/>
            </a:prstGeom>
            <a:noFill/>
            <a:ln>
              <a:solidFill>
                <a:schemeClr val="tx1"/>
              </a:solidFill>
            </a:ln>
          </p:spPr>
          <p:txBody>
            <a:bodyPr wrap="square" rtlCol="0">
              <a:spAutoFit/>
            </a:bodyPr>
            <a:lstStyle/>
            <a:p>
              <a:r>
                <a:rPr lang="en-GB" sz="2800" dirty="0"/>
                <a:t>Development Method</a:t>
              </a:r>
            </a:p>
          </p:txBody>
        </p:sp>
        <p:sp>
          <p:nvSpPr>
            <p:cNvPr id="8" name="TextBox 7">
              <a:extLst>
                <a:ext uri="{FF2B5EF4-FFF2-40B4-BE49-F238E27FC236}">
                  <a16:creationId xmlns:a16="http://schemas.microsoft.com/office/drawing/2014/main" id="{85E515FA-46AD-4F2D-93DF-3A5EFFAB16E2}"/>
                </a:ext>
              </a:extLst>
            </p:cNvPr>
            <p:cNvSpPr txBox="1"/>
            <p:nvPr/>
          </p:nvSpPr>
          <p:spPr>
            <a:xfrm>
              <a:off x="4134904" y="3894534"/>
              <a:ext cx="1272747" cy="954107"/>
            </a:xfrm>
            <a:prstGeom prst="rect">
              <a:avLst/>
            </a:prstGeom>
            <a:noFill/>
            <a:ln>
              <a:solidFill>
                <a:schemeClr val="tx1"/>
              </a:solidFill>
            </a:ln>
          </p:spPr>
          <p:txBody>
            <a:bodyPr wrap="square" rtlCol="0">
              <a:spAutoFit/>
            </a:bodyPr>
            <a:lstStyle/>
            <a:p>
              <a:r>
                <a:rPr lang="en-GB" sz="2800" dirty="0"/>
                <a:t>Design Work</a:t>
              </a:r>
            </a:p>
          </p:txBody>
        </p:sp>
        <p:sp>
          <p:nvSpPr>
            <p:cNvPr id="9" name="TextBox 8">
              <a:extLst>
                <a:ext uri="{FF2B5EF4-FFF2-40B4-BE49-F238E27FC236}">
                  <a16:creationId xmlns:a16="http://schemas.microsoft.com/office/drawing/2014/main" id="{4E52E1CC-68CE-440C-A549-AD5AAF4C5B0D}"/>
                </a:ext>
              </a:extLst>
            </p:cNvPr>
            <p:cNvSpPr txBox="1"/>
            <p:nvPr/>
          </p:nvSpPr>
          <p:spPr>
            <a:xfrm>
              <a:off x="515847" y="3908931"/>
              <a:ext cx="2554314" cy="954107"/>
            </a:xfrm>
            <a:prstGeom prst="rect">
              <a:avLst/>
            </a:prstGeom>
            <a:noFill/>
            <a:ln>
              <a:solidFill>
                <a:schemeClr val="tx1"/>
              </a:solidFill>
            </a:ln>
          </p:spPr>
          <p:txBody>
            <a:bodyPr wrap="square" rtlCol="0">
              <a:spAutoFit/>
            </a:bodyPr>
            <a:lstStyle/>
            <a:p>
              <a:r>
                <a:rPr lang="en-GB" sz="2800" dirty="0"/>
                <a:t>Initial Implementation</a:t>
              </a:r>
            </a:p>
          </p:txBody>
        </p:sp>
        <p:cxnSp>
          <p:nvCxnSpPr>
            <p:cNvPr id="10" name="Straight Arrow Connector 9">
              <a:extLst>
                <a:ext uri="{FF2B5EF4-FFF2-40B4-BE49-F238E27FC236}">
                  <a16:creationId xmlns:a16="http://schemas.microsoft.com/office/drawing/2014/main" id="{B4164D9E-59C8-4855-A294-508ED28E229D}"/>
                </a:ext>
              </a:extLst>
            </p:cNvPr>
            <p:cNvCxnSpPr>
              <a:cxnSpLocks/>
            </p:cNvCxnSpPr>
            <p:nvPr/>
          </p:nvCxnSpPr>
          <p:spPr>
            <a:xfrm>
              <a:off x="2881088" y="2606111"/>
              <a:ext cx="770237" cy="0"/>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2E3F46A-54B7-43F2-ABD2-DAA8FEB97538}"/>
                </a:ext>
              </a:extLst>
            </p:cNvPr>
            <p:cNvCxnSpPr>
              <a:cxnSpLocks/>
            </p:cNvCxnSpPr>
            <p:nvPr/>
          </p:nvCxnSpPr>
          <p:spPr>
            <a:xfrm flipH="1">
              <a:off x="3088208" y="4371587"/>
              <a:ext cx="1028649" cy="0"/>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2E502E-BF6D-448F-B9AD-4523AE4E9B56}"/>
                </a:ext>
              </a:extLst>
            </p:cNvPr>
            <p:cNvCxnSpPr>
              <a:cxnSpLocks/>
            </p:cNvCxnSpPr>
            <p:nvPr/>
          </p:nvCxnSpPr>
          <p:spPr>
            <a:xfrm>
              <a:off x="4801579" y="3047814"/>
              <a:ext cx="0" cy="814221"/>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13" name="TextBox 12">
            <a:extLst>
              <a:ext uri="{FF2B5EF4-FFF2-40B4-BE49-F238E27FC236}">
                <a16:creationId xmlns:a16="http://schemas.microsoft.com/office/drawing/2014/main" id="{BD207C13-84F6-44A5-94B3-8AC44A0093AC}"/>
              </a:ext>
            </a:extLst>
          </p:cNvPr>
          <p:cNvSpPr txBox="1"/>
          <p:nvPr/>
        </p:nvSpPr>
        <p:spPr>
          <a:xfrm>
            <a:off x="387273" y="5085630"/>
            <a:ext cx="1832920" cy="954107"/>
          </a:xfrm>
          <a:prstGeom prst="rect">
            <a:avLst/>
          </a:prstGeom>
          <a:noFill/>
          <a:ln>
            <a:solidFill>
              <a:schemeClr val="tx1"/>
            </a:solidFill>
          </a:ln>
        </p:spPr>
        <p:txBody>
          <a:bodyPr wrap="square" rtlCol="0">
            <a:spAutoFit/>
          </a:bodyPr>
          <a:lstStyle/>
          <a:p>
            <a:r>
              <a:rPr lang="en-GB" sz="2800" dirty="0"/>
              <a:t>Testing and Evaluation</a:t>
            </a:r>
          </a:p>
        </p:txBody>
      </p:sp>
      <p:cxnSp>
        <p:nvCxnSpPr>
          <p:cNvPr id="15" name="Straight Arrow Connector 14">
            <a:extLst>
              <a:ext uri="{FF2B5EF4-FFF2-40B4-BE49-F238E27FC236}">
                <a16:creationId xmlns:a16="http://schemas.microsoft.com/office/drawing/2014/main" id="{AB1A2F2D-AC7C-41BE-9675-1D81F112F6CA}"/>
              </a:ext>
            </a:extLst>
          </p:cNvPr>
          <p:cNvCxnSpPr>
            <a:cxnSpLocks/>
          </p:cNvCxnSpPr>
          <p:nvPr/>
        </p:nvCxnSpPr>
        <p:spPr>
          <a:xfrm>
            <a:off x="1311872" y="4256191"/>
            <a:ext cx="0" cy="814221"/>
          </a:xfrm>
          <a:prstGeom prst="straightConnector1">
            <a:avLst/>
          </a:prstGeom>
          <a:ln w="28575">
            <a:solidFill>
              <a:schemeClr val="tx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C11129DB-A9C2-4354-882F-1B8EFFD426FE}"/>
              </a:ext>
            </a:extLst>
          </p:cNvPr>
          <p:cNvSpPr txBox="1"/>
          <p:nvPr/>
        </p:nvSpPr>
        <p:spPr>
          <a:xfrm>
            <a:off x="6124247" y="5905561"/>
            <a:ext cx="6243697" cy="830997"/>
          </a:xfrm>
          <a:prstGeom prst="rect">
            <a:avLst/>
          </a:prstGeom>
          <a:noFill/>
        </p:spPr>
        <p:txBody>
          <a:bodyPr wrap="square">
            <a:spAutoFit/>
          </a:bodyPr>
          <a:lstStyle/>
          <a:p>
            <a:r>
              <a:rPr lang="en-GB" sz="2400" dirty="0">
                <a:solidFill>
                  <a:schemeClr val="bg1"/>
                </a:solidFill>
                <a:highlight>
                  <a:srgbClr val="FFFF00"/>
                </a:highlight>
              </a:rPr>
              <a:t>If you can answer "yes" to these questions, you're well on your way to completing Task 3.</a:t>
            </a:r>
          </a:p>
        </p:txBody>
      </p:sp>
    </p:spTree>
    <p:extLst>
      <p:ext uri="{BB962C8B-B14F-4D97-AF65-F5344CB8AC3E}">
        <p14:creationId xmlns:p14="http://schemas.microsoft.com/office/powerpoint/2010/main" val="3127422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252F02-7C90-C836-A4DE-A9671596FB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705CFA-A3D9-CDAE-06F0-C60C8B802B3C}"/>
              </a:ext>
            </a:extLst>
          </p:cNvPr>
          <p:cNvSpPr>
            <a:spLocks noGrp="1"/>
          </p:cNvSpPr>
          <p:nvPr>
            <p:ph type="title"/>
          </p:nvPr>
        </p:nvSpPr>
        <p:spPr>
          <a:xfrm>
            <a:off x="7951166" y="0"/>
            <a:ext cx="4240834" cy="736004"/>
          </a:xfrm>
        </p:spPr>
        <p:txBody>
          <a:bodyPr vert="horz" lIns="91440" tIns="45720" rIns="91440" bIns="45720" rtlCol="0" anchor="b">
            <a:normAutofit/>
          </a:bodyPr>
          <a:lstStyle/>
          <a:p>
            <a:r>
              <a:rPr lang="en-US" sz="4000" b="1" dirty="0"/>
              <a:t>Quick Self-Check 2</a:t>
            </a:r>
          </a:p>
        </p:txBody>
      </p:sp>
      <p:sp>
        <p:nvSpPr>
          <p:cNvPr id="3" name="TextBox 2">
            <a:extLst>
              <a:ext uri="{FF2B5EF4-FFF2-40B4-BE49-F238E27FC236}">
                <a16:creationId xmlns:a16="http://schemas.microsoft.com/office/drawing/2014/main" id="{D335022F-01CB-C863-C52A-8D9A3B81FBDB}"/>
              </a:ext>
            </a:extLst>
          </p:cNvPr>
          <p:cNvSpPr txBox="1"/>
          <p:nvPr/>
        </p:nvSpPr>
        <p:spPr>
          <a:xfrm>
            <a:off x="573800" y="329662"/>
            <a:ext cx="8446633" cy="5923541"/>
          </a:xfrm>
          <a:prstGeom prst="rect">
            <a:avLst/>
          </a:prstGeom>
        </p:spPr>
        <p:txBody>
          <a:bodyPr vert="horz" lIns="91440" tIns="45720" rIns="91440" bIns="45720" rtlCol="0" anchor="t">
            <a:normAutofit fontScale="92500" lnSpcReduction="10000"/>
          </a:bodyPr>
          <a:lstStyle/>
          <a:p>
            <a:pPr>
              <a:spcBef>
                <a:spcPts val="1200"/>
              </a:spcBef>
              <a:spcAft>
                <a:spcPts val="1200"/>
              </a:spcAft>
            </a:pPr>
            <a:r>
              <a:rPr lang="en-GB" sz="2800" b="1" dirty="0"/>
              <a:t>Take two minutes to review your own work.</a:t>
            </a:r>
          </a:p>
          <a:p>
            <a:pPr>
              <a:spcBef>
                <a:spcPts val="1200"/>
              </a:spcBef>
              <a:spcAft>
                <a:spcPts val="1200"/>
              </a:spcAft>
            </a:pPr>
            <a:r>
              <a:rPr lang="en-GB" sz="2400" dirty="0"/>
              <a:t>Can you answer </a:t>
            </a:r>
            <a:r>
              <a:rPr lang="en-GB" sz="2400" b="1" dirty="0"/>
              <a:t>YES</a:t>
            </a:r>
            <a:r>
              <a:rPr lang="en-GB" sz="2400" dirty="0"/>
              <a:t> to these questions?</a:t>
            </a:r>
          </a:p>
          <a:p>
            <a:pPr>
              <a:spcBef>
                <a:spcPts val="600"/>
              </a:spcBef>
              <a:spcAft>
                <a:spcPts val="600"/>
              </a:spcAft>
            </a:pPr>
            <a:r>
              <a:rPr lang="en-GB" sz="4400" dirty="0"/>
              <a:t>	☐</a:t>
            </a:r>
            <a:r>
              <a:rPr lang="en-GB" sz="2400" dirty="0"/>
              <a:t> </a:t>
            </a:r>
            <a:r>
              <a:rPr lang="en-GB" sz="2600" dirty="0"/>
              <a:t>Is my scope realistic?</a:t>
            </a:r>
          </a:p>
          <a:p>
            <a:pPr>
              <a:spcBef>
                <a:spcPts val="600"/>
              </a:spcBef>
              <a:spcAft>
                <a:spcPts val="600"/>
              </a:spcAft>
            </a:pPr>
            <a:r>
              <a:rPr lang="en-GB" sz="4400" dirty="0"/>
              <a:t>	☐</a:t>
            </a:r>
            <a:r>
              <a:rPr lang="en-GB" sz="2400" dirty="0"/>
              <a:t> </a:t>
            </a:r>
            <a:r>
              <a:rPr lang="en-GB" sz="2600" dirty="0"/>
              <a:t>Is my Gantt chart complete?</a:t>
            </a:r>
          </a:p>
          <a:p>
            <a:pPr>
              <a:spcBef>
                <a:spcPts val="600"/>
              </a:spcBef>
              <a:spcAft>
                <a:spcPts val="600"/>
              </a:spcAft>
            </a:pPr>
            <a:r>
              <a:rPr lang="en-GB" sz="4400" dirty="0"/>
              <a:t>	☐</a:t>
            </a:r>
            <a:r>
              <a:rPr lang="en-GB" sz="2400" dirty="0"/>
              <a:t> </a:t>
            </a:r>
            <a:r>
              <a:rPr lang="en-GB" sz="2600" dirty="0"/>
              <a:t>Have I identified project risks/mitigation?</a:t>
            </a:r>
          </a:p>
          <a:p>
            <a:pPr>
              <a:spcBef>
                <a:spcPts val="600"/>
              </a:spcBef>
              <a:spcAft>
                <a:spcPts val="600"/>
              </a:spcAft>
            </a:pPr>
            <a:r>
              <a:rPr lang="en-GB" sz="4800" dirty="0"/>
              <a:t>	☐</a:t>
            </a:r>
            <a:r>
              <a:rPr lang="en-GB" sz="2400" dirty="0"/>
              <a:t> </a:t>
            </a:r>
            <a:r>
              <a:rPr lang="en-GB" sz="2600" dirty="0"/>
              <a:t>Have I justified my development method?</a:t>
            </a:r>
          </a:p>
          <a:p>
            <a:pPr>
              <a:spcBef>
                <a:spcPts val="600"/>
              </a:spcBef>
              <a:spcAft>
                <a:spcPts val="600"/>
              </a:spcAft>
            </a:pPr>
            <a:r>
              <a:rPr lang="en-GB" sz="4800" dirty="0"/>
              <a:t>	☐</a:t>
            </a:r>
            <a:r>
              <a:rPr lang="en-GB" sz="2400" dirty="0"/>
              <a:t> </a:t>
            </a:r>
            <a:r>
              <a:rPr lang="en-GB" sz="2600" dirty="0"/>
              <a:t>have I included suitable design work?</a:t>
            </a:r>
          </a:p>
          <a:p>
            <a:pPr>
              <a:spcBef>
                <a:spcPts val="600"/>
              </a:spcBef>
              <a:spcAft>
                <a:spcPts val="600"/>
              </a:spcAft>
            </a:pPr>
            <a:r>
              <a:rPr lang="en-GB" sz="4400" dirty="0"/>
              <a:t>	☐</a:t>
            </a:r>
            <a:r>
              <a:rPr lang="en-GB" sz="2000" dirty="0"/>
              <a:t> </a:t>
            </a:r>
            <a:r>
              <a:rPr lang="en-GB" sz="2400" dirty="0"/>
              <a:t>Have I demonstrated initial implementation?</a:t>
            </a:r>
          </a:p>
        </p:txBody>
      </p:sp>
      <p:pic>
        <p:nvPicPr>
          <p:cNvPr id="5" name="Graphic 5" descr="Questions">
            <a:extLst>
              <a:ext uri="{FF2B5EF4-FFF2-40B4-BE49-F238E27FC236}">
                <a16:creationId xmlns:a16="http://schemas.microsoft.com/office/drawing/2014/main" id="{16EDF3BC-9724-D81E-3A96-5B4D15FBC2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67854" y="3833854"/>
            <a:ext cx="3024146" cy="3024146"/>
          </a:xfrm>
          <a:prstGeom prst="rect">
            <a:avLst/>
          </a:prstGeom>
        </p:spPr>
      </p:pic>
      <p:sp>
        <p:nvSpPr>
          <p:cNvPr id="12" name="TextBox 11">
            <a:extLst>
              <a:ext uri="{FF2B5EF4-FFF2-40B4-BE49-F238E27FC236}">
                <a16:creationId xmlns:a16="http://schemas.microsoft.com/office/drawing/2014/main" id="{9215EC49-599E-4D8D-8893-213AD5EC7934}"/>
              </a:ext>
            </a:extLst>
          </p:cNvPr>
          <p:cNvSpPr txBox="1"/>
          <p:nvPr/>
        </p:nvSpPr>
        <p:spPr>
          <a:xfrm>
            <a:off x="1486719" y="1462005"/>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4" name="TextBox 13">
            <a:extLst>
              <a:ext uri="{FF2B5EF4-FFF2-40B4-BE49-F238E27FC236}">
                <a16:creationId xmlns:a16="http://schemas.microsoft.com/office/drawing/2014/main" id="{D8F9E896-AF17-40FA-9264-D454DE4FE23C}"/>
              </a:ext>
            </a:extLst>
          </p:cNvPr>
          <p:cNvSpPr txBox="1"/>
          <p:nvPr/>
        </p:nvSpPr>
        <p:spPr>
          <a:xfrm>
            <a:off x="1486719" y="2175056"/>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5" name="TextBox 14">
            <a:extLst>
              <a:ext uri="{FF2B5EF4-FFF2-40B4-BE49-F238E27FC236}">
                <a16:creationId xmlns:a16="http://schemas.microsoft.com/office/drawing/2014/main" id="{970CE056-A410-4D63-B3B9-C6296A3F056B}"/>
              </a:ext>
            </a:extLst>
          </p:cNvPr>
          <p:cNvSpPr txBox="1"/>
          <p:nvPr/>
        </p:nvSpPr>
        <p:spPr>
          <a:xfrm>
            <a:off x="1486719" y="2910232"/>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6" name="TextBox 15">
            <a:extLst>
              <a:ext uri="{FF2B5EF4-FFF2-40B4-BE49-F238E27FC236}">
                <a16:creationId xmlns:a16="http://schemas.microsoft.com/office/drawing/2014/main" id="{D41AA15E-EF96-4ED1-BA1E-E90BDC577FA7}"/>
              </a:ext>
            </a:extLst>
          </p:cNvPr>
          <p:cNvSpPr txBox="1"/>
          <p:nvPr/>
        </p:nvSpPr>
        <p:spPr>
          <a:xfrm>
            <a:off x="1499076" y="3618118"/>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19" name="TextBox 18">
            <a:extLst>
              <a:ext uri="{FF2B5EF4-FFF2-40B4-BE49-F238E27FC236}">
                <a16:creationId xmlns:a16="http://schemas.microsoft.com/office/drawing/2014/main" id="{48E8CD53-6E53-4386-8F73-2B41CA0DE987}"/>
              </a:ext>
            </a:extLst>
          </p:cNvPr>
          <p:cNvSpPr txBox="1"/>
          <p:nvPr/>
        </p:nvSpPr>
        <p:spPr>
          <a:xfrm>
            <a:off x="1499075" y="4378008"/>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
        <p:nvSpPr>
          <p:cNvPr id="21" name="TextBox 20">
            <a:extLst>
              <a:ext uri="{FF2B5EF4-FFF2-40B4-BE49-F238E27FC236}">
                <a16:creationId xmlns:a16="http://schemas.microsoft.com/office/drawing/2014/main" id="{065613AF-8F6E-4824-AEFB-152C8BFC45E6}"/>
              </a:ext>
            </a:extLst>
          </p:cNvPr>
          <p:cNvSpPr txBox="1"/>
          <p:nvPr/>
        </p:nvSpPr>
        <p:spPr>
          <a:xfrm>
            <a:off x="2579473" y="6253203"/>
            <a:ext cx="7330646" cy="461665"/>
          </a:xfrm>
          <a:prstGeom prst="rect">
            <a:avLst/>
          </a:prstGeom>
          <a:noFill/>
        </p:spPr>
        <p:txBody>
          <a:bodyPr wrap="square">
            <a:spAutoFit/>
          </a:bodyPr>
          <a:lstStyle/>
          <a:p>
            <a:r>
              <a:rPr lang="en-GB" sz="2400" b="1" dirty="0">
                <a:solidFill>
                  <a:schemeClr val="bg1"/>
                </a:solidFill>
                <a:highlight>
                  <a:srgbClr val="FFFF00"/>
                </a:highlight>
              </a:rPr>
              <a:t>Make a note of anything you still need to improve.</a:t>
            </a:r>
            <a:endParaRPr lang="en-GB" sz="2400" dirty="0">
              <a:solidFill>
                <a:schemeClr val="bg1"/>
              </a:solidFill>
              <a:highlight>
                <a:srgbClr val="FFFF00"/>
              </a:highlight>
            </a:endParaRPr>
          </a:p>
        </p:txBody>
      </p:sp>
      <p:sp>
        <p:nvSpPr>
          <p:cNvPr id="11" name="TextBox 10">
            <a:extLst>
              <a:ext uri="{FF2B5EF4-FFF2-40B4-BE49-F238E27FC236}">
                <a16:creationId xmlns:a16="http://schemas.microsoft.com/office/drawing/2014/main" id="{CEE6EA12-9081-45FE-817B-DB8BCB039D66}"/>
              </a:ext>
            </a:extLst>
          </p:cNvPr>
          <p:cNvSpPr txBox="1"/>
          <p:nvPr/>
        </p:nvSpPr>
        <p:spPr>
          <a:xfrm>
            <a:off x="1486718" y="5125541"/>
            <a:ext cx="527425" cy="707886"/>
          </a:xfrm>
          <a:prstGeom prst="rect">
            <a:avLst/>
          </a:prstGeom>
          <a:noFill/>
        </p:spPr>
        <p:txBody>
          <a:bodyPr wrap="square">
            <a:spAutoFit/>
          </a:bodyPr>
          <a:lstStyle/>
          <a:p>
            <a:r>
              <a:rPr lang="en-GB" sz="4000" dirty="0">
                <a:solidFill>
                  <a:srgbClr val="00B050"/>
                </a:solidFill>
                <a:sym typeface="Wingdings 2" panose="05020102010507070707" pitchFamily="18" charset="2"/>
              </a:rPr>
              <a:t></a:t>
            </a:r>
            <a:endParaRPr lang="en-GB" sz="4000" dirty="0">
              <a:solidFill>
                <a:srgbClr val="00B050"/>
              </a:solidFill>
            </a:endParaRPr>
          </a:p>
        </p:txBody>
      </p:sp>
    </p:spTree>
    <p:extLst>
      <p:ext uri="{BB962C8B-B14F-4D97-AF65-F5344CB8AC3E}">
        <p14:creationId xmlns:p14="http://schemas.microsoft.com/office/powerpoint/2010/main" val="214912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P spid="15" grpId="0"/>
      <p:bldP spid="16" grpId="0"/>
      <p:bldP spid="19"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8" y="1284514"/>
            <a:ext cx="10867292"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r>
              <a:rPr lang="en-GB" sz="2800" dirty="0"/>
              <a:t>What causes students to lose marks?</a:t>
            </a:r>
          </a:p>
          <a:p>
            <a:r>
              <a:rPr lang="en-GB" sz="2800" dirty="0"/>
              <a:t>❌ Describing instead of justifying: "I used Agile because it is popular.“</a:t>
            </a:r>
          </a:p>
          <a:p>
            <a:r>
              <a:rPr lang="en-GB" sz="2800" dirty="0"/>
              <a:t>❌ Weak objectives: Objectives that are vague or don't link to the project.</a:t>
            </a:r>
          </a:p>
          <a:p>
            <a:r>
              <a:rPr lang="en-GB" sz="2800" dirty="0"/>
              <a:t>❌ Poor planning, unrealistic Gantt charts or missing milestones.</a:t>
            </a:r>
          </a:p>
          <a:p>
            <a:r>
              <a:rPr lang="en-GB" sz="2800" dirty="0"/>
              <a:t>❌ Design work with no explanation: Diagrams inserted without any discussion.</a:t>
            </a:r>
          </a:p>
          <a:p>
            <a:r>
              <a:rPr lang="en-GB" sz="2800" dirty="0"/>
              <a:t>❌ Screenshots without context: Showing implementation but not explaining what has been achieved.</a:t>
            </a:r>
          </a:p>
          <a:p>
            <a:r>
              <a:rPr lang="en-GB" sz="2800" dirty="0"/>
              <a:t>❌ Weak referencing: Too few sources or inconsistent IEEE referencing.</a:t>
            </a: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Common mistakes</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0273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7" y="1212452"/>
            <a:ext cx="11608383"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fontScale="92500" lnSpcReduction="10000"/>
          </a:bodyPr>
          <a:lstStyle/>
          <a:p>
            <a:pPr marL="450215">
              <a:lnSpc>
                <a:spcPct val="100000"/>
              </a:lnSpc>
              <a:spcBef>
                <a:spcPts val="1200"/>
              </a:spcBef>
              <a:spcAft>
                <a:spcPts val="1200"/>
              </a:spcAft>
            </a:pPr>
            <a:r>
              <a:rPr lang="en-GB" sz="2800" dirty="0">
                <a:latin typeface="Arial" panose="020B0604020202020204" pitchFamily="34" charset="0"/>
                <a:ea typeface="Times New Roman" panose="02020603050405020304" pitchFamily="18" charset="0"/>
                <a:cs typeface="Arial" panose="020B0604020202020204" pitchFamily="34" charset="0"/>
              </a:rPr>
              <a:t>A strong submission demonstrates: </a:t>
            </a:r>
          </a:p>
          <a:p>
            <a:pPr marL="450215">
              <a:lnSpc>
                <a:spcPct val="100000"/>
              </a:lnSpc>
              <a:spcBef>
                <a:spcPts val="1200"/>
              </a:spcBef>
              <a:spcAft>
                <a:spcPts val="1200"/>
              </a:spcAft>
            </a:pPr>
            <a:r>
              <a:rPr lang="en-GB" sz="2800" dirty="0"/>
              <a:t>📚</a:t>
            </a:r>
            <a:r>
              <a:rPr lang="en-GB" sz="2800" b="1" dirty="0"/>
              <a:t>Good research</a:t>
            </a:r>
            <a:r>
              <a:rPr lang="en-GB" sz="2800" dirty="0"/>
              <a:t>: Relevant academic and professional sources; Evidence used to support decisions</a:t>
            </a:r>
          </a:p>
          <a:p>
            <a:pPr marL="450215">
              <a:lnSpc>
                <a:spcPct val="100000"/>
              </a:lnSpc>
              <a:spcBef>
                <a:spcPts val="1200"/>
              </a:spcBef>
              <a:spcAft>
                <a:spcPts val="1200"/>
              </a:spcAft>
            </a:pPr>
            <a:r>
              <a:rPr lang="en-GB" sz="2800" dirty="0"/>
              <a:t>💡</a:t>
            </a:r>
            <a:r>
              <a:rPr lang="en-GB" sz="2800" b="1" dirty="0"/>
              <a:t>Clear justification</a:t>
            </a:r>
            <a:r>
              <a:rPr lang="en-GB" sz="2800" dirty="0"/>
              <a:t>: Decisions are explained and linked to the project</a:t>
            </a:r>
          </a:p>
          <a:p>
            <a:pPr marL="450215">
              <a:lnSpc>
                <a:spcPct val="100000"/>
              </a:lnSpc>
              <a:spcBef>
                <a:spcPts val="1200"/>
              </a:spcBef>
              <a:spcAft>
                <a:spcPts val="1200"/>
              </a:spcAft>
            </a:pPr>
            <a:r>
              <a:rPr lang="en-GB" sz="2800" dirty="0"/>
              <a:t>📅</a:t>
            </a:r>
            <a:r>
              <a:rPr lang="en-GB" sz="2800" b="1" dirty="0"/>
              <a:t>Realistic planning</a:t>
            </a:r>
            <a:r>
              <a:rPr lang="en-GB" sz="2800" dirty="0"/>
              <a:t>: Realistic scope; Logical schedule; Risk management</a:t>
            </a:r>
          </a:p>
          <a:p>
            <a:pPr marL="450215">
              <a:lnSpc>
                <a:spcPct val="100000"/>
              </a:lnSpc>
              <a:spcBef>
                <a:spcPts val="1200"/>
              </a:spcBef>
              <a:spcAft>
                <a:spcPts val="1200"/>
              </a:spcAft>
            </a:pPr>
            <a:r>
              <a:rPr lang="en-GB" sz="2800" dirty="0"/>
              <a:t>🛠️ </a:t>
            </a:r>
            <a:r>
              <a:rPr lang="en-GB" sz="2800" b="1" dirty="0"/>
              <a:t>Development: </a:t>
            </a:r>
            <a:r>
              <a:rPr lang="en-GB" sz="2800" dirty="0"/>
              <a:t>Appropriate design work; Meaningful implementation evidence</a:t>
            </a:r>
          </a:p>
          <a:p>
            <a:pPr marL="450215">
              <a:lnSpc>
                <a:spcPct val="100000"/>
              </a:lnSpc>
              <a:spcBef>
                <a:spcPts val="1200"/>
              </a:spcBef>
              <a:spcAft>
                <a:spcPts val="1200"/>
              </a:spcAft>
            </a:pPr>
            <a:r>
              <a:rPr lang="en-GB" sz="2800" dirty="0"/>
              <a:t>📄</a:t>
            </a:r>
            <a:r>
              <a:rPr lang="en-GB" sz="2800" b="1" dirty="0"/>
              <a:t>Presentation: </a:t>
            </a:r>
            <a:r>
              <a:rPr lang="en-GB" sz="2800" dirty="0"/>
              <a:t>Clear structure; Professional formatting; Accurate IEEE referencing</a:t>
            </a:r>
            <a:endParaRPr lang="en-GB" sz="2400" dirty="0"/>
          </a:p>
          <a:p>
            <a:pPr marL="450215">
              <a:lnSpc>
                <a:spcPct val="100000"/>
              </a:lnSpc>
              <a:spcBef>
                <a:spcPts val="0"/>
              </a:spcBef>
              <a:spcAft>
                <a:spcPts val="600"/>
              </a:spcAft>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What does a strong submission look like?</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51BA8673-8B5C-4E4E-B0A7-C6764050EFA1}"/>
              </a:ext>
            </a:extLst>
          </p:cNvPr>
          <p:cNvSpPr txBox="1"/>
          <p:nvPr/>
        </p:nvSpPr>
        <p:spPr>
          <a:xfrm>
            <a:off x="334887" y="6270172"/>
            <a:ext cx="12194863" cy="461665"/>
          </a:xfrm>
          <a:prstGeom prst="rect">
            <a:avLst/>
          </a:prstGeom>
          <a:noFill/>
        </p:spPr>
        <p:txBody>
          <a:bodyPr wrap="square">
            <a:spAutoFit/>
          </a:bodyPr>
          <a:lstStyle/>
          <a:p>
            <a:r>
              <a:rPr lang="en-GB" sz="2400" dirty="0">
                <a:solidFill>
                  <a:schemeClr val="bg1"/>
                </a:solidFill>
                <a:highlight>
                  <a:srgbClr val="FFFF00"/>
                </a:highlight>
              </a:rPr>
              <a:t>The best submissions tell a clear and consistent story from idea to prototype.</a:t>
            </a:r>
          </a:p>
        </p:txBody>
      </p:sp>
    </p:spTree>
    <p:extLst>
      <p:ext uri="{BB962C8B-B14F-4D97-AF65-F5344CB8AC3E}">
        <p14:creationId xmlns:p14="http://schemas.microsoft.com/office/powerpoint/2010/main" val="10757695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7" y="1284513"/>
            <a:ext cx="11711703" cy="526409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450215">
              <a:lnSpc>
                <a:spcPct val="100000"/>
              </a:lnSpc>
              <a:spcBef>
                <a:spcPts val="1200"/>
              </a:spcBef>
              <a:spcAft>
                <a:spcPts val="1200"/>
              </a:spcAft>
            </a:pPr>
            <a:r>
              <a:rPr lang="en-GB" sz="3200" dirty="0">
                <a:effectLst/>
                <a:latin typeface="Arial" panose="020B0604020202020204" pitchFamily="34" charset="0"/>
                <a:ea typeface="Times New Roman" panose="02020603050405020304" pitchFamily="18" charset="0"/>
                <a:cs typeface="Arial" panose="020B0604020202020204" pitchFamily="34" charset="0"/>
              </a:rPr>
              <a:t>Your appendix can include evidence that supports your proposal, for example:</a:t>
            </a:r>
          </a:p>
          <a:p>
            <a:pPr marL="450215">
              <a:lnSpc>
                <a:spcPct val="100000"/>
              </a:lnSpc>
              <a:spcBef>
                <a:spcPts val="1200"/>
              </a:spcBef>
              <a:spcAft>
                <a:spcPts val="1200"/>
              </a:spcAft>
            </a:pPr>
            <a:r>
              <a:rPr lang="en-GB" sz="2800" dirty="0">
                <a:effectLst/>
                <a:latin typeface="Arial" panose="020B0604020202020204" pitchFamily="34" charset="0"/>
                <a:ea typeface="Times New Roman" panose="02020603050405020304" pitchFamily="18" charset="0"/>
                <a:cs typeface="Arial" panose="020B0604020202020204" pitchFamily="34" charset="0"/>
              </a:rPr>
              <a:t>✔ Project management tools: Jira, Trello, Monday.com, </a:t>
            </a:r>
            <a:r>
              <a:rPr lang="en-GB" sz="2800" dirty="0" err="1">
                <a:effectLst/>
                <a:latin typeface="Arial" panose="020B0604020202020204" pitchFamily="34" charset="0"/>
                <a:ea typeface="Times New Roman" panose="02020603050405020304" pitchFamily="18" charset="0"/>
                <a:cs typeface="Arial" panose="020B0604020202020204" pitchFamily="34" charset="0"/>
              </a:rPr>
              <a:t>ClickUp</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1200"/>
              </a:spcBef>
              <a:spcAft>
                <a:spcPts val="1200"/>
              </a:spcAft>
            </a:pPr>
            <a:r>
              <a:rPr lang="en-GB" sz="2800" dirty="0">
                <a:effectLst/>
                <a:latin typeface="Arial" panose="020B0604020202020204" pitchFamily="34" charset="0"/>
                <a:ea typeface="Times New Roman" panose="02020603050405020304" pitchFamily="18" charset="0"/>
                <a:cs typeface="Arial" panose="020B0604020202020204" pitchFamily="34" charset="0"/>
              </a:rPr>
              <a:t>✔ CPD or online learning: LinkedIn Learning, Microsoft Learn, Vendor training</a:t>
            </a:r>
          </a:p>
          <a:p>
            <a:pPr marL="450215">
              <a:lnSpc>
                <a:spcPct val="100000"/>
              </a:lnSpc>
              <a:spcBef>
                <a:spcPts val="1200"/>
              </a:spcBef>
              <a:spcAft>
                <a:spcPts val="1200"/>
              </a:spcAft>
            </a:pPr>
            <a:r>
              <a:rPr lang="en-GB" sz="2800" dirty="0">
                <a:effectLst/>
                <a:latin typeface="Arial" panose="020B0604020202020204" pitchFamily="34" charset="0"/>
                <a:ea typeface="Times New Roman" panose="02020603050405020304" pitchFamily="18" charset="0"/>
                <a:cs typeface="Arial" panose="020B0604020202020204" pitchFamily="34" charset="0"/>
              </a:rPr>
              <a:t>✔ Additional supporting material: Progress logs, Meeting notes, Extra diagrams, Early prototypes</a:t>
            </a:r>
          </a:p>
          <a:p>
            <a:pPr marL="450215">
              <a:lnSpc>
                <a:spcPct val="100000"/>
              </a:lnSpc>
              <a:spcBef>
                <a:spcPts val="0"/>
              </a:spcBef>
              <a:spcAft>
                <a:spcPts val="600"/>
              </a:spcAft>
            </a:pPr>
            <a:endParaRPr lang="en-GB" sz="3200" dirty="0"/>
          </a:p>
          <a:p>
            <a:pPr marL="450215">
              <a:lnSpc>
                <a:spcPct val="100000"/>
              </a:lnSpc>
              <a:spcBef>
                <a:spcPts val="0"/>
              </a:spcBef>
              <a:spcAft>
                <a:spcPts val="600"/>
              </a:spcAft>
            </a:pPr>
            <a:endParaRPr lang="en-GB" sz="3200" dirty="0"/>
          </a:p>
        </p:txBody>
      </p:sp>
      <p:sp>
        <p:nvSpPr>
          <p:cNvPr id="3" name="TextBox 2">
            <a:extLst>
              <a:ext uri="{FF2B5EF4-FFF2-40B4-BE49-F238E27FC236}">
                <a16:creationId xmlns:a16="http://schemas.microsoft.com/office/drawing/2014/main" id="{13410CA9-0BE2-FDDD-4BF9-99DCE51917CE}"/>
              </a:ext>
            </a:extLst>
          </p:cNvPr>
          <p:cNvSpPr txBox="1"/>
          <p:nvPr/>
        </p:nvSpPr>
        <p:spPr>
          <a:xfrm>
            <a:off x="133673" y="309393"/>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sng" strike="noStrike" kern="1200" cap="none" spc="0" normalizeH="0" baseline="0" noProof="0" dirty="0">
                <a:ln>
                  <a:noFill/>
                </a:ln>
                <a:solidFill>
                  <a:srgbClr val="FFFFFF"/>
                </a:solidFill>
                <a:effectLst/>
                <a:uLnTx/>
                <a:uFillTx/>
                <a:latin typeface="Calibri" panose="020F0502020204030204"/>
                <a:ea typeface="+mn-ea"/>
                <a:cs typeface="+mn-cs"/>
              </a:rPr>
              <a:t>Appendix (optional)</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Document with solid fill">
            <a:extLst>
              <a:ext uri="{FF2B5EF4-FFF2-40B4-BE49-F238E27FC236}">
                <a16:creationId xmlns:a16="http://schemas.microsoft.com/office/drawing/2014/main" id="{E61580F4-9E0E-8AE2-FF68-046F7940DF4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93450" y="4879097"/>
            <a:ext cx="1711439" cy="1711439"/>
          </a:xfrm>
          <a:prstGeom prst="rect">
            <a:avLst/>
          </a:prstGeom>
        </p:spPr>
      </p:pic>
    </p:spTree>
    <p:extLst>
      <p:ext uri="{BB962C8B-B14F-4D97-AF65-F5344CB8AC3E}">
        <p14:creationId xmlns:p14="http://schemas.microsoft.com/office/powerpoint/2010/main" val="16668120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617FFE2-69D9-4ABF-8678-CC0E56C78B5F}"/>
              </a:ext>
            </a:extLst>
          </p:cNvPr>
          <p:cNvPicPr>
            <a:picLocks noChangeAspect="1"/>
          </p:cNvPicPr>
          <p:nvPr/>
        </p:nvPicPr>
        <p:blipFill>
          <a:blip r:embed="rId3"/>
          <a:stretch>
            <a:fillRect/>
          </a:stretch>
        </p:blipFill>
        <p:spPr>
          <a:xfrm>
            <a:off x="952500" y="0"/>
            <a:ext cx="10287000" cy="6858000"/>
          </a:xfrm>
          <a:prstGeom prst="rect">
            <a:avLst/>
          </a:prstGeom>
        </p:spPr>
      </p:pic>
      <p:sp>
        <p:nvSpPr>
          <p:cNvPr id="9" name="Rectangle 8">
            <a:extLst>
              <a:ext uri="{FF2B5EF4-FFF2-40B4-BE49-F238E27FC236}">
                <a16:creationId xmlns:a16="http://schemas.microsoft.com/office/drawing/2014/main" id="{4949BDEE-4C88-4B57-AE37-EAB33FC2BD49}"/>
              </a:ext>
            </a:extLst>
          </p:cNvPr>
          <p:cNvSpPr/>
          <p:nvPr/>
        </p:nvSpPr>
        <p:spPr>
          <a:xfrm>
            <a:off x="952500" y="0"/>
            <a:ext cx="921456" cy="10272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429CFA5-A81C-4C99-BC0B-50C940BEF12E}"/>
              </a:ext>
            </a:extLst>
          </p:cNvPr>
          <p:cNvSpPr txBox="1"/>
          <p:nvPr/>
        </p:nvSpPr>
        <p:spPr>
          <a:xfrm>
            <a:off x="1873956" y="620889"/>
            <a:ext cx="6062685" cy="369332"/>
          </a:xfrm>
          <a:prstGeom prst="rect">
            <a:avLst/>
          </a:prstGeom>
          <a:solidFill>
            <a:schemeClr val="tx1"/>
          </a:solidFill>
        </p:spPr>
        <p:txBody>
          <a:bodyPr wrap="none" rtlCol="0">
            <a:spAutoFit/>
          </a:bodyPr>
          <a:lstStyle/>
          <a:p>
            <a:r>
              <a:rPr lang="en-GB" i="1" dirty="0">
                <a:solidFill>
                  <a:srgbClr val="4472C4"/>
                </a:solidFill>
              </a:rPr>
              <a:t>Before you submit your assignment, make sure that you have…</a:t>
            </a:r>
          </a:p>
        </p:txBody>
      </p:sp>
    </p:spTree>
    <p:extLst>
      <p:ext uri="{BB962C8B-B14F-4D97-AF65-F5344CB8AC3E}">
        <p14:creationId xmlns:p14="http://schemas.microsoft.com/office/powerpoint/2010/main" val="21764647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1712</Words>
  <Application>Microsoft Office PowerPoint</Application>
  <PresentationFormat>Widescreen</PresentationFormat>
  <Paragraphs>294</Paragraphs>
  <Slides>30</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Quick Self-Check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 1: Development Method</vt:lpstr>
      <vt:lpstr>PowerPoint Presentation</vt:lpstr>
      <vt:lpstr>PowerPoint Presentation</vt:lpstr>
      <vt:lpstr>PowerPoint Presentation</vt:lpstr>
      <vt:lpstr>PowerPoint Presentation</vt:lpstr>
      <vt:lpstr>Quick Self-Check 2</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Ewa Kazimierska</cp:lastModifiedBy>
  <cp:revision>130</cp:revision>
  <dcterms:created xsi:type="dcterms:W3CDTF">2021-05-24T14:04:41Z</dcterms:created>
  <dcterms:modified xsi:type="dcterms:W3CDTF">2026-06-30T09:11:46Z</dcterms:modified>
</cp:coreProperties>
</file>