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5"/>
  </p:notesMasterIdLst>
  <p:handoutMasterIdLst>
    <p:handoutMasterId r:id="rId46"/>
  </p:handoutMasterIdLst>
  <p:sldIdLst>
    <p:sldId id="272" r:id="rId5"/>
    <p:sldId id="486" r:id="rId6"/>
    <p:sldId id="450" r:id="rId7"/>
    <p:sldId id="481" r:id="rId8"/>
    <p:sldId id="545" r:id="rId9"/>
    <p:sldId id="546" r:id="rId10"/>
    <p:sldId id="456" r:id="rId11"/>
    <p:sldId id="533" r:id="rId12"/>
    <p:sldId id="534" r:id="rId13"/>
    <p:sldId id="494" r:id="rId14"/>
    <p:sldId id="495" r:id="rId15"/>
    <p:sldId id="496" r:id="rId16"/>
    <p:sldId id="455" r:id="rId17"/>
    <p:sldId id="538" r:id="rId18"/>
    <p:sldId id="460" r:id="rId19"/>
    <p:sldId id="500" r:id="rId20"/>
    <p:sldId id="503" r:id="rId21"/>
    <p:sldId id="497" r:id="rId22"/>
    <p:sldId id="504" r:id="rId23"/>
    <p:sldId id="499" r:id="rId24"/>
    <p:sldId id="505" r:id="rId25"/>
    <p:sldId id="498" r:id="rId26"/>
    <p:sldId id="506" r:id="rId27"/>
    <p:sldId id="501" r:id="rId28"/>
    <p:sldId id="502" r:id="rId29"/>
    <p:sldId id="457" r:id="rId30"/>
    <p:sldId id="522" r:id="rId31"/>
    <p:sldId id="521" r:id="rId32"/>
    <p:sldId id="524" r:id="rId33"/>
    <p:sldId id="523" r:id="rId34"/>
    <p:sldId id="525" r:id="rId35"/>
    <p:sldId id="526" r:id="rId36"/>
    <p:sldId id="527" r:id="rId37"/>
    <p:sldId id="528" r:id="rId38"/>
    <p:sldId id="529" r:id="rId39"/>
    <p:sldId id="530" r:id="rId40"/>
    <p:sldId id="515" r:id="rId41"/>
    <p:sldId id="532" r:id="rId42"/>
    <p:sldId id="541" r:id="rId43"/>
    <p:sldId id="542" r:id="rId44"/>
  </p:sldIdLst>
  <p:sldSz cx="9144000" cy="6858000" type="screen4x3"/>
  <p:notesSz cx="6797675" cy="9926638"/>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Iwan Ellis-Williams" initials="IE" lastIdx="0" clrIdx="0">
    <p:extLst>
      <p:ext uri="{19B8F6BF-5375-455C-9EA6-DF929625EA0E}">
        <p15:presenceInfo xmlns:p15="http://schemas.microsoft.com/office/powerpoint/2012/main" userId="S-1-5-21-809251214-2178901256-4152538893-27563"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5814"/>
    <p:restoredTop sz="73254" autoAdjust="0"/>
  </p:normalViewPr>
  <p:slideViewPr>
    <p:cSldViewPr snapToGrid="0" snapToObjects="1">
      <p:cViewPr varScale="1">
        <p:scale>
          <a:sx n="72" d="100"/>
          <a:sy n="72" d="100"/>
        </p:scale>
        <p:origin x="178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commentAuthors" Target="commentAuthors.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handoutMaster" Target="handoutMasters/handout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612B7E74-E3BF-40BF-905C-8B32F62E23B2}" type="datetimeFigureOut">
              <a:rPr lang="en-US" smtClean="0"/>
              <a:pPr/>
              <a:t>10/12/25</a:t>
            </a:fld>
            <a:endParaRPr lang="en-US"/>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FF23564D-4A5B-4781-84AE-CA1CDD8625C0}" type="slidenum">
              <a:rPr lang="en-US" smtClean="0"/>
              <a:pPr/>
              <a:t>‹#›</a:t>
            </a:fld>
            <a:endParaRPr lang="en-US"/>
          </a:p>
        </p:txBody>
      </p:sp>
    </p:spTree>
    <p:extLst>
      <p:ext uri="{BB962C8B-B14F-4D97-AF65-F5344CB8AC3E}">
        <p14:creationId xmlns:p14="http://schemas.microsoft.com/office/powerpoint/2010/main" val="34848430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422D1DF-8B83-F64D-9D9F-6943744E1858}" type="datetimeFigureOut">
              <a:rPr lang="en-US" smtClean="0"/>
              <a:pPr/>
              <a:t>10/12/25</a:t>
            </a:fld>
            <a:endParaRPr lang="en-US"/>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66552D6-76DF-0547-BBAF-EACD65B06FFA}" type="slidenum">
              <a:rPr lang="en-US" smtClean="0"/>
              <a:pPr/>
              <a:t>‹#›</a:t>
            </a:fld>
            <a:endParaRPr lang="en-US"/>
          </a:p>
        </p:txBody>
      </p:sp>
    </p:spTree>
    <p:extLst>
      <p:ext uri="{BB962C8B-B14F-4D97-AF65-F5344CB8AC3E}">
        <p14:creationId xmlns:p14="http://schemas.microsoft.com/office/powerpoint/2010/main" val="89687838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pPr/>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66552D6-76DF-0547-BBAF-EACD65B06FFA}" type="slidenum">
              <a:rPr lang="en-US" smtClean="0"/>
              <a:pPr/>
              <a:t>2</a:t>
            </a:fld>
            <a:endParaRPr lang="en-US"/>
          </a:p>
        </p:txBody>
      </p:sp>
    </p:spTree>
    <p:extLst>
      <p:ext uri="{BB962C8B-B14F-4D97-AF65-F5344CB8AC3E}">
        <p14:creationId xmlns:p14="http://schemas.microsoft.com/office/powerpoint/2010/main" val="35895354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a:t>Click to edit Master subtitle style</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idx="1"/>
          </p:nvPr>
        </p:nvSpPr>
        <p:spPr/>
        <p:txBody>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a:t>Click to edit Master text styles</a:t>
            </a:r>
          </a:p>
        </p:txBody>
      </p:sp>
      <p:sp>
        <p:nvSpPr>
          <p:cNvPr id="4" name="Date Placeholder 3"/>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Date Placeholder 4"/>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7" name="Date Placeholder 6"/>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Date Placeholder 2"/>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a:t>Click to edit Master text styles</a:t>
            </a:r>
          </a:p>
        </p:txBody>
      </p:sp>
      <p:sp>
        <p:nvSpPr>
          <p:cNvPr id="5" name="Date Placeholder 4"/>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10"/>
          </p:nvPr>
        </p:nvSpPr>
        <p:spPr/>
        <p:txBody>
          <a:bodyPr/>
          <a:lstStyle/>
          <a:p>
            <a:fld id="{94E34073-1DDB-E241-AFDC-40B33DF00C0C}" type="datetimeFigureOut">
              <a:rPr lang="en-GB" smtClean="0"/>
              <a:pPr/>
              <a:t>12/10/2025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0CDB28-BAA5-B54E-8F8E-694C5515DAE4}"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598561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a:t>Click to edit Master text styles</a:t>
            </a:r>
          </a:p>
          <a:p>
            <a:pPr lvl="1"/>
            <a:r>
              <a:rPr lang="cy-GB"/>
              <a:t>Second level</a:t>
            </a:r>
          </a:p>
          <a:p>
            <a:pPr lvl="2"/>
            <a:r>
              <a:rPr lang="cy-GB"/>
              <a:t>Third level</a:t>
            </a:r>
          </a:p>
          <a:p>
            <a:pPr lvl="3"/>
            <a:r>
              <a:rPr lang="cy-GB"/>
              <a:t>Fourth level</a:t>
            </a:r>
          </a:p>
          <a:p>
            <a:pPr lvl="4"/>
            <a:r>
              <a:rPr lang="cy-GB"/>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E34073-1DDB-E241-AFDC-40B33DF00C0C}" type="datetimeFigureOut">
              <a:rPr lang="en-GB" smtClean="0"/>
              <a:pPr/>
              <a:t>12/10/2025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0CDB28-BAA5-B54E-8F8E-694C5515DAE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425" TargetMode="External"/><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4.emf"/><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e%2FdbXCr8awbM&amp;data=05%7C01%7Ct.cox%40uwtsd.ac.uk%7C5fcc781f9caf4afd9c7808dbca48a73f%7C4e0f11f9046e45059cb8db2152311e21%7C0%7C0%7C638326185613291234%7CUnknown%7CTWFpbGZsb3d8eyJWIjoiMC4wLjAwMDAiLCJQIjoiV2luMzIiLCJBTiI6Ik1haWwiLCJXVCI6Mn0%3D%7C3000%7C%7C%7C&amp;sdata=tWTXVNm0zY%2FxdmF5LorEjHXqwmo5T%2FojxmEOxd%2B7nS8%3D&amp;reserved=0" TargetMode="External"/><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66B683-A729-9041-AE89-3178BCB787DE}"/>
              </a:ext>
            </a:extLst>
          </p:cNvPr>
          <p:cNvSpPr txBox="1"/>
          <p:nvPr/>
        </p:nvSpPr>
        <p:spPr>
          <a:xfrm>
            <a:off x="1110629" y="367316"/>
            <a:ext cx="7026282" cy="2862322"/>
          </a:xfrm>
          <a:prstGeom prst="rect">
            <a:avLst/>
          </a:prstGeom>
          <a:noFill/>
        </p:spPr>
        <p:txBody>
          <a:bodyPr wrap="none" rtlCol="0">
            <a:spAutoFit/>
          </a:bodyPr>
          <a:lstStyle/>
          <a:p>
            <a:pPr algn="ctr"/>
            <a:r>
              <a:rPr lang="en-GB" sz="6000" dirty="0">
                <a:solidFill>
                  <a:schemeClr val="bg1"/>
                </a:solidFill>
                <a:latin typeface="Arial" panose="020B0604020202020204" pitchFamily="34" charset="0"/>
                <a:cs typeface="Arial" panose="020B0604020202020204" pitchFamily="34" charset="0"/>
              </a:rPr>
              <a:t>ECAD4016</a:t>
            </a:r>
          </a:p>
          <a:p>
            <a:pPr algn="ctr"/>
            <a:r>
              <a:rPr lang="en-GB" sz="6000" dirty="0">
                <a:solidFill>
                  <a:schemeClr val="bg1"/>
                </a:solidFill>
                <a:latin typeface="Arial" panose="020B0604020202020204" pitchFamily="34" charset="0"/>
                <a:cs typeface="Arial" panose="020B0604020202020204" pitchFamily="34" charset="0"/>
              </a:rPr>
              <a:t>Who am I teaching?</a:t>
            </a:r>
            <a:br>
              <a:rPr lang="en-GB" sz="6000" dirty="0">
                <a:solidFill>
                  <a:schemeClr val="bg1"/>
                </a:solidFill>
                <a:latin typeface="American Typewriter" panose="02090604020004020304" pitchFamily="18" charset="77"/>
              </a:rPr>
            </a:br>
            <a:endParaRPr lang="en-US" sz="6000" dirty="0">
              <a:solidFill>
                <a:schemeClr val="bg1"/>
              </a:solidFill>
              <a:latin typeface="American Typewriter" panose="02090604020004020304" pitchFamily="18" charset="77"/>
            </a:endParaRPr>
          </a:p>
        </p:txBody>
      </p:sp>
      <p:sp>
        <p:nvSpPr>
          <p:cNvPr id="3" name="TextBox 2">
            <a:extLst>
              <a:ext uri="{FF2B5EF4-FFF2-40B4-BE49-F238E27FC236}">
                <a16:creationId xmlns:a16="http://schemas.microsoft.com/office/drawing/2014/main" id="{073566AF-150B-EF48-9F17-976745988151}"/>
              </a:ext>
            </a:extLst>
          </p:cNvPr>
          <p:cNvSpPr txBox="1"/>
          <p:nvPr/>
        </p:nvSpPr>
        <p:spPr>
          <a:xfrm>
            <a:off x="1237715" y="3229638"/>
            <a:ext cx="7132594" cy="2369880"/>
          </a:xfrm>
          <a:prstGeom prst="rect">
            <a:avLst/>
          </a:prstGeom>
          <a:noFill/>
        </p:spPr>
        <p:txBody>
          <a:bodyPr wrap="square" rtlCol="0">
            <a:spAutoFit/>
          </a:bodyPr>
          <a:lstStyle/>
          <a:p>
            <a:pPr algn="ctr"/>
            <a:br>
              <a:rPr lang="en-GB" sz="6000" dirty="0">
                <a:solidFill>
                  <a:schemeClr val="bg1"/>
                </a:solidFill>
                <a:latin typeface="Arial" panose="020B0604020202020204" pitchFamily="34" charset="0"/>
                <a:cs typeface="Arial" panose="020B0604020202020204" pitchFamily="34" charset="0"/>
              </a:rPr>
            </a:br>
            <a:r>
              <a:rPr lang="en-GB" sz="4400" dirty="0" err="1">
                <a:solidFill>
                  <a:schemeClr val="bg1"/>
                </a:solidFill>
                <a:latin typeface="Arial" panose="020B0604020202020204" pitchFamily="34" charset="0"/>
                <a:cs typeface="Arial" panose="020B0604020202020204" pitchFamily="34" charset="0"/>
              </a:rPr>
              <a:t>Canllawiau</a:t>
            </a:r>
            <a:r>
              <a:rPr lang="en-GB" sz="4400" dirty="0">
                <a:solidFill>
                  <a:schemeClr val="bg1"/>
                </a:solidFill>
                <a:latin typeface="Arial" panose="020B0604020202020204" pitchFamily="34" charset="0"/>
                <a:cs typeface="Arial" panose="020B0604020202020204" pitchFamily="34" charset="0"/>
              </a:rPr>
              <a:t> </a:t>
            </a:r>
            <a:r>
              <a:rPr lang="en-GB" sz="4400" dirty="0" err="1">
                <a:solidFill>
                  <a:schemeClr val="bg1"/>
                </a:solidFill>
                <a:latin typeface="Arial" panose="020B0604020202020204" pitchFamily="34" charset="0"/>
                <a:cs typeface="Arial" panose="020B0604020202020204" pitchFamily="34" charset="0"/>
              </a:rPr>
              <a:t>Asesu</a:t>
            </a:r>
            <a:r>
              <a:rPr lang="en-GB" sz="4400" dirty="0">
                <a:solidFill>
                  <a:schemeClr val="bg1"/>
                </a:solidFill>
                <a:latin typeface="Arial" panose="020B0604020202020204" pitchFamily="34" charset="0"/>
                <a:cs typeface="Arial" panose="020B0604020202020204" pitchFamily="34" charset="0"/>
              </a:rPr>
              <a:t> / Assessment Guidance</a:t>
            </a:r>
            <a:endParaRPr lang="en-US"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43324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89E36-384E-614F-81AE-F9C58F479B26}"/>
              </a:ext>
            </a:extLst>
          </p:cNvPr>
          <p:cNvSpPr>
            <a:spLocks noGrp="1"/>
          </p:cNvSpPr>
          <p:nvPr>
            <p:ph type="title"/>
          </p:nvPr>
        </p:nvSpPr>
        <p:spPr/>
        <p:txBody>
          <a:bodyPr/>
          <a:lstStyle/>
          <a:p>
            <a:r>
              <a:rPr lang="en-US" dirty="0"/>
              <a:t>Assessment Guidance</a:t>
            </a:r>
          </a:p>
        </p:txBody>
      </p:sp>
      <p:pic>
        <p:nvPicPr>
          <p:cNvPr id="10" name="Picture 9">
            <a:hlinkClick r:id="rId3"/>
            <a:extLst>
              <a:ext uri="{FF2B5EF4-FFF2-40B4-BE49-F238E27FC236}">
                <a16:creationId xmlns:a16="http://schemas.microsoft.com/office/drawing/2014/main" id="{344720C9-19A5-A64B-AA77-AC6054936CDF}"/>
              </a:ext>
            </a:extLst>
          </p:cNvPr>
          <p:cNvPicPr>
            <a:picLocks noChangeAspect="1"/>
          </p:cNvPicPr>
          <p:nvPr/>
        </p:nvPicPr>
        <p:blipFill rotWithShape="1">
          <a:blip r:embed="rId4"/>
          <a:srcRect l="29384" r="10279"/>
          <a:stretch/>
        </p:blipFill>
        <p:spPr>
          <a:xfrm>
            <a:off x="2073730" y="1759094"/>
            <a:ext cx="5241472" cy="3695490"/>
          </a:xfrm>
          <a:prstGeom prst="rect">
            <a:avLst/>
          </a:prstGeom>
        </p:spPr>
      </p:pic>
    </p:spTree>
    <p:extLst>
      <p:ext uri="{BB962C8B-B14F-4D97-AF65-F5344CB8AC3E}">
        <p14:creationId xmlns:p14="http://schemas.microsoft.com/office/powerpoint/2010/main" val="1500990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FB188FC-B2C9-AD46-8DEB-F5496446FAA9}"/>
              </a:ext>
            </a:extLst>
          </p:cNvPr>
          <p:cNvPicPr>
            <a:picLocks noChangeAspect="1"/>
          </p:cNvPicPr>
          <p:nvPr/>
        </p:nvPicPr>
        <p:blipFill>
          <a:blip r:embed="rId2"/>
          <a:stretch>
            <a:fillRect/>
          </a:stretch>
        </p:blipFill>
        <p:spPr>
          <a:xfrm>
            <a:off x="0" y="1968825"/>
            <a:ext cx="9148838" cy="2922647"/>
          </a:xfrm>
          <a:prstGeom prst="rect">
            <a:avLst/>
          </a:prstGeom>
        </p:spPr>
      </p:pic>
      <p:pic>
        <p:nvPicPr>
          <p:cNvPr id="5" name="Picture 4">
            <a:extLst>
              <a:ext uri="{FF2B5EF4-FFF2-40B4-BE49-F238E27FC236}">
                <a16:creationId xmlns:a16="http://schemas.microsoft.com/office/drawing/2014/main" id="{3F6943F4-164E-B143-86CC-CE4004936960}"/>
              </a:ext>
            </a:extLst>
          </p:cNvPr>
          <p:cNvPicPr>
            <a:picLocks noChangeAspect="1"/>
          </p:cNvPicPr>
          <p:nvPr/>
        </p:nvPicPr>
        <p:blipFill>
          <a:blip r:embed="rId3"/>
          <a:stretch>
            <a:fillRect/>
          </a:stretch>
        </p:blipFill>
        <p:spPr>
          <a:xfrm rot="19156186">
            <a:off x="2818862" y="593093"/>
            <a:ext cx="2531502" cy="1922359"/>
          </a:xfrm>
          <a:prstGeom prst="rect">
            <a:avLst/>
          </a:prstGeom>
        </p:spPr>
      </p:pic>
    </p:spTree>
    <p:extLst>
      <p:ext uri="{BB962C8B-B14F-4D97-AF65-F5344CB8AC3E}">
        <p14:creationId xmlns:p14="http://schemas.microsoft.com/office/powerpoint/2010/main" val="4452568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2197972-BB8D-5740-AE7B-9AAA634A8E0E}"/>
              </a:ext>
            </a:extLst>
          </p:cNvPr>
          <p:cNvPicPr>
            <a:picLocks noChangeAspect="1"/>
          </p:cNvPicPr>
          <p:nvPr/>
        </p:nvPicPr>
        <p:blipFill>
          <a:blip r:embed="rId2"/>
          <a:stretch>
            <a:fillRect/>
          </a:stretch>
        </p:blipFill>
        <p:spPr>
          <a:xfrm>
            <a:off x="-1" y="1566675"/>
            <a:ext cx="10758791" cy="3043429"/>
          </a:xfrm>
          <a:prstGeom prst="rect">
            <a:avLst/>
          </a:prstGeom>
        </p:spPr>
      </p:pic>
      <p:pic>
        <p:nvPicPr>
          <p:cNvPr id="4" name="Picture 3">
            <a:extLst>
              <a:ext uri="{FF2B5EF4-FFF2-40B4-BE49-F238E27FC236}">
                <a16:creationId xmlns:a16="http://schemas.microsoft.com/office/drawing/2014/main" id="{714B81ED-18A5-EA4E-9D12-DA1A28F0206A}"/>
              </a:ext>
            </a:extLst>
          </p:cNvPr>
          <p:cNvPicPr>
            <a:picLocks noChangeAspect="1"/>
          </p:cNvPicPr>
          <p:nvPr/>
        </p:nvPicPr>
        <p:blipFill>
          <a:blip r:embed="rId3"/>
          <a:stretch>
            <a:fillRect/>
          </a:stretch>
        </p:blipFill>
        <p:spPr>
          <a:xfrm rot="21361069">
            <a:off x="4079015" y="2176865"/>
            <a:ext cx="2017071" cy="1531713"/>
          </a:xfrm>
          <a:prstGeom prst="rect">
            <a:avLst/>
          </a:prstGeom>
        </p:spPr>
      </p:pic>
    </p:spTree>
    <p:extLst>
      <p:ext uri="{BB962C8B-B14F-4D97-AF65-F5344CB8AC3E}">
        <p14:creationId xmlns:p14="http://schemas.microsoft.com/office/powerpoint/2010/main" val="39103094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059709B-0077-FF4C-8FEC-7B8044DB7CD3}"/>
              </a:ext>
            </a:extLst>
          </p:cNvPr>
          <p:cNvPicPr>
            <a:picLocks noChangeAspect="1"/>
          </p:cNvPicPr>
          <p:nvPr/>
        </p:nvPicPr>
        <p:blipFill>
          <a:blip r:embed="rId2"/>
          <a:stretch>
            <a:fillRect/>
          </a:stretch>
        </p:blipFill>
        <p:spPr>
          <a:xfrm>
            <a:off x="0" y="-13744"/>
            <a:ext cx="9144000" cy="6871744"/>
          </a:xfrm>
          <a:prstGeom prst="rect">
            <a:avLst/>
          </a:prstGeom>
        </p:spPr>
      </p:pic>
      <p:pic>
        <p:nvPicPr>
          <p:cNvPr id="4" name="Picture 3">
            <a:extLst>
              <a:ext uri="{FF2B5EF4-FFF2-40B4-BE49-F238E27FC236}">
                <a16:creationId xmlns:a16="http://schemas.microsoft.com/office/drawing/2014/main" id="{6FB6DD5C-4EC9-5041-B346-B9BD1009E3B6}"/>
              </a:ext>
            </a:extLst>
          </p:cNvPr>
          <p:cNvPicPr>
            <a:picLocks noChangeAspect="1"/>
          </p:cNvPicPr>
          <p:nvPr/>
        </p:nvPicPr>
        <p:blipFill>
          <a:blip r:embed="rId3"/>
          <a:stretch>
            <a:fillRect/>
          </a:stretch>
        </p:blipFill>
        <p:spPr>
          <a:xfrm rot="2340965">
            <a:off x="2609973" y="6046089"/>
            <a:ext cx="650550" cy="475231"/>
          </a:xfrm>
          <a:prstGeom prst="rect">
            <a:avLst/>
          </a:prstGeom>
        </p:spPr>
      </p:pic>
      <p:sp>
        <p:nvSpPr>
          <p:cNvPr id="5" name="TextBox 4">
            <a:extLst>
              <a:ext uri="{FF2B5EF4-FFF2-40B4-BE49-F238E27FC236}">
                <a16:creationId xmlns:a16="http://schemas.microsoft.com/office/drawing/2014/main" id="{A17465C1-E04C-F749-8DF2-8441E34FDFFD}"/>
              </a:ext>
            </a:extLst>
          </p:cNvPr>
          <p:cNvSpPr txBox="1"/>
          <p:nvPr/>
        </p:nvSpPr>
        <p:spPr>
          <a:xfrm>
            <a:off x="3309536" y="6365439"/>
            <a:ext cx="252492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11:59 pm!</a:t>
            </a:r>
          </a:p>
        </p:txBody>
      </p:sp>
    </p:spTree>
    <p:extLst>
      <p:ext uri="{BB962C8B-B14F-4D97-AF65-F5344CB8AC3E}">
        <p14:creationId xmlns:p14="http://schemas.microsoft.com/office/powerpoint/2010/main" val="1966275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818E93-017D-8941-9F8C-F6A7EFE3167A}"/>
              </a:ext>
            </a:extLst>
          </p:cNvPr>
          <p:cNvPicPr>
            <a:picLocks noChangeAspect="1"/>
          </p:cNvPicPr>
          <p:nvPr/>
        </p:nvPicPr>
        <p:blipFill>
          <a:blip r:embed="rId2"/>
          <a:stretch>
            <a:fillRect/>
          </a:stretch>
        </p:blipFill>
        <p:spPr>
          <a:xfrm>
            <a:off x="0" y="-13743"/>
            <a:ext cx="9144000" cy="6871743"/>
          </a:xfrm>
          <a:prstGeom prst="rect">
            <a:avLst/>
          </a:prstGeom>
        </p:spPr>
      </p:pic>
      <p:sp>
        <p:nvSpPr>
          <p:cNvPr id="6" name="TextBox 5">
            <a:extLst>
              <a:ext uri="{FF2B5EF4-FFF2-40B4-BE49-F238E27FC236}">
                <a16:creationId xmlns:a16="http://schemas.microsoft.com/office/drawing/2014/main" id="{60345A9C-F26B-0343-B50B-A5E5C2A7889C}"/>
              </a:ext>
            </a:extLst>
          </p:cNvPr>
          <p:cNvSpPr txBox="1"/>
          <p:nvPr/>
        </p:nvSpPr>
        <p:spPr>
          <a:xfrm>
            <a:off x="3457948" y="6219198"/>
            <a:ext cx="2524928" cy="400110"/>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11:59 pm!</a:t>
            </a:r>
          </a:p>
        </p:txBody>
      </p:sp>
      <p:pic>
        <p:nvPicPr>
          <p:cNvPr id="7" name="Picture 6">
            <a:extLst>
              <a:ext uri="{FF2B5EF4-FFF2-40B4-BE49-F238E27FC236}">
                <a16:creationId xmlns:a16="http://schemas.microsoft.com/office/drawing/2014/main" id="{0183BB23-3202-AE40-9CD5-98D7B0A10758}"/>
              </a:ext>
            </a:extLst>
          </p:cNvPr>
          <p:cNvPicPr>
            <a:picLocks noChangeAspect="1"/>
          </p:cNvPicPr>
          <p:nvPr/>
        </p:nvPicPr>
        <p:blipFill>
          <a:blip r:embed="rId3"/>
          <a:stretch>
            <a:fillRect/>
          </a:stretch>
        </p:blipFill>
        <p:spPr>
          <a:xfrm rot="2340965">
            <a:off x="2730355" y="5992300"/>
            <a:ext cx="650550" cy="475231"/>
          </a:xfrm>
          <a:prstGeom prst="rect">
            <a:avLst/>
          </a:prstGeom>
        </p:spPr>
      </p:pic>
    </p:spTree>
    <p:extLst>
      <p:ext uri="{BB962C8B-B14F-4D97-AF65-F5344CB8AC3E}">
        <p14:creationId xmlns:p14="http://schemas.microsoft.com/office/powerpoint/2010/main" val="2247385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9789C73-B1FF-EE44-BA07-EE0B803DEA05}"/>
              </a:ext>
            </a:extLst>
          </p:cNvPr>
          <p:cNvSpPr/>
          <p:nvPr/>
        </p:nvSpPr>
        <p:spPr>
          <a:xfrm>
            <a:off x="498181" y="189849"/>
            <a:ext cx="3954929"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Assessment</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26D96A3F-A5FC-E046-82F9-D1742676F8B9}"/>
              </a:ext>
            </a:extLst>
          </p:cNvPr>
          <p:cNvSpPr/>
          <p:nvPr/>
        </p:nvSpPr>
        <p:spPr>
          <a:xfrm>
            <a:off x="498181" y="1307732"/>
            <a:ext cx="8115154" cy="4832092"/>
          </a:xfrm>
          <a:prstGeom prst="rect">
            <a:avLst/>
          </a:prstGeom>
        </p:spPr>
        <p:txBody>
          <a:bodyPr wrap="square">
            <a:spAutoFit/>
          </a:bodyPr>
          <a:lstStyle/>
          <a:p>
            <a:r>
              <a:rPr lang="en-GB" sz="2800" b="1" dirty="0">
                <a:latin typeface="Arial" panose="020B0604020202020204" pitchFamily="34" charset="0"/>
                <a:cs typeface="Arial" panose="020B0604020202020204" pitchFamily="34" charset="0"/>
              </a:rPr>
              <a:t>WRITTEN ASSIGNMENT (100%)</a:t>
            </a: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a:t>
            </a:r>
            <a:r>
              <a:rPr lang="en-GB" sz="2800" dirty="0">
                <a:latin typeface="Arial" panose="020B0604020202020204" pitchFamily="34" charset="0"/>
                <a:cs typeface="Arial" panose="020B0604020202020204" pitchFamily="34" charset="0"/>
              </a:rPr>
              <a:t>Using the pupil profile given, identify how specific aspects of the child’s holistic development could be met within an educational setting. Underpin this with references to relevant theories, research and examples of excellent practice. </a:t>
            </a:r>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WORD COUNT</a:t>
            </a:r>
            <a:r>
              <a:rPr lang="en-GB" sz="2800" dirty="0">
                <a:latin typeface="Arial" panose="020B0604020202020204" pitchFamily="34" charset="0"/>
                <a:cs typeface="Arial" panose="020B0604020202020204" pitchFamily="34" charset="0"/>
              </a:rPr>
              <a:t>: 2000 words</a:t>
            </a:r>
          </a:p>
          <a:p>
            <a:r>
              <a:rPr lang="en-GB" sz="2800" b="1" dirty="0">
                <a:latin typeface="Arial" panose="020B0604020202020204" pitchFamily="34" charset="0"/>
                <a:cs typeface="Arial" panose="020B0604020202020204" pitchFamily="34" charset="0"/>
              </a:rPr>
              <a:t>SUBMISSION DATE: </a:t>
            </a:r>
          </a:p>
          <a:p>
            <a:r>
              <a:rPr lang="en-GB" sz="2800" b="1" u="sng" dirty="0">
                <a:latin typeface="Arial" panose="020B0604020202020204" pitchFamily="34" charset="0"/>
                <a:cs typeface="Arial" panose="020B0604020202020204" pitchFamily="34" charset="0"/>
              </a:rPr>
              <a:t>03/11/25 (23.59 p.m.) on </a:t>
            </a:r>
            <a:r>
              <a:rPr lang="en-GB" sz="2800" b="1" u="sng" dirty="0" err="1">
                <a:latin typeface="Arial" panose="020B0604020202020204" pitchFamily="34" charset="0"/>
                <a:cs typeface="Arial" panose="020B0604020202020204" pitchFamily="34" charset="0"/>
              </a:rPr>
              <a:t>Turnitin</a:t>
            </a:r>
            <a:endParaRPr lang="en-GB" sz="2800" b="1" u="sng"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4E4EB67-AB50-1D43-B644-511EAA051A86}"/>
              </a:ext>
            </a:extLst>
          </p:cNvPr>
          <p:cNvPicPr>
            <a:picLocks noChangeAspect="1"/>
          </p:cNvPicPr>
          <p:nvPr/>
        </p:nvPicPr>
        <p:blipFill>
          <a:blip r:embed="rId2"/>
          <a:stretch>
            <a:fillRect/>
          </a:stretch>
        </p:blipFill>
        <p:spPr>
          <a:xfrm rot="832636">
            <a:off x="6865490" y="4922192"/>
            <a:ext cx="1816631" cy="2525060"/>
          </a:xfrm>
          <a:prstGeom prst="rect">
            <a:avLst/>
          </a:prstGeom>
          <a:ln w="2286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1572717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45FA7C1-0CEC-B441-8E70-CE4BC04DBEC6}"/>
              </a:ext>
            </a:extLst>
          </p:cNvPr>
          <p:cNvPicPr>
            <a:picLocks noChangeAspect="1"/>
          </p:cNvPicPr>
          <p:nvPr/>
        </p:nvPicPr>
        <p:blipFill>
          <a:blip r:embed="rId2"/>
          <a:stretch>
            <a:fillRect/>
          </a:stretch>
        </p:blipFill>
        <p:spPr>
          <a:xfrm>
            <a:off x="0" y="1994287"/>
            <a:ext cx="9144000" cy="2869425"/>
          </a:xfrm>
          <a:prstGeom prst="rect">
            <a:avLst/>
          </a:prstGeom>
        </p:spPr>
      </p:pic>
      <p:pic>
        <p:nvPicPr>
          <p:cNvPr id="4" name="Picture 3">
            <a:extLst>
              <a:ext uri="{FF2B5EF4-FFF2-40B4-BE49-F238E27FC236}">
                <a16:creationId xmlns:a16="http://schemas.microsoft.com/office/drawing/2014/main" id="{790BC91F-6508-5443-BA44-B319AC55842D}"/>
              </a:ext>
            </a:extLst>
          </p:cNvPr>
          <p:cNvPicPr>
            <a:picLocks noChangeAspect="1"/>
          </p:cNvPicPr>
          <p:nvPr/>
        </p:nvPicPr>
        <p:blipFill>
          <a:blip r:embed="rId3"/>
          <a:stretch>
            <a:fillRect/>
          </a:stretch>
        </p:blipFill>
        <p:spPr>
          <a:xfrm rot="12860646">
            <a:off x="4791896" y="1152390"/>
            <a:ext cx="1730963" cy="1314450"/>
          </a:xfrm>
          <a:prstGeom prst="rect">
            <a:avLst/>
          </a:prstGeom>
        </p:spPr>
      </p:pic>
    </p:spTree>
    <p:extLst>
      <p:ext uri="{BB962C8B-B14F-4D97-AF65-F5344CB8AC3E}">
        <p14:creationId xmlns:p14="http://schemas.microsoft.com/office/powerpoint/2010/main" val="9397243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58775AFF-1B34-B74C-A6C4-C275EB2D3EE9}"/>
              </a:ext>
            </a:extLst>
          </p:cNvPr>
          <p:cNvPicPr>
            <a:picLocks noChangeAspect="1"/>
          </p:cNvPicPr>
          <p:nvPr/>
        </p:nvPicPr>
        <p:blipFill>
          <a:blip r:embed="rId2"/>
          <a:stretch>
            <a:fillRect/>
          </a:stretch>
        </p:blipFill>
        <p:spPr>
          <a:xfrm>
            <a:off x="0" y="1697745"/>
            <a:ext cx="9144000" cy="3462508"/>
          </a:xfrm>
          <a:prstGeom prst="rect">
            <a:avLst/>
          </a:prstGeom>
        </p:spPr>
      </p:pic>
      <p:pic>
        <p:nvPicPr>
          <p:cNvPr id="4" name="Picture 3">
            <a:extLst>
              <a:ext uri="{FF2B5EF4-FFF2-40B4-BE49-F238E27FC236}">
                <a16:creationId xmlns:a16="http://schemas.microsoft.com/office/drawing/2014/main" id="{AE89BD58-600F-CD47-AC53-C7CAF8E360B3}"/>
              </a:ext>
            </a:extLst>
          </p:cNvPr>
          <p:cNvPicPr>
            <a:picLocks noChangeAspect="1"/>
          </p:cNvPicPr>
          <p:nvPr/>
        </p:nvPicPr>
        <p:blipFill>
          <a:blip r:embed="rId3"/>
          <a:stretch>
            <a:fillRect/>
          </a:stretch>
        </p:blipFill>
        <p:spPr>
          <a:xfrm rot="2441871">
            <a:off x="3234690" y="4093491"/>
            <a:ext cx="1730963" cy="1314450"/>
          </a:xfrm>
          <a:prstGeom prst="rect">
            <a:avLst/>
          </a:prstGeom>
        </p:spPr>
      </p:pic>
      <p:pic>
        <p:nvPicPr>
          <p:cNvPr id="5" name="Picture 4">
            <a:extLst>
              <a:ext uri="{FF2B5EF4-FFF2-40B4-BE49-F238E27FC236}">
                <a16:creationId xmlns:a16="http://schemas.microsoft.com/office/drawing/2014/main" id="{B451B56A-A10D-8A48-8027-BD838C1CB336}"/>
              </a:ext>
            </a:extLst>
          </p:cNvPr>
          <p:cNvPicPr>
            <a:picLocks noChangeAspect="1"/>
          </p:cNvPicPr>
          <p:nvPr/>
        </p:nvPicPr>
        <p:blipFill>
          <a:blip r:embed="rId3"/>
          <a:stretch>
            <a:fillRect/>
          </a:stretch>
        </p:blipFill>
        <p:spPr>
          <a:xfrm rot="21038549">
            <a:off x="4195516" y="1588555"/>
            <a:ext cx="1730963" cy="1314450"/>
          </a:xfrm>
          <a:prstGeom prst="rect">
            <a:avLst/>
          </a:prstGeom>
        </p:spPr>
      </p:pic>
    </p:spTree>
    <p:extLst>
      <p:ext uri="{BB962C8B-B14F-4D97-AF65-F5344CB8AC3E}">
        <p14:creationId xmlns:p14="http://schemas.microsoft.com/office/powerpoint/2010/main" val="886928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DEFE801-19D1-E949-8EE6-A93430624136}"/>
              </a:ext>
            </a:extLst>
          </p:cNvPr>
          <p:cNvPicPr>
            <a:picLocks noChangeAspect="1"/>
          </p:cNvPicPr>
          <p:nvPr/>
        </p:nvPicPr>
        <p:blipFill>
          <a:blip r:embed="rId2"/>
          <a:stretch>
            <a:fillRect/>
          </a:stretch>
        </p:blipFill>
        <p:spPr>
          <a:xfrm>
            <a:off x="0" y="-141920"/>
            <a:ext cx="9144000" cy="3274377"/>
          </a:xfrm>
          <a:prstGeom prst="rect">
            <a:avLst/>
          </a:prstGeom>
        </p:spPr>
      </p:pic>
      <p:pic>
        <p:nvPicPr>
          <p:cNvPr id="5" name="Picture 4">
            <a:extLst>
              <a:ext uri="{FF2B5EF4-FFF2-40B4-BE49-F238E27FC236}">
                <a16:creationId xmlns:a16="http://schemas.microsoft.com/office/drawing/2014/main" id="{05AC49E7-621C-1148-A5D8-4495C44B192B}"/>
              </a:ext>
            </a:extLst>
          </p:cNvPr>
          <p:cNvPicPr>
            <a:picLocks noChangeAspect="1"/>
          </p:cNvPicPr>
          <p:nvPr/>
        </p:nvPicPr>
        <p:blipFill>
          <a:blip r:embed="rId3"/>
          <a:stretch>
            <a:fillRect/>
          </a:stretch>
        </p:blipFill>
        <p:spPr>
          <a:xfrm>
            <a:off x="0" y="3124104"/>
            <a:ext cx="9144000" cy="3733896"/>
          </a:xfrm>
          <a:prstGeom prst="rect">
            <a:avLst/>
          </a:prstGeom>
        </p:spPr>
      </p:pic>
    </p:spTree>
    <p:extLst>
      <p:ext uri="{BB962C8B-B14F-4D97-AF65-F5344CB8AC3E}">
        <p14:creationId xmlns:p14="http://schemas.microsoft.com/office/powerpoint/2010/main" val="8821179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3355F9C-677E-0344-B2AA-5C35397C1AE3}"/>
              </a:ext>
            </a:extLst>
          </p:cNvPr>
          <p:cNvSpPr/>
          <p:nvPr/>
        </p:nvSpPr>
        <p:spPr>
          <a:xfrm>
            <a:off x="-1" y="431686"/>
            <a:ext cx="8844197"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Outline where Ella currently is with each aspect identified and what strategies </a:t>
            </a:r>
            <a:r>
              <a:rPr lang="en-GB" sz="2400" b="1" i="1" dirty="0">
                <a:latin typeface="Arial" panose="020B0604020202020204" pitchFamily="34" charset="0"/>
                <a:ea typeface="Times New Roman" panose="02020603050405020304" pitchFamily="18" charset="0"/>
              </a:rPr>
              <a:t>could</a:t>
            </a:r>
            <a:r>
              <a:rPr lang="en-GB" sz="2400" dirty="0">
                <a:latin typeface="Arial" panose="020B0604020202020204" pitchFamily="34" charset="0"/>
                <a:ea typeface="Times New Roman" panose="02020603050405020304" pitchFamily="18" charset="0"/>
              </a:rPr>
              <a:t> be employed by a class teacher to aid her development. With this in mind, your response should reflect your understanding of current effective classroom practice. You must ensure that you demonstrate secure knowledge and understanding of child development and make appropriate connections to theory throughout. </a:t>
            </a:r>
            <a:endParaRPr lang="en-GB" sz="2400" dirty="0">
              <a:effectLst/>
              <a:latin typeface="Times New Roman" panose="02020603050405020304" pitchFamily="18" charset="0"/>
              <a:ea typeface="Times New Roman" panose="02020603050405020304" pitchFamily="18" charset="0"/>
            </a:endParaRPr>
          </a:p>
        </p:txBody>
      </p:sp>
      <p:sp>
        <p:nvSpPr>
          <p:cNvPr id="5" name="Rectangle 4">
            <a:extLst>
              <a:ext uri="{FF2B5EF4-FFF2-40B4-BE49-F238E27FC236}">
                <a16:creationId xmlns:a16="http://schemas.microsoft.com/office/drawing/2014/main" id="{9E55BB1E-DF8C-F845-9385-5CA0E6B087F4}"/>
              </a:ext>
            </a:extLst>
          </p:cNvPr>
          <p:cNvSpPr/>
          <p:nvPr/>
        </p:nvSpPr>
        <p:spPr>
          <a:xfrm>
            <a:off x="-2" y="3364174"/>
            <a:ext cx="8844197" cy="3046988"/>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rPr>
              <a:t>Amlinellwch ble mae Ella arni ar hyn o bryd gyda phob agwedd wedi'i nodi a pha strategaethau y gallai athro neu athrawes dosbarth eu defnyddio i gynorthwyo ei datblygiad. Gyda hyn mewn golwg, dylai eich ymateb adlewyrchu eich dealltwriaeth o arfer effeithiol cyfredol yn yr ystafell ddosbarth. Rhaid i chi sicrhau eich bod yn dangos gwybodaeth a dealltwriaeth gadarn o ddatblygiad plant gan wneud cysylltiadau priodol â theori drwyddi draw.</a:t>
            </a:r>
            <a:endParaRPr lang="en-GB" sz="2400" dirty="0">
              <a:solidFill>
                <a:srgbClr val="0070C0"/>
              </a:solidFill>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58964373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475D00-B9BF-374C-B5E5-500958462FEF}"/>
              </a:ext>
            </a:extLst>
          </p:cNvPr>
          <p:cNvSpPr/>
          <p:nvPr/>
        </p:nvSpPr>
        <p:spPr>
          <a:xfrm>
            <a:off x="-202368" y="225412"/>
            <a:ext cx="9106525" cy="2677656"/>
          </a:xfrm>
          <a:prstGeom prst="rect">
            <a:avLst/>
          </a:prstGeom>
        </p:spPr>
        <p:txBody>
          <a:bodyPr wrap="square">
            <a:spAutoFit/>
          </a:bodyPr>
          <a:lstStyle/>
          <a:p>
            <a:pPr marL="457200">
              <a:spcAft>
                <a:spcPts val="0"/>
              </a:spcAft>
            </a:pPr>
            <a:r>
              <a:rPr lang="en-GB" sz="2400" dirty="0">
                <a:latin typeface="Arial" panose="020B0604020202020204" pitchFamily="34" charset="0"/>
                <a:ea typeface="Times New Roman" panose="02020603050405020304" pitchFamily="18" charset="0"/>
              </a:rPr>
              <a:t>You will need to engage with all bridging ‘TEST’ day related activities and undertake an exploration of appropriate literature which you may utilise to support your response.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 </a:t>
            </a:r>
            <a:endParaRPr lang="en-GB" sz="2400" dirty="0">
              <a:latin typeface="Times New Roman" panose="02020603050405020304" pitchFamily="18" charset="0"/>
              <a:ea typeface="Times New Roman" panose="02020603050405020304" pitchFamily="18" charset="0"/>
            </a:endParaRPr>
          </a:p>
          <a:p>
            <a:pPr marL="457200">
              <a:spcAft>
                <a:spcPts val="0"/>
              </a:spcAft>
            </a:pPr>
            <a:r>
              <a:rPr lang="en-GB" sz="2400" dirty="0">
                <a:latin typeface="Arial" panose="020B0604020202020204" pitchFamily="34" charset="0"/>
                <a:ea typeface="Times New Roman" panose="02020603050405020304" pitchFamily="18" charset="0"/>
              </a:rPr>
              <a:t>The assignment aims to support your ability to identify where a Foundation Phase child is in their personal development and how to move them forward in an educational context. </a:t>
            </a:r>
            <a:endParaRPr lang="en-GB" sz="2400" dirty="0">
              <a:effectLst/>
              <a:latin typeface="Times New Roman" panose="02020603050405020304" pitchFamily="18" charset="0"/>
              <a:ea typeface="Times New Roman" panose="02020603050405020304" pitchFamily="18" charset="0"/>
            </a:endParaRPr>
          </a:p>
        </p:txBody>
      </p:sp>
      <p:sp>
        <p:nvSpPr>
          <p:cNvPr id="3" name="Rectangle 2">
            <a:extLst>
              <a:ext uri="{FF2B5EF4-FFF2-40B4-BE49-F238E27FC236}">
                <a16:creationId xmlns:a16="http://schemas.microsoft.com/office/drawing/2014/main" id="{06E6A40F-12E6-6A42-A6D1-A0A5008465E6}"/>
              </a:ext>
            </a:extLst>
          </p:cNvPr>
          <p:cNvSpPr/>
          <p:nvPr/>
        </p:nvSpPr>
        <p:spPr>
          <a:xfrm>
            <a:off x="-202368" y="3553229"/>
            <a:ext cx="9144000" cy="2677656"/>
          </a:xfrm>
          <a:prstGeom prst="rect">
            <a:avLst/>
          </a:prstGeom>
        </p:spPr>
        <p:txBody>
          <a:bodyPr wrap="square">
            <a:spAutoFit/>
          </a:bodyPr>
          <a:lstStyle/>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Bydd angen i chi ymgysylltu â’r holl weithgareddau diwrnodau pontio ‘PRAWF’ a chynnal archwiliad o lenyddiaeth briodol y gallwch ei ddefnyddio i gefnogi eich ymateb.</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457200">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Nod yr aseiniad yw cefnogi'ch gallu i nodi ble mae plentyn Cyfnod Sylfaen yn ei ddatblygiad personol a sut i'w symud ymlaen mewn cyd-destun addysgol.</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179440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548FF1A-2722-DC4A-9285-C33F4BDBD550}"/>
              </a:ext>
            </a:extLst>
          </p:cNvPr>
          <p:cNvSpPr/>
          <p:nvPr/>
        </p:nvSpPr>
        <p:spPr>
          <a:xfrm>
            <a:off x="453655" y="403857"/>
            <a:ext cx="6394618" cy="923330"/>
          </a:xfrm>
          <a:prstGeom prst="rect">
            <a:avLst/>
          </a:prstGeom>
        </p:spPr>
        <p:txBody>
          <a:bodyPr wrap="square">
            <a:spAutoFit/>
          </a:bodyPr>
          <a:lstStyle/>
          <a:p>
            <a:r>
              <a:rPr lang="en-GB" sz="5400" dirty="0">
                <a:latin typeface="Arial" panose="020B0604020202020204" pitchFamily="34" charset="0"/>
                <a:cs typeface="Arial" panose="020B0604020202020204" pitchFamily="34" charset="0"/>
              </a:rPr>
              <a:t>Learning outcomes</a:t>
            </a:r>
            <a:endParaRPr lang="en-US" sz="5400" dirty="0">
              <a:latin typeface="Arial" panose="020B0604020202020204" pitchFamily="34" charset="0"/>
              <a:cs typeface="Arial" panose="020B0604020202020204" pitchFamily="34" charset="0"/>
            </a:endParaRPr>
          </a:p>
        </p:txBody>
      </p:sp>
      <p:sp>
        <p:nvSpPr>
          <p:cNvPr id="3" name="Rectangle 2">
            <a:extLst>
              <a:ext uri="{FF2B5EF4-FFF2-40B4-BE49-F238E27FC236}">
                <a16:creationId xmlns:a16="http://schemas.microsoft.com/office/drawing/2014/main" id="{3875A21E-6D22-BE41-B306-632CA75D9F43}"/>
              </a:ext>
            </a:extLst>
          </p:cNvPr>
          <p:cNvSpPr/>
          <p:nvPr/>
        </p:nvSpPr>
        <p:spPr>
          <a:xfrm>
            <a:off x="453654" y="1327187"/>
            <a:ext cx="8281783" cy="4832092"/>
          </a:xfrm>
          <a:prstGeom prst="rect">
            <a:avLst/>
          </a:prstGeom>
        </p:spPr>
        <p:txBody>
          <a:bodyPr wrap="square">
            <a:spAutoFit/>
          </a:bodyPr>
          <a:lstStyle/>
          <a:p>
            <a:pPr lvl="0">
              <a:buFont typeface="Wingdings" panose="05000000000000000000" pitchFamily="2" charset="2"/>
              <a:buChar char="Ø"/>
            </a:pPr>
            <a:r>
              <a:rPr lang="en-GB" sz="2800" dirty="0"/>
              <a:t>understand theories and research that underpin child development, well-being and learning from 0-19 years and how these relate to teaching and learning;</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and reflect on professional and legal responsibilities of working with children and young people from 0–19 years and how these relate to the role of the professional teacher; </a:t>
            </a:r>
          </a:p>
          <a:p>
            <a:pPr lvl="0">
              <a:buFont typeface="Wingdings" panose="05000000000000000000" pitchFamily="2" charset="2"/>
              <a:buChar char="Ø"/>
            </a:pPr>
            <a:endParaRPr lang="en-GB" sz="2800" dirty="0"/>
          </a:p>
          <a:p>
            <a:pPr lvl="0">
              <a:buFont typeface="Wingdings" panose="05000000000000000000" pitchFamily="2" charset="2"/>
              <a:buChar char="Ø"/>
            </a:pPr>
            <a:r>
              <a:rPr lang="en-GB" sz="2800" dirty="0"/>
              <a:t>identify effective approaches for meeting the diverse needs of all learners.</a:t>
            </a:r>
          </a:p>
        </p:txBody>
      </p:sp>
    </p:spTree>
    <p:extLst>
      <p:ext uri="{BB962C8B-B14F-4D97-AF65-F5344CB8AC3E}">
        <p14:creationId xmlns:p14="http://schemas.microsoft.com/office/powerpoint/2010/main" val="36514966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44C1672-77E6-5646-BB40-5759EB974F4D}"/>
              </a:ext>
            </a:extLst>
          </p:cNvPr>
          <p:cNvSpPr/>
          <p:nvPr/>
        </p:nvSpPr>
        <p:spPr>
          <a:xfrm>
            <a:off x="304800" y="270317"/>
            <a:ext cx="8572500" cy="6324808"/>
          </a:xfrm>
          <a:prstGeom prst="rect">
            <a:avLst/>
          </a:prstGeom>
        </p:spPr>
        <p:txBody>
          <a:bodyPr wrap="square">
            <a:spAutoFit/>
          </a:bodyPr>
          <a:lstStyle/>
          <a:p>
            <a:pPr marL="2286000" indent="-2286000" algn="just">
              <a:lnSpc>
                <a:spcPct val="150000"/>
              </a:lnSpc>
              <a:spcBef>
                <a:spcPts val="1200"/>
              </a:spcBef>
              <a:spcAft>
                <a:spcPts val="600"/>
              </a:spcAft>
              <a:tabLst>
                <a:tab pos="457200" algn="l"/>
                <a:tab pos="914400" algn="l"/>
                <a:tab pos="1371600" algn="l"/>
                <a:tab pos="1828800" algn="l"/>
              </a:tabLst>
            </a:pPr>
            <a:r>
              <a:rPr lang="cy-GB" sz="2800" b="1" dirty="0">
                <a:ea typeface="Times New Roman" panose="02020603050405020304" pitchFamily="18" charset="0"/>
              </a:rPr>
              <a:t>DEILLIANNAU DYSGU</a:t>
            </a:r>
            <a:endParaRPr lang="en-GB" sz="2800" b="1" dirty="0">
              <a:ea typeface="Times New Roman" panose="02020603050405020304" pitchFamily="18" charset="0"/>
            </a:endParaRPr>
          </a:p>
          <a:p>
            <a:pPr algn="just">
              <a:spcAft>
                <a:spcPts val="0"/>
              </a:spcAft>
            </a:pPr>
            <a:r>
              <a:rPr lang="cy-GB" sz="2800" dirty="0">
                <a:ea typeface="Times New Roman" panose="02020603050405020304" pitchFamily="18" charset="0"/>
              </a:rPr>
              <a:t>Ar ôl cwblhau’r modwl hwn yn llwyddiannus, dylai’r myfyriwr allu dangos y gallu i:</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ddeall damcaniaethau ac ymchwil sy’n tanategu datblygiad, llesiant a dysgu plant o 0-19 oed a sut y mae’r rhain yn cysylltu ag addysgu a dysgu;</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ac adfyfyrio ar gyfrifoldebau proffesiynol a chyfreithiol gweithio gyda phlant a phobl ifanc 0-19 oed a sut y mae’r rhain yn cysylltu â rôl yr athro proffesiynol; </a:t>
            </a:r>
            <a:endParaRPr lang="en-GB" sz="2800" dirty="0">
              <a:ea typeface="Times New Roman" panose="02020603050405020304" pitchFamily="18" charset="0"/>
            </a:endParaRPr>
          </a:p>
          <a:p>
            <a:pPr marL="342900" lvl="0" indent="-342900" algn="just">
              <a:spcBef>
                <a:spcPts val="1200"/>
              </a:spcBef>
              <a:spcAft>
                <a:spcPts val="0"/>
              </a:spcAft>
              <a:buFont typeface="Symbol" pitchFamily="2" charset="2"/>
              <a:buChar char=""/>
            </a:pPr>
            <a:r>
              <a:rPr lang="cy-GB" sz="2800" dirty="0">
                <a:ea typeface="Times New Roman" panose="02020603050405020304" pitchFamily="18" charset="0"/>
              </a:rPr>
              <a:t>adnabod ymagweddau effeithiol at fodloni anghenion amrywiol pob dysgwr.</a:t>
            </a:r>
            <a:endParaRPr lang="en-GB" sz="2800" dirty="0">
              <a:ea typeface="Times New Roman" panose="02020603050405020304" pitchFamily="18" charset="0"/>
            </a:endParaRPr>
          </a:p>
          <a:p>
            <a:pPr>
              <a:spcAft>
                <a:spcPts val="0"/>
              </a:spcAft>
            </a:pPr>
            <a:r>
              <a:rPr lang="cy-GB" sz="2000" dirty="0">
                <a:latin typeface="Times New Roman" panose="02020603050405020304" pitchFamily="18"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560185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E45C62F-39CE-7643-826A-313C6761F3AF}"/>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168776" y="1439694"/>
            <a:ext cx="6076897" cy="4898898"/>
          </a:xfrm>
          <a:prstGeom prst="rect">
            <a:avLst/>
          </a:prstGeom>
          <a:noFill/>
          <a:ln>
            <a:noFill/>
          </a:ln>
        </p:spPr>
      </p:pic>
      <p:sp>
        <p:nvSpPr>
          <p:cNvPr id="3" name="TextBox 2">
            <a:extLst>
              <a:ext uri="{FF2B5EF4-FFF2-40B4-BE49-F238E27FC236}">
                <a16:creationId xmlns:a16="http://schemas.microsoft.com/office/drawing/2014/main" id="{2924E4AC-1DEF-464A-86EC-EC151757B4F6}"/>
              </a:ext>
            </a:extLst>
          </p:cNvPr>
          <p:cNvSpPr txBox="1"/>
          <p:nvPr/>
        </p:nvSpPr>
        <p:spPr>
          <a:xfrm>
            <a:off x="311284" y="176933"/>
            <a:ext cx="6892208" cy="923330"/>
          </a:xfrm>
          <a:prstGeom prst="rect">
            <a:avLst/>
          </a:prstGeom>
          <a:noFill/>
        </p:spPr>
        <p:txBody>
          <a:bodyPr wrap="none" rtlCol="0">
            <a:spAutoFit/>
          </a:bodyPr>
          <a:lstStyle/>
          <a:p>
            <a:r>
              <a:rPr lang="en-US" sz="5400" dirty="0">
                <a:latin typeface="Arial" panose="020B0604020202020204" pitchFamily="34" charset="0"/>
                <a:cs typeface="Arial" panose="020B0604020202020204" pitchFamily="34" charset="0"/>
              </a:rPr>
              <a:t>You can use Bridging!</a:t>
            </a:r>
          </a:p>
        </p:txBody>
      </p:sp>
      <p:sp>
        <p:nvSpPr>
          <p:cNvPr id="6" name="TextBox 5">
            <a:extLst>
              <a:ext uri="{FF2B5EF4-FFF2-40B4-BE49-F238E27FC236}">
                <a16:creationId xmlns:a16="http://schemas.microsoft.com/office/drawing/2014/main" id="{91F38CF1-BEDC-7842-8677-F8314358C370}"/>
              </a:ext>
            </a:extLst>
          </p:cNvPr>
          <p:cNvSpPr txBox="1"/>
          <p:nvPr/>
        </p:nvSpPr>
        <p:spPr>
          <a:xfrm>
            <a:off x="4623795" y="1692148"/>
            <a:ext cx="1284326" cy="523220"/>
          </a:xfrm>
          <a:prstGeom prst="rect">
            <a:avLst/>
          </a:prstGeom>
          <a:noFill/>
        </p:spPr>
        <p:txBody>
          <a:bodyPr wrap="none" rtlCol="0">
            <a:spAutoFit/>
          </a:bodyPr>
          <a:lstStyle/>
          <a:p>
            <a:r>
              <a:rPr lang="en-US" sz="2800" dirty="0">
                <a:latin typeface="Arial" panose="020B0604020202020204" pitchFamily="34" charset="0"/>
                <a:cs typeface="Arial" panose="020B0604020202020204" pitchFamily="34" charset="0"/>
              </a:rPr>
              <a:t>School</a:t>
            </a:r>
          </a:p>
        </p:txBody>
      </p:sp>
      <p:pic>
        <p:nvPicPr>
          <p:cNvPr id="7" name="Picture 6">
            <a:extLst>
              <a:ext uri="{FF2B5EF4-FFF2-40B4-BE49-F238E27FC236}">
                <a16:creationId xmlns:a16="http://schemas.microsoft.com/office/drawing/2014/main" id="{0DC6C0B3-5FEA-414F-B309-6D70B9C62C72}"/>
              </a:ext>
            </a:extLst>
          </p:cNvPr>
          <p:cNvPicPr>
            <a:picLocks noChangeAspect="1"/>
          </p:cNvPicPr>
          <p:nvPr/>
        </p:nvPicPr>
        <p:blipFill>
          <a:blip r:embed="rId3"/>
          <a:stretch>
            <a:fillRect/>
          </a:stretch>
        </p:blipFill>
        <p:spPr>
          <a:xfrm rot="807798">
            <a:off x="5042639" y="3270161"/>
            <a:ext cx="1730963" cy="1314450"/>
          </a:xfrm>
          <a:prstGeom prst="rect">
            <a:avLst/>
          </a:prstGeom>
        </p:spPr>
      </p:pic>
      <p:sp>
        <p:nvSpPr>
          <p:cNvPr id="8" name="TextBox 7">
            <a:extLst>
              <a:ext uri="{FF2B5EF4-FFF2-40B4-BE49-F238E27FC236}">
                <a16:creationId xmlns:a16="http://schemas.microsoft.com/office/drawing/2014/main" id="{2270042F-CB38-E44F-A15A-8AFB94D36C65}"/>
              </a:ext>
            </a:extLst>
          </p:cNvPr>
          <p:cNvSpPr txBox="1"/>
          <p:nvPr/>
        </p:nvSpPr>
        <p:spPr>
          <a:xfrm>
            <a:off x="5265958" y="4768054"/>
            <a:ext cx="3959952" cy="1200329"/>
          </a:xfrm>
          <a:prstGeom prst="rect">
            <a:avLst/>
          </a:prstGeom>
          <a:noFill/>
        </p:spPr>
        <p:txBody>
          <a:bodyPr wrap="square" rtlCol="0">
            <a:spAutoFit/>
          </a:bodyPr>
          <a:lstStyle/>
          <a:p>
            <a:r>
              <a:rPr lang="en-US" sz="3600" dirty="0">
                <a:latin typeface="Arial" panose="020B0604020202020204" pitchFamily="34" charset="0"/>
                <a:cs typeface="Arial" panose="020B0604020202020204" pitchFamily="34" charset="0"/>
              </a:rPr>
              <a:t>School Examples may help</a:t>
            </a:r>
          </a:p>
        </p:txBody>
      </p:sp>
    </p:spTree>
    <p:extLst>
      <p:ext uri="{BB962C8B-B14F-4D97-AF65-F5344CB8AC3E}">
        <p14:creationId xmlns:p14="http://schemas.microsoft.com/office/powerpoint/2010/main" val="33051242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3BFE2DE7-94B6-F643-AA22-2AA3DA0C0B04}"/>
              </a:ext>
            </a:extLst>
          </p:cNvPr>
          <p:cNvPicPr>
            <a:picLocks noChangeAspect="1"/>
          </p:cNvPicPr>
          <p:nvPr/>
        </p:nvPicPr>
        <p:blipFill>
          <a:blip r:embed="rId2"/>
          <a:stretch>
            <a:fillRect/>
          </a:stretch>
        </p:blipFill>
        <p:spPr>
          <a:xfrm>
            <a:off x="0" y="0"/>
            <a:ext cx="5002434" cy="68580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5632311"/>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Engagement with Literature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Knowledge and Understanding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Cognitive and Intellectual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Practical Application Skills</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Transferable Skills for Life and Professional Practice</a:t>
            </a:r>
          </a:p>
        </p:txBody>
      </p:sp>
    </p:spTree>
    <p:extLst>
      <p:ext uri="{BB962C8B-B14F-4D97-AF65-F5344CB8AC3E}">
        <p14:creationId xmlns:p14="http://schemas.microsoft.com/office/powerpoint/2010/main" val="19044307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1C1A51A3-1CEB-884C-A3F9-D6E72CA79F8C}"/>
              </a:ext>
            </a:extLst>
          </p:cNvPr>
          <p:cNvPicPr>
            <a:picLocks noChangeAspect="1"/>
          </p:cNvPicPr>
          <p:nvPr/>
        </p:nvPicPr>
        <p:blipFill>
          <a:blip r:embed="rId2"/>
          <a:stretch>
            <a:fillRect/>
          </a:stretch>
        </p:blipFill>
        <p:spPr>
          <a:xfrm>
            <a:off x="54678" y="101600"/>
            <a:ext cx="5384800" cy="6756400"/>
          </a:xfrm>
          <a:prstGeom prst="rect">
            <a:avLst/>
          </a:prstGeom>
        </p:spPr>
      </p:pic>
      <p:pic>
        <p:nvPicPr>
          <p:cNvPr id="4" name="Picture 3">
            <a:extLst>
              <a:ext uri="{FF2B5EF4-FFF2-40B4-BE49-F238E27FC236}">
                <a16:creationId xmlns:a16="http://schemas.microsoft.com/office/drawing/2014/main" id="{076E8050-523E-6440-8091-D0681B13467C}"/>
              </a:ext>
            </a:extLst>
          </p:cNvPr>
          <p:cNvPicPr>
            <a:picLocks noChangeAspect="1"/>
          </p:cNvPicPr>
          <p:nvPr/>
        </p:nvPicPr>
        <p:blipFill>
          <a:blip r:embed="rId3"/>
          <a:stretch>
            <a:fillRect/>
          </a:stretch>
        </p:blipFill>
        <p:spPr>
          <a:xfrm rot="10800000">
            <a:off x="3708515" y="2771775"/>
            <a:ext cx="1730963" cy="1314450"/>
          </a:xfrm>
          <a:prstGeom prst="rect">
            <a:avLst/>
          </a:prstGeom>
        </p:spPr>
      </p:pic>
      <p:sp>
        <p:nvSpPr>
          <p:cNvPr id="6" name="Rectangle 5">
            <a:extLst>
              <a:ext uri="{FF2B5EF4-FFF2-40B4-BE49-F238E27FC236}">
                <a16:creationId xmlns:a16="http://schemas.microsoft.com/office/drawing/2014/main" id="{D036ADB9-8BDE-3542-B6A5-C2391F8BB690}"/>
              </a:ext>
            </a:extLst>
          </p:cNvPr>
          <p:cNvSpPr/>
          <p:nvPr/>
        </p:nvSpPr>
        <p:spPr>
          <a:xfrm>
            <a:off x="5439478" y="618193"/>
            <a:ext cx="3569611" cy="6001643"/>
          </a:xfrm>
          <a:prstGeom prst="rect">
            <a:avLst/>
          </a:prstGeom>
        </p:spPr>
        <p:txBody>
          <a:bodyPr wrap="square">
            <a:spAutoFit/>
          </a:bodyPr>
          <a:lstStyle/>
          <a:p>
            <a:r>
              <a:rPr lang="en-US" sz="2400" dirty="0">
                <a:solidFill>
                  <a:srgbClr val="0070C0"/>
                </a:solidFill>
                <a:latin typeface="Arial" panose="020B0604020202020204" pitchFamily="34" charset="0"/>
                <a:cs typeface="Arial" panose="020B0604020202020204" pitchFamily="34" charset="0"/>
              </a:rPr>
              <a:t>1.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Ymgysylltu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â</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Llenyddiaeth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2.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Gwybodaeth</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Dealltwriaeth</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3.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Gwybyddol</a:t>
            </a:r>
            <a:r>
              <a:rPr lang="en-US" sz="2400" dirty="0">
                <a:solidFill>
                  <a:srgbClr val="0070C0"/>
                </a:solidFill>
                <a:latin typeface="Arial" panose="020B0604020202020204" pitchFamily="34" charset="0"/>
                <a:cs typeface="Arial" panose="020B0604020202020204" pitchFamily="34" charset="0"/>
              </a:rPr>
              <a:t> a </a:t>
            </a:r>
            <a:r>
              <a:rPr lang="en-US" sz="2400" dirty="0" err="1">
                <a:solidFill>
                  <a:srgbClr val="0070C0"/>
                </a:solidFill>
                <a:latin typeface="Arial" panose="020B0604020202020204" pitchFamily="34" charset="0"/>
                <a:cs typeface="Arial" panose="020B0604020202020204" pitchFamily="34" charset="0"/>
              </a:rPr>
              <a:t>Deallusol</a:t>
            </a:r>
            <a:endParaRPr lang="en-US" sz="2400" dirty="0">
              <a:solidFill>
                <a:srgbClr val="0070C0"/>
              </a:solidFill>
              <a:latin typeface="Arial" panose="020B0604020202020204" pitchFamily="34" charset="0"/>
              <a:cs typeface="Arial" panose="020B0604020202020204" pitchFamily="34" charset="0"/>
            </a:endParaRP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4.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Cymhwyso</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Ymarferol</a:t>
            </a:r>
            <a:r>
              <a:rPr lang="en-US" sz="2400" dirty="0">
                <a:solidFill>
                  <a:srgbClr val="0070C0"/>
                </a:solidFill>
                <a:latin typeface="Arial" panose="020B0604020202020204" pitchFamily="34" charset="0"/>
                <a:cs typeface="Arial" panose="020B0604020202020204" pitchFamily="34" charset="0"/>
              </a:rPr>
              <a:t> </a:t>
            </a:r>
          </a:p>
          <a:p>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panose="020B0604020202020204" pitchFamily="34" charset="0"/>
                <a:cs typeface="Arial" panose="020B0604020202020204" pitchFamily="34" charset="0"/>
              </a:rPr>
              <a:t>5. </a:t>
            </a:r>
            <a:r>
              <a:rPr lang="en-US" sz="2400" dirty="0" err="1">
                <a:solidFill>
                  <a:srgbClr val="0070C0"/>
                </a:solidFill>
                <a:latin typeface="Arial" panose="020B0604020202020204" pitchFamily="34" charset="0"/>
                <a:cs typeface="Arial" panose="020B0604020202020204" pitchFamily="34" charset="0"/>
              </a:rPr>
              <a:t>Sgiliau</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Trosglwyddadwy</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ar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gyfer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Bywyd</a:t>
            </a:r>
            <a:r>
              <a:rPr lang="en-US" sz="2400" dirty="0">
                <a:solidFill>
                  <a:srgbClr val="0070C0"/>
                </a:solidFill>
                <a:latin typeface="Arial" panose="020B0604020202020204" pitchFamily="34" charset="0"/>
                <a:cs typeface="Arial" panose="020B0604020202020204" pitchFamily="34" charset="0"/>
              </a:rPr>
              <a:t> ac </a:t>
            </a:r>
            <a:r>
              <a:rPr lang="en-US" sz="2400" dirty="0" err="1">
                <a:solidFill>
                  <a:srgbClr val="0070C0"/>
                </a:solidFill>
                <a:latin typeface="Arial" panose="020B0604020202020204" pitchFamily="34" charset="0"/>
                <a:cs typeface="Arial" panose="020B0604020202020204" pitchFamily="34" charset="0"/>
              </a:rPr>
              <a:t>Arfer</a:t>
            </a:r>
            <a:r>
              <a:rPr lang="en-US" sz="2400" dirty="0">
                <a:solidFill>
                  <a:srgbClr val="0070C0"/>
                </a:solidFill>
                <a:latin typeface="Arial" panose="020B0604020202020204" pitchFamily="34" charset="0"/>
                <a:cs typeface="Arial" panose="020B0604020202020204" pitchFamily="34" charset="0"/>
              </a:rPr>
              <a:t> </a:t>
            </a:r>
            <a:r>
              <a:rPr lang="en-US" sz="2400" dirty="0" err="1">
                <a:solidFill>
                  <a:srgbClr val="0070C0"/>
                </a:solidFill>
                <a:latin typeface="Arial" panose="020B0604020202020204" pitchFamily="34" charset="0"/>
                <a:cs typeface="Arial" panose="020B0604020202020204" pitchFamily="34" charset="0"/>
              </a:rPr>
              <a:t>Proffesiynol</a:t>
            </a:r>
            <a:endParaRPr lang="en-US"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57734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74CAFEE-BAE0-7B4A-BA1B-1F55272DBD44}"/>
              </a:ext>
            </a:extLst>
          </p:cNvPr>
          <p:cNvPicPr>
            <a:picLocks noChangeAspect="1"/>
          </p:cNvPicPr>
          <p:nvPr/>
        </p:nvPicPr>
        <p:blipFill>
          <a:blip r:embed="rId2"/>
          <a:stretch>
            <a:fillRect/>
          </a:stretch>
        </p:blipFill>
        <p:spPr>
          <a:xfrm>
            <a:off x="0" y="334287"/>
            <a:ext cx="9144000" cy="6189425"/>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891319" y="1886113"/>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923052" y="4610105"/>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829739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BE5943-BE20-2F46-A1FF-DF47ADCB3BB8}"/>
              </a:ext>
            </a:extLst>
          </p:cNvPr>
          <p:cNvPicPr>
            <a:picLocks noChangeAspect="1"/>
          </p:cNvPicPr>
          <p:nvPr/>
        </p:nvPicPr>
        <p:blipFill>
          <a:blip r:embed="rId2"/>
          <a:stretch>
            <a:fillRect/>
          </a:stretch>
        </p:blipFill>
        <p:spPr>
          <a:xfrm>
            <a:off x="0" y="245356"/>
            <a:ext cx="9144000" cy="636728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004388" y="994517"/>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4977488" y="3703536"/>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460299" y="1578503"/>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5871756" y="4610105"/>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2983115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384A08-A5F8-E54C-A7CA-330561F28719}"/>
              </a:ext>
            </a:extLst>
          </p:cNvPr>
          <p:cNvPicPr>
            <a:picLocks noChangeAspect="1"/>
          </p:cNvPicPr>
          <p:nvPr/>
        </p:nvPicPr>
        <p:blipFill>
          <a:blip r:embed="rId2"/>
          <a:stretch>
            <a:fillRect/>
          </a:stretch>
        </p:blipFill>
        <p:spPr>
          <a:xfrm>
            <a:off x="0" y="1456881"/>
            <a:ext cx="9144000" cy="3944238"/>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4286907" y="452718"/>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6161712" y="2109370"/>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5236092" y="1307270"/>
            <a:ext cx="1742785" cy="461665"/>
          </a:xfrm>
          <a:prstGeom prst="rect">
            <a:avLst/>
          </a:prstGeom>
          <a:noFill/>
        </p:spPr>
        <p:txBody>
          <a:bodyPr wrap="none" rtlCol="0">
            <a:spAutoFit/>
          </a:bodyPr>
          <a:lstStyle/>
          <a:p>
            <a:r>
              <a:rPr lang="en-US" sz="2400" b="1" dirty="0">
                <a:latin typeface="Arial" panose="020B0604020202020204" pitchFamily="34" charset="0"/>
                <a:cs typeface="Arial" panose="020B0604020202020204" pitchFamily="34" charset="0"/>
              </a:rPr>
              <a:t>GENERAL</a:t>
            </a:r>
            <a:r>
              <a:rPr lang="en-US" dirty="0"/>
              <a:t> </a:t>
            </a:r>
          </a:p>
        </p:txBody>
      </p:sp>
      <p:sp>
        <p:nvSpPr>
          <p:cNvPr id="8" name="Rectangle 7">
            <a:extLst>
              <a:ext uri="{FF2B5EF4-FFF2-40B4-BE49-F238E27FC236}">
                <a16:creationId xmlns:a16="http://schemas.microsoft.com/office/drawing/2014/main" id="{FA83EB3E-F2D8-D54D-9D1E-22EB570DA5B8}"/>
              </a:ext>
            </a:extLst>
          </p:cNvPr>
          <p:cNvSpPr/>
          <p:nvPr/>
        </p:nvSpPr>
        <p:spPr>
          <a:xfrm rot="19584708">
            <a:off x="7105204" y="3001743"/>
            <a:ext cx="1603324"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SPECIFIC</a:t>
            </a:r>
            <a:endParaRPr lang="en-US" sz="2400" dirty="0"/>
          </a:p>
        </p:txBody>
      </p:sp>
    </p:spTree>
    <p:extLst>
      <p:ext uri="{BB962C8B-B14F-4D97-AF65-F5344CB8AC3E}">
        <p14:creationId xmlns:p14="http://schemas.microsoft.com/office/powerpoint/2010/main" val="64072680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0B4E3A7-153F-0544-B948-3E4FC8B8D3B3}"/>
              </a:ext>
            </a:extLst>
          </p:cNvPr>
          <p:cNvPicPr>
            <a:picLocks noChangeAspect="1"/>
          </p:cNvPicPr>
          <p:nvPr/>
        </p:nvPicPr>
        <p:blipFill>
          <a:blip r:embed="rId2"/>
          <a:stretch>
            <a:fillRect/>
          </a:stretch>
        </p:blipFill>
        <p:spPr>
          <a:xfrm>
            <a:off x="0" y="1460673"/>
            <a:ext cx="9144000" cy="3936654"/>
          </a:xfrm>
          <a:prstGeom prst="rect">
            <a:avLst/>
          </a:prstGeom>
        </p:spPr>
      </p:pic>
      <p:pic>
        <p:nvPicPr>
          <p:cNvPr id="4" name="Picture 3">
            <a:extLst>
              <a:ext uri="{FF2B5EF4-FFF2-40B4-BE49-F238E27FC236}">
                <a16:creationId xmlns:a16="http://schemas.microsoft.com/office/drawing/2014/main" id="{A09E1605-05CA-014F-8CE4-93C6D4ADD816}"/>
              </a:ext>
            </a:extLst>
          </p:cNvPr>
          <p:cNvPicPr>
            <a:picLocks noChangeAspect="1"/>
          </p:cNvPicPr>
          <p:nvPr/>
        </p:nvPicPr>
        <p:blipFill>
          <a:blip r:embed="rId3"/>
          <a:stretch>
            <a:fillRect/>
          </a:stretch>
        </p:blipFill>
        <p:spPr>
          <a:xfrm rot="19773218">
            <a:off x="3644362" y="389404"/>
            <a:ext cx="3284588" cy="2494234"/>
          </a:xfrm>
          <a:prstGeom prst="rect">
            <a:avLst/>
          </a:prstGeom>
        </p:spPr>
      </p:pic>
      <p:pic>
        <p:nvPicPr>
          <p:cNvPr id="5" name="Picture 4">
            <a:extLst>
              <a:ext uri="{FF2B5EF4-FFF2-40B4-BE49-F238E27FC236}">
                <a16:creationId xmlns:a16="http://schemas.microsoft.com/office/drawing/2014/main" id="{2349FDFE-206A-F54B-9C41-00DE2A07A828}"/>
              </a:ext>
            </a:extLst>
          </p:cNvPr>
          <p:cNvPicPr>
            <a:picLocks noChangeAspect="1"/>
          </p:cNvPicPr>
          <p:nvPr/>
        </p:nvPicPr>
        <p:blipFill>
          <a:blip r:embed="rId3"/>
          <a:stretch>
            <a:fillRect/>
          </a:stretch>
        </p:blipFill>
        <p:spPr>
          <a:xfrm rot="19773218">
            <a:off x="5324076" y="2504323"/>
            <a:ext cx="3284588" cy="2494234"/>
          </a:xfrm>
          <a:prstGeom prst="rect">
            <a:avLst/>
          </a:prstGeom>
        </p:spPr>
      </p:pic>
      <p:sp>
        <p:nvSpPr>
          <p:cNvPr id="7" name="TextBox 6">
            <a:extLst>
              <a:ext uri="{FF2B5EF4-FFF2-40B4-BE49-F238E27FC236}">
                <a16:creationId xmlns:a16="http://schemas.microsoft.com/office/drawing/2014/main" id="{B67F4311-6A98-584E-9D3A-FA3C64A2D133}"/>
              </a:ext>
            </a:extLst>
          </p:cNvPr>
          <p:cNvSpPr txBox="1"/>
          <p:nvPr/>
        </p:nvSpPr>
        <p:spPr>
          <a:xfrm rot="19626611">
            <a:off x="4211550" y="909252"/>
            <a:ext cx="2372765" cy="830997"/>
          </a:xfrm>
          <a:prstGeom prst="rect">
            <a:avLst/>
          </a:prstGeom>
          <a:noFill/>
        </p:spPr>
        <p:txBody>
          <a:bodyPr wrap="none" rtlCol="0">
            <a:spAutoFit/>
          </a:bodyPr>
          <a:lstStyle/>
          <a:p>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CYFFREDINOL</a:t>
            </a:r>
            <a:endParaRPr lang="en-US" dirty="0"/>
          </a:p>
        </p:txBody>
      </p:sp>
      <p:sp>
        <p:nvSpPr>
          <p:cNvPr id="8" name="Rectangle 7">
            <a:extLst>
              <a:ext uri="{FF2B5EF4-FFF2-40B4-BE49-F238E27FC236}">
                <a16:creationId xmlns:a16="http://schemas.microsoft.com/office/drawing/2014/main" id="{FA83EB3E-F2D8-D54D-9D1E-22EB570DA5B8}"/>
              </a:ext>
            </a:extLst>
          </p:cNvPr>
          <p:cNvSpPr/>
          <p:nvPr/>
        </p:nvSpPr>
        <p:spPr>
          <a:xfrm rot="19584708">
            <a:off x="6246510" y="3353659"/>
            <a:ext cx="1705916" cy="461665"/>
          </a:xfrm>
          <a:prstGeom prst="rect">
            <a:avLst/>
          </a:prstGeom>
        </p:spPr>
        <p:txBody>
          <a:bodyPr wrap="none">
            <a:spAutoFit/>
          </a:bodyPr>
          <a:lstStyle/>
          <a:p>
            <a:r>
              <a:rPr lang="en-US" sz="2400" b="1" dirty="0">
                <a:latin typeface="Arial" panose="020B0604020202020204" pitchFamily="34" charset="0"/>
                <a:cs typeface="Arial" panose="020B0604020202020204" pitchFamily="34" charset="0"/>
              </a:rPr>
              <a:t>PENODOL</a:t>
            </a:r>
            <a:endParaRPr lang="en-US" sz="2400" dirty="0"/>
          </a:p>
        </p:txBody>
      </p:sp>
    </p:spTree>
    <p:extLst>
      <p:ext uri="{BB962C8B-B14F-4D97-AF65-F5344CB8AC3E}">
        <p14:creationId xmlns:p14="http://schemas.microsoft.com/office/powerpoint/2010/main" val="1088005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a:blip r:embed="rId2"/>
          <a:stretch>
            <a:fillRect/>
          </a:stretch>
        </p:blipFill>
        <p:spPr>
          <a:xfrm>
            <a:off x="0" y="670810"/>
            <a:ext cx="9144000" cy="5516380"/>
          </a:xfrm>
          <a:prstGeom prst="rect">
            <a:avLst/>
          </a:prstGeom>
        </p:spPr>
      </p:pic>
    </p:spTree>
    <p:extLst>
      <p:ext uri="{BB962C8B-B14F-4D97-AF65-F5344CB8AC3E}">
        <p14:creationId xmlns:p14="http://schemas.microsoft.com/office/powerpoint/2010/main" val="84642596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7F7B0DD-8EB1-A941-B022-3DD88CFDA389}"/>
              </a:ext>
            </a:extLst>
          </p:cNvPr>
          <p:cNvPicPr>
            <a:picLocks noChangeAspect="1"/>
          </p:cNvPicPr>
          <p:nvPr/>
        </p:nvPicPr>
        <p:blipFill>
          <a:blip r:embed="rId2"/>
          <a:stretch>
            <a:fillRect/>
          </a:stretch>
        </p:blipFill>
        <p:spPr>
          <a:xfrm>
            <a:off x="0" y="548866"/>
            <a:ext cx="9144000" cy="5760267"/>
          </a:xfrm>
          <a:prstGeom prst="rect">
            <a:avLst/>
          </a:prstGeom>
        </p:spPr>
      </p:pic>
    </p:spTree>
    <p:extLst>
      <p:ext uri="{BB962C8B-B14F-4D97-AF65-F5344CB8AC3E}">
        <p14:creationId xmlns:p14="http://schemas.microsoft.com/office/powerpoint/2010/main" val="4214473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1476" t="37841" r="75246" b="4823"/>
          <a:stretch/>
        </p:blipFill>
        <p:spPr>
          <a:xfrm>
            <a:off x="4571998" y="64394"/>
            <a:ext cx="4572001" cy="6793606"/>
          </a:xfrm>
          <a:prstGeom prst="rect">
            <a:avLst/>
          </a:prstGeom>
        </p:spPr>
      </p:pic>
      <p:pic>
        <p:nvPicPr>
          <p:cNvPr id="4" name="Picture 3">
            <a:extLst>
              <a:ext uri="{FF2B5EF4-FFF2-40B4-BE49-F238E27FC236}">
                <a16:creationId xmlns:a16="http://schemas.microsoft.com/office/drawing/2014/main" id="{567558E0-F8A0-F343-A879-D00FF0869DDC}"/>
              </a:ext>
            </a:extLst>
          </p:cNvPr>
          <p:cNvPicPr>
            <a:picLocks noChangeAspect="1"/>
          </p:cNvPicPr>
          <p:nvPr/>
        </p:nvPicPr>
        <p:blipFill>
          <a:blip r:embed="rId3"/>
          <a:stretch>
            <a:fillRect/>
          </a:stretch>
        </p:blipFill>
        <p:spPr>
          <a:xfrm>
            <a:off x="-1" y="-11117"/>
            <a:ext cx="4257207" cy="6869117"/>
          </a:xfrm>
          <a:prstGeom prst="rect">
            <a:avLst/>
          </a:prstGeom>
        </p:spPr>
      </p:pic>
    </p:spTree>
    <p:extLst>
      <p:ext uri="{BB962C8B-B14F-4D97-AF65-F5344CB8AC3E}">
        <p14:creationId xmlns:p14="http://schemas.microsoft.com/office/powerpoint/2010/main" val="17359212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D729C6E-5C2F-D743-A95A-6D36997C170B}"/>
              </a:ext>
            </a:extLst>
          </p:cNvPr>
          <p:cNvPicPr>
            <a:picLocks noChangeAspect="1"/>
          </p:cNvPicPr>
          <p:nvPr/>
        </p:nvPicPr>
        <p:blipFill rotWithShape="1">
          <a:blip r:embed="rId2"/>
          <a:srcRect l="61803" t="37567" r="14263" b="4553"/>
          <a:stretch/>
        </p:blipFill>
        <p:spPr>
          <a:xfrm>
            <a:off x="4392116" y="0"/>
            <a:ext cx="4700789" cy="6858000"/>
          </a:xfrm>
          <a:prstGeom prst="rect">
            <a:avLst/>
          </a:prstGeom>
        </p:spPr>
      </p:pic>
      <p:pic>
        <p:nvPicPr>
          <p:cNvPr id="4" name="Picture 3">
            <a:extLst>
              <a:ext uri="{FF2B5EF4-FFF2-40B4-BE49-F238E27FC236}">
                <a16:creationId xmlns:a16="http://schemas.microsoft.com/office/drawing/2014/main" id="{D5763780-B5F7-814C-AB50-D45ECF690377}"/>
              </a:ext>
            </a:extLst>
          </p:cNvPr>
          <p:cNvPicPr>
            <a:picLocks noChangeAspect="1"/>
          </p:cNvPicPr>
          <p:nvPr/>
        </p:nvPicPr>
        <p:blipFill>
          <a:blip r:embed="rId3"/>
          <a:stretch>
            <a:fillRect/>
          </a:stretch>
        </p:blipFill>
        <p:spPr>
          <a:xfrm>
            <a:off x="-1" y="-78735"/>
            <a:ext cx="4257207" cy="7139101"/>
          </a:xfrm>
          <a:prstGeom prst="rect">
            <a:avLst/>
          </a:prstGeom>
        </p:spPr>
      </p:pic>
    </p:spTree>
    <p:extLst>
      <p:ext uri="{BB962C8B-B14F-4D97-AF65-F5344CB8AC3E}">
        <p14:creationId xmlns:p14="http://schemas.microsoft.com/office/powerpoint/2010/main" val="3935348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0D2831E-1BA2-AA43-A8CD-DED6F557CA77}"/>
              </a:ext>
            </a:extLst>
          </p:cNvPr>
          <p:cNvPicPr>
            <a:picLocks noChangeAspect="1"/>
          </p:cNvPicPr>
          <p:nvPr/>
        </p:nvPicPr>
        <p:blipFill>
          <a:blip r:embed="rId2"/>
          <a:stretch>
            <a:fillRect/>
          </a:stretch>
        </p:blipFill>
        <p:spPr>
          <a:xfrm>
            <a:off x="2558774" y="1206229"/>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
        <p:nvSpPr>
          <p:cNvPr id="3" name="Rectangle 2">
            <a:extLst>
              <a:ext uri="{FF2B5EF4-FFF2-40B4-BE49-F238E27FC236}">
                <a16:creationId xmlns:a16="http://schemas.microsoft.com/office/drawing/2014/main" id="{85495727-B08E-5D43-B79B-E012A8528A60}"/>
              </a:ext>
            </a:extLst>
          </p:cNvPr>
          <p:cNvSpPr/>
          <p:nvPr/>
        </p:nvSpPr>
        <p:spPr>
          <a:xfrm>
            <a:off x="583470" y="282899"/>
            <a:ext cx="1531188" cy="923330"/>
          </a:xfrm>
          <a:prstGeom prst="rect">
            <a:avLst/>
          </a:prstGeom>
        </p:spPr>
        <p:txBody>
          <a:bodyPr wrap="none">
            <a:spAutoFit/>
          </a:bodyPr>
          <a:lstStyle/>
          <a:p>
            <a:r>
              <a:rPr lang="en-GB" sz="5400" dirty="0">
                <a:latin typeface="Arial" panose="020B0604020202020204" pitchFamily="34" charset="0"/>
                <a:cs typeface="Arial" panose="020B0604020202020204" pitchFamily="34" charset="0"/>
              </a:rPr>
              <a:t> Ella</a:t>
            </a:r>
            <a:endParaRPr lang="en-US" sz="5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65954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46044" y="198457"/>
            <a:ext cx="5854953" cy="6740307"/>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p>
          <a:p>
            <a:r>
              <a:rPr lang="en-US" sz="2400" dirty="0">
                <a:latin typeface="Arial" panose="020B0604020202020204" pitchFamily="34" charset="0"/>
                <a:cs typeface="Arial" panose="020B0604020202020204" pitchFamily="34" charset="0"/>
              </a:rPr>
              <a:t>Upon the successful completion of this module, the student should be able to demonstrate the ability to:</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understand theories and research that underpin child development, well-being and learning from 0-19 years and how these relate to teaching and learning;</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and reflect on professional and legal responsibilities of working with children and young people from 0–19 years and how these relate to the role of the professional teacher;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346512" y="712402"/>
            <a:ext cx="1576005" cy="1196779"/>
          </a:xfrm>
          <a:prstGeom prst="rect">
            <a:avLst/>
          </a:prstGeom>
        </p:spPr>
      </p:pic>
    </p:spTree>
    <p:extLst>
      <p:ext uri="{BB962C8B-B14F-4D97-AF65-F5344CB8AC3E}">
        <p14:creationId xmlns:p14="http://schemas.microsoft.com/office/powerpoint/2010/main" val="12289440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3" y="209862"/>
            <a:ext cx="5696262" cy="6724918"/>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a:spcAft>
                <a:spcPts val="0"/>
              </a:spcAft>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Ar ôl cwblhau’r modwl hwn yn llwyddiannus, dylai’r myfyriwr allu dangos y gallu i:</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21115" y="8878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6" name="Picture 5">
            <a:extLst>
              <a:ext uri="{FF2B5EF4-FFF2-40B4-BE49-F238E27FC236}">
                <a16:creationId xmlns:a16="http://schemas.microsoft.com/office/drawing/2014/main" id="{805A2EE9-BBA7-8949-9604-C9FDCF9A667F}"/>
              </a:ext>
            </a:extLst>
          </p:cNvPr>
          <p:cNvPicPr>
            <a:picLocks noChangeAspect="1"/>
          </p:cNvPicPr>
          <p:nvPr/>
        </p:nvPicPr>
        <p:blipFill>
          <a:blip r:embed="rId3"/>
          <a:stretch>
            <a:fillRect/>
          </a:stretch>
        </p:blipFill>
        <p:spPr>
          <a:xfrm rot="1086163">
            <a:off x="3624992" y="215229"/>
            <a:ext cx="1576005" cy="1196779"/>
          </a:xfrm>
          <a:prstGeom prst="rect">
            <a:avLst/>
          </a:prstGeom>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1646541">
            <a:off x="5419709" y="742384"/>
            <a:ext cx="1576005" cy="1196779"/>
          </a:xfrm>
          <a:prstGeom prst="rect">
            <a:avLst/>
          </a:prstGeom>
        </p:spPr>
      </p:pic>
    </p:spTree>
    <p:extLst>
      <p:ext uri="{BB962C8B-B14F-4D97-AF65-F5344CB8AC3E}">
        <p14:creationId xmlns:p14="http://schemas.microsoft.com/office/powerpoint/2010/main" val="282061583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145368" y="-305982"/>
            <a:ext cx="8844127" cy="2554545"/>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 understand </a:t>
            </a:r>
            <a:r>
              <a:rPr lang="en-US" sz="2800" b="1" dirty="0">
                <a:latin typeface="Arial" panose="020B0604020202020204" pitchFamily="34" charset="0"/>
                <a:cs typeface="Arial" panose="020B0604020202020204" pitchFamily="34" charset="0"/>
              </a:rPr>
              <a:t>theories and research </a:t>
            </a:r>
            <a:r>
              <a:rPr lang="en-US" sz="2800" dirty="0">
                <a:latin typeface="Arial" panose="020B0604020202020204" pitchFamily="34" charset="0"/>
                <a:cs typeface="Arial" panose="020B0604020202020204" pitchFamily="34" charset="0"/>
              </a:rPr>
              <a:t>that underpin </a:t>
            </a:r>
            <a:r>
              <a:rPr lang="en-US" sz="2800" b="1" dirty="0">
                <a:latin typeface="Arial" panose="020B0604020202020204" pitchFamily="34" charset="0"/>
                <a:cs typeface="Arial" panose="020B0604020202020204" pitchFamily="34" charset="0"/>
              </a:rPr>
              <a:t>child development</a:t>
            </a:r>
            <a:r>
              <a:rPr lang="en-US" sz="2800" dirty="0">
                <a:latin typeface="Arial" panose="020B0604020202020204" pitchFamily="34" charset="0"/>
                <a:cs typeface="Arial" panose="020B0604020202020204" pitchFamily="34" charset="0"/>
              </a:rPr>
              <a:t>, well-being and learning from 0-19 years and </a:t>
            </a:r>
            <a:r>
              <a:rPr lang="en-US" sz="2800" b="1" dirty="0">
                <a:latin typeface="Arial" panose="020B0604020202020204" pitchFamily="34" charset="0"/>
                <a:cs typeface="Arial" panose="020B0604020202020204" pitchFamily="34" charset="0"/>
              </a:rPr>
              <a:t>how these relate to teaching and learning</a:t>
            </a:r>
            <a:r>
              <a:rPr lang="en-US" sz="2800" dirty="0">
                <a:latin typeface="Arial" panose="020B0604020202020204" pitchFamily="34" charset="0"/>
                <a:cs typeface="Arial" panose="020B0604020202020204" pitchFamily="34" charset="0"/>
              </a:rPr>
              <a:t>;</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323313" y="16588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05353">
            <a:off x="5767018" y="1420305"/>
            <a:ext cx="1576005" cy="1196779"/>
          </a:xfrm>
          <a:prstGeom prst="rect">
            <a:avLst/>
          </a:prstGeom>
        </p:spPr>
      </p:pic>
      <p:sp>
        <p:nvSpPr>
          <p:cNvPr id="2" name="Rectangle 1">
            <a:extLst>
              <a:ext uri="{FF2B5EF4-FFF2-40B4-BE49-F238E27FC236}">
                <a16:creationId xmlns:a16="http://schemas.microsoft.com/office/drawing/2014/main" id="{B503AF9A-26F7-2E4D-A052-4CCC38127206}"/>
              </a:ext>
            </a:extLst>
          </p:cNvPr>
          <p:cNvSpPr/>
          <p:nvPr/>
        </p:nvSpPr>
        <p:spPr>
          <a:xfrm>
            <a:off x="145368" y="2746176"/>
            <a:ext cx="5836755" cy="3970318"/>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Include in your response understanding of...</a:t>
            </a:r>
          </a:p>
          <a:p>
            <a:r>
              <a:rPr lang="en-US" sz="2800" dirty="0">
                <a:solidFill>
                  <a:srgbClr val="00B050"/>
                </a:solidFill>
                <a:latin typeface="Arial" panose="020B0604020202020204" pitchFamily="34" charset="0"/>
                <a:cs typeface="Arial" panose="020B0604020202020204" pitchFamily="34" charset="0"/>
              </a:rPr>
              <a:t>importance of a teacher's  understanding of child development (Why? Who agrees?)</a:t>
            </a:r>
          </a:p>
          <a:p>
            <a:r>
              <a:rPr lang="en-US" sz="2800" dirty="0">
                <a:solidFill>
                  <a:srgbClr val="00B050"/>
                </a:solidFill>
                <a:latin typeface="Arial" panose="020B0604020202020204" pitchFamily="34" charset="0"/>
                <a:cs typeface="Arial" panose="020B0604020202020204" pitchFamily="34" charset="0"/>
              </a:rPr>
              <a:t>What is a ‘Holistic approach’ to child development?</a:t>
            </a:r>
          </a:p>
          <a:p>
            <a:r>
              <a:rPr lang="en-US" sz="2800" dirty="0">
                <a:solidFill>
                  <a:srgbClr val="00B050"/>
                </a:solidFill>
                <a:latin typeface="Arial" panose="020B0604020202020204" pitchFamily="34" charset="0"/>
                <a:cs typeface="Arial" panose="020B0604020202020204" pitchFamily="34" charset="0"/>
              </a:rPr>
              <a:t>How does this impact teaching and learning</a:t>
            </a:r>
          </a:p>
        </p:txBody>
      </p:sp>
      <p:sp>
        <p:nvSpPr>
          <p:cNvPr id="3" name="TextBox 2">
            <a:extLst>
              <a:ext uri="{FF2B5EF4-FFF2-40B4-BE49-F238E27FC236}">
                <a16:creationId xmlns:a16="http://schemas.microsoft.com/office/drawing/2014/main" id="{A2101FEC-A2B5-6144-9050-3AE5C6E61C61}"/>
              </a:ext>
            </a:extLst>
          </p:cNvPr>
          <p:cNvSpPr txBox="1"/>
          <p:nvPr/>
        </p:nvSpPr>
        <p:spPr>
          <a:xfrm>
            <a:off x="1852983" y="1901228"/>
            <a:ext cx="3475631" cy="769441"/>
          </a:xfrm>
          <a:prstGeom prst="rect">
            <a:avLst/>
          </a:prstGeom>
          <a:noFill/>
        </p:spPr>
        <p:txBody>
          <a:bodyPr wrap="none" rtlCol="0">
            <a:spAutoFit/>
          </a:bodyPr>
          <a:lstStyle/>
          <a:p>
            <a:r>
              <a:rPr lang="en-US" sz="4400" b="1" dirty="0">
                <a:solidFill>
                  <a:schemeClr val="accent6">
                    <a:lumMod val="75000"/>
                  </a:schemeClr>
                </a:solidFill>
                <a:latin typeface="Arial" panose="020B0604020202020204" pitchFamily="34" charset="0"/>
                <a:cs typeface="Arial" panose="020B0604020202020204" pitchFamily="34" charset="0"/>
              </a:rPr>
              <a:t>Introduction</a:t>
            </a:r>
          </a:p>
        </p:txBody>
      </p:sp>
    </p:spTree>
    <p:extLst>
      <p:ext uri="{BB962C8B-B14F-4D97-AF65-F5344CB8AC3E}">
        <p14:creationId xmlns:p14="http://schemas.microsoft.com/office/powerpoint/2010/main" val="1387800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728647" cy="1384995"/>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2800" dirty="0">
                <a:solidFill>
                  <a:srgbClr val="0070C0"/>
                </a:solidFill>
                <a:latin typeface="Arial" panose="020B0604020202020204" pitchFamily="34" charset="0"/>
                <a:ea typeface="Times New Roman" panose="02020603050405020304" pitchFamily="18" charset="0"/>
                <a:cs typeface="Arial" panose="020B0604020202020204" pitchFamily="34" charset="0"/>
              </a:rPr>
              <a:t>ddeall damcaniaethau ac ymchwil sy’n tanategu datblygiad, llesiant a dysgu plant o 0-19 oed a sut y mae’r rhain yn cysylltu ag addysgu a dysgu;</a:t>
            </a:r>
            <a:endParaRPr lang="en-GB" sz="28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161876" y="195461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51192">
            <a:off x="6048358" y="1611887"/>
            <a:ext cx="1576005" cy="1196779"/>
          </a:xfrm>
          <a:prstGeom prst="rect">
            <a:avLst/>
          </a:prstGeom>
        </p:spPr>
      </p:pic>
      <p:sp>
        <p:nvSpPr>
          <p:cNvPr id="3" name="Rectangle 2">
            <a:extLst>
              <a:ext uri="{FF2B5EF4-FFF2-40B4-BE49-F238E27FC236}">
                <a16:creationId xmlns:a16="http://schemas.microsoft.com/office/drawing/2014/main" id="{B85E0697-9BEE-1B42-987C-245F943579E6}"/>
              </a:ext>
            </a:extLst>
          </p:cNvPr>
          <p:cNvSpPr/>
          <p:nvPr/>
        </p:nvSpPr>
        <p:spPr>
          <a:xfrm>
            <a:off x="224852" y="2548831"/>
            <a:ext cx="572007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Cynhwyswch yn eich ymateb ddealltwriaeth o ... pwysigrwydd dealltwriaeth athro o ddatblygiad plentyn (Pam? Pwy sy'n cytuno?) Beth yw ‘dull cyfannol’ o ddatblygu plant? Sut mae hyn yn effeithio ar addysgu a dysgu</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C511C7A-E885-BF49-B3FA-47791B11F526}"/>
              </a:ext>
            </a:extLst>
          </p:cNvPr>
          <p:cNvSpPr/>
          <p:nvPr/>
        </p:nvSpPr>
        <p:spPr>
          <a:xfrm>
            <a:off x="1812158" y="1431396"/>
            <a:ext cx="3178942" cy="1046440"/>
          </a:xfrm>
          <a:prstGeom prst="rect">
            <a:avLst/>
          </a:prstGeom>
        </p:spPr>
        <p:txBody>
          <a:bodyPr wrap="square">
            <a:spAutoFit/>
          </a:bodyPr>
          <a:lstStyle/>
          <a:p>
            <a:br>
              <a:rPr lang="en-US" dirty="0"/>
            </a:br>
            <a:r>
              <a:rPr lang="en-US" sz="4400" b="1" dirty="0">
                <a:solidFill>
                  <a:schemeClr val="accent6">
                    <a:lumMod val="75000"/>
                  </a:schemeClr>
                </a:solidFill>
                <a:latin typeface="Arial" panose="020B0604020202020204" pitchFamily="34" charset="0"/>
                <a:cs typeface="Arial" panose="020B0604020202020204" pitchFamily="34" charset="0"/>
              </a:rPr>
              <a:t>Cyflwyniad</a:t>
            </a:r>
          </a:p>
        </p:txBody>
      </p:sp>
    </p:spTree>
    <p:extLst>
      <p:ext uri="{BB962C8B-B14F-4D97-AF65-F5344CB8AC3E}">
        <p14:creationId xmlns:p14="http://schemas.microsoft.com/office/powerpoint/2010/main" val="1573719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55544" y="206124"/>
            <a:ext cx="9088456" cy="1938992"/>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LEARNING OUTCOMES</a:t>
            </a:r>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identify and reflect </a:t>
            </a:r>
            <a:r>
              <a:rPr lang="en-US" sz="2400" dirty="0">
                <a:latin typeface="Arial" panose="020B0604020202020204" pitchFamily="34" charset="0"/>
                <a:cs typeface="Arial" panose="020B0604020202020204" pitchFamily="34" charset="0"/>
              </a:rPr>
              <a:t>on </a:t>
            </a:r>
            <a:r>
              <a:rPr lang="en-US" sz="2400" b="1" dirty="0">
                <a:latin typeface="Arial" panose="020B0604020202020204" pitchFamily="34" charset="0"/>
                <a:cs typeface="Arial" panose="020B0604020202020204" pitchFamily="34" charset="0"/>
              </a:rPr>
              <a:t>professional</a:t>
            </a:r>
            <a:r>
              <a:rPr lang="en-US" sz="2400" dirty="0">
                <a:latin typeface="Arial" panose="020B0604020202020204" pitchFamily="34" charset="0"/>
                <a:cs typeface="Arial" panose="020B0604020202020204" pitchFamily="34" charset="0"/>
              </a:rPr>
              <a:t> and legal </a:t>
            </a:r>
            <a:r>
              <a:rPr lang="en-US" sz="2400" b="1" dirty="0">
                <a:latin typeface="Arial" panose="020B0604020202020204" pitchFamily="34" charset="0"/>
                <a:cs typeface="Arial" panose="020B0604020202020204" pitchFamily="34" charset="0"/>
              </a:rPr>
              <a:t>responsibilities</a:t>
            </a:r>
            <a:r>
              <a:rPr lang="en-US" sz="2400" dirty="0">
                <a:latin typeface="Arial" panose="020B0604020202020204" pitchFamily="34" charset="0"/>
                <a:cs typeface="Arial" panose="020B0604020202020204" pitchFamily="34" charset="0"/>
              </a:rPr>
              <a:t> of working with children and young people from 0–19 years and how these relate to the </a:t>
            </a:r>
            <a:r>
              <a:rPr lang="en-US" sz="2400" b="1" dirty="0">
                <a:latin typeface="Arial" panose="020B0604020202020204" pitchFamily="34" charset="0"/>
                <a:cs typeface="Arial" panose="020B0604020202020204" pitchFamily="34" charset="0"/>
              </a:rPr>
              <a:t>role of the professional teacher; </a:t>
            </a:r>
          </a:p>
          <a:p>
            <a:endParaRPr 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702165" y="2876113"/>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55364">
            <a:off x="6266916" y="2465002"/>
            <a:ext cx="1576005" cy="1196779"/>
          </a:xfrm>
          <a:prstGeom prst="rect">
            <a:avLst/>
          </a:prstGeom>
        </p:spPr>
      </p:pic>
      <p:sp>
        <p:nvSpPr>
          <p:cNvPr id="2" name="Rectangle 1">
            <a:extLst>
              <a:ext uri="{FF2B5EF4-FFF2-40B4-BE49-F238E27FC236}">
                <a16:creationId xmlns:a16="http://schemas.microsoft.com/office/drawing/2014/main" id="{ED728746-5500-574A-B1EE-5F55EDDB069F}"/>
              </a:ext>
            </a:extLst>
          </p:cNvPr>
          <p:cNvSpPr/>
          <p:nvPr/>
        </p:nvSpPr>
        <p:spPr>
          <a:xfrm>
            <a:off x="1920456" y="2481229"/>
            <a:ext cx="3475631" cy="769441"/>
          </a:xfrm>
          <a:prstGeom prst="rect">
            <a:avLst/>
          </a:prstGeom>
        </p:spPr>
        <p:txBody>
          <a:bodyPr wrap="none">
            <a:spAutoFit/>
          </a:bodyPr>
          <a:lstStyle/>
          <a:p>
            <a:pPr lvl="0"/>
            <a:r>
              <a:rPr lang="en-US" sz="4400" b="1" dirty="0">
                <a:solidFill>
                  <a:srgbClr val="F79646">
                    <a:lumMod val="75000"/>
                  </a:srgbClr>
                </a:solidFill>
                <a:latin typeface="Arial" panose="020B0604020202020204" pitchFamily="34" charset="0"/>
                <a:cs typeface="Arial" panose="020B0604020202020204" pitchFamily="34" charset="0"/>
              </a:rPr>
              <a:t>Introduction</a:t>
            </a:r>
          </a:p>
        </p:txBody>
      </p:sp>
      <p:sp>
        <p:nvSpPr>
          <p:cNvPr id="3" name="Rectangle 2">
            <a:extLst>
              <a:ext uri="{FF2B5EF4-FFF2-40B4-BE49-F238E27FC236}">
                <a16:creationId xmlns:a16="http://schemas.microsoft.com/office/drawing/2014/main" id="{CA273E00-1B77-6E4C-9323-BE518C5CB0A6}"/>
              </a:ext>
            </a:extLst>
          </p:cNvPr>
          <p:cNvSpPr/>
          <p:nvPr/>
        </p:nvSpPr>
        <p:spPr>
          <a:xfrm>
            <a:off x="240652" y="3596947"/>
            <a:ext cx="6559413" cy="1569660"/>
          </a:xfrm>
          <a:prstGeom prst="rect">
            <a:avLst/>
          </a:prstGeom>
        </p:spPr>
        <p:txBody>
          <a:bodyPr wrap="square">
            <a:spAutoFit/>
          </a:bodyPr>
          <a:lstStyle/>
          <a:p>
            <a:r>
              <a:rPr lang="en-US" sz="3200" dirty="0">
                <a:solidFill>
                  <a:srgbClr val="00B050"/>
                </a:solidFill>
                <a:latin typeface="Arial" panose="020B0604020202020204" pitchFamily="34" charset="0"/>
                <a:cs typeface="Arial" panose="020B0604020202020204" pitchFamily="34" charset="0"/>
              </a:rPr>
              <a:t>Discuss the role and responsibility of the professional teacher when aiding children's development</a:t>
            </a:r>
          </a:p>
        </p:txBody>
      </p:sp>
    </p:spTree>
    <p:extLst>
      <p:ext uri="{BB962C8B-B14F-4D97-AF65-F5344CB8AC3E}">
        <p14:creationId xmlns:p14="http://schemas.microsoft.com/office/powerpoint/2010/main" val="8521298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72452" y="-18738"/>
            <a:ext cx="9204897" cy="1985159"/>
          </a:xfrm>
          <a:prstGeom prst="rect">
            <a:avLst/>
          </a:prstGeom>
        </p:spPr>
        <p:txBody>
          <a:bodyPr wrap="square">
            <a:spAutoFit/>
          </a:bodyPr>
          <a:lstStyle/>
          <a:p>
            <a:pPr marL="2286000" indent="-2286000">
              <a:lnSpc>
                <a:spcPct val="150000"/>
              </a:lnSpc>
              <a:spcBef>
                <a:spcPts val="1200"/>
              </a:spcBef>
              <a:spcAft>
                <a:spcPts val="600"/>
              </a:spcAft>
              <a:tabLst>
                <a:tab pos="457200" algn="l"/>
                <a:tab pos="914400" algn="l"/>
                <a:tab pos="1371600" algn="l"/>
                <a:tab pos="1828800" algn="l"/>
              </a:tabLst>
            </a:pPr>
            <a:r>
              <a:rPr lang="cy-GB" sz="2400" b="1" dirty="0">
                <a:solidFill>
                  <a:srgbClr val="0070C0"/>
                </a:solidFill>
                <a:latin typeface="Arial" panose="020B0604020202020204" pitchFamily="34" charset="0"/>
                <a:ea typeface="Times New Roman" panose="02020603050405020304" pitchFamily="18" charset="0"/>
                <a:cs typeface="Arial" panose="020B0604020202020204" pitchFamily="34" charset="0"/>
              </a:rPr>
              <a:t>DEILLIANNAU DYSGU</a:t>
            </a:r>
            <a:endParaRPr lang="en-GB" sz="2400" b="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a:p>
            <a:pPr marL="342900" lvl="0" indent="-342900">
              <a:spcBef>
                <a:spcPts val="1200"/>
              </a:spcBef>
              <a:spcAft>
                <a:spcPts val="0"/>
              </a:spcAft>
              <a:buFont typeface="Symbol" pitchFamily="2" charset="2"/>
              <a:buChar char=""/>
            </a:pPr>
            <a:r>
              <a:rPr lang="cy-GB" sz="24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ac adfyfyrio ar gyfrifoldebau proffesiynol a chyfreithiol gweithio gyda phlant a phobl ifanc 1-19 oed a sut y mae’r rhain yn cysylltu â rôl yr athro proffesiynol; </a:t>
            </a:r>
            <a:endParaRPr lang="en-GB" sz="2400"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454515" y="2316566"/>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3094768">
            <a:off x="6459723" y="1718177"/>
            <a:ext cx="1576005" cy="1196779"/>
          </a:xfrm>
          <a:prstGeom prst="rect">
            <a:avLst/>
          </a:prstGeom>
        </p:spPr>
      </p:pic>
      <p:sp>
        <p:nvSpPr>
          <p:cNvPr id="3" name="Rectangle 2">
            <a:extLst>
              <a:ext uri="{FF2B5EF4-FFF2-40B4-BE49-F238E27FC236}">
                <a16:creationId xmlns:a16="http://schemas.microsoft.com/office/drawing/2014/main" id="{FEBFE79C-08BB-8948-8FA0-08BDD8215A07}"/>
              </a:ext>
            </a:extLst>
          </p:cNvPr>
          <p:cNvSpPr/>
          <p:nvPr/>
        </p:nvSpPr>
        <p:spPr>
          <a:xfrm>
            <a:off x="1856200" y="2457175"/>
            <a:ext cx="3164649"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Cyflwyniad</a:t>
            </a:r>
            <a:endParaRPr lang="en-US" dirty="0"/>
          </a:p>
        </p:txBody>
      </p:sp>
      <p:sp>
        <p:nvSpPr>
          <p:cNvPr id="5" name="Rectangle 4">
            <a:extLst>
              <a:ext uri="{FF2B5EF4-FFF2-40B4-BE49-F238E27FC236}">
                <a16:creationId xmlns:a16="http://schemas.microsoft.com/office/drawing/2014/main" id="{B33BD461-2BF8-764D-B912-8C2ED2C67478}"/>
              </a:ext>
            </a:extLst>
          </p:cNvPr>
          <p:cNvSpPr/>
          <p:nvPr/>
        </p:nvSpPr>
        <p:spPr>
          <a:xfrm>
            <a:off x="209550" y="3274323"/>
            <a:ext cx="6457950" cy="2554545"/>
          </a:xfrm>
          <a:prstGeom prst="rect">
            <a:avLst/>
          </a:prstGeom>
        </p:spPr>
        <p:txBody>
          <a:bodyPr wrap="square">
            <a:spAutoFit/>
          </a:bodyPr>
          <a:lstStyle/>
          <a:p>
            <a:r>
              <a:rPr lang="cy-GB" sz="4000" dirty="0">
                <a:solidFill>
                  <a:srgbClr val="00B050"/>
                </a:solidFill>
                <a:latin typeface="Arial" panose="020B0604020202020204" pitchFamily="34" charset="0"/>
                <a:cs typeface="Arial" panose="020B0604020202020204" pitchFamily="34" charset="0"/>
              </a:rPr>
              <a:t>Trafodwch rôl a chyfrifoldeb yr athro proffesiynol wrth gynorthwyo datblygiad plant</a:t>
            </a:r>
            <a:endParaRPr lang="en-US" sz="4000" dirty="0">
              <a:solidFill>
                <a:srgbClr val="00B05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66513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54925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Identify where Ella is currently in THREE areas of her development (EMOTIONAL/ COGNITIVE/ SOCIAL/ PHYSICAL) </a:t>
            </a:r>
          </a:p>
          <a:p>
            <a:r>
              <a:rPr lang="en-US" sz="2800" dirty="0">
                <a:solidFill>
                  <a:srgbClr val="00B050"/>
                </a:solidFill>
                <a:latin typeface="Arial" panose="020B0604020202020204" pitchFamily="34" charset="0"/>
                <a:cs typeface="Arial" panose="020B0604020202020204" pitchFamily="34" charset="0"/>
              </a:rPr>
              <a:t>How do you know? What evidence? What criteria/ research are you using to make your judgements of her current development (SUPPORT YOUR DISCUSSION)</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7292207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524315"/>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Nodi lle mae Ella ar hyn o bryd mewn TRI maes o'i datblygiad (EMOSIYNOL / COGNITIVE / SOCIAL / PHYSICAL) Sut wyt ti'n gwybod? Pa dystiolaeth? Pa feini prawf / ymchwil ydych chi'n eu defnyddio i lunio'ch barn am ei datblygiad cyfredol (CEFNOGI EICH TRAFOD)</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392030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06A7FF-F311-C345-89C5-178383383D5F}"/>
              </a:ext>
            </a:extLst>
          </p:cNvPr>
          <p:cNvSpPr/>
          <p:nvPr/>
        </p:nvSpPr>
        <p:spPr>
          <a:xfrm>
            <a:off x="279561" y="-194338"/>
            <a:ext cx="8864439" cy="1446550"/>
          </a:xfrm>
          <a:prstGeom prst="rect">
            <a:avLst/>
          </a:prstGeom>
        </p:spPr>
        <p:txBody>
          <a:bodyPr wrap="square">
            <a:spAutoFit/>
          </a:bodyPr>
          <a:lstStyle/>
          <a:p>
            <a:endParaRPr lang="en-US" sz="2400" dirty="0">
              <a:latin typeface="Arial" panose="020B0604020202020204" pitchFamily="34" charset="0"/>
              <a:cs typeface="Arial" panose="020B0604020202020204" pitchFamily="34" charset="0"/>
            </a:endParaRPr>
          </a:p>
          <a:p>
            <a:r>
              <a:rPr lang="en-US" sz="3200" dirty="0">
                <a:latin typeface="Arial" panose="020B0604020202020204" pitchFamily="34" charset="0"/>
                <a:cs typeface="Arial" panose="020B0604020202020204" pitchFamily="34" charset="0"/>
              </a:rPr>
              <a:t>• identify effective approaches for meeting the diverse needs of all learners.</a:t>
            </a: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5959215" y="1488990"/>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2602229">
            <a:off x="5746562" y="772212"/>
            <a:ext cx="1576005" cy="1196779"/>
          </a:xfrm>
          <a:prstGeom prst="rect">
            <a:avLst/>
          </a:prstGeom>
        </p:spPr>
      </p:pic>
      <p:sp>
        <p:nvSpPr>
          <p:cNvPr id="2" name="Rectangle 1">
            <a:extLst>
              <a:ext uri="{FF2B5EF4-FFF2-40B4-BE49-F238E27FC236}">
                <a16:creationId xmlns:a16="http://schemas.microsoft.com/office/drawing/2014/main" id="{6F1B9DA4-D55E-3C48-B741-0B6524D53B62}"/>
              </a:ext>
            </a:extLst>
          </p:cNvPr>
          <p:cNvSpPr/>
          <p:nvPr/>
        </p:nvSpPr>
        <p:spPr>
          <a:xfrm>
            <a:off x="279561" y="1869671"/>
            <a:ext cx="6140289" cy="4832092"/>
          </a:xfrm>
          <a:prstGeom prst="rect">
            <a:avLst/>
          </a:prstGeom>
        </p:spPr>
        <p:txBody>
          <a:bodyPr wrap="square">
            <a:spAutoFit/>
          </a:bodyPr>
          <a:lstStyle/>
          <a:p>
            <a:r>
              <a:rPr lang="en-US" sz="2800" dirty="0">
                <a:solidFill>
                  <a:srgbClr val="00B050"/>
                </a:solidFill>
                <a:latin typeface="Arial" panose="020B0604020202020204" pitchFamily="34" charset="0"/>
                <a:cs typeface="Arial" panose="020B0604020202020204" pitchFamily="34" charset="0"/>
              </a:rPr>
              <a:t>What are your recommendations for Ella's development?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Where does she need to develop next? </a:t>
            </a:r>
          </a:p>
          <a:p>
            <a:endParaRPr lang="en-US" sz="2800" dirty="0">
              <a:solidFill>
                <a:srgbClr val="00B050"/>
              </a:solidFill>
              <a:latin typeface="Arial" panose="020B0604020202020204" pitchFamily="34" charset="0"/>
              <a:cs typeface="Arial" panose="020B0604020202020204" pitchFamily="34" charset="0"/>
            </a:endParaRPr>
          </a:p>
          <a:p>
            <a:r>
              <a:rPr lang="en-US" sz="2800" dirty="0">
                <a:solidFill>
                  <a:srgbClr val="00B050"/>
                </a:solidFill>
                <a:latin typeface="Arial" panose="020B0604020202020204" pitchFamily="34" charset="0"/>
                <a:cs typeface="Arial" panose="020B0604020202020204" pitchFamily="34" charset="0"/>
              </a:rPr>
              <a:t>How could a teacher aid this development? </a:t>
            </a:r>
          </a:p>
          <a:p>
            <a:r>
              <a:rPr lang="en-US" sz="2800" dirty="0">
                <a:solidFill>
                  <a:srgbClr val="00B050"/>
                </a:solidFill>
                <a:latin typeface="Arial" panose="020B0604020202020204" pitchFamily="34" charset="0"/>
                <a:cs typeface="Arial" panose="020B0604020202020204" pitchFamily="34" charset="0"/>
              </a:rPr>
              <a:t>What approaches and strategies could be used? (SUPPORT from reading and bridging)</a:t>
            </a:r>
          </a:p>
        </p:txBody>
      </p:sp>
      <p:sp>
        <p:nvSpPr>
          <p:cNvPr id="9" name="Rectangle 8">
            <a:extLst>
              <a:ext uri="{FF2B5EF4-FFF2-40B4-BE49-F238E27FC236}">
                <a16:creationId xmlns:a16="http://schemas.microsoft.com/office/drawing/2014/main" id="{6209B712-CF00-B74C-811A-77264DC02C5A}"/>
              </a:ext>
            </a:extLst>
          </p:cNvPr>
          <p:cNvSpPr/>
          <p:nvPr/>
        </p:nvSpPr>
        <p:spPr>
          <a:xfrm>
            <a:off x="1703595" y="1176221"/>
            <a:ext cx="3038011" cy="769441"/>
          </a:xfrm>
          <a:prstGeom prst="rect">
            <a:avLst/>
          </a:prstGeom>
        </p:spPr>
        <p:txBody>
          <a:bodyPr wrap="none">
            <a:spAutoFit/>
          </a:bodyPr>
          <a:lstStyle/>
          <a:p>
            <a:r>
              <a:rPr lang="en-US" sz="4400" b="1" dirty="0">
                <a:solidFill>
                  <a:srgbClr val="F79646">
                    <a:lumMod val="75000"/>
                  </a:srgbClr>
                </a:solidFill>
                <a:latin typeface="Arial" panose="020B0604020202020204" pitchFamily="34" charset="0"/>
                <a:cs typeface="Arial" panose="020B0604020202020204" pitchFamily="34" charset="0"/>
              </a:rPr>
              <a:t>Main Body</a:t>
            </a:r>
            <a:endParaRPr lang="en-US" dirty="0"/>
          </a:p>
        </p:txBody>
      </p:sp>
    </p:spTree>
    <p:extLst>
      <p:ext uri="{BB962C8B-B14F-4D97-AF65-F5344CB8AC3E}">
        <p14:creationId xmlns:p14="http://schemas.microsoft.com/office/powerpoint/2010/main" val="106986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3B2C4C3-4182-BB45-BFB8-787571EF8123}"/>
              </a:ext>
            </a:extLst>
          </p:cNvPr>
          <p:cNvSpPr/>
          <p:nvPr/>
        </p:nvSpPr>
        <p:spPr>
          <a:xfrm>
            <a:off x="224852" y="209862"/>
            <a:ext cx="8614347" cy="1077218"/>
          </a:xfrm>
          <a:prstGeom prst="rect">
            <a:avLst/>
          </a:prstGeom>
        </p:spPr>
        <p:txBody>
          <a:bodyPr wrap="square">
            <a:spAutoFit/>
          </a:bodyPr>
          <a:lstStyle/>
          <a:p>
            <a:pPr marL="342900" lvl="0" indent="-342900">
              <a:spcBef>
                <a:spcPts val="1200"/>
              </a:spcBef>
              <a:spcAft>
                <a:spcPts val="0"/>
              </a:spcAft>
              <a:buFont typeface="Symbol" pitchFamily="2" charset="2"/>
              <a:buChar char=""/>
            </a:pPr>
            <a:r>
              <a:rPr lang="cy-GB" sz="3200" dirty="0">
                <a:solidFill>
                  <a:srgbClr val="0070C0"/>
                </a:solidFill>
                <a:latin typeface="Arial" panose="020B0604020202020204" pitchFamily="34" charset="0"/>
                <a:ea typeface="Times New Roman" panose="02020603050405020304" pitchFamily="18" charset="0"/>
                <a:cs typeface="Arial" panose="020B0604020202020204" pitchFamily="34" charset="0"/>
              </a:rPr>
              <a:t>adnabod ymagweddau effeithiol at fodloni anghenion amrywiol pob dysgwr.</a:t>
            </a:r>
            <a:endParaRPr lang="en-GB" sz="32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endParaRPr>
          </a:p>
        </p:txBody>
      </p:sp>
      <p:pic>
        <p:nvPicPr>
          <p:cNvPr id="4" name="Picture 3">
            <a:extLst>
              <a:ext uri="{FF2B5EF4-FFF2-40B4-BE49-F238E27FC236}">
                <a16:creationId xmlns:a16="http://schemas.microsoft.com/office/drawing/2014/main" id="{31982B18-FEB8-D04B-A8DC-EA965D21C900}"/>
              </a:ext>
            </a:extLst>
          </p:cNvPr>
          <p:cNvPicPr>
            <a:picLocks noChangeAspect="1"/>
          </p:cNvPicPr>
          <p:nvPr/>
        </p:nvPicPr>
        <p:blipFill>
          <a:blip r:embed="rId2"/>
          <a:stretch>
            <a:fillRect/>
          </a:stretch>
        </p:blipFill>
        <p:spPr>
          <a:xfrm>
            <a:off x="6281686" y="1979852"/>
            <a:ext cx="3887313" cy="536901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7" name="Picture 6">
            <a:extLst>
              <a:ext uri="{FF2B5EF4-FFF2-40B4-BE49-F238E27FC236}">
                <a16:creationId xmlns:a16="http://schemas.microsoft.com/office/drawing/2014/main" id="{D11CBFC2-08B4-8E44-ADE4-8D5ABD1F4627}"/>
              </a:ext>
            </a:extLst>
          </p:cNvPr>
          <p:cNvPicPr>
            <a:picLocks noChangeAspect="1"/>
          </p:cNvPicPr>
          <p:nvPr/>
        </p:nvPicPr>
        <p:blipFill>
          <a:blip r:embed="rId3"/>
          <a:stretch>
            <a:fillRect/>
          </a:stretch>
        </p:blipFill>
        <p:spPr>
          <a:xfrm rot="14557754">
            <a:off x="6543659" y="1101752"/>
            <a:ext cx="1576005" cy="1196779"/>
          </a:xfrm>
          <a:prstGeom prst="rect">
            <a:avLst/>
          </a:prstGeom>
        </p:spPr>
      </p:pic>
      <p:sp>
        <p:nvSpPr>
          <p:cNvPr id="3" name="Rectangle 2">
            <a:extLst>
              <a:ext uri="{FF2B5EF4-FFF2-40B4-BE49-F238E27FC236}">
                <a16:creationId xmlns:a16="http://schemas.microsoft.com/office/drawing/2014/main" id="{760A89DF-52BB-AB48-B8F7-CD71437EA1FB}"/>
              </a:ext>
            </a:extLst>
          </p:cNvPr>
          <p:cNvSpPr/>
          <p:nvPr/>
        </p:nvSpPr>
        <p:spPr>
          <a:xfrm>
            <a:off x="224852" y="2125280"/>
            <a:ext cx="5794948" cy="4031873"/>
          </a:xfrm>
          <a:prstGeom prst="rect">
            <a:avLst/>
          </a:prstGeom>
        </p:spPr>
        <p:txBody>
          <a:bodyPr wrap="square">
            <a:spAutoFit/>
          </a:bodyPr>
          <a:lstStyle/>
          <a:p>
            <a:r>
              <a:rPr lang="cy-GB" sz="3200" dirty="0">
                <a:solidFill>
                  <a:srgbClr val="00B050"/>
                </a:solidFill>
                <a:latin typeface="Arial" panose="020B0604020202020204" pitchFamily="34" charset="0"/>
                <a:cs typeface="Arial" panose="020B0604020202020204" pitchFamily="34" charset="0"/>
              </a:rPr>
              <a:t>Beth yw eich argymhellion ar gyfer datblygiad Ella? Ble mae angen iddi ddatblygu nesaf? Sut gallai athro gynorthwyo'r datblygiad hwn? Pa ddulliau a strategaethau y gellid eu defnyddio? (CEFNOGAETH rhag darllen a phontio)</a:t>
            </a:r>
            <a:endParaRPr lang="en-US" sz="3200" dirty="0">
              <a:solidFill>
                <a:srgbClr val="00B050"/>
              </a:solidFill>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D40BF94C-9344-614A-837E-0EC6E837B423}"/>
              </a:ext>
            </a:extLst>
          </p:cNvPr>
          <p:cNvSpPr/>
          <p:nvPr/>
        </p:nvSpPr>
        <p:spPr>
          <a:xfrm>
            <a:off x="2186256" y="1248746"/>
            <a:ext cx="2308068" cy="769441"/>
          </a:xfrm>
          <a:prstGeom prst="rect">
            <a:avLst/>
          </a:prstGeom>
        </p:spPr>
        <p:txBody>
          <a:bodyPr wrap="none">
            <a:spAutoFit/>
          </a:bodyPr>
          <a:lstStyle/>
          <a:p>
            <a:r>
              <a:rPr lang="cy-GB" sz="4400" dirty="0">
                <a:solidFill>
                  <a:schemeClr val="accent6">
                    <a:lumMod val="75000"/>
                  </a:schemeClr>
                </a:solidFill>
                <a:latin typeface="Arial" panose="020B0604020202020204" pitchFamily="34" charset="0"/>
                <a:cs typeface="Arial" panose="020B0604020202020204" pitchFamily="34" charset="0"/>
              </a:rPr>
              <a:t>Prif gorff</a:t>
            </a:r>
            <a:endParaRPr lang="en-US" sz="4400" dirty="0">
              <a:solidFill>
                <a:schemeClr val="accent6">
                  <a:lumMod val="75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617832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F9C9EB0-9BFA-6A46-8CB9-E28FFD650E83}"/>
              </a:ext>
            </a:extLst>
          </p:cNvPr>
          <p:cNvPicPr>
            <a:picLocks noChangeAspect="1"/>
          </p:cNvPicPr>
          <p:nvPr/>
        </p:nvPicPr>
        <p:blipFill>
          <a:blip r:embed="rId2"/>
          <a:stretch>
            <a:fillRect/>
          </a:stretch>
        </p:blipFill>
        <p:spPr>
          <a:xfrm>
            <a:off x="0" y="89108"/>
            <a:ext cx="9144000" cy="6679784"/>
          </a:xfrm>
          <a:prstGeom prst="rect">
            <a:avLst/>
          </a:prstGeom>
        </p:spPr>
      </p:pic>
    </p:spTree>
    <p:extLst>
      <p:ext uri="{BB962C8B-B14F-4D97-AF65-F5344CB8AC3E}">
        <p14:creationId xmlns:p14="http://schemas.microsoft.com/office/powerpoint/2010/main" val="207379471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2CDC9DF-CFBF-4046-84E4-86688FFA5D2E}"/>
              </a:ext>
            </a:extLst>
          </p:cNvPr>
          <p:cNvPicPr>
            <a:picLocks noChangeAspect="1"/>
          </p:cNvPicPr>
          <p:nvPr/>
        </p:nvPicPr>
        <p:blipFill>
          <a:blip r:embed="rId2"/>
          <a:stretch>
            <a:fillRect/>
          </a:stretch>
        </p:blipFill>
        <p:spPr>
          <a:xfrm>
            <a:off x="0" y="1194371"/>
            <a:ext cx="9144000" cy="4469258"/>
          </a:xfrm>
          <a:prstGeom prst="rect">
            <a:avLst/>
          </a:prstGeom>
        </p:spPr>
      </p:pic>
      <p:pic>
        <p:nvPicPr>
          <p:cNvPr id="4" name="Picture 3">
            <a:extLst>
              <a:ext uri="{FF2B5EF4-FFF2-40B4-BE49-F238E27FC236}">
                <a16:creationId xmlns:a16="http://schemas.microsoft.com/office/drawing/2014/main" id="{B1399F67-AB7D-4A4E-9805-11688C4EF8C0}"/>
              </a:ext>
            </a:extLst>
          </p:cNvPr>
          <p:cNvPicPr>
            <a:picLocks noChangeAspect="1"/>
          </p:cNvPicPr>
          <p:nvPr/>
        </p:nvPicPr>
        <p:blipFill>
          <a:blip r:embed="rId3"/>
          <a:stretch>
            <a:fillRect/>
          </a:stretch>
        </p:blipFill>
        <p:spPr>
          <a:xfrm rot="20461432">
            <a:off x="5144274" y="3715424"/>
            <a:ext cx="2017753" cy="1532231"/>
          </a:xfrm>
          <a:prstGeom prst="rect">
            <a:avLst/>
          </a:prstGeom>
        </p:spPr>
      </p:pic>
    </p:spTree>
    <p:extLst>
      <p:ext uri="{BB962C8B-B14F-4D97-AF65-F5344CB8AC3E}">
        <p14:creationId xmlns:p14="http://schemas.microsoft.com/office/powerpoint/2010/main" val="370664844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3F02453-F530-2C4C-99C4-0EED81CDE646}"/>
              </a:ext>
            </a:extLst>
          </p:cNvPr>
          <p:cNvPicPr>
            <a:picLocks noChangeAspect="1"/>
          </p:cNvPicPr>
          <p:nvPr/>
        </p:nvPicPr>
        <p:blipFill>
          <a:blip r:embed="rId2"/>
          <a:stretch>
            <a:fillRect/>
          </a:stretch>
        </p:blipFill>
        <p:spPr>
          <a:xfrm>
            <a:off x="0" y="246712"/>
            <a:ext cx="9119669" cy="6073877"/>
          </a:xfrm>
          <a:prstGeom prst="rect">
            <a:avLst/>
          </a:prstGeom>
        </p:spPr>
      </p:pic>
    </p:spTree>
    <p:extLst>
      <p:ext uri="{BB962C8B-B14F-4D97-AF65-F5344CB8AC3E}">
        <p14:creationId xmlns:p14="http://schemas.microsoft.com/office/powerpoint/2010/main" val="27052593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87E3E57-B6B1-684E-BF85-4B145D861BD1}"/>
              </a:ext>
            </a:extLst>
          </p:cNvPr>
          <p:cNvPicPr>
            <a:picLocks noChangeAspect="1"/>
          </p:cNvPicPr>
          <p:nvPr/>
        </p:nvPicPr>
        <p:blipFill>
          <a:blip r:embed="rId2"/>
          <a:stretch>
            <a:fillRect/>
          </a:stretch>
        </p:blipFill>
        <p:spPr>
          <a:xfrm>
            <a:off x="1796143" y="171726"/>
            <a:ext cx="5486400" cy="5486400"/>
          </a:xfrm>
          <a:prstGeom prst="rect">
            <a:avLst/>
          </a:prstGeom>
        </p:spPr>
      </p:pic>
      <p:sp>
        <p:nvSpPr>
          <p:cNvPr id="6" name="Rectangle 5">
            <a:extLst>
              <a:ext uri="{FF2B5EF4-FFF2-40B4-BE49-F238E27FC236}">
                <a16:creationId xmlns:a16="http://schemas.microsoft.com/office/drawing/2014/main" id="{3E0DFEAF-2383-F54D-B17C-E5DB16D73124}"/>
              </a:ext>
            </a:extLst>
          </p:cNvPr>
          <p:cNvSpPr/>
          <p:nvPr/>
        </p:nvSpPr>
        <p:spPr>
          <a:xfrm>
            <a:off x="2184381" y="6036520"/>
            <a:ext cx="4220066" cy="369332"/>
          </a:xfrm>
          <a:prstGeom prst="rect">
            <a:avLst/>
          </a:prstGeom>
        </p:spPr>
        <p:txBody>
          <a:bodyPr wrap="none">
            <a:spAutoFit/>
          </a:bodyPr>
          <a:lstStyle/>
          <a:p>
            <a:r>
              <a:rPr lang="en-GB" dirty="0">
                <a:latin typeface="Arial" panose="020B0604020202020204" pitchFamily="34" charset="0"/>
                <a:hlinkClick r:id="rId3"/>
              </a:rPr>
              <a:t>https://forms.office.com/e/dbXCr8awbM</a:t>
            </a:r>
            <a:endParaRPr lang="en-US" dirty="0"/>
          </a:p>
        </p:txBody>
      </p:sp>
    </p:spTree>
    <p:extLst>
      <p:ext uri="{BB962C8B-B14F-4D97-AF65-F5344CB8AC3E}">
        <p14:creationId xmlns:p14="http://schemas.microsoft.com/office/powerpoint/2010/main" val="16037784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97B5AA3-CE84-43E0-B1E7-4DE81C970904}">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C1969E69-8928-405F-A168-CF8E9FFE10E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D49E9D0-2B29-40DF-AA89-D92F20E2EAD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14135</TotalTime>
  <Words>1217</Words>
  <Application>Microsoft Macintosh PowerPoint</Application>
  <PresentationFormat>On-screen Show (4:3)</PresentationFormat>
  <Paragraphs>118</Paragraphs>
  <Slides>40</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American Typewriter</vt:lpstr>
      <vt:lpstr>Arial</vt:lpstr>
      <vt:lpstr>Calibri</vt:lpstr>
      <vt:lpstr>Symbol</vt:lpstr>
      <vt:lpstr>Times New Roman</vt:lpstr>
      <vt:lpstr>Wingdings</vt:lpstr>
      <vt:lpstr>Office Theme</vt:lpstr>
      <vt:lpstr>PowerPoint Presentation</vt:lpstr>
      <vt:lpstr>Assessment Guidance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Trinity Saint David</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swwcte</dc:creator>
  <cp:lastModifiedBy>Tom Cox</cp:lastModifiedBy>
  <cp:revision>351</cp:revision>
  <cp:lastPrinted>2017-08-03T13:56:24Z</cp:lastPrinted>
  <dcterms:created xsi:type="dcterms:W3CDTF">2018-05-24T13:58:06Z</dcterms:created>
  <dcterms:modified xsi:type="dcterms:W3CDTF">2025-10-12T12:26:21Z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