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8" r:id="rId3"/>
    <p:sldId id="266" r:id="rId4"/>
    <p:sldId id="267" r:id="rId5"/>
    <p:sldId id="259" r:id="rId6"/>
    <p:sldId id="269" r:id="rId7"/>
    <p:sldId id="270" r:id="rId8"/>
    <p:sldId id="272" r:id="rId9"/>
    <p:sldId id="273" r:id="rId10"/>
    <p:sldId id="274" r:id="rId11"/>
    <p:sldId id="260" r:id="rId12"/>
    <p:sldId id="261" r:id="rId13"/>
    <p:sldId id="263" r:id="rId14"/>
    <p:sldId id="264" r:id="rId15"/>
    <p:sldId id="262" r:id="rId16"/>
    <p:sldId id="268" r:id="rId17"/>
    <p:sldId id="265"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EBF7"/>
    <a:srgbClr val="FCF4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424C06-55DF-1528-F423-58F8069429C4}" v="101" dt="2026-04-23T14:43:20.430"/>
    <p1510:client id="{DD5C7A3C-F85A-9D8D-ED08-3CF1B01A128C}" v="47" dt="2026-04-24T12:40:27.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6252C0-FAF1-4423-B557-BA5BF624FFDD}" type="datetimeFigureOut">
              <a:t>4/24/2026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9F9F5B-261E-4ACB-8FB9-196B3D3E6E4E}" type="slidenum">
              <a:t>‹#›</a:t>
            </a:fld>
            <a:endParaRPr lang="en-GB"/>
          </a:p>
        </p:txBody>
      </p:sp>
    </p:spTree>
    <p:extLst>
      <p:ext uri="{BB962C8B-B14F-4D97-AF65-F5344CB8AC3E}">
        <p14:creationId xmlns:p14="http://schemas.microsoft.com/office/powerpoint/2010/main" val="2631766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The Carmarthenshire Film Festival is proposing the construction of a Festival Village in Llanelli with the goal of transforming the event-based program into a year-round, internationally renowned cultural and creative destination. Since the debut CBFF festival in 2011, the number of applications has increased from 35 to well over 800 from over 64 different nations worldwide. Filmmakers from the US, Europe, Australia, New Zealand, China, Japan, and many regions of the UK have flown in, and the number of submissions and festival attendees has also grown with time. (CBFF, 2025)</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rPr lang="en-GB"/>
              <a:t>2</a:t>
            </a:fld>
            <a:endParaRPr lang="en-GB"/>
          </a:p>
        </p:txBody>
      </p:sp>
    </p:spTree>
    <p:extLst>
      <p:ext uri="{BB962C8B-B14F-4D97-AF65-F5344CB8AC3E}">
        <p14:creationId xmlns:p14="http://schemas.microsoft.com/office/powerpoint/2010/main" val="3443900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The main objective is to establish Wales as a worldwide destination for movies and screen tourism. For many years, Wales has been a popular site for TV and movie productions. The beaches, mountains, and castles have served as the setting for many TV shows and Hollywood epics. (Visit Wales, n.d.) From an operational perspective, this means making sure that everything functions smoothly, effectively, and provides an unforgettable experience for all attending.</a:t>
            </a:r>
          </a:p>
          <a:p>
            <a:endParaRPr lang="en-GB" dirty="0">
              <a:highlight>
                <a:srgbClr val="FFFFFF"/>
              </a:highlight>
            </a:endParaRPr>
          </a:p>
          <a:p>
            <a:r>
              <a:rPr lang="en-GB" dirty="0">
                <a:highlight>
                  <a:srgbClr val="FFFFFF"/>
                </a:highlight>
              </a:rPr>
              <a:t>For visitors to be safe and have a good time, effective crowd control is crucial. The Health and Safety Executive states that in order to avoid hazards like congestion and overcrowding, event planners must carefully consider all aspects for safety. (HSE, 2015)</a:t>
            </a:r>
            <a:endParaRPr lang="en-GB"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rPr lang="en-GB"/>
              <a:t>3</a:t>
            </a:fld>
            <a:endParaRPr lang="en-GB"/>
          </a:p>
        </p:txBody>
      </p:sp>
    </p:spTree>
    <p:extLst>
      <p:ext uri="{BB962C8B-B14F-4D97-AF65-F5344CB8AC3E}">
        <p14:creationId xmlns:p14="http://schemas.microsoft.com/office/powerpoint/2010/main" val="1403501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1. Great Visitor Experience</a:t>
            </a:r>
          </a:p>
          <a:p>
            <a:r>
              <a:rPr lang="en-GB">
                <a:highlight>
                  <a:srgbClr val="FFFFFF"/>
                </a:highlight>
              </a:rPr>
              <a:t>A successful visitor experience does not necessarily revolve around standing in queue. These days, guests are content to help themselves and move at their own speed. Actually, 67% of consumers would rather use self-service than speak with a team member. Therefore, we would use an online ticketing system. By enabling visitors to arrive with pre-purchased tickets and pre-signed waivers, online ticketing systems can shorten wait times.</a:t>
            </a:r>
          </a:p>
          <a:p>
            <a:r>
              <a:rPr lang="en-GB">
                <a:highlight>
                  <a:srgbClr val="FFFFFF"/>
                </a:highlight>
              </a:rPr>
              <a:t>Every visitor will feel like a VIP when you take a personalised approach to their experience, which will help you convert them into regulars. In fact, when given a personalised experience, 80% of consumers are more inclined to make a purchase. To guarantee a customised experience, we would offer memberships with exclusive deals and incentives to reward loyalty and encourage repeat business. (Braithwaite, 2024)</a:t>
            </a:r>
          </a:p>
          <a:p>
            <a:r>
              <a:rPr lang="en-GB">
                <a:highlight>
                  <a:srgbClr val="FFFFFF"/>
                </a:highlight>
              </a:rPr>
              <a:t>2. Support Screen Tourism</a:t>
            </a:r>
          </a:p>
          <a:p>
            <a:r>
              <a:rPr lang="en-GB">
                <a:highlight>
                  <a:srgbClr val="FFFFFF"/>
                </a:highlight>
              </a:rPr>
              <a:t>Filmmakers and viewers from more than 70 nations attend the Carmarthen Bay Film Festival, which is a major factor in drawing foreign tourists to Llanelli. Due to the festival's global exposure, people are flying to Wales specifically to participate in it rather than merely participating locally. As a result, the festival promotes the expansion of screen tourism in the area and helps establish Llanelli as a global cultural attraction. (CBFF, 2026)</a:t>
            </a:r>
          </a:p>
          <a:p>
            <a:r>
              <a:rPr lang="en-GB">
                <a:highlight>
                  <a:srgbClr val="FFFFFF"/>
                </a:highlight>
              </a:rPr>
              <a:t>Studies reveal that movie settings are a major source of motivation for travellers.</a:t>
            </a:r>
          </a:p>
          <a:p>
            <a:r>
              <a:rPr lang="en-GB">
                <a:highlight>
                  <a:srgbClr val="FFFFFF"/>
                </a:highlight>
              </a:rPr>
              <a:t>Actually, seven out of ten tourists in the UK attended a movie or television set. Therefore, in order to turn interest into genuine tourism activity, our team aim to develop "movie maps" and film location excursions to assist visitors in exploring actual filming locations throughout Wales. (Visit Britain, 2026)</a:t>
            </a:r>
          </a:p>
          <a:p>
            <a:r>
              <a:rPr lang="en-GB">
                <a:highlight>
                  <a:srgbClr val="FFFFFF"/>
                </a:highlight>
              </a:rPr>
              <a:t>3. Good Organisation &amp; Teamwork</a:t>
            </a:r>
          </a:p>
          <a:p>
            <a:r>
              <a:rPr lang="en-GB">
                <a:highlight>
                  <a:srgbClr val="FFFFFF"/>
                </a:highlight>
              </a:rPr>
              <a:t>Strong teamwork and organization are necessary to accomplish both of these goals. These kinds of events involve a number of teams, including employees, volunteers, and outside partners, so effective communication and clearly defined roles are essential. Coordination and teamwork are essential for a successful event, according to research. (Giudici and </a:t>
            </a:r>
            <a:r>
              <a:rPr lang="en-GB" err="1">
                <a:highlight>
                  <a:srgbClr val="FFFFFF"/>
                </a:highlight>
              </a:rPr>
              <a:t>Filimonau</a:t>
            </a:r>
            <a:r>
              <a:rPr lang="en-GB">
                <a:highlight>
                  <a:srgbClr val="FFFFFF"/>
                </a:highlight>
              </a:rPr>
              <a:t>, 2019)</a:t>
            </a:r>
          </a:p>
          <a:p>
            <a:r>
              <a:rPr lang="en-GB">
                <a:highlight>
                  <a:srgbClr val="FFFFFF"/>
                </a:highlight>
              </a:rPr>
              <a:t>4. Stay Efficient &amp; Within Budget</a:t>
            </a:r>
          </a:p>
          <a:p>
            <a:r>
              <a:rPr lang="en-GB">
                <a:highlight>
                  <a:srgbClr val="FFFFFF"/>
                </a:highlight>
              </a:rPr>
              <a:t>Because events must carefully manage resources like people, time, and money, it is crucial to make sure the festival goes smoothly and stays within budget. The Event Management Body of Knowledge states that successful and long-lasting events depend on efficient resource management and financial planning. (EMBOK, 2019)</a:t>
            </a:r>
          </a:p>
          <a:p>
            <a:r>
              <a:rPr lang="en-GB">
                <a:highlight>
                  <a:srgbClr val="FFFFFF"/>
                </a:highlight>
              </a:rPr>
              <a:t>Our team would concentrate on meticulous planning, keeping an eye on expenditures, and making efficient use of resources in order to guarantee efficiency and stay within budget. This entails creating a clear budget, effectively managing employees, and collaborating with sponsors and partners to cut expenses. These actions enable us to provide a top-notch event while maintaining our financial viability.</a:t>
            </a:r>
          </a:p>
          <a:p>
            <a:endParaRPr lang="en-GB">
              <a:highlight>
                <a:srgbClr val="FFFFFF"/>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rPr lang="en-GB"/>
              <a:t>4</a:t>
            </a:fld>
            <a:endParaRPr lang="en-GB"/>
          </a:p>
        </p:txBody>
      </p:sp>
    </p:spTree>
    <p:extLst>
      <p:ext uri="{BB962C8B-B14F-4D97-AF65-F5344CB8AC3E}">
        <p14:creationId xmlns:p14="http://schemas.microsoft.com/office/powerpoint/2010/main" val="2639697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Martyn's Law, officially known as the Terrorism (Protection of Premises) Act 2025, mandates that specific public spaces and events prepare for and lessen their susceptibility to acts of terrorism to improve the UK's readiness for terrorist strikes. It was implemented after the attack on Manchester Arena.</a:t>
            </a:r>
          </a:p>
          <a:p>
            <a:endParaRPr lang="en-GB">
              <a:ea typeface="Calibri"/>
              <a:cs typeface="Calibri"/>
            </a:endParaRPr>
          </a:p>
          <a:p>
            <a:r>
              <a:rPr lang="en-GB">
                <a:ea typeface="Calibri"/>
                <a:cs typeface="Calibri"/>
              </a:rPr>
              <a:t>Martyn's law follows 2 types of tiered models – these are the standard tier from 200-799 people and the enhanced tier, 800+ people or qualifying events. In regard to the </a:t>
            </a:r>
            <a:r>
              <a:rPr lang="en-GB" err="1">
                <a:ea typeface="Calibri"/>
                <a:cs typeface="Calibri"/>
              </a:rPr>
              <a:t>standar</a:t>
            </a:r>
            <a:r>
              <a:rPr lang="en-GB">
                <a:ea typeface="Calibri"/>
                <a:cs typeface="Calibri"/>
              </a:rPr>
              <a:t>d tier, </a:t>
            </a:r>
            <a:r>
              <a:rPr lang="en-GB"/>
              <a:t>It is necessary for responsible individuals to report their premises to the SIA. Additionally, they must have public safety protocols in place that address lockdown, communication during an event, evacuation, and invacuation (moving individuals to safer regions). Physical security modifications are not necessary for these measures, which are meant to be straightforward and inexpensive. </a:t>
            </a:r>
          </a:p>
          <a:p>
            <a:endParaRPr lang="en-GB"/>
          </a:p>
          <a:p>
            <a:r>
              <a:rPr lang="en-GB"/>
              <a:t>Responsible individuals must fulfil all standard tier obligations and take further measures for venues or events in the enhanced tier (those with 800 or more attendees or qualifying events). These include putting in place public safety measures, such keeping an eye on the property and its environs, to lessen susceptibility and possible harm. Additionally, if the responsibility bearer is an organization, they must designate a senior person in charge of compliance and record all procedures and measures and submit them to the SIA.</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12</a:t>
            </a:fld>
            <a:endParaRPr lang="en-GB"/>
          </a:p>
        </p:txBody>
      </p:sp>
    </p:spTree>
    <p:extLst>
      <p:ext uri="{BB962C8B-B14F-4D97-AF65-F5344CB8AC3E}">
        <p14:creationId xmlns:p14="http://schemas.microsoft.com/office/powerpoint/2010/main" val="853661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Carmathernshire</a:t>
            </a:r>
            <a:r>
              <a:rPr lang="en-US" dirty="0"/>
              <a:t> Bay Film festival's primary risk assessment concerns are crowd control, security, emergency preparedness, health and safety, and environmental aspects.</a:t>
            </a:r>
          </a:p>
          <a:p>
            <a:endParaRPr lang="en-US"/>
          </a:p>
          <a:p>
            <a:r>
              <a:rPr lang="en-US" dirty="0"/>
              <a:t>First of all, capacity and crowd control pose a serious risk, especially when it comes to potential crushing and overcrowding. In order to control movement and avoid congestion, the project team must set a maximum safe capacity, create efficient crowd flow mechanisms such one-way roads, and put in place real-time monitoring.</a:t>
            </a:r>
            <a:endParaRPr lang="en-GB" dirty="0"/>
          </a:p>
          <a:p>
            <a:endParaRPr lang="en-GB"/>
          </a:p>
          <a:p>
            <a:r>
              <a:rPr lang="en-US" dirty="0"/>
              <a:t>Second, threats to security and terrorism must be taken into account, including dangers like suspicious packages or car assaults. To lessen vulnerability, mitigation strategies should include screening procedures, bag inspections, and physical or controlled access obstacles.</a:t>
            </a:r>
            <a:endParaRPr lang="en-US" dirty="0">
              <a:ea typeface="Calibri"/>
              <a:cs typeface="Calibri"/>
            </a:endParaRPr>
          </a:p>
          <a:p>
            <a:endParaRPr lang="en-US">
              <a:ea typeface="Calibri"/>
              <a:cs typeface="Calibri"/>
            </a:endParaRPr>
          </a:p>
          <a:p>
            <a:r>
              <a:rPr lang="en-US" dirty="0"/>
              <a:t>Planning for an emergency evacuation is also essential. Rapid evacuation may be necessary due to risks like fire, structural damage, or extreme weather. Clear departure routes, frequent evacuation exercises, and dependable communication systems are crucial controls because inadequate signs and untrained personnel can exacerbate these circumstances.</a:t>
            </a:r>
            <a:endParaRPr lang="en-US" dirty="0">
              <a:ea typeface="Calibri"/>
              <a:cs typeface="Calibri"/>
            </a:endParaRPr>
          </a:p>
          <a:p>
            <a:endParaRPr lang="en-US"/>
          </a:p>
          <a:p>
            <a:r>
              <a:rPr lang="en-US" dirty="0"/>
              <a:t>Slips, trips, and falls, problems with food safety, and accidents involving alcohol or drugs are examples of health and safety hazards that impact both the general public and employees. First aid stations, on-site medical personnel, and stringent vendor compliance inspections can all help manage this.</a:t>
            </a:r>
            <a:endParaRPr lang="en-US" dirty="0">
              <a:ea typeface="Calibri"/>
              <a:cs typeface="Calibri"/>
            </a:endParaRPr>
          </a:p>
          <a:p>
            <a:endParaRPr lang="en-US">
              <a:ea typeface="Calibri"/>
              <a:cs typeface="Calibri"/>
            </a:endParaRPr>
          </a:p>
          <a:p>
            <a:r>
              <a:rPr lang="en-US" dirty="0"/>
              <a:t>Lastly, it's important to prepare for weather and environmental factors including heat, wind, and heavy rain. In order to react swiftly to changing circumstances, the team should put emergency plans into action, provide refuge locations, and use real-time weather monitoring.</a:t>
            </a:r>
            <a:endParaRPr lang="en-US" dirty="0">
              <a:ea typeface="Calibri"/>
              <a:cs typeface="Calibri"/>
            </a:endParaRPr>
          </a:p>
          <a:p>
            <a:endParaRPr lang="en-US"/>
          </a:p>
          <a:p>
            <a:r>
              <a:rPr lang="en-US" dirty="0"/>
              <a:t>All things considered, these dangers </a:t>
            </a:r>
            <a:r>
              <a:rPr lang="en-US" dirty="0" err="1"/>
              <a:t>emphasise</a:t>
            </a:r>
            <a:r>
              <a:rPr lang="en-US" dirty="0"/>
              <a:t> how crucial careful operational planning and proactive management are to a successful and safe event.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13</a:t>
            </a:fld>
            <a:endParaRPr lang="en-GB"/>
          </a:p>
        </p:txBody>
      </p:sp>
    </p:spTree>
    <p:extLst>
      <p:ext uri="{BB962C8B-B14F-4D97-AF65-F5344CB8AC3E}">
        <p14:creationId xmlns:p14="http://schemas.microsoft.com/office/powerpoint/2010/main" val="78832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addition to safeguarding the festival's reputation and operational profitability, adherence to Martyn's Law is crucial for the safety and security of all participants, employees, and stakeholders.</a:t>
            </a:r>
          </a:p>
          <a:p>
            <a:endParaRPr lang="en-US">
              <a:ea typeface="Calibri"/>
              <a:cs typeface="Calibri"/>
            </a:endParaRPr>
          </a:p>
          <a:p>
            <a:r>
              <a:rPr lang="en-US" dirty="0"/>
              <a:t>The festival must conduct a formal terrorism risk assessment to identify potential hazards and vulnerabilities in order to comply with Martyn's Law. Based on this, security measures that are suitable and proportionate to the degree of risk should be put in place. To guarantee that they are equipped to react appropriately, staff members must get comprehensive training, including acknowledged guidelines like "Run, Hide, Tell." The event should also create, record, and test emergency and incident response plans on a regular basis. It is also crucial to work closely with local authorities and counterterrorism police.</a:t>
            </a:r>
            <a:endParaRPr lang="en-US" dirty="0">
              <a:ea typeface="Calibri"/>
              <a:cs typeface="Calibri"/>
            </a:endParaRPr>
          </a:p>
          <a:p>
            <a:endParaRPr lang="en-US"/>
          </a:p>
          <a:p>
            <a:r>
              <a:rPr lang="en-US"/>
              <a:t>Overall, lowering risk, enhancing readiness, and guaranteeing a secure festival setting depend on proactive planning and adherence to Martyn's Law. </a:t>
            </a:r>
          </a:p>
          <a:p>
            <a:endParaRPr lang="en-US" dirty="0">
              <a:ea typeface="Calibri"/>
              <a:cs typeface="Calibri"/>
            </a:endParaRPr>
          </a:p>
          <a:p>
            <a:r>
              <a:rPr lang="en-US">
                <a:ea typeface="Calibri"/>
                <a:cs typeface="Calibri"/>
              </a:rPr>
              <a:t>Thank you, we have time for some questions before we hand over to Demi.</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79F9F5B-261E-4ACB-8FB9-196B3D3E6E4E}" type="slidenum">
              <a:t>14</a:t>
            </a:fld>
            <a:endParaRPr lang="en-GB"/>
          </a:p>
        </p:txBody>
      </p:sp>
    </p:spTree>
    <p:extLst>
      <p:ext uri="{BB962C8B-B14F-4D97-AF65-F5344CB8AC3E}">
        <p14:creationId xmlns:p14="http://schemas.microsoft.com/office/powerpoint/2010/main" val="3098751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visitbritain.org/research-insights/screen-tourism?utm_source=chatgpt.com" TargetMode="External"/><Relationship Id="rId3" Type="http://schemas.openxmlformats.org/officeDocument/2006/relationships/hyperlink" Target="https://www.roller.software/blog/proven-strategies-to-elevate-visitor-experience" TargetMode="External"/><Relationship Id="rId7" Type="http://schemas.openxmlformats.org/officeDocument/2006/relationships/hyperlink" Target="https://www.hse.gov.uk/event-safety/" TargetMode="External"/><Relationship Id="rId2" Type="http://schemas.openxmlformats.org/officeDocument/2006/relationships/hyperlink" Target="http://www.roller.software" TargetMode="External"/><Relationship Id="rId1" Type="http://schemas.openxmlformats.org/officeDocument/2006/relationships/slideLayout" Target="../slideLayouts/slideLayout2.xml"/><Relationship Id="rId6" Type="http://schemas.openxmlformats.org/officeDocument/2006/relationships/hyperlink" Target="https://www.embok.org/" TargetMode="External"/><Relationship Id="rId5" Type="http://schemas.openxmlformats.org/officeDocument/2006/relationships/hyperlink" Target="https://www.carmarthenbayfilmfestival.co.uk/" TargetMode="External"/><Relationship Id="rId4" Type="http://schemas.openxmlformats.org/officeDocument/2006/relationships/hyperlink" Target="https://www.carmarthenbayfilmfestival.co.uk/about-us" TargetMode="External"/><Relationship Id="rId9" Type="http://schemas.openxmlformats.org/officeDocument/2006/relationships/hyperlink" Target="https://www.visitwales.com/things-do/attractions/tv-and-film-locations/lights-camera-action-welsh-film-and-tvlocation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hse.gov.uk/event-safety/crowd-management-assess.htm" TargetMode="External"/><Relationship Id="rId2" Type="http://schemas.openxmlformats.org/officeDocument/2006/relationships/hyperlink" Target="http://www.harrogateconventioncentre.co.uk/blog/martyns-law-essential-resources-for-venues-and-event-organisers" TargetMode="External"/><Relationship Id="rId1" Type="http://schemas.openxmlformats.org/officeDocument/2006/relationships/slideLayout" Target="../slideLayouts/slideLayout2.xml"/><Relationship Id="rId6" Type="http://schemas.openxmlformats.org/officeDocument/2006/relationships/hyperlink" Target="http://www.protectuk.police.uk/martyns-law/martyns-law-overview-and-what-you-need-know" TargetMode="External"/><Relationship Id="rId5" Type="http://schemas.openxmlformats.org/officeDocument/2006/relationships/hyperlink" Target="http://Www.protectuk.police.uk" TargetMode="External"/><Relationship Id="rId4" Type="http://schemas.openxmlformats.org/officeDocument/2006/relationships/hyperlink" Target="http://www.peregrine-rm.com/event-risk-management-uk-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27208" y="857251"/>
            <a:ext cx="4747280" cy="3098061"/>
          </a:xfrm>
        </p:spPr>
        <p:txBody>
          <a:bodyPr anchor="b">
            <a:normAutofit/>
          </a:bodyPr>
          <a:lstStyle/>
          <a:p>
            <a:pPr algn="l"/>
            <a:r>
              <a:rPr lang="en-GB" sz="4800">
                <a:solidFill>
                  <a:srgbClr val="FFFFFF"/>
                </a:solidFill>
              </a:rPr>
              <a:t>Operating polices &amp; procedures</a:t>
            </a:r>
          </a:p>
        </p:txBody>
      </p:sp>
      <p:sp>
        <p:nvSpPr>
          <p:cNvPr id="18" name="Rectangle 1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127208" y="4756265"/>
            <a:ext cx="4393278" cy="1244483"/>
          </a:xfrm>
        </p:spPr>
        <p:txBody>
          <a:bodyPr vert="horz" lIns="91440" tIns="45720" rIns="91440" bIns="45720" rtlCol="0" anchor="t">
            <a:normAutofit fontScale="85000" lnSpcReduction="20000"/>
          </a:bodyPr>
          <a:lstStyle/>
          <a:p>
            <a:pPr algn="l"/>
            <a:r>
              <a:rPr lang="en-GB" sz="1300">
                <a:solidFill>
                  <a:srgbClr val="FFFFFF"/>
                </a:solidFill>
              </a:rPr>
              <a:t>Arwen Garland – 2400525</a:t>
            </a:r>
            <a:endParaRPr lang="en-US" sz="1300">
              <a:solidFill>
                <a:srgbClr val="FFFFFF"/>
              </a:solidFill>
            </a:endParaRPr>
          </a:p>
          <a:p>
            <a:pPr algn="l"/>
            <a:r>
              <a:rPr lang="en-GB" sz="1300">
                <a:solidFill>
                  <a:srgbClr val="FFFFFF"/>
                </a:solidFill>
              </a:rPr>
              <a:t>Eva Thomas -  2203669</a:t>
            </a:r>
          </a:p>
          <a:p>
            <a:pPr algn="l"/>
            <a:r>
              <a:rPr lang="en-GB" sz="1300">
                <a:solidFill>
                  <a:srgbClr val="FFFFFF"/>
                </a:solidFill>
              </a:rPr>
              <a:t>Dems Davies - 2307860</a:t>
            </a:r>
          </a:p>
          <a:p>
            <a:pPr algn="l"/>
            <a:r>
              <a:rPr lang="en-GB" sz="1300">
                <a:solidFill>
                  <a:srgbClr val="FFFFFF"/>
                </a:solidFill>
              </a:rPr>
              <a:t>Eden Edger – 2405155</a:t>
            </a:r>
          </a:p>
          <a:p>
            <a:pPr algn="l"/>
            <a:r>
              <a:rPr lang="en-GB" sz="1300">
                <a:solidFill>
                  <a:srgbClr val="FFFFFF"/>
                </a:solidFill>
              </a:rPr>
              <a:t>Zara Pearce- 2404323</a:t>
            </a:r>
          </a:p>
        </p:txBody>
      </p:sp>
      <p:sp>
        <p:nvSpPr>
          <p:cNvPr id="20" name="Oval 1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icons on a black background&#10;&#10;AI-generated content may be incorrect.">
            <a:extLst>
              <a:ext uri="{FF2B5EF4-FFF2-40B4-BE49-F238E27FC236}">
                <a16:creationId xmlns:a16="http://schemas.microsoft.com/office/drawing/2014/main" id="{5B39DDF3-ECF7-5027-1CD4-BC337B2C6B3A}"/>
              </a:ext>
            </a:extLst>
          </p:cNvPr>
          <p:cNvPicPr>
            <a:picLocks noChangeAspect="1"/>
          </p:cNvPicPr>
          <p:nvPr/>
        </p:nvPicPr>
        <p:blipFill>
          <a:blip r:embed="rId2"/>
          <a:srcRect l="5386" t="15221" r="67073" b="62247"/>
          <a:stretch>
            <a:fillRect/>
          </a:stretch>
        </p:blipFill>
        <p:spPr>
          <a:xfrm>
            <a:off x="6920559" y="2415713"/>
            <a:ext cx="3737164" cy="204086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99EFE-2D3C-1AB9-58D7-F4265F486F0D}"/>
              </a:ext>
            </a:extLst>
          </p:cNvPr>
          <p:cNvSpPr>
            <a:spLocks noGrp="1"/>
          </p:cNvSpPr>
          <p:nvPr>
            <p:ph type="title"/>
          </p:nvPr>
        </p:nvSpPr>
        <p:spPr>
          <a:xfrm>
            <a:off x="146934" y="-532934"/>
            <a:ext cx="4959603" cy="1642969"/>
          </a:xfrm>
        </p:spPr>
        <p:txBody>
          <a:bodyPr anchor="b">
            <a:normAutofit/>
          </a:bodyPr>
          <a:lstStyle/>
          <a:p>
            <a:r>
              <a:rPr lang="en-GB" sz="4000" u="sng">
                <a:latin typeface="Arial"/>
                <a:cs typeface="Arial"/>
              </a:rPr>
              <a:t>Event Overview</a:t>
            </a:r>
          </a:p>
        </p:txBody>
      </p:sp>
      <p:sp>
        <p:nvSpPr>
          <p:cNvPr id="3" name="Content Placeholder 2">
            <a:extLst>
              <a:ext uri="{FF2B5EF4-FFF2-40B4-BE49-F238E27FC236}">
                <a16:creationId xmlns:a16="http://schemas.microsoft.com/office/drawing/2014/main" id="{0A2F5F0B-749D-3101-8AA5-407CF9D7D8CE}"/>
              </a:ext>
            </a:extLst>
          </p:cNvPr>
          <p:cNvSpPr>
            <a:spLocks noGrp="1"/>
          </p:cNvSpPr>
          <p:nvPr>
            <p:ph idx="1"/>
          </p:nvPr>
        </p:nvSpPr>
        <p:spPr>
          <a:xfrm>
            <a:off x="567740" y="1713273"/>
            <a:ext cx="4959603" cy="3522569"/>
          </a:xfrm>
        </p:spPr>
        <p:txBody>
          <a:bodyPr vert="horz" lIns="91440" tIns="45720" rIns="91440" bIns="45720" rtlCol="0" anchor="t">
            <a:normAutofit/>
          </a:bodyPr>
          <a:lstStyle/>
          <a:p>
            <a:pPr marL="0" indent="0">
              <a:buNone/>
            </a:pPr>
            <a:r>
              <a:rPr lang="en-GB" sz="2400">
                <a:latin typeface="Arial"/>
                <a:cs typeface="Arial"/>
              </a:rPr>
              <a:t>The Carmarthenshire Film Festival is proposing the construction of a Festival Village in Llanelli with the goal of transforming the event-based program into a year-round, internationally renowned cultural and creative destination.</a:t>
            </a:r>
            <a:endParaRPr lang="en-US" sz="2400"/>
          </a:p>
        </p:txBody>
      </p:sp>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with a pie chart and a diagram&#10;&#10;AI-generated content may be incorrect.">
            <a:extLst>
              <a:ext uri="{FF2B5EF4-FFF2-40B4-BE49-F238E27FC236}">
                <a16:creationId xmlns:a16="http://schemas.microsoft.com/office/drawing/2014/main" id="{143F73FF-7C18-F506-FEBA-BA06ABBA88FA}"/>
              </a:ext>
            </a:extLst>
          </p:cNvPr>
          <p:cNvPicPr>
            <a:picLocks noChangeAspect="1"/>
          </p:cNvPicPr>
          <p:nvPr/>
        </p:nvPicPr>
        <p:blipFill>
          <a:blip r:embed="rId3"/>
          <a:stretch>
            <a:fillRect/>
          </a:stretch>
        </p:blipFill>
        <p:spPr>
          <a:xfrm>
            <a:off x="6094628" y="687010"/>
            <a:ext cx="5517558" cy="4941537"/>
          </a:xfrm>
          <a:prstGeom prst="rect">
            <a:avLst/>
          </a:prstGeom>
        </p:spPr>
      </p:pic>
      <p:sp>
        <p:nvSpPr>
          <p:cNvPr id="4" name="TextBox 3">
            <a:extLst>
              <a:ext uri="{FF2B5EF4-FFF2-40B4-BE49-F238E27FC236}">
                <a16:creationId xmlns:a16="http://schemas.microsoft.com/office/drawing/2014/main" id="{A36B80C8-4036-3F2B-C258-7654157A7144}"/>
              </a:ext>
            </a:extLst>
          </p:cNvPr>
          <p:cNvSpPr txBox="1"/>
          <p:nvPr/>
        </p:nvSpPr>
        <p:spPr>
          <a:xfrm>
            <a:off x="2537" y="6024958"/>
            <a:ext cx="2779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Eva Thomas (2203669)</a:t>
            </a:r>
          </a:p>
        </p:txBody>
      </p:sp>
    </p:spTree>
    <p:extLst>
      <p:ext uri="{BB962C8B-B14F-4D97-AF65-F5344CB8AC3E}">
        <p14:creationId xmlns:p14="http://schemas.microsoft.com/office/powerpoint/2010/main" val="3522023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79F2-F033-2BBD-9A55-F276EF4E8BB5}"/>
              </a:ext>
            </a:extLst>
          </p:cNvPr>
          <p:cNvSpPr>
            <a:spLocks noGrp="1"/>
          </p:cNvSpPr>
          <p:nvPr>
            <p:ph type="title"/>
          </p:nvPr>
        </p:nvSpPr>
        <p:spPr>
          <a:xfrm>
            <a:off x="326409" y="137662"/>
            <a:ext cx="10515600" cy="1325563"/>
          </a:xfrm>
        </p:spPr>
        <p:txBody>
          <a:bodyPr/>
          <a:lstStyle/>
          <a:p>
            <a:r>
              <a:rPr lang="en-GB" u="sng">
                <a:latin typeface="Arial"/>
                <a:cs typeface="Arial"/>
              </a:rPr>
              <a:t>Objectives</a:t>
            </a:r>
          </a:p>
        </p:txBody>
      </p:sp>
      <p:sp>
        <p:nvSpPr>
          <p:cNvPr id="3" name="Content Placeholder 2">
            <a:extLst>
              <a:ext uri="{FF2B5EF4-FFF2-40B4-BE49-F238E27FC236}">
                <a16:creationId xmlns:a16="http://schemas.microsoft.com/office/drawing/2014/main" id="{8B685C33-921E-8A39-5129-82C29A380B03}"/>
              </a:ext>
            </a:extLst>
          </p:cNvPr>
          <p:cNvSpPr>
            <a:spLocks noGrp="1"/>
          </p:cNvSpPr>
          <p:nvPr>
            <p:ph idx="1"/>
          </p:nvPr>
        </p:nvSpPr>
        <p:spPr>
          <a:xfrm>
            <a:off x="4608716" y="807455"/>
            <a:ext cx="7074905" cy="4343613"/>
          </a:xfrm>
        </p:spPr>
        <p:txBody>
          <a:bodyPr vert="horz" lIns="91440" tIns="45720" rIns="91440" bIns="45720" rtlCol="0" anchor="t">
            <a:noAutofit/>
          </a:bodyPr>
          <a:lstStyle/>
          <a:p>
            <a:r>
              <a:rPr lang="en-GB" sz="2400" dirty="0">
                <a:highlight>
                  <a:srgbClr val="FFFFFF"/>
                </a:highlight>
                <a:latin typeface="Arial"/>
                <a:cs typeface="Arial"/>
              </a:rPr>
              <a:t>The main objective is to establish Wales as a worldwide destination for movies and screen tourism. (Visit Wales, n.d.) </a:t>
            </a:r>
            <a:endParaRPr lang="en-US" sz="2400" dirty="0">
              <a:latin typeface="Arial"/>
              <a:cs typeface="Arial"/>
            </a:endParaRPr>
          </a:p>
          <a:p>
            <a:endParaRPr lang="en-GB" sz="2400">
              <a:highlight>
                <a:srgbClr val="FFFFFF"/>
              </a:highlight>
              <a:latin typeface="Arial"/>
              <a:cs typeface="Arial"/>
            </a:endParaRPr>
          </a:p>
          <a:p>
            <a:r>
              <a:rPr lang="en-GB" sz="2400">
                <a:highlight>
                  <a:srgbClr val="FFFFFF"/>
                </a:highlight>
                <a:latin typeface="Arial"/>
                <a:cs typeface="Arial"/>
              </a:rPr>
              <a:t>From an operational perspective, this means making sure that everything functions smoothly, effectively, and provides an unforgettable experience for all attending.</a:t>
            </a:r>
          </a:p>
          <a:p>
            <a:endParaRPr lang="en-GB" sz="2400">
              <a:highlight>
                <a:srgbClr val="FFFFFF"/>
              </a:highlight>
              <a:latin typeface="Arial"/>
              <a:cs typeface="Arial"/>
            </a:endParaRPr>
          </a:p>
          <a:p>
            <a:r>
              <a:rPr lang="en-GB" sz="2400" dirty="0">
                <a:highlight>
                  <a:srgbClr val="FFFFFF"/>
                </a:highlight>
                <a:latin typeface="Arial"/>
                <a:cs typeface="Arial"/>
              </a:rPr>
              <a:t>For visitors to be safe and have a good time, safety risks </a:t>
            </a:r>
            <a:r>
              <a:rPr lang="en-GB" sz="2400" dirty="0" err="1">
                <a:highlight>
                  <a:srgbClr val="FFFFFF"/>
                </a:highlight>
                <a:latin typeface="Arial"/>
                <a:cs typeface="Arial"/>
              </a:rPr>
              <a:t>assesment</a:t>
            </a:r>
            <a:r>
              <a:rPr lang="en-GB" sz="2400" dirty="0">
                <a:highlight>
                  <a:srgbClr val="FFFFFF"/>
                </a:highlight>
                <a:latin typeface="Arial"/>
                <a:cs typeface="Arial"/>
              </a:rPr>
              <a:t> is crucial.(HSE, 2015)</a:t>
            </a:r>
          </a:p>
          <a:p>
            <a:endParaRPr lang="en-GB"/>
          </a:p>
        </p:txBody>
      </p:sp>
      <p:pic>
        <p:nvPicPr>
          <p:cNvPr id="4" name="Picture 3" descr="A red and white target with a arrow&#10;&#10;AI-generated content may be incorrect.">
            <a:extLst>
              <a:ext uri="{FF2B5EF4-FFF2-40B4-BE49-F238E27FC236}">
                <a16:creationId xmlns:a16="http://schemas.microsoft.com/office/drawing/2014/main" id="{E337670E-D703-35F8-A711-007A4EEF97A3}"/>
              </a:ext>
            </a:extLst>
          </p:cNvPr>
          <p:cNvPicPr>
            <a:picLocks noChangeAspect="1"/>
          </p:cNvPicPr>
          <p:nvPr/>
        </p:nvPicPr>
        <p:blipFill>
          <a:blip r:embed="rId3"/>
          <a:stretch>
            <a:fillRect/>
          </a:stretch>
        </p:blipFill>
        <p:spPr>
          <a:xfrm>
            <a:off x="65756" y="1123886"/>
            <a:ext cx="4540677" cy="5518265"/>
          </a:xfrm>
          <a:prstGeom prst="rect">
            <a:avLst/>
          </a:prstGeom>
        </p:spPr>
      </p:pic>
      <p:sp>
        <p:nvSpPr>
          <p:cNvPr id="6" name="TextBox 5">
            <a:extLst>
              <a:ext uri="{FF2B5EF4-FFF2-40B4-BE49-F238E27FC236}">
                <a16:creationId xmlns:a16="http://schemas.microsoft.com/office/drawing/2014/main" id="{125945BE-D196-137D-E8D8-21EF8C574E9F}"/>
              </a:ext>
            </a:extLst>
          </p:cNvPr>
          <p:cNvSpPr txBox="1"/>
          <p:nvPr/>
        </p:nvSpPr>
        <p:spPr>
          <a:xfrm>
            <a:off x="9419707" y="6485033"/>
            <a:ext cx="2779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Eva Thomas (2203669)</a:t>
            </a:r>
          </a:p>
        </p:txBody>
      </p:sp>
    </p:spTree>
    <p:extLst>
      <p:ext uri="{BB962C8B-B14F-4D97-AF65-F5344CB8AC3E}">
        <p14:creationId xmlns:p14="http://schemas.microsoft.com/office/powerpoint/2010/main" val="3425869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1B7C-67DB-861F-8CC0-653E4D9F569E}"/>
              </a:ext>
            </a:extLst>
          </p:cNvPr>
          <p:cNvSpPr>
            <a:spLocks noGrp="1"/>
          </p:cNvSpPr>
          <p:nvPr>
            <p:ph type="title"/>
          </p:nvPr>
        </p:nvSpPr>
        <p:spPr/>
        <p:txBody>
          <a:bodyPr/>
          <a:lstStyle/>
          <a:p>
            <a:r>
              <a:rPr lang="en-GB" u="sng">
                <a:latin typeface="Arial"/>
                <a:cs typeface="Arial"/>
              </a:rPr>
              <a:t>Aims</a:t>
            </a:r>
          </a:p>
        </p:txBody>
      </p:sp>
      <p:sp>
        <p:nvSpPr>
          <p:cNvPr id="3" name="Content Placeholder 2">
            <a:extLst>
              <a:ext uri="{FF2B5EF4-FFF2-40B4-BE49-F238E27FC236}">
                <a16:creationId xmlns:a16="http://schemas.microsoft.com/office/drawing/2014/main" id="{2C540E46-C5E0-C293-8799-2FEA5382D720}"/>
              </a:ext>
            </a:extLst>
          </p:cNvPr>
          <p:cNvSpPr>
            <a:spLocks noGrp="1"/>
          </p:cNvSpPr>
          <p:nvPr>
            <p:ph idx="1"/>
          </p:nvPr>
        </p:nvSpPr>
        <p:spPr/>
        <p:txBody>
          <a:bodyPr vert="horz" lIns="91440" tIns="45720" rIns="91440" bIns="45720" rtlCol="0" anchor="t">
            <a:normAutofit/>
          </a:bodyPr>
          <a:lstStyle/>
          <a:p>
            <a:r>
              <a:rPr lang="en-GB" sz="2400">
                <a:latin typeface="Arial"/>
                <a:ea typeface="Calibri"/>
                <a:cs typeface="Arial"/>
              </a:rPr>
              <a:t>1. Great Visitor Experience</a:t>
            </a:r>
          </a:p>
          <a:p>
            <a:endParaRPr lang="en-GB" sz="2400">
              <a:latin typeface="Arial"/>
              <a:ea typeface="Calibri"/>
              <a:cs typeface="Arial"/>
            </a:endParaRPr>
          </a:p>
          <a:p>
            <a:r>
              <a:rPr lang="en-GB" sz="2400">
                <a:highlight>
                  <a:srgbClr val="FFFFFF"/>
                </a:highlight>
                <a:latin typeface="Arial"/>
                <a:ea typeface="Calibri"/>
                <a:cs typeface="Arial"/>
              </a:rPr>
              <a:t>2. Support Screen Tourism</a:t>
            </a:r>
          </a:p>
          <a:p>
            <a:endParaRPr lang="en-GB" sz="2400">
              <a:highlight>
                <a:srgbClr val="FFFFFF"/>
              </a:highlight>
              <a:latin typeface="Arial"/>
              <a:ea typeface="Calibri"/>
              <a:cs typeface="Arial"/>
            </a:endParaRPr>
          </a:p>
          <a:p>
            <a:r>
              <a:rPr lang="en-GB" sz="2400">
                <a:highlight>
                  <a:srgbClr val="FFFFFF"/>
                </a:highlight>
                <a:latin typeface="Arial"/>
                <a:ea typeface="Calibri"/>
                <a:cs typeface="Arial"/>
              </a:rPr>
              <a:t>3. Good Organisation &amp; Teamwork</a:t>
            </a:r>
          </a:p>
          <a:p>
            <a:endParaRPr lang="en-GB" sz="2400">
              <a:highlight>
                <a:srgbClr val="FFFFFF"/>
              </a:highlight>
              <a:latin typeface="Arial"/>
              <a:ea typeface="Calibri"/>
              <a:cs typeface="Arial"/>
            </a:endParaRPr>
          </a:p>
          <a:p>
            <a:r>
              <a:rPr lang="en-GB" sz="2400">
                <a:highlight>
                  <a:srgbClr val="FFFFFF"/>
                </a:highlight>
                <a:latin typeface="Arial"/>
                <a:ea typeface="Calibri"/>
                <a:cs typeface="Arial"/>
              </a:rPr>
              <a:t>4. Stay Efficient &amp; Within Budget</a:t>
            </a:r>
          </a:p>
          <a:p>
            <a:endParaRPr lang="en-GB" sz="1200">
              <a:highlight>
                <a:srgbClr val="FFFFFF"/>
              </a:highlight>
              <a:latin typeface="Times New Roman"/>
              <a:cs typeface="Times New Roman"/>
            </a:endParaRPr>
          </a:p>
        </p:txBody>
      </p:sp>
      <p:pic>
        <p:nvPicPr>
          <p:cNvPr id="4" name="Picture 3" descr="A group of icons on a black background&#10;&#10;AI-generated content may be incorrect.">
            <a:extLst>
              <a:ext uri="{FF2B5EF4-FFF2-40B4-BE49-F238E27FC236}">
                <a16:creationId xmlns:a16="http://schemas.microsoft.com/office/drawing/2014/main" id="{40011358-EA4D-CEB9-CC9B-99AF0F1A016B}"/>
              </a:ext>
            </a:extLst>
          </p:cNvPr>
          <p:cNvPicPr>
            <a:picLocks noChangeAspect="1"/>
          </p:cNvPicPr>
          <p:nvPr/>
        </p:nvPicPr>
        <p:blipFill>
          <a:blip r:embed="rId3"/>
          <a:stretch>
            <a:fillRect/>
          </a:stretch>
        </p:blipFill>
        <p:spPr>
          <a:xfrm>
            <a:off x="6142394" y="1029978"/>
            <a:ext cx="5210175" cy="3686175"/>
          </a:xfrm>
          <a:prstGeom prst="rect">
            <a:avLst/>
          </a:prstGeom>
        </p:spPr>
      </p:pic>
      <p:sp>
        <p:nvSpPr>
          <p:cNvPr id="6" name="TextBox 5">
            <a:extLst>
              <a:ext uri="{FF2B5EF4-FFF2-40B4-BE49-F238E27FC236}">
                <a16:creationId xmlns:a16="http://schemas.microsoft.com/office/drawing/2014/main" id="{D31DED3D-89D4-B98E-BD07-8A40050E27DB}"/>
              </a:ext>
            </a:extLst>
          </p:cNvPr>
          <p:cNvSpPr txBox="1"/>
          <p:nvPr/>
        </p:nvSpPr>
        <p:spPr>
          <a:xfrm>
            <a:off x="9419707" y="6485033"/>
            <a:ext cx="2779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Eva Thomas (2203669)</a:t>
            </a:r>
          </a:p>
        </p:txBody>
      </p:sp>
    </p:spTree>
    <p:extLst>
      <p:ext uri="{BB962C8B-B14F-4D97-AF65-F5344CB8AC3E}">
        <p14:creationId xmlns:p14="http://schemas.microsoft.com/office/powerpoint/2010/main" val="721684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04B99-4E36-F018-F908-6DDFB0CE020D}"/>
              </a:ext>
            </a:extLst>
          </p:cNvPr>
          <p:cNvSpPr>
            <a:spLocks noGrp="1"/>
          </p:cNvSpPr>
          <p:nvPr>
            <p:ph type="title"/>
          </p:nvPr>
        </p:nvSpPr>
        <p:spPr>
          <a:xfrm>
            <a:off x="1136397" y="502021"/>
            <a:ext cx="4959603" cy="1642969"/>
          </a:xfrm>
        </p:spPr>
        <p:txBody>
          <a:bodyPr anchor="b">
            <a:normAutofit/>
          </a:bodyPr>
          <a:lstStyle/>
          <a:p>
            <a:r>
              <a:rPr lang="en-GB" sz="4000"/>
              <a:t>2 - Eden</a:t>
            </a:r>
          </a:p>
        </p:txBody>
      </p:sp>
      <p:sp>
        <p:nvSpPr>
          <p:cNvPr id="3" name="Content Placeholder 2">
            <a:extLst>
              <a:ext uri="{FF2B5EF4-FFF2-40B4-BE49-F238E27FC236}">
                <a16:creationId xmlns:a16="http://schemas.microsoft.com/office/drawing/2014/main" id="{D4EF1EB1-2C01-7A07-8598-3775392F6149}"/>
              </a:ext>
            </a:extLst>
          </p:cNvPr>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GB" sz="2000"/>
              <a:t>Advise the project managers of the key legal and operational licence considerations they will need to consider in advance of the project opening</a:t>
            </a:r>
          </a:p>
        </p:txBody>
      </p:sp>
      <p:pic>
        <p:nvPicPr>
          <p:cNvPr id="4" name="Picture 3" descr="A group of icons on a black background&#10;&#10;AI-generated content may be incorrect.">
            <a:extLst>
              <a:ext uri="{FF2B5EF4-FFF2-40B4-BE49-F238E27FC236}">
                <a16:creationId xmlns:a16="http://schemas.microsoft.com/office/drawing/2014/main" id="{90AC0CF2-02CE-A04F-0E93-0050A538B681}"/>
              </a:ext>
            </a:extLst>
          </p:cNvPr>
          <p:cNvPicPr>
            <a:picLocks noChangeAspect="1"/>
          </p:cNvPicPr>
          <p:nvPr/>
        </p:nvPicPr>
        <p:blipFill>
          <a:blip r:embed="rId2"/>
          <a:srcRect l="66993" t="14284" r="9586" b="62350"/>
          <a:stretch>
            <a:fillRect/>
          </a:stretch>
        </p:blipFill>
        <p:spPr>
          <a:xfrm>
            <a:off x="6512442" y="1490355"/>
            <a:ext cx="5201023" cy="3463533"/>
          </a:xfrm>
          <a:prstGeom prst="rect">
            <a:avLst/>
          </a:prstGeom>
        </p:spPr>
      </p:pic>
      <p:sp>
        <p:nvSpPr>
          <p:cNvPr id="24" name="Rectangle 2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501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4D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0B4D-7DBC-A3FA-5299-F336411F3FCB}"/>
              </a:ext>
            </a:extLst>
          </p:cNvPr>
          <p:cNvSpPr>
            <a:spLocks noGrp="1"/>
          </p:cNvSpPr>
          <p:nvPr>
            <p:ph type="title"/>
          </p:nvPr>
        </p:nvSpPr>
        <p:spPr>
          <a:xfrm>
            <a:off x="213911" y="125702"/>
            <a:ext cx="8817167" cy="614178"/>
          </a:xfrm>
        </p:spPr>
        <p:txBody>
          <a:bodyPr>
            <a:normAutofit fontScale="90000"/>
          </a:bodyPr>
          <a:lstStyle/>
          <a:p>
            <a:r>
              <a:rPr lang="en-US">
                <a:latin typeface="Times New Roman"/>
                <a:cs typeface="Times New Roman"/>
              </a:rPr>
              <a:t>Key Legal &amp; Op License Considerations.</a:t>
            </a:r>
            <a:r>
              <a:rPr lang="en-US"/>
              <a:t> </a:t>
            </a:r>
          </a:p>
        </p:txBody>
      </p:sp>
      <p:pic>
        <p:nvPicPr>
          <p:cNvPr id="6" name="Content Placeholder 5" descr="Rights &amp; Clearances Checks During Film Festival Selection | Ticket Fairy  Promoter Blog">
            <a:extLst>
              <a:ext uri="{FF2B5EF4-FFF2-40B4-BE49-F238E27FC236}">
                <a16:creationId xmlns:a16="http://schemas.microsoft.com/office/drawing/2014/main" id="{ED88B405-A5B9-8A69-144E-1A8C288BF319}"/>
              </a:ext>
            </a:extLst>
          </p:cNvPr>
          <p:cNvPicPr>
            <a:picLocks noGrp="1" noChangeAspect="1"/>
          </p:cNvPicPr>
          <p:nvPr>
            <p:ph idx="1"/>
          </p:nvPr>
        </p:nvPicPr>
        <p:blipFill>
          <a:blip r:embed="rId2"/>
          <a:stretch>
            <a:fillRect/>
          </a:stretch>
        </p:blipFill>
        <p:spPr>
          <a:xfrm>
            <a:off x="7045302" y="1623281"/>
            <a:ext cx="5291161" cy="28916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Rectangle: Rounded Corners 3">
            <a:extLst>
              <a:ext uri="{FF2B5EF4-FFF2-40B4-BE49-F238E27FC236}">
                <a16:creationId xmlns:a16="http://schemas.microsoft.com/office/drawing/2014/main" id="{B85D8883-66A2-8D54-1EEE-278867FC8C57}"/>
              </a:ext>
            </a:extLst>
          </p:cNvPr>
          <p:cNvSpPr/>
          <p:nvPr/>
        </p:nvSpPr>
        <p:spPr>
          <a:xfrm>
            <a:off x="217679" y="906475"/>
            <a:ext cx="6108925" cy="2531222"/>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0" i="0" u="none" strike="noStrike" baseline="0">
                <a:solidFill>
                  <a:srgbClr val="000000"/>
                </a:solidFill>
                <a:latin typeface="Times New Roman"/>
                <a:ea typeface="Segoe UI"/>
                <a:cs typeface="Times New Roman"/>
              </a:rPr>
              <a:t>As a specialist Operations Consultant for the Carmarthenshire Film Festival, the development of a festival village in Llanelli necessitates a comprehensive evaluation of legal and operational licensing frameworks to ensure;</a:t>
            </a:r>
            <a:endParaRPr lang="en-US" sz="2400">
              <a:latin typeface="Times New Roman"/>
              <a:cs typeface="Times New Roman"/>
            </a:endParaRPr>
          </a:p>
        </p:txBody>
      </p:sp>
      <p:sp>
        <p:nvSpPr>
          <p:cNvPr id="5" name="TextBox 4">
            <a:extLst>
              <a:ext uri="{FF2B5EF4-FFF2-40B4-BE49-F238E27FC236}">
                <a16:creationId xmlns:a16="http://schemas.microsoft.com/office/drawing/2014/main" id="{ADE1923D-570A-5684-8AB5-887051582932}"/>
              </a:ext>
            </a:extLst>
          </p:cNvPr>
          <p:cNvSpPr txBox="1"/>
          <p:nvPr/>
        </p:nvSpPr>
        <p:spPr>
          <a:xfrm>
            <a:off x="219747" y="4978480"/>
            <a:ext cx="6455377" cy="120032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Times New Roman"/>
                <a:cs typeface="Times New Roman"/>
              </a:rPr>
              <a:t>Regulatory Compliance </a:t>
            </a:r>
          </a:p>
          <a:p>
            <a:pPr marL="285750" indent="-285750">
              <a:buFont typeface="Arial"/>
              <a:buChar char="•"/>
            </a:pPr>
            <a:r>
              <a:rPr lang="en-US">
                <a:latin typeface="Times New Roman"/>
                <a:cs typeface="Times New Roman"/>
              </a:rPr>
              <a:t>Public Safety </a:t>
            </a:r>
          </a:p>
          <a:p>
            <a:pPr marL="285750" indent="-285750">
              <a:buFont typeface="Arial"/>
              <a:buChar char="•"/>
            </a:pPr>
            <a:r>
              <a:rPr lang="en-US">
                <a:latin typeface="Times New Roman"/>
                <a:cs typeface="Times New Roman"/>
              </a:rPr>
              <a:t>Strategic Alignment with the ambition of positioning Wales as a "screen jetting" destination. </a:t>
            </a:r>
          </a:p>
        </p:txBody>
      </p:sp>
    </p:spTree>
    <p:extLst>
      <p:ext uri="{BB962C8B-B14F-4D97-AF65-F5344CB8AC3E}">
        <p14:creationId xmlns:p14="http://schemas.microsoft.com/office/powerpoint/2010/main" val="1802008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7AA51-7C8C-0DA2-95BE-7559300201D2}"/>
              </a:ext>
            </a:extLst>
          </p:cNvPr>
          <p:cNvSpPr>
            <a:spLocks noGrp="1"/>
          </p:cNvSpPr>
          <p:nvPr>
            <p:ph type="title"/>
          </p:nvPr>
        </p:nvSpPr>
        <p:spPr>
          <a:xfrm>
            <a:off x="310070" y="181779"/>
            <a:ext cx="4652957" cy="518172"/>
          </a:xfrm>
        </p:spPr>
        <p:txBody>
          <a:bodyPr>
            <a:normAutofit fontScale="90000"/>
          </a:bodyPr>
          <a:lstStyle/>
          <a:p>
            <a:r>
              <a:rPr lang="en-US">
                <a:latin typeface="Times New Roman"/>
                <a:cs typeface="Times New Roman"/>
              </a:rPr>
              <a:t>Licensing Act 2003</a:t>
            </a:r>
          </a:p>
        </p:txBody>
      </p:sp>
      <p:sp>
        <p:nvSpPr>
          <p:cNvPr id="7" name="Rectangle: Diagonal Corners Snipped 6">
            <a:extLst>
              <a:ext uri="{FF2B5EF4-FFF2-40B4-BE49-F238E27FC236}">
                <a16:creationId xmlns:a16="http://schemas.microsoft.com/office/drawing/2014/main" id="{83EB0D15-590C-6486-89B5-5E588B30AE0F}"/>
              </a:ext>
            </a:extLst>
          </p:cNvPr>
          <p:cNvSpPr/>
          <p:nvPr/>
        </p:nvSpPr>
        <p:spPr>
          <a:xfrm>
            <a:off x="852795" y="992948"/>
            <a:ext cx="5542843" cy="3183466"/>
          </a:xfrm>
          <a:prstGeom prst="snip2Diag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bg1"/>
                </a:solidFill>
                <a:latin typeface="Times New Roman"/>
                <a:cs typeface="Times New Roman"/>
              </a:rPr>
              <a:t>From a legal standpoint, us event organisers must secure appropriate permissions under the Licensing Act 2003, which aims to govern, "</a:t>
            </a:r>
            <a:r>
              <a:rPr lang="en-GB" sz="2000" i="1">
                <a:solidFill>
                  <a:schemeClr val="bg1"/>
                </a:solidFill>
                <a:latin typeface="Times New Roman"/>
                <a:cs typeface="Times New Roman"/>
              </a:rPr>
              <a:t>the regulation of the sale and supply of alcohol, the provision of entertainment and the provision of late-night refreshments, about offences relating to alcohol and for connected purposes</a:t>
            </a:r>
            <a:r>
              <a:rPr lang="en-GB" sz="2000">
                <a:solidFill>
                  <a:schemeClr val="bg1"/>
                </a:solidFill>
                <a:latin typeface="Times New Roman"/>
                <a:cs typeface="Times New Roman"/>
              </a:rPr>
              <a:t>"</a:t>
            </a:r>
            <a:r>
              <a:rPr lang="en-GB" sz="2400">
                <a:solidFill>
                  <a:schemeClr val="bg1"/>
                </a:solidFill>
                <a:latin typeface="Times New Roman"/>
                <a:cs typeface="Times New Roman"/>
              </a:rPr>
              <a:t> </a:t>
            </a:r>
            <a:r>
              <a:rPr lang="en-GB" sz="1600">
                <a:solidFill>
                  <a:schemeClr val="bg1"/>
                </a:solidFill>
                <a:latin typeface="Times New Roman"/>
                <a:cs typeface="Times New Roman"/>
              </a:rPr>
              <a:t>(Legislation.gov.uk, 2018).</a:t>
            </a:r>
            <a:endParaRPr lang="en-US" sz="1600">
              <a:solidFill>
                <a:schemeClr val="bg1"/>
              </a:solidFill>
            </a:endParaRPr>
          </a:p>
        </p:txBody>
      </p:sp>
      <p:pic>
        <p:nvPicPr>
          <p:cNvPr id="9" name="Picture 8" descr="A logo for a beer park&#10;&#10;AI-generated content may be incorrect.">
            <a:extLst>
              <a:ext uri="{FF2B5EF4-FFF2-40B4-BE49-F238E27FC236}">
                <a16:creationId xmlns:a16="http://schemas.microsoft.com/office/drawing/2014/main" id="{AD067C44-0304-4A46-E967-254995D9955B}"/>
              </a:ext>
            </a:extLst>
          </p:cNvPr>
          <p:cNvPicPr>
            <a:picLocks noChangeAspect="1"/>
          </p:cNvPicPr>
          <p:nvPr/>
        </p:nvPicPr>
        <p:blipFill>
          <a:blip r:embed="rId2"/>
          <a:stretch>
            <a:fillRect/>
          </a:stretch>
        </p:blipFill>
        <p:spPr>
          <a:xfrm>
            <a:off x="-841" y="3786613"/>
            <a:ext cx="2877745" cy="2829618"/>
          </a:xfrm>
          <a:prstGeom prst="ellipse">
            <a:avLst/>
          </a:prstGeom>
          <a:ln>
            <a:noFill/>
          </a:ln>
          <a:effectLst>
            <a:softEdge rad="112500"/>
          </a:effectLst>
        </p:spPr>
      </p:pic>
      <p:sp>
        <p:nvSpPr>
          <p:cNvPr id="4" name="TextBox 3">
            <a:extLst>
              <a:ext uri="{FF2B5EF4-FFF2-40B4-BE49-F238E27FC236}">
                <a16:creationId xmlns:a16="http://schemas.microsoft.com/office/drawing/2014/main" id="{B85DBC77-B85F-AC1A-C835-5CA60DB8E819}"/>
              </a:ext>
            </a:extLst>
          </p:cNvPr>
          <p:cNvSpPr txBox="1"/>
          <p:nvPr/>
        </p:nvSpPr>
        <p:spPr>
          <a:xfrm>
            <a:off x="7632094" y="991809"/>
            <a:ext cx="343504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One of your partners are the 'Beer Park' based in Llanelli, which offer "</a:t>
            </a:r>
            <a:r>
              <a:rPr lang="en-GB" sz="1400" i="1" dirty="0"/>
              <a:t>Craft beer, German larger, Belgian ale, Cider &amp; the most Welsh beer anywhere</a:t>
            </a:r>
            <a:r>
              <a:rPr lang="en-GB" sz="1400" dirty="0"/>
              <a:t>" </a:t>
            </a:r>
            <a:r>
              <a:rPr lang="en-GB" sz="1050" dirty="0">
                <a:latin typeface="Times New Roman"/>
                <a:cs typeface="Times New Roman"/>
              </a:rPr>
              <a:t>(</a:t>
            </a:r>
            <a:r>
              <a:rPr lang="en-GB" sz="1050" dirty="0" err="1">
                <a:latin typeface="Times New Roman"/>
                <a:cs typeface="Times New Roman"/>
              </a:rPr>
              <a:t>Wanderlog</a:t>
            </a:r>
            <a:r>
              <a:rPr lang="en-GB" sz="1050" dirty="0">
                <a:latin typeface="Times New Roman"/>
                <a:cs typeface="Times New Roman"/>
              </a:rPr>
              <a:t>, 2025), </a:t>
            </a:r>
            <a:r>
              <a:rPr lang="en-GB" sz="1400" dirty="0">
                <a:latin typeface="Arial"/>
                <a:cs typeface="Arial"/>
              </a:rPr>
              <a:t>w</a:t>
            </a:r>
            <a:r>
              <a:rPr lang="en-GB" sz="1400" dirty="0"/>
              <a:t>hich is especially important to implement this framework with this commercial partner.</a:t>
            </a:r>
            <a:endParaRPr lang="en-US" dirty="0"/>
          </a:p>
        </p:txBody>
      </p:sp>
      <p:sp>
        <p:nvSpPr>
          <p:cNvPr id="5" name="Rectangle: Diagonal Corners Snipped 4">
            <a:extLst>
              <a:ext uri="{FF2B5EF4-FFF2-40B4-BE49-F238E27FC236}">
                <a16:creationId xmlns:a16="http://schemas.microsoft.com/office/drawing/2014/main" id="{9CDB1077-43E2-30C4-DA6F-450F8A880008}"/>
              </a:ext>
            </a:extLst>
          </p:cNvPr>
          <p:cNvSpPr/>
          <p:nvPr/>
        </p:nvSpPr>
        <p:spPr>
          <a:xfrm>
            <a:off x="6095999" y="3785808"/>
            <a:ext cx="4692952" cy="2497667"/>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000000"/>
                </a:solidFill>
                <a:ea typeface="+mn-lt"/>
                <a:cs typeface="+mn-lt"/>
              </a:rPr>
              <a:t>By embedding licensing considerations at the </a:t>
            </a:r>
            <a:r>
              <a:rPr lang="en-GB" sz="1600">
                <a:solidFill>
                  <a:srgbClr val="000000"/>
                </a:solidFill>
                <a:ea typeface="+mn-lt"/>
                <a:cs typeface="+mn-lt"/>
              </a:rPr>
              <a:t>earliest stages of our project development, the </a:t>
            </a:r>
            <a:r>
              <a:rPr lang="en-GB" sz="1600" dirty="0">
                <a:solidFill>
                  <a:srgbClr val="000000"/>
                </a:solidFill>
                <a:ea typeface="+mn-lt"/>
                <a:cs typeface="+mn-lt"/>
              </a:rPr>
              <a:t>consultancy team can enable a smoother approval process, reduce the likelihood of operational disruption, and support the successful delivery of a flagship cultural initiative in Llanelli.</a:t>
            </a:r>
            <a:endParaRPr lang="en-US" dirty="0"/>
          </a:p>
        </p:txBody>
      </p:sp>
    </p:spTree>
    <p:extLst>
      <p:ext uri="{BB962C8B-B14F-4D97-AF65-F5344CB8AC3E}">
        <p14:creationId xmlns:p14="http://schemas.microsoft.com/office/powerpoint/2010/main" val="3618472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EB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D5B9-6A1D-CBEA-9113-A3D5EE8F9FAA}"/>
              </a:ext>
            </a:extLst>
          </p:cNvPr>
          <p:cNvSpPr>
            <a:spLocks noGrp="1"/>
          </p:cNvSpPr>
          <p:nvPr>
            <p:ph type="title"/>
          </p:nvPr>
        </p:nvSpPr>
        <p:spPr>
          <a:xfrm>
            <a:off x="166437" y="112856"/>
            <a:ext cx="10515600" cy="726649"/>
          </a:xfrm>
        </p:spPr>
        <p:txBody>
          <a:bodyPr/>
          <a:lstStyle/>
          <a:p>
            <a:r>
              <a:rPr lang="en-US">
                <a:latin typeface="Times New Roman"/>
                <a:cs typeface="Times New Roman"/>
              </a:rPr>
              <a:t>Food Safety Act 1990 </a:t>
            </a:r>
          </a:p>
        </p:txBody>
      </p:sp>
      <p:sp>
        <p:nvSpPr>
          <p:cNvPr id="7" name="Rectangle: Rounded Corners 6">
            <a:extLst>
              <a:ext uri="{FF2B5EF4-FFF2-40B4-BE49-F238E27FC236}">
                <a16:creationId xmlns:a16="http://schemas.microsoft.com/office/drawing/2014/main" id="{30869DC5-08E2-B953-351B-3B740A3B37EA}"/>
              </a:ext>
            </a:extLst>
          </p:cNvPr>
          <p:cNvSpPr/>
          <p:nvPr/>
        </p:nvSpPr>
        <p:spPr>
          <a:xfrm>
            <a:off x="372415" y="989610"/>
            <a:ext cx="5902476" cy="244323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latin typeface="Times New Roman"/>
                <a:cs typeface="Times New Roman"/>
              </a:rPr>
              <a:t>"</a:t>
            </a:r>
            <a:r>
              <a:rPr lang="en-US" i="1" dirty="0">
                <a:solidFill>
                  <a:srgbClr val="000000"/>
                </a:solidFill>
                <a:latin typeface="Times New Roman"/>
                <a:cs typeface="Times New Roman"/>
              </a:rPr>
              <a:t>The Food Safety Act 1990 is a vital part of environmental law and is an act that all food businesses in the UK must comply with.</a:t>
            </a:r>
            <a:r>
              <a:rPr lang="en-US" dirty="0">
                <a:solidFill>
                  <a:srgbClr val="000000"/>
                </a:solidFill>
                <a:latin typeface="Times New Roman"/>
                <a:cs typeface="Times New Roman"/>
              </a:rPr>
              <a:t>"</a:t>
            </a:r>
            <a:r>
              <a:rPr lang="en-US" sz="900" dirty="0">
                <a:solidFill>
                  <a:srgbClr val="000000"/>
                </a:solidFill>
                <a:latin typeface="Times New Roman"/>
                <a:cs typeface="Times New Roman"/>
              </a:rPr>
              <a:t>(ST PAUL'S CHAMBERS, 2020) </a:t>
            </a:r>
            <a:r>
              <a:rPr lang="en-US" dirty="0">
                <a:solidFill>
                  <a:srgbClr val="000000"/>
                </a:solidFill>
                <a:latin typeface="Times New Roman"/>
                <a:cs typeface="Times New Roman"/>
              </a:rPr>
              <a:t>, and proves the fundamental legal framework governing the production, </a:t>
            </a:r>
            <a:r>
              <a:rPr lang="en-US">
                <a:solidFill>
                  <a:srgbClr val="000000"/>
                </a:solidFill>
                <a:latin typeface="Times New Roman"/>
                <a:cs typeface="Times New Roman"/>
              </a:rPr>
              <a:t>handling, and sale of food. Its core provisions prohibit </a:t>
            </a:r>
            <a:r>
              <a:rPr lang="en-US" dirty="0">
                <a:solidFill>
                  <a:srgbClr val="000000"/>
                </a:solidFill>
                <a:latin typeface="Times New Roman"/>
                <a:cs typeface="Times New Roman"/>
              </a:rPr>
              <a:t>the sale of food that is injurious to health, unfit for human consumption, or falsely described or presented.</a:t>
            </a:r>
            <a:endParaRPr lang="en-US" dirty="0"/>
          </a:p>
        </p:txBody>
      </p:sp>
      <p:sp>
        <p:nvSpPr>
          <p:cNvPr id="9" name="Rectangle: Single Corner Snipped 8">
            <a:extLst>
              <a:ext uri="{FF2B5EF4-FFF2-40B4-BE49-F238E27FC236}">
                <a16:creationId xmlns:a16="http://schemas.microsoft.com/office/drawing/2014/main" id="{859E2230-22BF-C7E8-62AB-C3FCEA193662}"/>
              </a:ext>
            </a:extLst>
          </p:cNvPr>
          <p:cNvSpPr/>
          <p:nvPr/>
        </p:nvSpPr>
        <p:spPr>
          <a:xfrm>
            <a:off x="507323" y="3924269"/>
            <a:ext cx="5080000" cy="2298095"/>
          </a:xfrm>
          <a:prstGeom prst="snip1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0000"/>
                </a:solidFill>
                <a:latin typeface="Times New Roman"/>
                <a:cs typeface="Times New Roman"/>
              </a:rPr>
              <a:t>Ineffective waste management can result in public health hazards, environmental concerns, and reputational damage. Therefore, appropriate waste segregation, storage, and disposal through licensed carriers is essential.</a:t>
            </a:r>
            <a:endParaRPr lang="en-US" sz="2000" dirty="0"/>
          </a:p>
        </p:txBody>
      </p:sp>
      <p:sp>
        <p:nvSpPr>
          <p:cNvPr id="11" name="Rectangle: Diagonal Corners Rounded 10">
            <a:extLst>
              <a:ext uri="{FF2B5EF4-FFF2-40B4-BE49-F238E27FC236}">
                <a16:creationId xmlns:a16="http://schemas.microsoft.com/office/drawing/2014/main" id="{F61917F0-BC6B-3064-FC81-A04290D26D14}"/>
              </a:ext>
            </a:extLst>
          </p:cNvPr>
          <p:cNvSpPr/>
          <p:nvPr/>
        </p:nvSpPr>
        <p:spPr>
          <a:xfrm>
            <a:off x="6097691" y="2211651"/>
            <a:ext cx="5708952" cy="3422952"/>
          </a:xfrm>
          <a:prstGeom prst="round2Diag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rgbClr val="000000"/>
                </a:solidFill>
                <a:latin typeface="Times New Roman"/>
                <a:cs typeface="Times New Roman"/>
              </a:rPr>
              <a:t>Food labelling, particularly in relation to allergen disclosure, is equally critical. Within a high-footfall festival environment as, "</a:t>
            </a:r>
            <a:r>
              <a:rPr lang="en-GB" sz="2000" i="1">
                <a:solidFill>
                  <a:srgbClr val="000000"/>
                </a:solidFill>
                <a:latin typeface="Times New Roman"/>
                <a:cs typeface="Times New Roman"/>
              </a:rPr>
              <a:t>created by the team behind the BAFTA Short Film and BAFTA Cymru qualifying Carmarthen Bay Film Festival.</a:t>
            </a:r>
            <a:r>
              <a:rPr lang="en-GB" sz="2000">
                <a:solidFill>
                  <a:srgbClr val="000000"/>
                </a:solidFill>
                <a:latin typeface="Times New Roman"/>
                <a:cs typeface="Times New Roman"/>
              </a:rPr>
              <a:t>"</a:t>
            </a:r>
            <a:r>
              <a:rPr lang="en-GB" i="1">
                <a:solidFill>
                  <a:srgbClr val="000000"/>
                </a:solidFill>
                <a:latin typeface="Times New Roman"/>
                <a:cs typeface="Times New Roman"/>
              </a:rPr>
              <a:t>(Internationalmediafestivalofwales.com, 2020)</a:t>
            </a:r>
            <a:r>
              <a:rPr lang="en-GB" sz="2000">
                <a:solidFill>
                  <a:srgbClr val="000000"/>
                </a:solidFill>
                <a:latin typeface="Times New Roman"/>
                <a:cs typeface="Times New Roman"/>
              </a:rPr>
              <a:t>, inadequate or unclear information presents significant risks to public health and exposes operators to legal liability.</a:t>
            </a:r>
            <a:endParaRPr lang="en-US" sz="2000"/>
          </a:p>
        </p:txBody>
      </p:sp>
    </p:spTree>
    <p:extLst>
      <p:ext uri="{BB962C8B-B14F-4D97-AF65-F5344CB8AC3E}">
        <p14:creationId xmlns:p14="http://schemas.microsoft.com/office/powerpoint/2010/main" val="2941024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70E9-3519-2D30-487E-B0528D59C92E}"/>
              </a:ext>
            </a:extLst>
          </p:cNvPr>
          <p:cNvSpPr>
            <a:spLocks noGrp="1"/>
          </p:cNvSpPr>
          <p:nvPr>
            <p:ph type="title"/>
          </p:nvPr>
        </p:nvSpPr>
        <p:spPr/>
        <p:txBody>
          <a:bodyPr/>
          <a:lstStyle/>
          <a:p>
            <a:r>
              <a:rPr lang="en-US"/>
              <a:t>Music &amp; TV License </a:t>
            </a:r>
          </a:p>
        </p:txBody>
      </p:sp>
      <p:sp>
        <p:nvSpPr>
          <p:cNvPr id="3" name="Content Placeholder 2">
            <a:extLst>
              <a:ext uri="{FF2B5EF4-FFF2-40B4-BE49-F238E27FC236}">
                <a16:creationId xmlns:a16="http://schemas.microsoft.com/office/drawing/2014/main" id="{C087EF3F-600D-9479-AA39-FE32596DE5A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744754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209DC-2760-3FD6-8C9B-FFE68215FC88}"/>
              </a:ext>
            </a:extLst>
          </p:cNvPr>
          <p:cNvSpPr>
            <a:spLocks noGrp="1"/>
          </p:cNvSpPr>
          <p:nvPr>
            <p:ph type="title"/>
          </p:nvPr>
        </p:nvSpPr>
        <p:spPr/>
        <p:txBody>
          <a:bodyPr/>
          <a:lstStyle/>
          <a:p>
            <a:r>
              <a:rPr lang="en-US"/>
              <a:t>Duty of Care</a:t>
            </a:r>
          </a:p>
        </p:txBody>
      </p:sp>
      <p:sp>
        <p:nvSpPr>
          <p:cNvPr id="3" name="Content Placeholder 2">
            <a:extLst>
              <a:ext uri="{FF2B5EF4-FFF2-40B4-BE49-F238E27FC236}">
                <a16:creationId xmlns:a16="http://schemas.microsoft.com/office/drawing/2014/main" id="{7A15059D-C86F-E7B9-A2B1-68E5752550B7}"/>
              </a:ext>
            </a:extLst>
          </p:cNvPr>
          <p:cNvSpPr>
            <a:spLocks noGrp="1"/>
          </p:cNvSpPr>
          <p:nvPr>
            <p:ph idx="1"/>
          </p:nvPr>
        </p:nvSpPr>
        <p:spPr/>
        <p:txBody>
          <a:bodyPr vert="horz" lIns="91440" tIns="45720" rIns="91440" bIns="45720" rtlCol="0" anchor="t">
            <a:normAutofit/>
          </a:bodyPr>
          <a:lstStyle/>
          <a:p>
            <a:pPr marL="0" indent="0">
              <a:buNone/>
            </a:pPr>
            <a:r>
              <a:rPr lang="en-US"/>
              <a:t>MINIMUM WAGE AND THE RIGHT CONTRACTS </a:t>
            </a:r>
          </a:p>
        </p:txBody>
      </p:sp>
    </p:spTree>
    <p:extLst>
      <p:ext uri="{BB962C8B-B14F-4D97-AF65-F5344CB8AC3E}">
        <p14:creationId xmlns:p14="http://schemas.microsoft.com/office/powerpoint/2010/main" val="3301387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03B77-3EA0-1058-1264-331F0ACABD69}"/>
              </a:ext>
            </a:extLst>
          </p:cNvPr>
          <p:cNvSpPr>
            <a:spLocks noGrp="1"/>
          </p:cNvSpPr>
          <p:nvPr>
            <p:ph type="title"/>
          </p:nvPr>
        </p:nvSpPr>
        <p:spPr>
          <a:xfrm>
            <a:off x="1136397" y="502021"/>
            <a:ext cx="4959603" cy="1642969"/>
          </a:xfrm>
        </p:spPr>
        <p:txBody>
          <a:bodyPr anchor="b">
            <a:normAutofit/>
          </a:bodyPr>
          <a:lstStyle/>
          <a:p>
            <a:r>
              <a:rPr lang="en-GB" sz="4000"/>
              <a:t>3 - Zara</a:t>
            </a:r>
          </a:p>
        </p:txBody>
      </p:sp>
      <p:sp>
        <p:nvSpPr>
          <p:cNvPr id="3" name="Content Placeholder 2">
            <a:extLst>
              <a:ext uri="{FF2B5EF4-FFF2-40B4-BE49-F238E27FC236}">
                <a16:creationId xmlns:a16="http://schemas.microsoft.com/office/drawing/2014/main" id="{74140DEC-CBCA-4A9B-6C1B-4049C4F253ED}"/>
              </a:ext>
            </a:extLst>
          </p:cNvPr>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GB" sz="2000"/>
              <a:t>Outline to the project management teams the key policies and procedures (SOPS, NOPS, EOPS) they will need to address for opening</a:t>
            </a:r>
          </a:p>
        </p:txBody>
      </p:sp>
      <p:pic>
        <p:nvPicPr>
          <p:cNvPr id="4" name="Picture 3" descr="A group of icons on a black background&#10;&#10;AI-generated content may be incorrect.">
            <a:extLst>
              <a:ext uri="{FF2B5EF4-FFF2-40B4-BE49-F238E27FC236}">
                <a16:creationId xmlns:a16="http://schemas.microsoft.com/office/drawing/2014/main" id="{0FCD2686-3DF1-C667-61F8-51571713D624}"/>
              </a:ext>
            </a:extLst>
          </p:cNvPr>
          <p:cNvPicPr>
            <a:picLocks noChangeAspect="1"/>
          </p:cNvPicPr>
          <p:nvPr/>
        </p:nvPicPr>
        <p:blipFill>
          <a:blip r:embed="rId2"/>
          <a:srcRect l="3813" t="49771" r="73638" b="29902"/>
          <a:stretch>
            <a:fillRect/>
          </a:stretch>
        </p:blipFill>
        <p:spPr>
          <a:xfrm>
            <a:off x="6512442" y="1657333"/>
            <a:ext cx="5201023" cy="3129577"/>
          </a:xfrm>
          <a:prstGeom prst="rect">
            <a:avLst/>
          </a:prstGeom>
        </p:spPr>
      </p:pic>
      <p:sp>
        <p:nvSpPr>
          <p:cNvPr id="26" name="Rectangle 2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2454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8B1F7-9493-A411-7969-8D2739E72B17}"/>
              </a:ext>
            </a:extLst>
          </p:cNvPr>
          <p:cNvSpPr>
            <a:spLocks noGrp="1"/>
          </p:cNvSpPr>
          <p:nvPr>
            <p:ph type="title"/>
          </p:nvPr>
        </p:nvSpPr>
        <p:spPr>
          <a:xfrm>
            <a:off x="249137" y="385284"/>
            <a:ext cx="5289803" cy="785633"/>
          </a:xfrm>
        </p:spPr>
        <p:txBody>
          <a:bodyPr anchor="b">
            <a:normAutofit/>
          </a:bodyPr>
          <a:lstStyle/>
          <a:p>
            <a:r>
              <a:rPr lang="en-GB" sz="4000"/>
              <a:t>4 - Arwen</a:t>
            </a:r>
          </a:p>
        </p:txBody>
      </p:sp>
      <p:sp>
        <p:nvSpPr>
          <p:cNvPr id="3" name="Content Placeholder 2">
            <a:extLst>
              <a:ext uri="{FF2B5EF4-FFF2-40B4-BE49-F238E27FC236}">
                <a16:creationId xmlns:a16="http://schemas.microsoft.com/office/drawing/2014/main" id="{69E6E273-D419-7467-1BC8-25B30D868ECD}"/>
              </a:ext>
            </a:extLst>
          </p:cNvPr>
          <p:cNvSpPr>
            <a:spLocks noGrp="1"/>
          </p:cNvSpPr>
          <p:nvPr>
            <p:ph idx="1"/>
          </p:nvPr>
        </p:nvSpPr>
        <p:spPr>
          <a:xfrm>
            <a:off x="515837" y="1481914"/>
            <a:ext cx="6970783" cy="2707351"/>
          </a:xfrm>
        </p:spPr>
        <p:txBody>
          <a:bodyPr vert="horz" lIns="91440" tIns="45720" rIns="91440" bIns="45720" rtlCol="0" anchor="t">
            <a:normAutofit/>
          </a:bodyPr>
          <a:lstStyle/>
          <a:p>
            <a:pPr marL="0" indent="0">
              <a:buNone/>
            </a:pPr>
            <a:r>
              <a:rPr lang="en-GB" sz="2000"/>
              <a:t>What is Martyn's Law?</a:t>
            </a:r>
          </a:p>
          <a:p>
            <a:pPr>
              <a:buFont typeface="Calibri" panose="020B0604020202020204" pitchFamily="34" charset="0"/>
              <a:buChar char="-"/>
            </a:pPr>
            <a:r>
              <a:rPr lang="en-GB" sz="2000"/>
              <a:t>Terrorism (protection of Premises) Act 2025</a:t>
            </a:r>
          </a:p>
          <a:p>
            <a:pPr>
              <a:buFont typeface="Calibri" panose="020B0604020202020204" pitchFamily="34" charset="0"/>
              <a:buChar char="-"/>
            </a:pPr>
            <a:r>
              <a:rPr lang="en-GB" sz="2000"/>
              <a:t>Aim to improve the UK for terrorist attacks through public premises and events to plan for/reduce acts of terrorism</a:t>
            </a:r>
          </a:p>
          <a:p>
            <a:pPr>
              <a:buFont typeface="Calibri" panose="020B0604020202020204" pitchFamily="34" charset="0"/>
              <a:buChar char="-"/>
            </a:pPr>
            <a:r>
              <a:rPr lang="en-GB" sz="2000"/>
              <a:t>Implemented after the Manchester Arena attack</a:t>
            </a:r>
          </a:p>
        </p:txBody>
      </p:sp>
      <p:pic>
        <p:nvPicPr>
          <p:cNvPr id="4" name="Picture 3" descr="A group of icons on a black background&#10;&#10;AI-generated content may be incorrect.">
            <a:extLst>
              <a:ext uri="{FF2B5EF4-FFF2-40B4-BE49-F238E27FC236}">
                <a16:creationId xmlns:a16="http://schemas.microsoft.com/office/drawing/2014/main" id="{C00A062A-6457-F727-608A-F928B11DACDC}"/>
              </a:ext>
            </a:extLst>
          </p:cNvPr>
          <p:cNvPicPr>
            <a:picLocks noChangeAspect="1"/>
          </p:cNvPicPr>
          <p:nvPr/>
        </p:nvPicPr>
        <p:blipFill>
          <a:blip r:embed="rId3"/>
          <a:srcRect l="36057" t="49837" r="36601" b="27778"/>
          <a:stretch>
            <a:fillRect/>
          </a:stretch>
        </p:blipFill>
        <p:spPr>
          <a:xfrm>
            <a:off x="7215750" y="2917886"/>
            <a:ext cx="4543407" cy="2550004"/>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CCF8F08-415E-9B5D-F79A-2DCF3DA5F2F2}"/>
              </a:ext>
            </a:extLst>
          </p:cNvPr>
          <p:cNvGraphicFramePr>
            <a:graphicFrameLocks noGrp="1"/>
          </p:cNvGraphicFramePr>
          <p:nvPr>
            <p:extLst>
              <p:ext uri="{D42A27DB-BD31-4B8C-83A1-F6EECF244321}">
                <p14:modId xmlns:p14="http://schemas.microsoft.com/office/powerpoint/2010/main" val="3260461132"/>
              </p:ext>
            </p:extLst>
          </p:nvPr>
        </p:nvGraphicFramePr>
        <p:xfrm>
          <a:off x="513080" y="3821176"/>
          <a:ext cx="6168348" cy="1859915"/>
        </p:xfrm>
        <a:graphic>
          <a:graphicData uri="http://schemas.openxmlformats.org/drawingml/2006/table">
            <a:tbl>
              <a:tblPr firstRow="1" bandRow="1">
                <a:tableStyleId>{5C22544A-7EE6-4342-B048-85BDC9FD1C3A}</a:tableStyleId>
              </a:tblPr>
              <a:tblGrid>
                <a:gridCol w="3084174">
                  <a:extLst>
                    <a:ext uri="{9D8B030D-6E8A-4147-A177-3AD203B41FA5}">
                      <a16:colId xmlns:a16="http://schemas.microsoft.com/office/drawing/2014/main" val="2525233631"/>
                    </a:ext>
                  </a:extLst>
                </a:gridCol>
                <a:gridCol w="3084174">
                  <a:extLst>
                    <a:ext uri="{9D8B030D-6E8A-4147-A177-3AD203B41FA5}">
                      <a16:colId xmlns:a16="http://schemas.microsoft.com/office/drawing/2014/main" val="2948345119"/>
                    </a:ext>
                  </a:extLst>
                </a:gridCol>
              </a:tblGrid>
              <a:tr h="396875">
                <a:tc>
                  <a:txBody>
                    <a:bodyPr/>
                    <a:lstStyle/>
                    <a:p>
                      <a:r>
                        <a:rPr lang="en-GB"/>
                        <a:t>Standard Tier (200-799)</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a:t>Enhanced Tier (800+)</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841900707"/>
                  </a:ext>
                </a:extLst>
              </a:tr>
              <a:tr h="1420718">
                <a:tc>
                  <a:txBody>
                    <a:bodyPr/>
                    <a:lstStyle/>
                    <a:p>
                      <a:pPr marL="285750" indent="-285750">
                        <a:buFont typeface="Calibri"/>
                        <a:buChar char="-"/>
                      </a:pPr>
                      <a:r>
                        <a:rPr lang="en-GB"/>
                        <a:t>Notify SIA</a:t>
                      </a:r>
                    </a:p>
                    <a:p>
                      <a:pPr marL="285750" lvl="0" indent="-285750">
                        <a:buFont typeface="Calibri"/>
                        <a:buChar char="-"/>
                      </a:pPr>
                      <a:r>
                        <a:rPr lang="en-GB"/>
                        <a:t>PPP</a:t>
                      </a:r>
                    </a:p>
                    <a:p>
                      <a:pPr marL="285750" lvl="0" indent="-285750">
                        <a:buFont typeface="Calibri"/>
                        <a:buChar char="-"/>
                      </a:pPr>
                      <a:r>
                        <a:rPr lang="en-GB"/>
                        <a:t>Simple, low-cost procedural measures</a:t>
                      </a:r>
                    </a:p>
                    <a:p>
                      <a:pPr lvl="0">
                        <a:buNone/>
                      </a:pP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a:t>PP measures</a:t>
                      </a:r>
                    </a:p>
                    <a:p>
                      <a:pPr marL="285750" lvl="0" indent="-285750">
                        <a:buFont typeface="Calibri"/>
                        <a:buChar char="-"/>
                      </a:pPr>
                      <a:r>
                        <a:rPr lang="en-GB"/>
                        <a:t>Documentation</a:t>
                      </a:r>
                    </a:p>
                    <a:p>
                      <a:pPr marL="285750" lvl="0" indent="-285750">
                        <a:buFont typeface="Calibri"/>
                        <a:buChar char="-"/>
                      </a:pPr>
                      <a:r>
                        <a:rPr lang="en-GB"/>
                        <a:t>Senior individual for compliance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49789894"/>
                  </a:ext>
                </a:extLst>
              </a:tr>
            </a:tbl>
          </a:graphicData>
        </a:graphic>
      </p:graphicFrame>
      <p:sp>
        <p:nvSpPr>
          <p:cNvPr id="6" name="TextBox 5">
            <a:extLst>
              <a:ext uri="{FF2B5EF4-FFF2-40B4-BE49-F238E27FC236}">
                <a16:creationId xmlns:a16="http://schemas.microsoft.com/office/drawing/2014/main" id="{788DAA63-C8BF-0322-390F-B1E51420CC4B}"/>
              </a:ext>
            </a:extLst>
          </p:cNvPr>
          <p:cNvSpPr txBox="1"/>
          <p:nvPr/>
        </p:nvSpPr>
        <p:spPr>
          <a:xfrm>
            <a:off x="8484028" y="6108782"/>
            <a:ext cx="370636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(Home Office, 2025) (</a:t>
            </a:r>
            <a:r>
              <a:rPr lang="en-GB" sz="1200" dirty="0" err="1">
                <a:latin typeface="Times New Roman"/>
                <a:cs typeface="Times New Roman"/>
              </a:rPr>
              <a:t>ProtectUK</a:t>
            </a:r>
            <a:r>
              <a:rPr lang="en-GB" sz="1200" dirty="0">
                <a:latin typeface="Times New Roman"/>
                <a:cs typeface="Times New Roman"/>
              </a:rPr>
              <a:t>, 2023) (James, 2025)</a:t>
            </a:r>
            <a:endParaRPr lang="en-US" dirty="0"/>
          </a:p>
        </p:txBody>
      </p:sp>
      <p:pic>
        <p:nvPicPr>
          <p:cNvPr id="7" name="Picture 6" descr="A screenshot of a video game&#10;&#10;AI-generated content may be incorrect.">
            <a:extLst>
              <a:ext uri="{FF2B5EF4-FFF2-40B4-BE49-F238E27FC236}">
                <a16:creationId xmlns:a16="http://schemas.microsoft.com/office/drawing/2014/main" id="{9268843A-D550-E5A3-0000-BE141EACD29C}"/>
              </a:ext>
            </a:extLst>
          </p:cNvPr>
          <p:cNvPicPr>
            <a:picLocks noChangeAspect="1"/>
          </p:cNvPicPr>
          <p:nvPr/>
        </p:nvPicPr>
        <p:blipFill>
          <a:blip r:embed="rId4"/>
          <a:stretch>
            <a:fillRect/>
          </a:stretch>
        </p:blipFill>
        <p:spPr>
          <a:xfrm>
            <a:off x="7684698" y="633053"/>
            <a:ext cx="3579963" cy="2170083"/>
          </a:xfrm>
          <a:prstGeom prst="rect">
            <a:avLst/>
          </a:prstGeom>
        </p:spPr>
      </p:pic>
      <p:sp>
        <p:nvSpPr>
          <p:cNvPr id="10" name="TextBox 9">
            <a:extLst>
              <a:ext uri="{FF2B5EF4-FFF2-40B4-BE49-F238E27FC236}">
                <a16:creationId xmlns:a16="http://schemas.microsoft.com/office/drawing/2014/main" id="{36F04B9C-AA21-BC6D-D1DF-B2533EB82753}"/>
              </a:ext>
            </a:extLst>
          </p:cNvPr>
          <p:cNvSpPr txBox="1"/>
          <p:nvPr/>
        </p:nvSpPr>
        <p:spPr>
          <a:xfrm>
            <a:off x="9926595" y="2533135"/>
            <a:ext cx="1596081"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r>
              <a:rPr lang="en-GB" sz="1100" dirty="0"/>
              <a:t>(</a:t>
            </a:r>
            <a:r>
              <a:rPr lang="en-GB" sz="1100" dirty="0" err="1"/>
              <a:t>Akennedy</a:t>
            </a:r>
            <a:r>
              <a:rPr lang="en-GB" sz="1100" dirty="0"/>
              <a:t>, 2026)</a:t>
            </a:r>
          </a:p>
        </p:txBody>
      </p:sp>
    </p:spTree>
    <p:extLst>
      <p:ext uri="{BB962C8B-B14F-4D97-AF65-F5344CB8AC3E}">
        <p14:creationId xmlns:p14="http://schemas.microsoft.com/office/powerpoint/2010/main" val="3729922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DBE9A-9771-9791-E14D-1027AC8080E2}"/>
              </a:ext>
            </a:extLst>
          </p:cNvPr>
          <p:cNvSpPr>
            <a:spLocks noGrp="1"/>
          </p:cNvSpPr>
          <p:nvPr>
            <p:ph type="title"/>
          </p:nvPr>
        </p:nvSpPr>
        <p:spPr>
          <a:xfrm>
            <a:off x="219938" y="244589"/>
            <a:ext cx="5217035" cy="767699"/>
          </a:xfrm>
        </p:spPr>
        <p:txBody>
          <a:bodyPr anchor="b">
            <a:normAutofit/>
          </a:bodyPr>
          <a:lstStyle/>
          <a:p>
            <a:r>
              <a:rPr lang="en-GB" sz="4000"/>
              <a:t>Risk Assessment Issues</a:t>
            </a:r>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icons on a black background&#10;&#10;AI-generated content may be incorrect.">
            <a:extLst>
              <a:ext uri="{FF2B5EF4-FFF2-40B4-BE49-F238E27FC236}">
                <a16:creationId xmlns:a16="http://schemas.microsoft.com/office/drawing/2014/main" id="{4EE2BC5B-18A3-A91C-AD5A-F7388A86A3A7}"/>
              </a:ext>
            </a:extLst>
          </p:cNvPr>
          <p:cNvPicPr>
            <a:picLocks noChangeAspect="1"/>
          </p:cNvPicPr>
          <p:nvPr/>
        </p:nvPicPr>
        <p:blipFill>
          <a:blip r:embed="rId3"/>
          <a:srcRect l="36057" t="49837" r="36601" b="27778"/>
          <a:stretch>
            <a:fillRect/>
          </a:stretch>
        </p:blipFill>
        <p:spPr>
          <a:xfrm>
            <a:off x="8571901" y="4879874"/>
            <a:ext cx="3615240" cy="1977306"/>
          </a:xfrm>
          <a:prstGeom prst="rect">
            <a:avLst/>
          </a:prstGeom>
        </p:spPr>
      </p:pic>
      <p:graphicFrame>
        <p:nvGraphicFramePr>
          <p:cNvPr id="6" name="Table 5">
            <a:extLst>
              <a:ext uri="{FF2B5EF4-FFF2-40B4-BE49-F238E27FC236}">
                <a16:creationId xmlns:a16="http://schemas.microsoft.com/office/drawing/2014/main" id="{5028B191-4424-7A71-BA70-2EE9822A85E9}"/>
              </a:ext>
            </a:extLst>
          </p:cNvPr>
          <p:cNvGraphicFramePr>
            <a:graphicFrameLocks noGrp="1"/>
          </p:cNvGraphicFramePr>
          <p:nvPr>
            <p:extLst>
              <p:ext uri="{D42A27DB-BD31-4B8C-83A1-F6EECF244321}">
                <p14:modId xmlns:p14="http://schemas.microsoft.com/office/powerpoint/2010/main" val="1140790141"/>
              </p:ext>
            </p:extLst>
          </p:nvPr>
        </p:nvGraphicFramePr>
        <p:xfrm>
          <a:off x="298621" y="1359243"/>
          <a:ext cx="11593465" cy="3017520"/>
        </p:xfrm>
        <a:graphic>
          <a:graphicData uri="http://schemas.openxmlformats.org/drawingml/2006/table">
            <a:tbl>
              <a:tblPr firstRow="1" bandRow="1">
                <a:tableStyleId>{5C22544A-7EE6-4342-B048-85BDC9FD1C3A}</a:tableStyleId>
              </a:tblPr>
              <a:tblGrid>
                <a:gridCol w="2318693">
                  <a:extLst>
                    <a:ext uri="{9D8B030D-6E8A-4147-A177-3AD203B41FA5}">
                      <a16:colId xmlns:a16="http://schemas.microsoft.com/office/drawing/2014/main" val="393913774"/>
                    </a:ext>
                  </a:extLst>
                </a:gridCol>
                <a:gridCol w="2318693">
                  <a:extLst>
                    <a:ext uri="{9D8B030D-6E8A-4147-A177-3AD203B41FA5}">
                      <a16:colId xmlns:a16="http://schemas.microsoft.com/office/drawing/2014/main" val="446886079"/>
                    </a:ext>
                  </a:extLst>
                </a:gridCol>
                <a:gridCol w="2318693">
                  <a:extLst>
                    <a:ext uri="{9D8B030D-6E8A-4147-A177-3AD203B41FA5}">
                      <a16:colId xmlns:a16="http://schemas.microsoft.com/office/drawing/2014/main" val="2994966772"/>
                    </a:ext>
                  </a:extLst>
                </a:gridCol>
                <a:gridCol w="2318693">
                  <a:extLst>
                    <a:ext uri="{9D8B030D-6E8A-4147-A177-3AD203B41FA5}">
                      <a16:colId xmlns:a16="http://schemas.microsoft.com/office/drawing/2014/main" val="593069475"/>
                    </a:ext>
                  </a:extLst>
                </a:gridCol>
                <a:gridCol w="2318693">
                  <a:extLst>
                    <a:ext uri="{9D8B030D-6E8A-4147-A177-3AD203B41FA5}">
                      <a16:colId xmlns:a16="http://schemas.microsoft.com/office/drawing/2014/main" val="2756561259"/>
                    </a:ext>
                  </a:extLst>
                </a:gridCol>
              </a:tblGrid>
              <a:tr h="411891">
                <a:tc>
                  <a:txBody>
                    <a:bodyPr/>
                    <a:lstStyle/>
                    <a:p>
                      <a:r>
                        <a:rPr lang="en-GB"/>
                        <a:t> </a:t>
                      </a:r>
                      <a:r>
                        <a:rPr lang="en-GB" sz="1400"/>
                        <a:t>Crowd management &amp; capacity risk</a:t>
                      </a:r>
                      <a:endParaRPr lang="en-GB"/>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Terrorism &amp; security threats</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Emergency evacuation planning</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Health &amp; Safety (public/staff)</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1400"/>
                        <a:t>Weather 7 Environmental considerations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884892973"/>
                  </a:ext>
                </a:extLst>
              </a:tr>
              <a:tr h="1711925">
                <a:tc>
                  <a:txBody>
                    <a:bodyPr/>
                    <a:lstStyle/>
                    <a:p>
                      <a:pPr marL="285750" indent="-285750">
                        <a:buFont typeface="Calibri"/>
                        <a:buChar char="-"/>
                      </a:pPr>
                      <a:r>
                        <a:rPr lang="en-GB" sz="1400"/>
                        <a:t>Overcrowding</a:t>
                      </a:r>
                    </a:p>
                    <a:p>
                      <a:pPr marL="285750" lvl="0" indent="-285750">
                        <a:buFont typeface="Calibri"/>
                        <a:buChar char="-"/>
                      </a:pPr>
                      <a:r>
                        <a:rPr lang="en-GB" sz="1400"/>
                        <a:t>Crushing risks</a:t>
                      </a:r>
                    </a:p>
                    <a:p>
                      <a:pPr marL="0" lvl="0" indent="0">
                        <a:buNone/>
                      </a:pPr>
                      <a:r>
                        <a:rPr lang="en-GB" sz="1400"/>
                        <a:t>Operational considerations</a:t>
                      </a:r>
                    </a:p>
                    <a:p>
                      <a:pPr marL="285750" lvl="0" indent="-285750">
                        <a:buFont typeface="Calibri"/>
                        <a:buChar char="-"/>
                      </a:pPr>
                      <a:r>
                        <a:rPr lang="en-GB" sz="1400"/>
                        <a:t>Maximum safe capacity</a:t>
                      </a:r>
                    </a:p>
                    <a:p>
                      <a:pPr marL="285750" lvl="0" indent="-285750">
                        <a:buFont typeface="Calibri"/>
                        <a:buChar char="-"/>
                      </a:pPr>
                      <a:r>
                        <a:rPr lang="en-GB" sz="1400"/>
                        <a:t>Flow design (one-way)</a:t>
                      </a:r>
                    </a:p>
                    <a:p>
                      <a:pPr marL="285750" lvl="0" indent="-285750">
                        <a:buFont typeface="Calibri"/>
                        <a:buChar char="-"/>
                      </a:pPr>
                      <a:r>
                        <a:rPr lang="en-GB" sz="1400"/>
                        <a:t>Real-time monitoring</a:t>
                      </a:r>
                    </a:p>
                    <a:p>
                      <a:pPr marL="0" lvl="0" indent="0">
                        <a:buNone/>
                      </a:pPr>
                      <a:endParaRPr lang="en-GB" sz="140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Vehicle attacks</a:t>
                      </a:r>
                    </a:p>
                    <a:p>
                      <a:pPr marL="285750" lvl="0" indent="-285750">
                        <a:buFont typeface="Calibri"/>
                        <a:buChar char="-"/>
                      </a:pPr>
                      <a:r>
                        <a:rPr lang="en-GB" sz="1400"/>
                        <a:t>Suspicious packages</a:t>
                      </a:r>
                    </a:p>
                    <a:p>
                      <a:pPr marL="0" lvl="0" indent="0">
                        <a:buNone/>
                      </a:pPr>
                      <a:r>
                        <a:rPr lang="en-GB" sz="1400"/>
                        <a:t>Mitigation</a:t>
                      </a:r>
                    </a:p>
                    <a:p>
                      <a:pPr marL="285750" lvl="0" indent="-285750">
                        <a:buFont typeface="Calibri"/>
                        <a:buChar char="-"/>
                      </a:pPr>
                      <a:r>
                        <a:rPr lang="en-GB" sz="1400"/>
                        <a:t>Bag checks</a:t>
                      </a:r>
                    </a:p>
                    <a:p>
                      <a:pPr marL="285750" lvl="0" indent="-285750">
                        <a:buFont typeface="Calibri"/>
                        <a:buChar char="-"/>
                      </a:pPr>
                      <a:r>
                        <a:rPr lang="en-GB" sz="1400"/>
                        <a:t>Screening</a:t>
                      </a:r>
                    </a:p>
                    <a:p>
                      <a:pPr marL="285750" lvl="0" indent="-285750">
                        <a:buFont typeface="Calibri"/>
                        <a:buChar char="-"/>
                      </a:pPr>
                      <a:r>
                        <a:rPr lang="en-GB" sz="1400"/>
                        <a:t>barriers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Fire or structural failure</a:t>
                      </a:r>
                    </a:p>
                    <a:p>
                      <a:pPr marL="285750" lvl="0" indent="-285750">
                        <a:buFont typeface="Calibri"/>
                        <a:buChar char="-"/>
                      </a:pPr>
                      <a:r>
                        <a:rPr lang="en-GB" sz="1400"/>
                        <a:t>Weather triggered evacuation</a:t>
                      </a:r>
                    </a:p>
                    <a:p>
                      <a:pPr marL="0" lvl="0" indent="0">
                        <a:buNone/>
                      </a:pPr>
                      <a:r>
                        <a:rPr lang="en-GB" sz="1400"/>
                        <a:t>Risks</a:t>
                      </a:r>
                    </a:p>
                    <a:p>
                      <a:pPr marL="285750" lvl="0" indent="-285750">
                        <a:buFont typeface="Calibri"/>
                        <a:buChar char="-"/>
                      </a:pPr>
                      <a:r>
                        <a:rPr lang="en-GB" sz="1400"/>
                        <a:t>Poor signage </a:t>
                      </a:r>
                    </a:p>
                    <a:p>
                      <a:pPr marL="285750" lvl="0" indent="-285750">
                        <a:buFont typeface="Calibri"/>
                        <a:buChar char="-"/>
                      </a:pPr>
                      <a:r>
                        <a:rPr lang="en-GB" sz="1400"/>
                        <a:t>Lack of trained staff</a:t>
                      </a:r>
                    </a:p>
                    <a:p>
                      <a:pPr marL="0" lvl="0" indent="0">
                        <a:buNone/>
                      </a:pPr>
                      <a:r>
                        <a:rPr lang="en-GB" sz="1400"/>
                        <a:t>Controls</a:t>
                      </a:r>
                    </a:p>
                    <a:p>
                      <a:pPr marL="285750" lvl="0" indent="-285750">
                        <a:buFont typeface="Calibri"/>
                        <a:buChar char="-"/>
                      </a:pPr>
                      <a:r>
                        <a:rPr lang="en-GB" sz="1400"/>
                        <a:t>Evacuation drills</a:t>
                      </a:r>
                    </a:p>
                    <a:p>
                      <a:pPr marL="285750" lvl="0" indent="-285750">
                        <a:buFont typeface="Calibri"/>
                        <a:buChar char="-"/>
                      </a:pPr>
                      <a:r>
                        <a:rPr lang="en-GB" sz="1400"/>
                        <a:t>Clear exits marked</a:t>
                      </a:r>
                    </a:p>
                    <a:p>
                      <a:pPr marL="285750" lvl="0" indent="-285750">
                        <a:buFont typeface="Calibri"/>
                        <a:buChar char="-"/>
                      </a:pPr>
                      <a:r>
                        <a:rPr lang="en-GB" sz="1400"/>
                        <a:t>Communication systems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Slip, trips and falls</a:t>
                      </a:r>
                    </a:p>
                    <a:p>
                      <a:pPr marL="285750" lvl="0" indent="-285750">
                        <a:buFont typeface="Calibri"/>
                        <a:buChar char="-"/>
                      </a:pPr>
                      <a:r>
                        <a:rPr lang="en-GB" sz="1400"/>
                        <a:t>Food safety</a:t>
                      </a:r>
                    </a:p>
                    <a:p>
                      <a:pPr marL="285750" lvl="0" indent="-285750">
                        <a:buFont typeface="Calibri"/>
                        <a:buChar char="-"/>
                      </a:pPr>
                      <a:r>
                        <a:rPr lang="en-GB" sz="1400"/>
                        <a:t>Alcohol/drug-related incidents</a:t>
                      </a:r>
                    </a:p>
                    <a:p>
                      <a:pPr marL="0" lvl="0" indent="0">
                        <a:buNone/>
                      </a:pPr>
                      <a:r>
                        <a:rPr lang="en-GB" sz="1400"/>
                        <a:t>Controls</a:t>
                      </a:r>
                    </a:p>
                    <a:p>
                      <a:pPr marL="285750" lvl="0" indent="-285750">
                        <a:buFont typeface="Calibri"/>
                        <a:buChar char="-"/>
                      </a:pPr>
                      <a:r>
                        <a:rPr lang="en-GB" sz="1400"/>
                        <a:t>First aid points</a:t>
                      </a:r>
                    </a:p>
                    <a:p>
                      <a:pPr marL="285750" lvl="0" indent="-285750">
                        <a:buFont typeface="Calibri"/>
                        <a:buChar char="-"/>
                      </a:pPr>
                      <a:r>
                        <a:rPr lang="en-GB" sz="1400"/>
                        <a:t>Medical teams onsite</a:t>
                      </a:r>
                    </a:p>
                    <a:p>
                      <a:pPr marL="285750" lvl="0" indent="-285750">
                        <a:buFont typeface="Calibri"/>
                        <a:buChar char="-"/>
                      </a:pPr>
                      <a:r>
                        <a:rPr lang="en-GB" sz="1400"/>
                        <a:t>Vendor compliance checks</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marL="285750" indent="-285750">
                        <a:buFont typeface="Calibri"/>
                        <a:buChar char="-"/>
                      </a:pPr>
                      <a:r>
                        <a:rPr lang="en-GB" sz="1400"/>
                        <a:t>Heavy rain</a:t>
                      </a:r>
                    </a:p>
                    <a:p>
                      <a:pPr marL="285750" lvl="0" indent="-285750">
                        <a:buFont typeface="Calibri"/>
                        <a:buChar char="-"/>
                      </a:pPr>
                      <a:r>
                        <a:rPr lang="en-GB" sz="1400"/>
                        <a:t>Wind</a:t>
                      </a:r>
                    </a:p>
                    <a:p>
                      <a:pPr marL="285750" lvl="0" indent="-285750">
                        <a:buFont typeface="Calibri"/>
                        <a:buChar char="-"/>
                      </a:pPr>
                      <a:r>
                        <a:rPr lang="en-GB" sz="1400"/>
                        <a:t>Heat</a:t>
                      </a:r>
                    </a:p>
                    <a:p>
                      <a:pPr marL="0" lvl="0" indent="0">
                        <a:buNone/>
                      </a:pPr>
                      <a:r>
                        <a:rPr lang="en-GB" sz="1400"/>
                        <a:t>Mitigation</a:t>
                      </a:r>
                    </a:p>
                    <a:p>
                      <a:pPr marL="285750" lvl="0" indent="-285750">
                        <a:buFont typeface="Calibri"/>
                        <a:buChar char="-"/>
                      </a:pPr>
                      <a:r>
                        <a:rPr lang="en-GB" sz="1400"/>
                        <a:t>Contingency plans</a:t>
                      </a:r>
                    </a:p>
                    <a:p>
                      <a:pPr marL="285750" lvl="0" indent="-285750">
                        <a:buFont typeface="Calibri"/>
                        <a:buChar char="-"/>
                      </a:pPr>
                      <a:r>
                        <a:rPr lang="en-GB" sz="1400"/>
                        <a:t>Shelter areas</a:t>
                      </a:r>
                    </a:p>
                    <a:p>
                      <a:pPr marL="285750" lvl="0" indent="-285750">
                        <a:buFont typeface="Calibri"/>
                        <a:buChar char="-"/>
                      </a:pPr>
                      <a:r>
                        <a:rPr lang="en-GB" sz="1400"/>
                        <a:t>Real-time weather monitoring</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60907778"/>
                  </a:ext>
                </a:extLst>
              </a:tr>
            </a:tbl>
          </a:graphicData>
        </a:graphic>
      </p:graphicFrame>
      <p:sp>
        <p:nvSpPr>
          <p:cNvPr id="8" name="TextBox 7">
            <a:extLst>
              <a:ext uri="{FF2B5EF4-FFF2-40B4-BE49-F238E27FC236}">
                <a16:creationId xmlns:a16="http://schemas.microsoft.com/office/drawing/2014/main" id="{39BC81EF-FB30-CD38-A5ED-D98E68D33BDE}"/>
              </a:ext>
            </a:extLst>
          </p:cNvPr>
          <p:cNvSpPr txBox="1"/>
          <p:nvPr/>
        </p:nvSpPr>
        <p:spPr>
          <a:xfrm>
            <a:off x="5442137" y="6126417"/>
            <a:ext cx="35972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(HSE, 2025) (Harrogate Convention Centre, 2025)</a:t>
            </a:r>
            <a:endParaRPr lang="en-US"/>
          </a:p>
        </p:txBody>
      </p:sp>
    </p:spTree>
    <p:extLst>
      <p:ext uri="{BB962C8B-B14F-4D97-AF65-F5344CB8AC3E}">
        <p14:creationId xmlns:p14="http://schemas.microsoft.com/office/powerpoint/2010/main" val="2081165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8E603-517B-1E20-C72B-E44EB8188AB2}"/>
              </a:ext>
            </a:extLst>
          </p:cNvPr>
          <p:cNvSpPr>
            <a:spLocks noGrp="1"/>
          </p:cNvSpPr>
          <p:nvPr>
            <p:ph type="title"/>
          </p:nvPr>
        </p:nvSpPr>
        <p:spPr>
          <a:xfrm>
            <a:off x="405289" y="265183"/>
            <a:ext cx="6102602" cy="829483"/>
          </a:xfrm>
        </p:spPr>
        <p:txBody>
          <a:bodyPr anchor="b">
            <a:normAutofit/>
          </a:bodyPr>
          <a:lstStyle/>
          <a:p>
            <a:r>
              <a:rPr lang="en-GB" sz="4000"/>
              <a:t>Application to Martyn's Law</a:t>
            </a:r>
          </a:p>
        </p:txBody>
      </p:sp>
      <p:sp>
        <p:nvSpPr>
          <p:cNvPr id="3" name="Content Placeholder 2">
            <a:extLst>
              <a:ext uri="{FF2B5EF4-FFF2-40B4-BE49-F238E27FC236}">
                <a16:creationId xmlns:a16="http://schemas.microsoft.com/office/drawing/2014/main" id="{EC9FCE07-AE0F-3EBA-4B3C-A5980EA8886A}"/>
              </a:ext>
            </a:extLst>
          </p:cNvPr>
          <p:cNvSpPr>
            <a:spLocks noGrp="1"/>
          </p:cNvSpPr>
          <p:nvPr>
            <p:ph idx="1"/>
          </p:nvPr>
        </p:nvSpPr>
        <p:spPr>
          <a:xfrm>
            <a:off x="405289" y="1409273"/>
            <a:ext cx="6373252" cy="4523404"/>
          </a:xfrm>
        </p:spPr>
        <p:txBody>
          <a:bodyPr vert="horz" lIns="91440" tIns="45720" rIns="91440" bIns="45720" rtlCol="0" anchor="t">
            <a:noAutofit/>
          </a:bodyPr>
          <a:lstStyle/>
          <a:p>
            <a:pPr>
              <a:buFont typeface="Calibri" panose="020B0604020202020204" pitchFamily="34" charset="0"/>
              <a:buChar char="-"/>
            </a:pPr>
            <a:r>
              <a:rPr lang="en-GB" sz="1400">
                <a:ea typeface="+mn-lt"/>
                <a:cs typeface="+mn-lt"/>
              </a:rPr>
              <a:t>In addition to safeguarding the festival's reputation and operational profitability, adherence to Martyn's Law is crucial for the safety and security of all participants, employees, and stakeholders.</a:t>
            </a:r>
          </a:p>
          <a:p>
            <a:pPr marL="0" indent="0">
              <a:buNone/>
            </a:pPr>
            <a:endParaRPr lang="en-GB" sz="1400"/>
          </a:p>
          <a:p>
            <a:pPr marL="0" indent="0">
              <a:buNone/>
            </a:pPr>
            <a:r>
              <a:rPr lang="en-GB" sz="1400">
                <a:ea typeface="+mn-lt"/>
                <a:cs typeface="+mn-lt"/>
              </a:rPr>
              <a:t>In order to comply, the festival needs to:</a:t>
            </a:r>
          </a:p>
          <a:p>
            <a:pPr marL="285750" indent="-285750">
              <a:buFont typeface="Calibri" panose="020B0604020202020204" pitchFamily="34" charset="0"/>
              <a:buChar char="-"/>
            </a:pPr>
            <a:r>
              <a:rPr lang="en-GB" sz="1400">
                <a:ea typeface="+mn-lt"/>
                <a:cs typeface="+mn-lt"/>
              </a:rPr>
              <a:t>To find possible risks and weaknesses, do a formal terrorism risk assessment.</a:t>
            </a:r>
          </a:p>
          <a:p>
            <a:pPr marL="285750" indent="-285750">
              <a:buFont typeface="Calibri" panose="020B0604020202020204" pitchFamily="34" charset="0"/>
              <a:buChar char="-"/>
            </a:pPr>
            <a:r>
              <a:rPr lang="en-GB" sz="1400">
                <a:ea typeface="+mn-lt"/>
                <a:cs typeface="+mn-lt"/>
              </a:rPr>
              <a:t>Put in place appropriate, risk-based security measures that correspond with the determined level of risk.</a:t>
            </a:r>
          </a:p>
          <a:p>
            <a:pPr marL="285750" indent="-285750">
              <a:buFont typeface="Calibri" panose="020B0604020202020204" pitchFamily="34" charset="0"/>
              <a:buChar char="-"/>
            </a:pPr>
            <a:r>
              <a:rPr lang="en-GB" sz="1400">
                <a:ea typeface="+mn-lt"/>
                <a:cs typeface="+mn-lt"/>
              </a:rPr>
              <a:t>Provide thorough staff training that includes accepted practices like "Run, Hide, Tell."</a:t>
            </a:r>
          </a:p>
          <a:p>
            <a:pPr marL="285750" indent="-285750">
              <a:buFont typeface="Calibri" panose="020B0604020202020204" pitchFamily="34" charset="0"/>
              <a:buChar char="-"/>
            </a:pPr>
            <a:r>
              <a:rPr lang="en-GB" sz="1400">
                <a:ea typeface="+mn-lt"/>
                <a:cs typeface="+mn-lt"/>
              </a:rPr>
              <a:t>Create, record, and test emergency and incident response plans on a regular basis.</a:t>
            </a:r>
          </a:p>
          <a:p>
            <a:pPr marL="285750" indent="-285750">
              <a:buFont typeface="Calibri" panose="020B0604020202020204" pitchFamily="34" charset="0"/>
              <a:buChar char="-"/>
            </a:pPr>
            <a:r>
              <a:rPr lang="en-GB" sz="1400">
                <a:ea typeface="+mn-lt"/>
                <a:cs typeface="+mn-lt"/>
              </a:rPr>
              <a:t>Collaborate well with counterterrorism police and local authorities.</a:t>
            </a:r>
          </a:p>
          <a:p>
            <a:pPr>
              <a:buNone/>
            </a:pPr>
            <a:r>
              <a:rPr lang="en-GB" sz="1400">
                <a:ea typeface="+mn-lt"/>
                <a:cs typeface="+mn-lt"/>
              </a:rPr>
              <a:t>Important </a:t>
            </a:r>
            <a:r>
              <a:rPr lang="en-GB" sz="1400" err="1">
                <a:ea typeface="+mn-lt"/>
                <a:cs typeface="+mn-lt"/>
              </a:rPr>
              <a:t>takeway</a:t>
            </a:r>
            <a:r>
              <a:rPr lang="en-GB" sz="1400">
                <a:ea typeface="+mn-lt"/>
                <a:cs typeface="+mn-lt"/>
              </a:rPr>
              <a:t>:</a:t>
            </a:r>
            <a:endParaRPr lang="en-GB"/>
          </a:p>
          <a:p>
            <a:pPr marL="285750" indent="-285750">
              <a:buFont typeface="Calibri" panose="020B0604020202020204" pitchFamily="34" charset="0"/>
              <a:buChar char="-"/>
            </a:pPr>
            <a:r>
              <a:rPr lang="en-GB" sz="1400">
                <a:ea typeface="+mn-lt"/>
                <a:cs typeface="+mn-lt"/>
              </a:rPr>
              <a:t>In order to lower risk, improve readiness, and guarantee a safe festival environment, proactive planning and adherence to Martyn's Law are essential.</a:t>
            </a:r>
            <a:endParaRPr lang="en-GB"/>
          </a:p>
        </p:txBody>
      </p:sp>
      <p:pic>
        <p:nvPicPr>
          <p:cNvPr id="7" name="Graphic 6" descr="Dance">
            <a:extLst>
              <a:ext uri="{FF2B5EF4-FFF2-40B4-BE49-F238E27FC236}">
                <a16:creationId xmlns:a16="http://schemas.microsoft.com/office/drawing/2014/main" id="{A3A99644-50A0-631D-0ADC-DA72F79599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84954" y="549528"/>
            <a:ext cx="2760565" cy="2760565"/>
          </a:xfrm>
          <a:prstGeom prst="rect">
            <a:avLst/>
          </a:prstGeom>
        </p:spPr>
      </p:pic>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icons on a black background&#10;&#10;AI-generated content may be incorrect.">
            <a:extLst>
              <a:ext uri="{FF2B5EF4-FFF2-40B4-BE49-F238E27FC236}">
                <a16:creationId xmlns:a16="http://schemas.microsoft.com/office/drawing/2014/main" id="{E4010C41-1EC9-EDF0-731D-582BABE68DA8}"/>
              </a:ext>
            </a:extLst>
          </p:cNvPr>
          <p:cNvPicPr>
            <a:picLocks noChangeAspect="1"/>
          </p:cNvPicPr>
          <p:nvPr/>
        </p:nvPicPr>
        <p:blipFill>
          <a:blip r:embed="rId4"/>
          <a:srcRect l="36057" t="49837" r="36601" b="27778"/>
          <a:stretch>
            <a:fillRect/>
          </a:stretch>
        </p:blipFill>
        <p:spPr>
          <a:xfrm>
            <a:off x="7552469" y="3747171"/>
            <a:ext cx="3615240" cy="1977306"/>
          </a:xfrm>
          <a:prstGeom prst="rect">
            <a:avLst/>
          </a:prstGeom>
        </p:spPr>
      </p:pic>
      <p:sp>
        <p:nvSpPr>
          <p:cNvPr id="6" name="TextBox 5">
            <a:extLst>
              <a:ext uri="{FF2B5EF4-FFF2-40B4-BE49-F238E27FC236}">
                <a16:creationId xmlns:a16="http://schemas.microsoft.com/office/drawing/2014/main" id="{62C2E828-DDD4-F7BB-6DE3-9ECE0273D2C7}"/>
              </a:ext>
            </a:extLst>
          </p:cNvPr>
          <p:cNvSpPr txBox="1"/>
          <p:nvPr/>
        </p:nvSpPr>
        <p:spPr>
          <a:xfrm>
            <a:off x="11068083" y="6089606"/>
            <a:ext cx="18531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(RMP, 2023)</a:t>
            </a:r>
          </a:p>
        </p:txBody>
      </p:sp>
    </p:spTree>
    <p:extLst>
      <p:ext uri="{BB962C8B-B14F-4D97-AF65-F5344CB8AC3E}">
        <p14:creationId xmlns:p14="http://schemas.microsoft.com/office/powerpoint/2010/main" val="3302150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807CB-9F86-BAFF-5649-AF077B434B17}"/>
              </a:ext>
            </a:extLst>
          </p:cNvPr>
          <p:cNvSpPr>
            <a:spLocks noGrp="1"/>
          </p:cNvSpPr>
          <p:nvPr>
            <p:ph type="title"/>
          </p:nvPr>
        </p:nvSpPr>
        <p:spPr>
          <a:xfrm>
            <a:off x="1136397" y="502021"/>
            <a:ext cx="4959603" cy="1642969"/>
          </a:xfrm>
        </p:spPr>
        <p:txBody>
          <a:bodyPr anchor="b">
            <a:normAutofit/>
          </a:bodyPr>
          <a:lstStyle/>
          <a:p>
            <a:r>
              <a:rPr lang="en-GB" sz="4000"/>
              <a:t>5 - Dems</a:t>
            </a:r>
          </a:p>
        </p:txBody>
      </p:sp>
      <p:sp>
        <p:nvSpPr>
          <p:cNvPr id="3" name="Content Placeholder 2">
            <a:extLst>
              <a:ext uri="{FF2B5EF4-FFF2-40B4-BE49-F238E27FC236}">
                <a16:creationId xmlns:a16="http://schemas.microsoft.com/office/drawing/2014/main" id="{CA87F9AC-375C-C4B7-15B4-CB81F0DA9833}"/>
              </a:ext>
            </a:extLst>
          </p:cNvPr>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GB" sz="2000"/>
              <a:t>Clearly advice the project management team on how they should develop key performance indicators (KPI) to measure the success and yield impact of the project</a:t>
            </a:r>
          </a:p>
        </p:txBody>
      </p:sp>
      <p:pic>
        <p:nvPicPr>
          <p:cNvPr id="4" name="Picture 3" descr="A group of icons on a black background&#10;&#10;AI-generated content may be incorrect.">
            <a:extLst>
              <a:ext uri="{FF2B5EF4-FFF2-40B4-BE49-F238E27FC236}">
                <a16:creationId xmlns:a16="http://schemas.microsoft.com/office/drawing/2014/main" id="{FB44F82D-EDF7-6213-4F37-45611654B734}"/>
              </a:ext>
            </a:extLst>
          </p:cNvPr>
          <p:cNvPicPr>
            <a:picLocks noChangeAspect="1"/>
          </p:cNvPicPr>
          <p:nvPr/>
        </p:nvPicPr>
        <p:blipFill>
          <a:blip r:embed="rId2"/>
          <a:srcRect l="70479" t="50052" r="5120" b="27778"/>
          <a:stretch>
            <a:fillRect/>
          </a:stretch>
        </p:blipFill>
        <p:spPr>
          <a:xfrm>
            <a:off x="6512442" y="1644988"/>
            <a:ext cx="5201023" cy="3154266"/>
          </a:xfrm>
          <a:prstGeom prst="rect">
            <a:avLst/>
          </a:prstGeom>
        </p:spPr>
      </p:pic>
      <p:sp>
        <p:nvSpPr>
          <p:cNvPr id="20" name="Rectangle 1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7485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2163-FAEE-9AA7-011C-FE46EA0C69ED}"/>
              </a:ext>
            </a:extLst>
          </p:cNvPr>
          <p:cNvSpPr>
            <a:spLocks noGrp="1"/>
          </p:cNvSpPr>
          <p:nvPr>
            <p:ph type="title"/>
          </p:nvPr>
        </p:nvSpPr>
        <p:spPr/>
        <p:txBody>
          <a:bodyPr/>
          <a:lstStyle/>
          <a:p>
            <a:r>
              <a:rPr lang="en-GB" u="sng">
                <a:latin typeface="Arial"/>
                <a:cs typeface="Arial"/>
              </a:rPr>
              <a:t>Eva's references</a:t>
            </a:r>
          </a:p>
        </p:txBody>
      </p:sp>
      <p:sp>
        <p:nvSpPr>
          <p:cNvPr id="3" name="Content Placeholder 2">
            <a:extLst>
              <a:ext uri="{FF2B5EF4-FFF2-40B4-BE49-F238E27FC236}">
                <a16:creationId xmlns:a16="http://schemas.microsoft.com/office/drawing/2014/main" id="{00B61CF8-4D6B-1CD5-A436-6D67A76BE2E7}"/>
              </a:ext>
            </a:extLst>
          </p:cNvPr>
          <p:cNvSpPr>
            <a:spLocks noGrp="1"/>
          </p:cNvSpPr>
          <p:nvPr>
            <p:ph idx="1"/>
          </p:nvPr>
        </p:nvSpPr>
        <p:spPr/>
        <p:txBody>
          <a:bodyPr vert="horz" lIns="91440" tIns="45720" rIns="91440" bIns="45720" rtlCol="0" anchor="t">
            <a:noAutofit/>
          </a:bodyPr>
          <a:lstStyle/>
          <a:p>
            <a:r>
              <a:rPr lang="en-GB" sz="1600">
                <a:latin typeface="Arial"/>
                <a:cs typeface="Arial"/>
              </a:rPr>
              <a:t>Braithwaite, C. (2024). </a:t>
            </a:r>
            <a:r>
              <a:rPr lang="en-GB" sz="1600" i="1">
                <a:latin typeface="Arial"/>
                <a:cs typeface="Arial"/>
              </a:rPr>
              <a:t>10 Proven Strategies to Elevate Visitor Experience in 2024</a:t>
            </a:r>
            <a:r>
              <a:rPr lang="en-GB" sz="1600">
                <a:latin typeface="Arial"/>
                <a:cs typeface="Arial"/>
              </a:rPr>
              <a:t>.  </a:t>
            </a:r>
            <a:r>
              <a:rPr lang="en-GB" sz="1600">
                <a:latin typeface="Arial"/>
                <a:cs typeface="Arial"/>
                <a:hlinkClick r:id="rId2"/>
              </a:rPr>
              <a:t>www.roller.software</a:t>
            </a:r>
            <a:r>
              <a:rPr lang="en-GB" sz="1600">
                <a:latin typeface="Arial"/>
                <a:cs typeface="Arial"/>
              </a:rPr>
              <a:t>. Available at: </a:t>
            </a:r>
            <a:r>
              <a:rPr lang="en-GB" sz="1600">
                <a:latin typeface="Arial"/>
                <a:cs typeface="Arial"/>
                <a:hlinkClick r:id="rId3"/>
              </a:rPr>
              <a:t>https://www.roller.software/blog/proven-strategies-to-elevate-visitor-experience</a:t>
            </a:r>
            <a:r>
              <a:rPr lang="en-GB" sz="1600">
                <a:latin typeface="Arial"/>
                <a:cs typeface="Arial"/>
              </a:rPr>
              <a:t>.</a:t>
            </a:r>
          </a:p>
          <a:p>
            <a:r>
              <a:rPr lang="en-GB" sz="1600">
                <a:latin typeface="Arial"/>
                <a:cs typeface="Arial"/>
              </a:rPr>
              <a:t>CBFF (2025). </a:t>
            </a:r>
            <a:r>
              <a:rPr lang="en-GB" sz="1600" i="1">
                <a:latin typeface="Arial"/>
                <a:cs typeface="Arial"/>
              </a:rPr>
              <a:t>About Us - Carmarthen Bay Film Festival CBFF</a:t>
            </a:r>
            <a:r>
              <a:rPr lang="en-GB" sz="1600">
                <a:latin typeface="Arial"/>
                <a:cs typeface="Arial"/>
              </a:rPr>
              <a:t>.  Carmarthenbayfilmfestival.co.uk. Available at: </a:t>
            </a:r>
            <a:r>
              <a:rPr lang="en-GB" sz="1600">
                <a:latin typeface="Arial"/>
                <a:cs typeface="Arial"/>
                <a:hlinkClick r:id="rId4"/>
              </a:rPr>
              <a:t>https://www.carmarthenbayfilmfestival.co.uk/about-us</a:t>
            </a:r>
            <a:r>
              <a:rPr lang="en-GB" sz="1600">
                <a:latin typeface="Arial"/>
                <a:cs typeface="Arial"/>
              </a:rPr>
              <a:t>.</a:t>
            </a:r>
          </a:p>
          <a:p>
            <a:r>
              <a:rPr lang="en-GB" sz="1600">
                <a:latin typeface="Arial"/>
                <a:cs typeface="Arial"/>
              </a:rPr>
              <a:t>CBFF (2026). </a:t>
            </a:r>
            <a:r>
              <a:rPr lang="en-GB" sz="1600" i="1">
                <a:latin typeface="Arial"/>
                <a:cs typeface="Arial"/>
              </a:rPr>
              <a:t>Carmarthen Bay Film Festival - CBFF Homepage</a:t>
            </a:r>
            <a:r>
              <a:rPr lang="en-GB" sz="1600">
                <a:latin typeface="Arial"/>
                <a:cs typeface="Arial"/>
              </a:rPr>
              <a:t>. Carmarthenbayfilmfestival.co.uk. Available at: </a:t>
            </a:r>
            <a:r>
              <a:rPr lang="en-GB" sz="1600">
                <a:latin typeface="Arial"/>
                <a:cs typeface="Arial"/>
                <a:hlinkClick r:id="rId5"/>
              </a:rPr>
              <a:t>https://www.carmarthenbayfilmfestival.co.uk/</a:t>
            </a:r>
            <a:r>
              <a:rPr lang="en-GB" sz="1600">
                <a:latin typeface="Arial"/>
                <a:cs typeface="Arial"/>
              </a:rPr>
              <a:t> [Accessed 15 Apr. 2026].</a:t>
            </a:r>
          </a:p>
          <a:p>
            <a:r>
              <a:rPr lang="en-GB" sz="1600">
                <a:latin typeface="Arial"/>
                <a:cs typeface="Arial"/>
              </a:rPr>
              <a:t>EMBOK (2019). </a:t>
            </a:r>
            <a:r>
              <a:rPr lang="en-GB" sz="1600" i="1">
                <a:latin typeface="Arial"/>
                <a:cs typeface="Arial"/>
              </a:rPr>
              <a:t>EMBOK - Event Management Body of Knowledge - Afterburner2 — Free, GPL Template</a:t>
            </a:r>
            <a:r>
              <a:rPr lang="en-GB" sz="1600">
                <a:latin typeface="Arial"/>
                <a:cs typeface="Arial"/>
              </a:rPr>
              <a:t>.  Embok.org. Available at: </a:t>
            </a:r>
            <a:r>
              <a:rPr lang="en-GB" sz="1600">
                <a:latin typeface="Arial"/>
                <a:cs typeface="Arial"/>
                <a:hlinkClick r:id="rId6"/>
              </a:rPr>
              <a:t>https://www.embok.org/</a:t>
            </a:r>
            <a:r>
              <a:rPr lang="en-GB" sz="1600">
                <a:latin typeface="Arial"/>
                <a:cs typeface="Arial"/>
              </a:rPr>
              <a:t>.</a:t>
            </a:r>
          </a:p>
          <a:p>
            <a:r>
              <a:rPr lang="en-GB" sz="1600">
                <a:latin typeface="Arial"/>
                <a:cs typeface="Arial"/>
              </a:rPr>
              <a:t>Giudici, M. and </a:t>
            </a:r>
            <a:r>
              <a:rPr lang="en-GB" sz="1600" err="1">
                <a:latin typeface="Arial"/>
                <a:cs typeface="Arial"/>
              </a:rPr>
              <a:t>Filimonau</a:t>
            </a:r>
            <a:r>
              <a:rPr lang="en-GB" sz="1600">
                <a:latin typeface="Arial"/>
                <a:cs typeface="Arial"/>
              </a:rPr>
              <a:t>, V. (2019). Exploring the Linkages between Managerial leadership, Communication and Teamwork in Successful Event Delivery. </a:t>
            </a:r>
            <a:r>
              <a:rPr lang="en-GB" sz="1600" i="1">
                <a:latin typeface="Arial"/>
                <a:cs typeface="Arial"/>
              </a:rPr>
              <a:t>Tourism Management Perspectives</a:t>
            </a:r>
            <a:r>
              <a:rPr lang="en-GB" sz="1600">
                <a:latin typeface="Arial"/>
                <a:cs typeface="Arial"/>
              </a:rPr>
              <a:t>, 32(1). </a:t>
            </a:r>
            <a:r>
              <a:rPr lang="en-GB" sz="1600" err="1">
                <a:latin typeface="Arial"/>
                <a:cs typeface="Arial"/>
              </a:rPr>
              <a:t>doi:https</a:t>
            </a:r>
            <a:r>
              <a:rPr lang="en-GB" sz="1600">
                <a:latin typeface="Arial"/>
                <a:cs typeface="Arial"/>
              </a:rPr>
              <a:t>://doi.org/10.1016/j.tmp.2019.100558.</a:t>
            </a:r>
          </a:p>
          <a:p>
            <a:r>
              <a:rPr lang="en-GB" sz="1600">
                <a:latin typeface="Arial"/>
                <a:cs typeface="Arial"/>
              </a:rPr>
              <a:t>HSE (2015). </a:t>
            </a:r>
            <a:r>
              <a:rPr lang="en-GB" sz="1600" i="1">
                <a:latin typeface="Arial"/>
                <a:cs typeface="Arial"/>
              </a:rPr>
              <a:t>Events health and safety</a:t>
            </a:r>
            <a:r>
              <a:rPr lang="en-GB" sz="1600">
                <a:latin typeface="Arial"/>
                <a:cs typeface="Arial"/>
              </a:rPr>
              <a:t>.  Hse.gov.uk. Available at: </a:t>
            </a:r>
            <a:r>
              <a:rPr lang="en-GB" sz="1600">
                <a:latin typeface="Arial"/>
                <a:cs typeface="Arial"/>
                <a:hlinkClick r:id="rId7"/>
              </a:rPr>
              <a:t>https://www.hse.gov.uk/event-safety/</a:t>
            </a:r>
            <a:r>
              <a:rPr lang="en-GB" sz="1600">
                <a:latin typeface="Arial"/>
                <a:cs typeface="Arial"/>
              </a:rPr>
              <a:t>.</a:t>
            </a:r>
          </a:p>
          <a:p>
            <a:r>
              <a:rPr lang="en-GB" sz="1600">
                <a:latin typeface="Arial"/>
                <a:cs typeface="Arial"/>
              </a:rPr>
              <a:t>Visit Britain (2026). </a:t>
            </a:r>
            <a:r>
              <a:rPr lang="en-GB" sz="1600" i="1">
                <a:latin typeface="Arial"/>
                <a:cs typeface="Arial"/>
              </a:rPr>
              <a:t>Screen Tourism</a:t>
            </a:r>
            <a:r>
              <a:rPr lang="en-GB" sz="1600">
                <a:latin typeface="Arial"/>
                <a:cs typeface="Arial"/>
              </a:rPr>
              <a:t>.  VisitBritain.org. Available at: </a:t>
            </a:r>
            <a:r>
              <a:rPr lang="en-GB" sz="1600">
                <a:latin typeface="Arial"/>
                <a:cs typeface="Arial"/>
                <a:hlinkClick r:id="rId8"/>
              </a:rPr>
              <a:t>https://www.visitbritain.org/research-insights/screen-tourism?utm_source=chatgpt.com</a:t>
            </a:r>
            <a:r>
              <a:rPr lang="en-GB" sz="1600">
                <a:latin typeface="Arial"/>
                <a:cs typeface="Arial"/>
              </a:rPr>
              <a:t>.</a:t>
            </a:r>
          </a:p>
          <a:p>
            <a:r>
              <a:rPr lang="en-GB" sz="1600">
                <a:latin typeface="Arial"/>
                <a:cs typeface="Arial"/>
              </a:rPr>
              <a:t>Visit Wales (n.d.). </a:t>
            </a:r>
            <a:r>
              <a:rPr lang="en-GB" sz="1600" i="1">
                <a:latin typeface="Arial"/>
                <a:cs typeface="Arial"/>
              </a:rPr>
              <a:t>Lights, camera, action: TV and film locations in Wales</a:t>
            </a:r>
            <a:r>
              <a:rPr lang="en-GB" sz="1600">
                <a:latin typeface="Arial"/>
                <a:cs typeface="Arial"/>
              </a:rPr>
              <a:t>.  </a:t>
            </a:r>
            <a:r>
              <a:rPr lang="en-GB" sz="1600" err="1">
                <a:latin typeface="Arial"/>
                <a:cs typeface="Arial"/>
              </a:rPr>
              <a:t>VisitWales</a:t>
            </a:r>
            <a:r>
              <a:rPr lang="en-GB" sz="1600">
                <a:latin typeface="Arial"/>
                <a:cs typeface="Arial"/>
              </a:rPr>
              <a:t>. Available at: </a:t>
            </a:r>
            <a:r>
              <a:rPr lang="en-GB" sz="1600">
                <a:latin typeface="Arial"/>
                <a:cs typeface="Arial"/>
                <a:hlinkClick r:id="rId9"/>
              </a:rPr>
              <a:t>https://www.visitwales.com/things-do/attractions/tv-and-film-locations/lights-camera-action-welsh-film-and-tvlocations</a:t>
            </a:r>
            <a:r>
              <a:rPr lang="en-GB" sz="1600">
                <a:latin typeface="Arial"/>
                <a:cs typeface="Arial"/>
              </a:rPr>
              <a:t>.</a:t>
            </a:r>
          </a:p>
          <a:p>
            <a:endParaRPr lang="en-GB"/>
          </a:p>
        </p:txBody>
      </p:sp>
    </p:spTree>
    <p:extLst>
      <p:ext uri="{BB962C8B-B14F-4D97-AF65-F5344CB8AC3E}">
        <p14:creationId xmlns:p14="http://schemas.microsoft.com/office/powerpoint/2010/main" val="279536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97B8-2C96-B2AD-7B74-83F55AD9D189}"/>
              </a:ext>
            </a:extLst>
          </p:cNvPr>
          <p:cNvSpPr>
            <a:spLocks noGrp="1"/>
          </p:cNvSpPr>
          <p:nvPr>
            <p:ph type="title"/>
          </p:nvPr>
        </p:nvSpPr>
        <p:spPr/>
        <p:txBody>
          <a:bodyPr/>
          <a:lstStyle/>
          <a:p>
            <a:r>
              <a:rPr lang="en-GB"/>
              <a:t>Arwen - References</a:t>
            </a:r>
          </a:p>
        </p:txBody>
      </p:sp>
      <p:sp>
        <p:nvSpPr>
          <p:cNvPr id="3" name="Content Placeholder 2">
            <a:extLst>
              <a:ext uri="{FF2B5EF4-FFF2-40B4-BE49-F238E27FC236}">
                <a16:creationId xmlns:a16="http://schemas.microsoft.com/office/drawing/2014/main" id="{AD86C6E8-9F87-FCB9-6779-0280AE1C4571}"/>
              </a:ext>
            </a:extLst>
          </p:cNvPr>
          <p:cNvSpPr>
            <a:spLocks noGrp="1"/>
          </p:cNvSpPr>
          <p:nvPr>
            <p:ph idx="1"/>
          </p:nvPr>
        </p:nvSpPr>
        <p:spPr/>
        <p:txBody>
          <a:bodyPr vert="horz" lIns="91440" tIns="45720" rIns="91440" bIns="45720" rtlCol="0" anchor="t">
            <a:normAutofit/>
          </a:bodyPr>
          <a:lstStyle/>
          <a:p>
            <a:r>
              <a:rPr lang="en-GB" sz="1200" dirty="0" err="1">
                <a:latin typeface="Times New Roman"/>
                <a:cs typeface="Times New Roman"/>
              </a:rPr>
              <a:t>Akennedy</a:t>
            </a:r>
            <a:r>
              <a:rPr lang="en-GB" sz="1200" dirty="0">
                <a:latin typeface="Times New Roman"/>
                <a:cs typeface="Times New Roman"/>
              </a:rPr>
              <a:t>, (2026). “</a:t>
            </a:r>
            <a:r>
              <a:rPr lang="en-GB" sz="1200" dirty="0" err="1">
                <a:latin typeface="Times New Roman"/>
                <a:cs typeface="Times New Roman"/>
              </a:rPr>
              <a:t>Martyns</a:t>
            </a:r>
            <a:r>
              <a:rPr lang="en-GB" sz="1200" dirty="0">
                <a:latin typeface="Times New Roman"/>
                <a:cs typeface="Times New Roman"/>
              </a:rPr>
              <a:t> Law Crowd Safety.” </a:t>
            </a:r>
            <a:r>
              <a:rPr lang="en-GB" sz="1200" i="1" dirty="0">
                <a:latin typeface="Times New Roman"/>
                <a:cs typeface="Times New Roman"/>
              </a:rPr>
              <a:t>Remark Vision</a:t>
            </a:r>
            <a:r>
              <a:rPr lang="en-GB" sz="1200" dirty="0">
                <a:latin typeface="Times New Roman"/>
                <a:cs typeface="Times New Roman"/>
              </a:rPr>
              <a:t>, 13 Nov. 2024, remarkvision.com/</a:t>
            </a:r>
            <a:r>
              <a:rPr lang="en-GB" sz="1200" dirty="0" err="1">
                <a:latin typeface="Times New Roman"/>
                <a:cs typeface="Times New Roman"/>
              </a:rPr>
              <a:t>martyns</a:t>
            </a:r>
            <a:r>
              <a:rPr lang="en-GB" sz="1200" dirty="0">
                <a:latin typeface="Times New Roman"/>
                <a:cs typeface="Times New Roman"/>
              </a:rPr>
              <a:t>-law-crowd-safety-ai/. Accessed 23 Apr. 2026.</a:t>
            </a:r>
          </a:p>
          <a:p>
            <a:r>
              <a:rPr lang="en-GB" sz="1200">
                <a:latin typeface="Times New Roman"/>
                <a:cs typeface="Times New Roman"/>
              </a:rPr>
              <a:t>Harrogate Convention Centre, (2025). “Harrogate Convention Centre Blog: MARTYN’S LAW: Essential Resources for Venues and Event Organisers - Harrogate Convention Centre.” </a:t>
            </a:r>
            <a:r>
              <a:rPr lang="en-GB" sz="1200" i="1">
                <a:latin typeface="Times New Roman"/>
                <a:cs typeface="Times New Roman"/>
              </a:rPr>
              <a:t>Harrogateconventioncentre.co.uk</a:t>
            </a:r>
            <a:r>
              <a:rPr lang="en-GB" sz="1200">
                <a:latin typeface="Times New Roman"/>
                <a:cs typeface="Times New Roman"/>
              </a:rPr>
              <a:t>, 20 May 2025, </a:t>
            </a:r>
            <a:r>
              <a:rPr lang="en-GB" sz="1200" dirty="0">
                <a:latin typeface="Times New Roman"/>
                <a:cs typeface="Times New Roman"/>
                <a:hlinkClick r:id="rId2"/>
              </a:rPr>
              <a:t>www.harrogateconventioncentre.co.uk/blog/martyns-law-essential-resources-for-venues-and-event-organisers</a:t>
            </a:r>
            <a:r>
              <a:rPr lang="en-GB" sz="1200" dirty="0">
                <a:latin typeface="Times New Roman"/>
                <a:cs typeface="Times New Roman"/>
              </a:rPr>
              <a:t>.</a:t>
            </a:r>
            <a:endParaRPr lang="en-GB" dirty="0"/>
          </a:p>
          <a:p>
            <a:r>
              <a:rPr lang="en-GB" sz="1200" dirty="0">
                <a:latin typeface="Times New Roman"/>
                <a:cs typeface="Times New Roman"/>
              </a:rPr>
              <a:t>Home Office, (2025). “Martyn’s Law Factsheet – Home Office in the Media.” </a:t>
            </a:r>
            <a:r>
              <a:rPr lang="en-GB" sz="1200" i="1" dirty="0">
                <a:latin typeface="Times New Roman"/>
                <a:cs typeface="Times New Roman"/>
              </a:rPr>
              <a:t>Blog.gov.uk</a:t>
            </a:r>
            <a:r>
              <a:rPr lang="en-GB" sz="1200" dirty="0">
                <a:latin typeface="Times New Roman"/>
                <a:cs typeface="Times New Roman"/>
              </a:rPr>
              <a:t>, 3 Apr. 2025, homeofficemedia.blog.gov.uk/2025/04/03/</a:t>
            </a:r>
            <a:r>
              <a:rPr lang="en-GB" sz="1200" dirty="0" err="1">
                <a:latin typeface="Times New Roman"/>
                <a:cs typeface="Times New Roman"/>
              </a:rPr>
              <a:t>martyns</a:t>
            </a:r>
            <a:r>
              <a:rPr lang="en-GB" sz="1200" dirty="0">
                <a:latin typeface="Times New Roman"/>
                <a:cs typeface="Times New Roman"/>
              </a:rPr>
              <a:t>-law-factsheet/.</a:t>
            </a:r>
            <a:endParaRPr lang="en-GB" dirty="0"/>
          </a:p>
          <a:p>
            <a:r>
              <a:rPr lang="en-GB" sz="1200">
                <a:latin typeface="Times New Roman"/>
                <a:cs typeface="Times New Roman"/>
              </a:rPr>
              <a:t>HSE, (2025). “Event Safety - Crowd-Management - Assess Crowd Safety Risks and Identify Hazards.” </a:t>
            </a:r>
            <a:r>
              <a:rPr lang="en-GB" sz="1200" i="1">
                <a:latin typeface="Times New Roman"/>
                <a:cs typeface="Times New Roman"/>
              </a:rPr>
              <a:t>Hse.gov.uk</a:t>
            </a:r>
            <a:r>
              <a:rPr lang="en-GB" sz="1200">
                <a:latin typeface="Times New Roman"/>
                <a:cs typeface="Times New Roman"/>
              </a:rPr>
              <a:t>, 2025, </a:t>
            </a:r>
            <a:r>
              <a:rPr lang="en-GB" sz="1200" dirty="0">
                <a:latin typeface="Times New Roman"/>
                <a:cs typeface="Times New Roman"/>
                <a:hlinkClick r:id="rId3"/>
              </a:rPr>
              <a:t>www.hse.gov.uk/event-safety/crowd-management-assess.htm</a:t>
            </a:r>
            <a:r>
              <a:rPr lang="en-GB" sz="1200">
                <a:latin typeface="Times New Roman"/>
                <a:cs typeface="Times New Roman"/>
              </a:rPr>
              <a:t>.</a:t>
            </a:r>
            <a:endParaRPr lang="en-GB" dirty="0"/>
          </a:p>
          <a:p>
            <a:r>
              <a:rPr lang="en-GB" sz="1200">
                <a:latin typeface="Times New Roman"/>
                <a:cs typeface="Times New Roman"/>
              </a:rPr>
              <a:t>Lawrence, James, (2025). “Event Risk Management in the UK | Security &amp; Martyn’s Law Guide.” </a:t>
            </a:r>
            <a:r>
              <a:rPr lang="en-GB" sz="1200" i="1">
                <a:latin typeface="Times New Roman"/>
                <a:cs typeface="Times New Roman"/>
              </a:rPr>
              <a:t>Peregrine-Rm.com</a:t>
            </a:r>
            <a:r>
              <a:rPr lang="en-GB" sz="1200">
                <a:latin typeface="Times New Roman"/>
                <a:cs typeface="Times New Roman"/>
              </a:rPr>
              <a:t>, 17 Nov. 2025, </a:t>
            </a:r>
            <a:r>
              <a:rPr lang="en-GB" sz="1200" dirty="0">
                <a:latin typeface="Times New Roman"/>
                <a:cs typeface="Times New Roman"/>
                <a:hlinkClick r:id="rId4"/>
              </a:rPr>
              <a:t>www.peregrine-rm.com/event-risk-management-uk-guide</a:t>
            </a:r>
            <a:r>
              <a:rPr lang="en-GB" sz="1200" dirty="0">
                <a:latin typeface="Times New Roman"/>
                <a:cs typeface="Times New Roman"/>
              </a:rPr>
              <a:t>.</a:t>
            </a:r>
          </a:p>
          <a:p>
            <a:r>
              <a:rPr lang="en-GB" sz="1200" dirty="0" err="1">
                <a:latin typeface="Times New Roman"/>
                <a:cs typeface="Times New Roman"/>
              </a:rPr>
              <a:t>ProtectUK</a:t>
            </a:r>
            <a:r>
              <a:rPr lang="en-GB" sz="1200" dirty="0">
                <a:latin typeface="Times New Roman"/>
                <a:cs typeface="Times New Roman"/>
              </a:rPr>
              <a:t>, (2023). “Martyn’s Law Overview and What You Need to Know | </a:t>
            </a:r>
            <a:r>
              <a:rPr lang="en-GB" sz="1200" dirty="0" err="1">
                <a:latin typeface="Times New Roman"/>
                <a:cs typeface="Times New Roman"/>
              </a:rPr>
              <a:t>ProtectUK</a:t>
            </a:r>
            <a:r>
              <a:rPr lang="en-GB" sz="1200" dirty="0">
                <a:latin typeface="Times New Roman"/>
                <a:cs typeface="Times New Roman"/>
              </a:rPr>
              <a:t>.” </a:t>
            </a:r>
            <a:r>
              <a:rPr lang="en-GB" sz="1200" i="1" dirty="0">
                <a:latin typeface="Times New Roman"/>
                <a:cs typeface="Times New Roman"/>
                <a:hlinkClick r:id="rId5"/>
              </a:rPr>
              <a:t>Www.protectuk.police.uk</a:t>
            </a:r>
            <a:r>
              <a:rPr lang="en-GB" sz="1200" dirty="0">
                <a:latin typeface="Times New Roman"/>
                <a:cs typeface="Times New Roman"/>
              </a:rPr>
              <a:t>, 8 Nov. 2023, </a:t>
            </a:r>
            <a:r>
              <a:rPr lang="en-GB" sz="1200" dirty="0">
                <a:latin typeface="Times New Roman"/>
                <a:cs typeface="Times New Roman"/>
                <a:hlinkClick r:id="rId6"/>
              </a:rPr>
              <a:t>www.protectuk.police.uk/martyns-law/martyns-law-overview-and-what-you-need-know</a:t>
            </a:r>
            <a:r>
              <a:rPr lang="en-GB" sz="1200" dirty="0">
                <a:latin typeface="Times New Roman"/>
                <a:cs typeface="Times New Roman"/>
              </a:rPr>
              <a:t>.</a:t>
            </a:r>
            <a:endParaRPr lang="en-GB" dirty="0"/>
          </a:p>
          <a:p>
            <a:r>
              <a:rPr lang="en-GB" sz="1200">
                <a:latin typeface="Times New Roman"/>
                <a:cs typeface="Times New Roman"/>
              </a:rPr>
              <a:t>RMP, (2023). </a:t>
            </a:r>
            <a:r>
              <a:rPr lang="en-GB" sz="1200" i="1">
                <a:latin typeface="Times New Roman"/>
                <a:cs typeface="Times New Roman"/>
              </a:rPr>
              <a:t>Risk Management Partners</a:t>
            </a:r>
            <a:r>
              <a:rPr lang="en-GB" sz="1200">
                <a:latin typeface="Times New Roman"/>
                <a:cs typeface="Times New Roman"/>
              </a:rPr>
              <a:t>. 2023.</a:t>
            </a:r>
            <a:endParaRPr lang="en-GB"/>
          </a:p>
          <a:p>
            <a:endParaRPr lang="en-GB"/>
          </a:p>
        </p:txBody>
      </p:sp>
    </p:spTree>
    <p:extLst>
      <p:ext uri="{BB962C8B-B14F-4D97-AF65-F5344CB8AC3E}">
        <p14:creationId xmlns:p14="http://schemas.microsoft.com/office/powerpoint/2010/main" val="766692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Operating polices &amp; procedures</vt:lpstr>
      <vt:lpstr>Event Overview</vt:lpstr>
      <vt:lpstr>Objectives</vt:lpstr>
      <vt:lpstr>Aims</vt:lpstr>
      <vt:lpstr>2 - Eden</vt:lpstr>
      <vt:lpstr>Key Legal &amp; Op License Considerations. </vt:lpstr>
      <vt:lpstr>Licensing Act 2003</vt:lpstr>
      <vt:lpstr>Food Safety Act 1990 </vt:lpstr>
      <vt:lpstr>Music &amp; TV License </vt:lpstr>
      <vt:lpstr>Duty of Care</vt:lpstr>
      <vt:lpstr>3 - Zara</vt:lpstr>
      <vt:lpstr>4 - Arwen</vt:lpstr>
      <vt:lpstr>Risk Assessment Issues</vt:lpstr>
      <vt:lpstr>Application to Martyn's Law</vt:lpstr>
      <vt:lpstr>5 - Dems</vt:lpstr>
      <vt:lpstr>Eva's references</vt:lpstr>
      <vt:lpstr>Arwen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polices &amp; procedures</dc:title>
  <dc:creator/>
  <cp:revision>226</cp:revision>
  <dcterms:created xsi:type="dcterms:W3CDTF">2026-02-19T14:44:11Z</dcterms:created>
  <dcterms:modified xsi:type="dcterms:W3CDTF">2026-04-24T12:40:51Z</dcterms:modified>
</cp:coreProperties>
</file>