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6" r:id="rId2"/>
    <p:sldId id="330" r:id="rId3"/>
    <p:sldId id="332" r:id="rId4"/>
    <p:sldId id="313" r:id="rId5"/>
    <p:sldId id="381" r:id="rId6"/>
    <p:sldId id="333" r:id="rId7"/>
    <p:sldId id="312" r:id="rId8"/>
    <p:sldId id="386" r:id="rId9"/>
    <p:sldId id="387" r:id="rId10"/>
    <p:sldId id="388" r:id="rId11"/>
    <p:sldId id="390" r:id="rId12"/>
    <p:sldId id="389" r:id="rId13"/>
    <p:sldId id="392" r:id="rId14"/>
    <p:sldId id="334" r:id="rId15"/>
    <p:sldId id="274" r:id="rId16"/>
    <p:sldId id="275" r:id="rId17"/>
    <p:sldId id="363" r:id="rId18"/>
    <p:sldId id="380" r:id="rId19"/>
    <p:sldId id="354" r:id="rId20"/>
    <p:sldId id="384" r:id="rId21"/>
    <p:sldId id="328" r:id="rId22"/>
    <p:sldId id="335" r:id="rId23"/>
    <p:sldId id="281" r:id="rId24"/>
    <p:sldId id="336" r:id="rId25"/>
    <p:sldId id="337" r:id="rId26"/>
    <p:sldId id="347" r:id="rId27"/>
    <p:sldId id="338" r:id="rId28"/>
    <p:sldId id="339" r:id="rId29"/>
    <p:sldId id="284" r:id="rId30"/>
    <p:sldId id="340" r:id="rId31"/>
    <p:sldId id="341" r:id="rId32"/>
    <p:sldId id="342" r:id="rId33"/>
    <p:sldId id="382" r:id="rId34"/>
    <p:sldId id="383" r:id="rId35"/>
    <p:sldId id="344" r:id="rId36"/>
    <p:sldId id="288" r:id="rId37"/>
    <p:sldId id="306" r:id="rId38"/>
    <p:sldId id="355" r:id="rId39"/>
    <p:sldId id="308" r:id="rId40"/>
    <p:sldId id="273" r:id="rId41"/>
    <p:sldId id="260" r:id="rId42"/>
    <p:sldId id="309" r:id="rId43"/>
    <p:sldId id="310" r:id="rId44"/>
    <p:sldId id="356" r:id="rId45"/>
    <p:sldId id="357" r:id="rId46"/>
    <p:sldId id="358" r:id="rId47"/>
    <p:sldId id="311" r:id="rId48"/>
    <p:sldId id="359" r:id="rId49"/>
    <p:sldId id="364" r:id="rId50"/>
    <p:sldId id="365" r:id="rId51"/>
    <p:sldId id="367" r:id="rId52"/>
    <p:sldId id="360"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7532" autoAdjust="0"/>
  </p:normalViewPr>
  <p:slideViewPr>
    <p:cSldViewPr snapToGrid="0">
      <p:cViewPr varScale="1">
        <p:scale>
          <a:sx n="80" d="100"/>
          <a:sy n="80" d="100"/>
        </p:scale>
        <p:origin x="12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vProcess5" loCatId="process" qsTypeId="urn:microsoft.com/office/officeart/2005/8/quickstyle/simple1" qsCatId="simple" csTypeId="urn:microsoft.com/office/officeart/2005/8/colors/colorful2" csCatId="colorful" phldr="1"/>
      <dgm:spPr/>
      <dgm:t>
        <a:bodyPr rtlCol="0"/>
        <a:lstStyle/>
        <a:p>
          <a:pPr rtl="0"/>
          <a:endParaRPr lang="en-US"/>
        </a:p>
      </dgm:t>
    </dgm:pt>
    <dgm:pt modelId="{40FC4FFE-8987-4A26-B7F4-8A516F18ADAE}">
      <dgm:prSet/>
      <dgm:spPr/>
      <dgm:t>
        <a:bodyPr rtlCol="0"/>
        <a:lstStyle/>
        <a:p>
          <a:pPr rtl="0">
            <a:defRPr cap="all"/>
          </a:pPr>
          <a:r>
            <a:rPr lang="en-gb"/>
            <a:t>The concept of change </a:t>
          </a:r>
        </a:p>
      </dgm:t>
    </dgm:pt>
    <dgm:pt modelId="{CAD7EF86-FB23-41F6-BF42-040B36DEFDB1}" type="parTrans" cxnId="{C7AD8469-3C68-4AF9-AB82-79B0043AA120}">
      <dgm:prSet/>
      <dgm:spPr/>
      <dgm:t>
        <a:bodyPr rtlCol="0"/>
        <a:lstStyle/>
        <a:p>
          <a:pPr rtl="0"/>
          <a:endParaRPr lang="en-US"/>
        </a:p>
      </dgm:t>
    </dgm:pt>
    <dgm:pt modelId="{5B62599A-5C9B-48E7-896E-EA782AC60C8B}" type="sibTrans" cxnId="{C7AD8469-3C68-4AF9-AB82-79B0043AA120}">
      <dgm:prSet/>
      <dgm:spPr/>
      <dgm:t>
        <a:bodyPr rtlCol="0"/>
        <a:lstStyle/>
        <a:p>
          <a:pPr rtl="0"/>
          <a:endParaRPr lang="en-US"/>
        </a:p>
      </dgm:t>
    </dgm:pt>
    <dgm:pt modelId="{49225C73-1633-42F1-AB3B-7CB183E5F8B8}">
      <dgm:prSet/>
      <dgm:spPr/>
      <dgm:t>
        <a:bodyPr rtlCol="0"/>
        <a:lstStyle/>
        <a:p>
          <a:pPr rtl="0">
            <a:defRPr cap="all"/>
          </a:pPr>
          <a:r>
            <a:rPr lang="en-gb"/>
            <a:t>Reasons for change and how it is managed</a:t>
          </a:r>
        </a:p>
      </dgm:t>
    </dgm:pt>
    <dgm:pt modelId="{1A0E2090-1D4F-438A-8766-B6030CE01ADD}" type="parTrans" cxnId="{A9154303-8225-4248-91DC-1B0156A35F07}">
      <dgm:prSet/>
      <dgm:spPr/>
      <dgm:t>
        <a:bodyPr rtlCol="0"/>
        <a:lstStyle/>
        <a:p>
          <a:pPr rtl="0"/>
          <a:endParaRPr lang="en-US"/>
        </a:p>
      </dgm:t>
    </dgm:pt>
    <dgm:pt modelId="{9646853A-8964-4519-A5B1-0B7D18B2983D}" type="sibTrans" cxnId="{A9154303-8225-4248-91DC-1B0156A35F07}">
      <dgm:prSet/>
      <dgm:spPr/>
      <dgm:t>
        <a:bodyPr rtlCol="0"/>
        <a:lstStyle/>
        <a:p>
          <a:pPr rtl="0"/>
          <a:endParaRPr lang="en-US"/>
        </a:p>
      </dgm:t>
    </dgm:pt>
    <dgm:pt modelId="{1C383F32-22E8-4F62-A3E0-BDC3D5F48992}">
      <dgm:prSet/>
      <dgm:spPr/>
      <dgm:t>
        <a:bodyPr rtlCol="0"/>
        <a:lstStyle/>
        <a:p>
          <a:pPr rtl="0">
            <a:defRPr cap="all"/>
          </a:pPr>
          <a:r>
            <a:rPr lang="en-GB"/>
            <a:t>R</a:t>
          </a:r>
          <a:r>
            <a:rPr lang="en-gb"/>
            <a:t>esistance to change and organisational culture</a:t>
          </a:r>
        </a:p>
      </dgm:t>
    </dgm:pt>
    <dgm:pt modelId="{A7920A2F-3244-4159-AF04-6A1D38B7B317}" type="parTrans" cxnId="{C4CCE57E-E871-46D6-BAD5-880252C95D22}">
      <dgm:prSet/>
      <dgm:spPr/>
      <dgm:t>
        <a:bodyPr rtlCol="0"/>
        <a:lstStyle/>
        <a:p>
          <a:pPr rtl="0"/>
          <a:endParaRPr lang="en-US"/>
        </a:p>
      </dgm:t>
    </dgm:pt>
    <dgm:pt modelId="{8500F72A-2C6D-4FDF-9C1D-CA691380EB0B}" type="sibTrans" cxnId="{C4CCE57E-E871-46D6-BAD5-880252C95D22}">
      <dgm:prSet/>
      <dgm:spPr/>
      <dgm:t>
        <a:bodyPr rtlCol="0"/>
        <a:lstStyle/>
        <a:p>
          <a:pPr rtl="0"/>
          <a:endParaRPr lang="en-US"/>
        </a:p>
      </dgm:t>
    </dgm:pt>
    <dgm:pt modelId="{AE41339B-BB05-4EE7-8F9F-0762E4A8C189}" type="pres">
      <dgm:prSet presAssocID="{01A66772-F185-4D58-B8BB-E9370D7A7A2B}" presName="outerComposite" presStyleCnt="0">
        <dgm:presLayoutVars>
          <dgm:chMax val="5"/>
          <dgm:dir/>
          <dgm:resizeHandles val="exact"/>
        </dgm:presLayoutVars>
      </dgm:prSet>
      <dgm:spPr/>
    </dgm:pt>
    <dgm:pt modelId="{16FEDDCE-E578-407D-87FB-3695FCC67286}" type="pres">
      <dgm:prSet presAssocID="{01A66772-F185-4D58-B8BB-E9370D7A7A2B}" presName="dummyMaxCanvas" presStyleCnt="0">
        <dgm:presLayoutVars/>
      </dgm:prSet>
      <dgm:spPr/>
    </dgm:pt>
    <dgm:pt modelId="{7A10D88A-E3B1-413E-8F73-857D8A53EEB5}" type="pres">
      <dgm:prSet presAssocID="{01A66772-F185-4D58-B8BB-E9370D7A7A2B}" presName="ThreeNodes_1" presStyleLbl="node1" presStyleIdx="0" presStyleCnt="3">
        <dgm:presLayoutVars>
          <dgm:bulletEnabled val="1"/>
        </dgm:presLayoutVars>
      </dgm:prSet>
      <dgm:spPr/>
    </dgm:pt>
    <dgm:pt modelId="{9C8E4AF0-8C83-46A0-9DCA-6E8D007E4A37}" type="pres">
      <dgm:prSet presAssocID="{01A66772-F185-4D58-B8BB-E9370D7A7A2B}" presName="ThreeNodes_2" presStyleLbl="node1" presStyleIdx="1" presStyleCnt="3">
        <dgm:presLayoutVars>
          <dgm:bulletEnabled val="1"/>
        </dgm:presLayoutVars>
      </dgm:prSet>
      <dgm:spPr/>
    </dgm:pt>
    <dgm:pt modelId="{508BE028-F36E-486E-9C8A-98BBA3905137}" type="pres">
      <dgm:prSet presAssocID="{01A66772-F185-4D58-B8BB-E9370D7A7A2B}" presName="ThreeNodes_3" presStyleLbl="node1" presStyleIdx="2" presStyleCnt="3">
        <dgm:presLayoutVars>
          <dgm:bulletEnabled val="1"/>
        </dgm:presLayoutVars>
      </dgm:prSet>
      <dgm:spPr/>
    </dgm:pt>
    <dgm:pt modelId="{66C0D207-83D1-407D-A3CA-13800204ABE7}" type="pres">
      <dgm:prSet presAssocID="{01A66772-F185-4D58-B8BB-E9370D7A7A2B}" presName="ThreeConn_1-2" presStyleLbl="fgAccFollowNode1" presStyleIdx="0" presStyleCnt="2">
        <dgm:presLayoutVars>
          <dgm:bulletEnabled val="1"/>
        </dgm:presLayoutVars>
      </dgm:prSet>
      <dgm:spPr/>
    </dgm:pt>
    <dgm:pt modelId="{7E63E0A3-63EB-4B87-9EDE-5D910FEFD65C}" type="pres">
      <dgm:prSet presAssocID="{01A66772-F185-4D58-B8BB-E9370D7A7A2B}" presName="ThreeConn_2-3" presStyleLbl="fgAccFollowNode1" presStyleIdx="1" presStyleCnt="2">
        <dgm:presLayoutVars>
          <dgm:bulletEnabled val="1"/>
        </dgm:presLayoutVars>
      </dgm:prSet>
      <dgm:spPr/>
    </dgm:pt>
    <dgm:pt modelId="{5B800071-9DBF-4173-BE5F-3B6317B99309}" type="pres">
      <dgm:prSet presAssocID="{01A66772-F185-4D58-B8BB-E9370D7A7A2B}" presName="ThreeNodes_1_text" presStyleLbl="node1" presStyleIdx="2" presStyleCnt="3">
        <dgm:presLayoutVars>
          <dgm:bulletEnabled val="1"/>
        </dgm:presLayoutVars>
      </dgm:prSet>
      <dgm:spPr/>
    </dgm:pt>
    <dgm:pt modelId="{F36BBD63-AE0C-42DA-AF14-571A429ED1AE}" type="pres">
      <dgm:prSet presAssocID="{01A66772-F185-4D58-B8BB-E9370D7A7A2B}" presName="ThreeNodes_2_text" presStyleLbl="node1" presStyleIdx="2" presStyleCnt="3">
        <dgm:presLayoutVars>
          <dgm:bulletEnabled val="1"/>
        </dgm:presLayoutVars>
      </dgm:prSet>
      <dgm:spPr/>
    </dgm:pt>
    <dgm:pt modelId="{AC23841E-F92A-4347-909A-A8378B965F1D}" type="pres">
      <dgm:prSet presAssocID="{01A66772-F185-4D58-B8BB-E9370D7A7A2B}" presName="ThreeNodes_3_text" presStyleLbl="node1" presStyleIdx="2" presStyleCnt="3">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3C03CC15-4A99-4950-8560-7BF2DEA565D0}" type="presOf" srcId="{9646853A-8964-4519-A5B1-0B7D18B2983D}" destId="{7E63E0A3-63EB-4B87-9EDE-5D910FEFD65C}" srcOrd="0" destOrd="0" presId="urn:microsoft.com/office/officeart/2005/8/layout/vProcess5"/>
    <dgm:cxn modelId="{AEAD9438-0498-41C2-ABBE-FAECB7DD7019}" type="presOf" srcId="{01A66772-F185-4D58-B8BB-E9370D7A7A2B}" destId="{AE41339B-BB05-4EE7-8F9F-0762E4A8C189}" srcOrd="0" destOrd="0" presId="urn:microsoft.com/office/officeart/2005/8/layout/vProcess5"/>
    <dgm:cxn modelId="{54003369-5F25-42EE-8FA8-B2181A3B4514}" type="presOf" srcId="{1C383F32-22E8-4F62-A3E0-BDC3D5F48992}" destId="{AC23841E-F92A-4347-909A-A8378B965F1D}" srcOrd="1" destOrd="0" presId="urn:microsoft.com/office/officeart/2005/8/layout/vProcess5"/>
    <dgm:cxn modelId="{C7AD8469-3C68-4AF9-AB82-79B0043AA120}" srcId="{01A66772-F185-4D58-B8BB-E9370D7A7A2B}" destId="{40FC4FFE-8987-4A26-B7F4-8A516F18ADAE}" srcOrd="0" destOrd="0" parTransId="{CAD7EF86-FB23-41F6-BF42-040B36DEFDB1}" sibTransId="{5B62599A-5C9B-48E7-896E-EA782AC60C8B}"/>
    <dgm:cxn modelId="{F3F17A74-3618-4797-9F53-8A437C1CDCDA}" type="presOf" srcId="{5B62599A-5C9B-48E7-896E-EA782AC60C8B}" destId="{66C0D207-83D1-407D-A3CA-13800204ABE7}" srcOrd="0" destOrd="0" presId="urn:microsoft.com/office/officeart/2005/8/layout/vProcess5"/>
    <dgm:cxn modelId="{C259D178-5A39-47DB-B1E9-85C61E962148}" type="presOf" srcId="{49225C73-1633-42F1-AB3B-7CB183E5F8B8}" destId="{F36BBD63-AE0C-42DA-AF14-571A429ED1AE}" srcOrd="1" destOrd="0" presId="urn:microsoft.com/office/officeart/2005/8/layout/vProcess5"/>
    <dgm:cxn modelId="{C4CCE57E-E871-46D6-BAD5-880252C95D22}" srcId="{01A66772-F185-4D58-B8BB-E9370D7A7A2B}" destId="{1C383F32-22E8-4F62-A3E0-BDC3D5F48992}" srcOrd="2" destOrd="0" parTransId="{A7920A2F-3244-4159-AF04-6A1D38B7B317}" sibTransId="{8500F72A-2C6D-4FDF-9C1D-CA691380EB0B}"/>
    <dgm:cxn modelId="{51608D93-2183-4967-82D8-1AAEF693ED9F}" type="presOf" srcId="{40FC4FFE-8987-4A26-B7F4-8A516F18ADAE}" destId="{5B800071-9DBF-4173-BE5F-3B6317B99309}" srcOrd="1" destOrd="0" presId="urn:microsoft.com/office/officeart/2005/8/layout/vProcess5"/>
    <dgm:cxn modelId="{986E1BB9-8865-489B-AF67-AFC663077563}" type="presOf" srcId="{49225C73-1633-42F1-AB3B-7CB183E5F8B8}" destId="{9C8E4AF0-8C83-46A0-9DCA-6E8D007E4A37}" srcOrd="0" destOrd="0" presId="urn:microsoft.com/office/officeart/2005/8/layout/vProcess5"/>
    <dgm:cxn modelId="{10EF1AC7-C642-4EA1-8A6F-D3DCA4C19CE3}" type="presOf" srcId="{1C383F32-22E8-4F62-A3E0-BDC3D5F48992}" destId="{508BE028-F36E-486E-9C8A-98BBA3905137}" srcOrd="0" destOrd="0" presId="urn:microsoft.com/office/officeart/2005/8/layout/vProcess5"/>
    <dgm:cxn modelId="{E123E9E6-9BCC-4F4B-A864-EF6DA09BCEDF}" type="presOf" srcId="{40FC4FFE-8987-4A26-B7F4-8A516F18ADAE}" destId="{7A10D88A-E3B1-413E-8F73-857D8A53EEB5}" srcOrd="0" destOrd="0" presId="urn:microsoft.com/office/officeart/2005/8/layout/vProcess5"/>
    <dgm:cxn modelId="{492DAF16-FD0E-4487-953E-0A4BF82AE6D0}" type="presParOf" srcId="{AE41339B-BB05-4EE7-8F9F-0762E4A8C189}" destId="{16FEDDCE-E578-407D-87FB-3695FCC67286}" srcOrd="0" destOrd="0" presId="urn:microsoft.com/office/officeart/2005/8/layout/vProcess5"/>
    <dgm:cxn modelId="{1EB8CE88-0455-4970-9CE1-6105C95A72FD}" type="presParOf" srcId="{AE41339B-BB05-4EE7-8F9F-0762E4A8C189}" destId="{7A10D88A-E3B1-413E-8F73-857D8A53EEB5}" srcOrd="1" destOrd="0" presId="urn:microsoft.com/office/officeart/2005/8/layout/vProcess5"/>
    <dgm:cxn modelId="{599B4946-1238-47F2-8651-EDA66A7C20AE}" type="presParOf" srcId="{AE41339B-BB05-4EE7-8F9F-0762E4A8C189}" destId="{9C8E4AF0-8C83-46A0-9DCA-6E8D007E4A37}" srcOrd="2" destOrd="0" presId="urn:microsoft.com/office/officeart/2005/8/layout/vProcess5"/>
    <dgm:cxn modelId="{72CC984B-FC56-47F3-B422-86B7825AD75C}" type="presParOf" srcId="{AE41339B-BB05-4EE7-8F9F-0762E4A8C189}" destId="{508BE028-F36E-486E-9C8A-98BBA3905137}" srcOrd="3" destOrd="0" presId="urn:microsoft.com/office/officeart/2005/8/layout/vProcess5"/>
    <dgm:cxn modelId="{EBFB88A5-8E01-4CB0-B2FE-401FCB7A8D35}" type="presParOf" srcId="{AE41339B-BB05-4EE7-8F9F-0762E4A8C189}" destId="{66C0D207-83D1-407D-A3CA-13800204ABE7}" srcOrd="4" destOrd="0" presId="urn:microsoft.com/office/officeart/2005/8/layout/vProcess5"/>
    <dgm:cxn modelId="{7130A4C5-906F-474F-8A04-123B74050B29}" type="presParOf" srcId="{AE41339B-BB05-4EE7-8F9F-0762E4A8C189}" destId="{7E63E0A3-63EB-4B87-9EDE-5D910FEFD65C}" srcOrd="5" destOrd="0" presId="urn:microsoft.com/office/officeart/2005/8/layout/vProcess5"/>
    <dgm:cxn modelId="{825C9805-702E-4795-BEBF-AE9E83518325}" type="presParOf" srcId="{AE41339B-BB05-4EE7-8F9F-0762E4A8C189}" destId="{5B800071-9DBF-4173-BE5F-3B6317B99309}" srcOrd="6" destOrd="0" presId="urn:microsoft.com/office/officeart/2005/8/layout/vProcess5"/>
    <dgm:cxn modelId="{F40BD5B1-04F1-4169-BD58-D6BF8ED40CDB}" type="presParOf" srcId="{AE41339B-BB05-4EE7-8F9F-0762E4A8C189}" destId="{F36BBD63-AE0C-42DA-AF14-571A429ED1AE}" srcOrd="7" destOrd="0" presId="urn:microsoft.com/office/officeart/2005/8/layout/vProcess5"/>
    <dgm:cxn modelId="{4D3C8A35-58D8-48F8-8022-A6382F6ECF70}" type="presParOf" srcId="{AE41339B-BB05-4EE7-8F9F-0762E4A8C189}" destId="{AC23841E-F92A-4347-909A-A8378B965F1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47B26F-4DA9-41C9-A7DB-E14FD62F768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790BD1B-F7F5-43AE-B0CA-D0ADA43E96C4}">
      <dgm:prSet/>
      <dgm:spPr/>
      <dgm:t>
        <a:bodyPr/>
        <a:lstStyle/>
        <a:p>
          <a:pPr>
            <a:lnSpc>
              <a:spcPct val="100000"/>
            </a:lnSpc>
          </a:pPr>
          <a:r>
            <a:rPr lang="en-GB"/>
            <a:t>Type of recent change (organisational/ situational)</a:t>
          </a:r>
          <a:endParaRPr lang="en-US"/>
        </a:p>
      </dgm:t>
    </dgm:pt>
    <dgm:pt modelId="{9C508724-C949-49EF-B3B0-00157B093B4A}" type="parTrans" cxnId="{E8D17ECE-9E06-4B36-B3FA-DFD6AA57F546}">
      <dgm:prSet/>
      <dgm:spPr/>
      <dgm:t>
        <a:bodyPr/>
        <a:lstStyle/>
        <a:p>
          <a:endParaRPr lang="en-US"/>
        </a:p>
      </dgm:t>
    </dgm:pt>
    <dgm:pt modelId="{D7D0D636-8278-4686-9F90-91E61F6913E2}" type="sibTrans" cxnId="{E8D17ECE-9E06-4B36-B3FA-DFD6AA57F546}">
      <dgm:prSet/>
      <dgm:spPr/>
      <dgm:t>
        <a:bodyPr/>
        <a:lstStyle/>
        <a:p>
          <a:endParaRPr lang="en-US"/>
        </a:p>
      </dgm:t>
    </dgm:pt>
    <dgm:pt modelId="{944F72A9-00A3-4F09-A841-03645AA660F1}">
      <dgm:prSet/>
      <dgm:spPr/>
      <dgm:t>
        <a:bodyPr/>
        <a:lstStyle/>
        <a:p>
          <a:pPr>
            <a:lnSpc>
              <a:spcPct val="100000"/>
            </a:lnSpc>
          </a:pPr>
          <a:r>
            <a:rPr lang="en-GB"/>
            <a:t>Why was it needed?</a:t>
          </a:r>
          <a:endParaRPr lang="en-US"/>
        </a:p>
      </dgm:t>
    </dgm:pt>
    <dgm:pt modelId="{A3A9027D-43D6-4D25-8DEB-8A485A56B42F}" type="parTrans" cxnId="{CCC64F84-8D6A-4521-B9A0-293E88B2951B}">
      <dgm:prSet/>
      <dgm:spPr/>
      <dgm:t>
        <a:bodyPr/>
        <a:lstStyle/>
        <a:p>
          <a:endParaRPr lang="en-US"/>
        </a:p>
      </dgm:t>
    </dgm:pt>
    <dgm:pt modelId="{F108DCED-09F1-4FEB-AE7F-0D6031E34CD7}" type="sibTrans" cxnId="{CCC64F84-8D6A-4521-B9A0-293E88B2951B}">
      <dgm:prSet/>
      <dgm:spPr/>
      <dgm:t>
        <a:bodyPr/>
        <a:lstStyle/>
        <a:p>
          <a:endParaRPr lang="en-US"/>
        </a:p>
      </dgm:t>
    </dgm:pt>
    <dgm:pt modelId="{7239FFE7-4790-49F1-BE37-7085E8D62232}">
      <dgm:prSet/>
      <dgm:spPr/>
      <dgm:t>
        <a:bodyPr/>
        <a:lstStyle/>
        <a:p>
          <a:pPr>
            <a:lnSpc>
              <a:spcPct val="100000"/>
            </a:lnSpc>
          </a:pPr>
          <a:r>
            <a:rPr lang="en-GB"/>
            <a:t>Who decided and how was it communicated?</a:t>
          </a:r>
          <a:endParaRPr lang="en-US"/>
        </a:p>
      </dgm:t>
    </dgm:pt>
    <dgm:pt modelId="{52B84F8B-8860-45EA-877C-F09D50E6DDC5}" type="parTrans" cxnId="{2EE5093F-2762-4E08-AF67-B046C0F94D9A}">
      <dgm:prSet/>
      <dgm:spPr/>
      <dgm:t>
        <a:bodyPr/>
        <a:lstStyle/>
        <a:p>
          <a:endParaRPr lang="en-US"/>
        </a:p>
      </dgm:t>
    </dgm:pt>
    <dgm:pt modelId="{F5593FB0-D170-423A-91AE-B5A643C961AA}" type="sibTrans" cxnId="{2EE5093F-2762-4E08-AF67-B046C0F94D9A}">
      <dgm:prSet/>
      <dgm:spPr/>
      <dgm:t>
        <a:bodyPr/>
        <a:lstStyle/>
        <a:p>
          <a:endParaRPr lang="en-US"/>
        </a:p>
      </dgm:t>
    </dgm:pt>
    <dgm:pt modelId="{A59D1A73-05E4-40E4-BC79-B2553F0FFA12}">
      <dgm:prSet/>
      <dgm:spPr/>
      <dgm:t>
        <a:bodyPr/>
        <a:lstStyle/>
        <a:p>
          <a:pPr>
            <a:lnSpc>
              <a:spcPct val="100000"/>
            </a:lnSpc>
          </a:pPr>
          <a:r>
            <a:rPr lang="en-GB"/>
            <a:t>Scale?</a:t>
          </a:r>
          <a:endParaRPr lang="en-US"/>
        </a:p>
      </dgm:t>
    </dgm:pt>
    <dgm:pt modelId="{843E2138-2F98-4B0B-B904-6EC28F2A04E5}" type="parTrans" cxnId="{467EF3B1-CA95-4803-BE67-24876BF268B2}">
      <dgm:prSet/>
      <dgm:spPr/>
      <dgm:t>
        <a:bodyPr/>
        <a:lstStyle/>
        <a:p>
          <a:endParaRPr lang="en-US"/>
        </a:p>
      </dgm:t>
    </dgm:pt>
    <dgm:pt modelId="{C00AB6CF-013C-4CA6-A6E3-DF0147CDF2F7}" type="sibTrans" cxnId="{467EF3B1-CA95-4803-BE67-24876BF268B2}">
      <dgm:prSet/>
      <dgm:spPr/>
      <dgm:t>
        <a:bodyPr/>
        <a:lstStyle/>
        <a:p>
          <a:endParaRPr lang="en-US"/>
        </a:p>
      </dgm:t>
    </dgm:pt>
    <dgm:pt modelId="{1A7C2274-DD66-4661-9EBA-368F16E0AE72}">
      <dgm:prSet/>
      <dgm:spPr/>
      <dgm:t>
        <a:bodyPr/>
        <a:lstStyle/>
        <a:p>
          <a:pPr>
            <a:lnSpc>
              <a:spcPct val="100000"/>
            </a:lnSpc>
          </a:pPr>
          <a:r>
            <a:rPr lang="en-GB"/>
            <a:t>Who led it? Who influenced it?</a:t>
          </a:r>
          <a:endParaRPr lang="en-US"/>
        </a:p>
      </dgm:t>
    </dgm:pt>
    <dgm:pt modelId="{94B9187A-5C85-4739-8C38-6DEC4F26B18C}" type="parTrans" cxnId="{1BF8091C-DB21-458B-8F15-DCD1706D3C92}">
      <dgm:prSet/>
      <dgm:spPr/>
      <dgm:t>
        <a:bodyPr/>
        <a:lstStyle/>
        <a:p>
          <a:endParaRPr lang="en-US"/>
        </a:p>
      </dgm:t>
    </dgm:pt>
    <dgm:pt modelId="{05C882E7-32FC-46D3-8BA5-7BFA23524922}" type="sibTrans" cxnId="{1BF8091C-DB21-458B-8F15-DCD1706D3C92}">
      <dgm:prSet/>
      <dgm:spPr/>
      <dgm:t>
        <a:bodyPr/>
        <a:lstStyle/>
        <a:p>
          <a:endParaRPr lang="en-US"/>
        </a:p>
      </dgm:t>
    </dgm:pt>
    <dgm:pt modelId="{14628939-7287-47EA-94A8-B409B415CD8A}">
      <dgm:prSet/>
      <dgm:spPr/>
      <dgm:t>
        <a:bodyPr/>
        <a:lstStyle/>
        <a:p>
          <a:pPr>
            <a:lnSpc>
              <a:spcPct val="100000"/>
            </a:lnSpc>
          </a:pPr>
          <a:r>
            <a:rPr lang="en-GB"/>
            <a:t>Did it work?</a:t>
          </a:r>
          <a:endParaRPr lang="en-US"/>
        </a:p>
      </dgm:t>
    </dgm:pt>
    <dgm:pt modelId="{40A3DB02-A74D-4248-8825-F0AF7C57AA3D}" type="parTrans" cxnId="{5A403BB8-7308-415E-BD60-D853CD979B28}">
      <dgm:prSet/>
      <dgm:spPr/>
      <dgm:t>
        <a:bodyPr/>
        <a:lstStyle/>
        <a:p>
          <a:endParaRPr lang="en-US"/>
        </a:p>
      </dgm:t>
    </dgm:pt>
    <dgm:pt modelId="{DF330990-20B0-43A1-99EA-115D779E10FE}" type="sibTrans" cxnId="{5A403BB8-7308-415E-BD60-D853CD979B28}">
      <dgm:prSet/>
      <dgm:spPr/>
      <dgm:t>
        <a:bodyPr/>
        <a:lstStyle/>
        <a:p>
          <a:endParaRPr lang="en-US"/>
        </a:p>
      </dgm:t>
    </dgm:pt>
    <dgm:pt modelId="{6E9F5756-1971-4CAC-A092-08FB0F4F8AE6}" type="pres">
      <dgm:prSet presAssocID="{A147B26F-4DA9-41C9-A7DB-E14FD62F7685}" presName="root" presStyleCnt="0">
        <dgm:presLayoutVars>
          <dgm:dir/>
          <dgm:resizeHandles val="exact"/>
        </dgm:presLayoutVars>
      </dgm:prSet>
      <dgm:spPr/>
    </dgm:pt>
    <dgm:pt modelId="{2C3E6BF9-E80C-472F-BEAC-EED8BBBCA402}" type="pres">
      <dgm:prSet presAssocID="{E790BD1B-F7F5-43AE-B0CA-D0ADA43E96C4}" presName="compNode" presStyleCnt="0"/>
      <dgm:spPr/>
    </dgm:pt>
    <dgm:pt modelId="{40A89F6B-7D9F-4729-93B1-A725DD24294C}" type="pres">
      <dgm:prSet presAssocID="{E790BD1B-F7F5-43AE-B0CA-D0ADA43E96C4}" presName="bgRect" presStyleLbl="bgShp" presStyleIdx="0" presStyleCnt="6"/>
      <dgm:spPr/>
    </dgm:pt>
    <dgm:pt modelId="{B3B4EA40-A5DA-4050-A152-07FEC615E14A}" type="pres">
      <dgm:prSet presAssocID="{E790BD1B-F7F5-43AE-B0CA-D0ADA43E96C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B912181-76C4-4EE1-A90C-FA7A6B175F6E}" type="pres">
      <dgm:prSet presAssocID="{E790BD1B-F7F5-43AE-B0CA-D0ADA43E96C4}" presName="spaceRect" presStyleCnt="0"/>
      <dgm:spPr/>
    </dgm:pt>
    <dgm:pt modelId="{3875FC46-F038-43E4-B287-6F629C9ABAF3}" type="pres">
      <dgm:prSet presAssocID="{E790BD1B-F7F5-43AE-B0CA-D0ADA43E96C4}" presName="parTx" presStyleLbl="revTx" presStyleIdx="0" presStyleCnt="6">
        <dgm:presLayoutVars>
          <dgm:chMax val="0"/>
          <dgm:chPref val="0"/>
        </dgm:presLayoutVars>
      </dgm:prSet>
      <dgm:spPr/>
    </dgm:pt>
    <dgm:pt modelId="{A1817AE2-4D49-46C6-9C83-E8C876654DD1}" type="pres">
      <dgm:prSet presAssocID="{D7D0D636-8278-4686-9F90-91E61F6913E2}" presName="sibTrans" presStyleCnt="0"/>
      <dgm:spPr/>
    </dgm:pt>
    <dgm:pt modelId="{D00DAF8D-4531-4C55-976B-4AB24626AFB2}" type="pres">
      <dgm:prSet presAssocID="{944F72A9-00A3-4F09-A841-03645AA660F1}" presName="compNode" presStyleCnt="0"/>
      <dgm:spPr/>
    </dgm:pt>
    <dgm:pt modelId="{EFECA96D-DE4E-44B4-99EC-297887C7B50B}" type="pres">
      <dgm:prSet presAssocID="{944F72A9-00A3-4F09-A841-03645AA660F1}" presName="bgRect" presStyleLbl="bgShp" presStyleIdx="1" presStyleCnt="6"/>
      <dgm:spPr/>
    </dgm:pt>
    <dgm:pt modelId="{ABEF3716-9E35-459A-97F2-77200F15C179}" type="pres">
      <dgm:prSet presAssocID="{944F72A9-00A3-4F09-A841-03645AA660F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 mark"/>
        </a:ext>
      </dgm:extLst>
    </dgm:pt>
    <dgm:pt modelId="{E2B13D84-5F3D-452A-BB59-A48F988ECBEF}" type="pres">
      <dgm:prSet presAssocID="{944F72A9-00A3-4F09-A841-03645AA660F1}" presName="spaceRect" presStyleCnt="0"/>
      <dgm:spPr/>
    </dgm:pt>
    <dgm:pt modelId="{62963CFE-B027-4C0E-8BFC-C527A234ECF7}" type="pres">
      <dgm:prSet presAssocID="{944F72A9-00A3-4F09-A841-03645AA660F1}" presName="parTx" presStyleLbl="revTx" presStyleIdx="1" presStyleCnt="6">
        <dgm:presLayoutVars>
          <dgm:chMax val="0"/>
          <dgm:chPref val="0"/>
        </dgm:presLayoutVars>
      </dgm:prSet>
      <dgm:spPr/>
    </dgm:pt>
    <dgm:pt modelId="{AD165005-D954-48F2-BDFE-996ED1DD8CBF}" type="pres">
      <dgm:prSet presAssocID="{F108DCED-09F1-4FEB-AE7F-0D6031E34CD7}" presName="sibTrans" presStyleCnt="0"/>
      <dgm:spPr/>
    </dgm:pt>
    <dgm:pt modelId="{C52AE54D-44AE-490D-A871-6F4EDACC38F3}" type="pres">
      <dgm:prSet presAssocID="{7239FFE7-4790-49F1-BE37-7085E8D62232}" presName="compNode" presStyleCnt="0"/>
      <dgm:spPr/>
    </dgm:pt>
    <dgm:pt modelId="{9DA99B54-F2A6-4A16-ADA4-9A14A5197B77}" type="pres">
      <dgm:prSet presAssocID="{7239FFE7-4790-49F1-BE37-7085E8D62232}" presName="bgRect" presStyleLbl="bgShp" presStyleIdx="2" presStyleCnt="6"/>
      <dgm:spPr/>
    </dgm:pt>
    <dgm:pt modelId="{D1164691-39E7-4EA1-8FB5-31542420A634}" type="pres">
      <dgm:prSet presAssocID="{7239FFE7-4790-49F1-BE37-7085E8D6223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27E30DDA-4E15-45FF-84DE-475CA5C851EB}" type="pres">
      <dgm:prSet presAssocID="{7239FFE7-4790-49F1-BE37-7085E8D62232}" presName="spaceRect" presStyleCnt="0"/>
      <dgm:spPr/>
    </dgm:pt>
    <dgm:pt modelId="{CA13E78A-EB2B-48A4-9E94-E90227049332}" type="pres">
      <dgm:prSet presAssocID="{7239FFE7-4790-49F1-BE37-7085E8D62232}" presName="parTx" presStyleLbl="revTx" presStyleIdx="2" presStyleCnt="6">
        <dgm:presLayoutVars>
          <dgm:chMax val="0"/>
          <dgm:chPref val="0"/>
        </dgm:presLayoutVars>
      </dgm:prSet>
      <dgm:spPr/>
    </dgm:pt>
    <dgm:pt modelId="{5264E7C7-A990-49C0-BDA5-977D7D37E5EF}" type="pres">
      <dgm:prSet presAssocID="{F5593FB0-D170-423A-91AE-B5A643C961AA}" presName="sibTrans" presStyleCnt="0"/>
      <dgm:spPr/>
    </dgm:pt>
    <dgm:pt modelId="{E20F991D-D0A5-4D56-A6B7-92691B28A85A}" type="pres">
      <dgm:prSet presAssocID="{A59D1A73-05E4-40E4-BC79-B2553F0FFA12}" presName="compNode" presStyleCnt="0"/>
      <dgm:spPr/>
    </dgm:pt>
    <dgm:pt modelId="{7B4102E2-0F07-44D3-AD4D-A8DF70DC07BC}" type="pres">
      <dgm:prSet presAssocID="{A59D1A73-05E4-40E4-BC79-B2553F0FFA12}" presName="bgRect" presStyleLbl="bgShp" presStyleIdx="3" presStyleCnt="6"/>
      <dgm:spPr/>
    </dgm:pt>
    <dgm:pt modelId="{2671351A-69D0-4545-BC47-CE012A181A18}" type="pres">
      <dgm:prSet presAssocID="{A59D1A73-05E4-40E4-BC79-B2553F0FFA1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
        </a:ext>
      </dgm:extLst>
    </dgm:pt>
    <dgm:pt modelId="{D1482B09-6A94-45F5-B958-107409161AEA}" type="pres">
      <dgm:prSet presAssocID="{A59D1A73-05E4-40E4-BC79-B2553F0FFA12}" presName="spaceRect" presStyleCnt="0"/>
      <dgm:spPr/>
    </dgm:pt>
    <dgm:pt modelId="{387134BB-7C54-49CB-9E43-2BEE93C74879}" type="pres">
      <dgm:prSet presAssocID="{A59D1A73-05E4-40E4-BC79-B2553F0FFA12}" presName="parTx" presStyleLbl="revTx" presStyleIdx="3" presStyleCnt="6">
        <dgm:presLayoutVars>
          <dgm:chMax val="0"/>
          <dgm:chPref val="0"/>
        </dgm:presLayoutVars>
      </dgm:prSet>
      <dgm:spPr/>
    </dgm:pt>
    <dgm:pt modelId="{E8D9E3AA-767B-4885-BCE2-A18DC8C9E62A}" type="pres">
      <dgm:prSet presAssocID="{C00AB6CF-013C-4CA6-A6E3-DF0147CDF2F7}" presName="sibTrans" presStyleCnt="0"/>
      <dgm:spPr/>
    </dgm:pt>
    <dgm:pt modelId="{7D94DA39-8F52-4E55-8DAF-483B2A8E3114}" type="pres">
      <dgm:prSet presAssocID="{1A7C2274-DD66-4661-9EBA-368F16E0AE72}" presName="compNode" presStyleCnt="0"/>
      <dgm:spPr/>
    </dgm:pt>
    <dgm:pt modelId="{ED6765FC-0AB7-472A-A115-1194663ED978}" type="pres">
      <dgm:prSet presAssocID="{1A7C2274-DD66-4661-9EBA-368F16E0AE72}" presName="bgRect" presStyleLbl="bgShp" presStyleIdx="4" presStyleCnt="6"/>
      <dgm:spPr/>
    </dgm:pt>
    <dgm:pt modelId="{4A2DBF2B-0B51-4530-A093-B6DDC74B7E2D}" type="pres">
      <dgm:prSet presAssocID="{1A7C2274-DD66-4661-9EBA-368F16E0AE7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s"/>
        </a:ext>
      </dgm:extLst>
    </dgm:pt>
    <dgm:pt modelId="{980CD07C-E4B2-44FB-9330-79B651B6BF57}" type="pres">
      <dgm:prSet presAssocID="{1A7C2274-DD66-4661-9EBA-368F16E0AE72}" presName="spaceRect" presStyleCnt="0"/>
      <dgm:spPr/>
    </dgm:pt>
    <dgm:pt modelId="{162AD6C0-D528-4CDA-BDDC-46EA42421F4B}" type="pres">
      <dgm:prSet presAssocID="{1A7C2274-DD66-4661-9EBA-368F16E0AE72}" presName="parTx" presStyleLbl="revTx" presStyleIdx="4" presStyleCnt="6">
        <dgm:presLayoutVars>
          <dgm:chMax val="0"/>
          <dgm:chPref val="0"/>
        </dgm:presLayoutVars>
      </dgm:prSet>
      <dgm:spPr/>
    </dgm:pt>
    <dgm:pt modelId="{CDCC1992-C893-416B-862B-CA6C3D77C1B9}" type="pres">
      <dgm:prSet presAssocID="{05C882E7-32FC-46D3-8BA5-7BFA23524922}" presName="sibTrans" presStyleCnt="0"/>
      <dgm:spPr/>
    </dgm:pt>
    <dgm:pt modelId="{39E36667-7474-4717-B61C-AEAB71CC01FC}" type="pres">
      <dgm:prSet presAssocID="{14628939-7287-47EA-94A8-B409B415CD8A}" presName="compNode" presStyleCnt="0"/>
      <dgm:spPr/>
    </dgm:pt>
    <dgm:pt modelId="{4ECE6E5B-11AE-47EC-A5AC-8E68077763D8}" type="pres">
      <dgm:prSet presAssocID="{14628939-7287-47EA-94A8-B409B415CD8A}" presName="bgRect" presStyleLbl="bgShp" presStyleIdx="5" presStyleCnt="6"/>
      <dgm:spPr/>
    </dgm:pt>
    <dgm:pt modelId="{5EA00124-0FC5-4E84-B933-7E4105C20E12}" type="pres">
      <dgm:prSet presAssocID="{14628939-7287-47EA-94A8-B409B415CD8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 List"/>
        </a:ext>
      </dgm:extLst>
    </dgm:pt>
    <dgm:pt modelId="{FE637FAA-B6CE-4B40-89D8-2F63DCCB6B33}" type="pres">
      <dgm:prSet presAssocID="{14628939-7287-47EA-94A8-B409B415CD8A}" presName="spaceRect" presStyleCnt="0"/>
      <dgm:spPr/>
    </dgm:pt>
    <dgm:pt modelId="{D9D2CC2B-5A34-40A5-BD0F-ACD8CC6BE9ED}" type="pres">
      <dgm:prSet presAssocID="{14628939-7287-47EA-94A8-B409B415CD8A}" presName="parTx" presStyleLbl="revTx" presStyleIdx="5" presStyleCnt="6">
        <dgm:presLayoutVars>
          <dgm:chMax val="0"/>
          <dgm:chPref val="0"/>
        </dgm:presLayoutVars>
      </dgm:prSet>
      <dgm:spPr/>
    </dgm:pt>
  </dgm:ptLst>
  <dgm:cxnLst>
    <dgm:cxn modelId="{E3C5C519-572A-4FB7-8483-4E1039D030F9}" type="presOf" srcId="{944F72A9-00A3-4F09-A841-03645AA660F1}" destId="{62963CFE-B027-4C0E-8BFC-C527A234ECF7}" srcOrd="0" destOrd="0" presId="urn:microsoft.com/office/officeart/2018/2/layout/IconVerticalSolidList"/>
    <dgm:cxn modelId="{1BF8091C-DB21-458B-8F15-DCD1706D3C92}" srcId="{A147B26F-4DA9-41C9-A7DB-E14FD62F7685}" destId="{1A7C2274-DD66-4661-9EBA-368F16E0AE72}" srcOrd="4" destOrd="0" parTransId="{94B9187A-5C85-4739-8C38-6DEC4F26B18C}" sibTransId="{05C882E7-32FC-46D3-8BA5-7BFA23524922}"/>
    <dgm:cxn modelId="{57E2BE2A-D1DC-4B6E-BC5D-CAB634111E56}" type="presOf" srcId="{A59D1A73-05E4-40E4-BC79-B2553F0FFA12}" destId="{387134BB-7C54-49CB-9E43-2BEE93C74879}" srcOrd="0" destOrd="0" presId="urn:microsoft.com/office/officeart/2018/2/layout/IconVerticalSolidList"/>
    <dgm:cxn modelId="{2EE5093F-2762-4E08-AF67-B046C0F94D9A}" srcId="{A147B26F-4DA9-41C9-A7DB-E14FD62F7685}" destId="{7239FFE7-4790-49F1-BE37-7085E8D62232}" srcOrd="2" destOrd="0" parTransId="{52B84F8B-8860-45EA-877C-F09D50E6DDC5}" sibTransId="{F5593FB0-D170-423A-91AE-B5A643C961AA}"/>
    <dgm:cxn modelId="{1C091E3F-5681-4B66-8434-61221301ABD9}" type="presOf" srcId="{14628939-7287-47EA-94A8-B409B415CD8A}" destId="{D9D2CC2B-5A34-40A5-BD0F-ACD8CC6BE9ED}" srcOrd="0" destOrd="0" presId="urn:microsoft.com/office/officeart/2018/2/layout/IconVerticalSolidList"/>
    <dgm:cxn modelId="{23562C5D-A13C-40AF-B04D-08D659989AD8}" type="presOf" srcId="{7239FFE7-4790-49F1-BE37-7085E8D62232}" destId="{CA13E78A-EB2B-48A4-9E94-E90227049332}" srcOrd="0" destOrd="0" presId="urn:microsoft.com/office/officeart/2018/2/layout/IconVerticalSolidList"/>
    <dgm:cxn modelId="{C4B8BB4A-50B5-40CD-8A78-AB646C55B6B6}" type="presOf" srcId="{A147B26F-4DA9-41C9-A7DB-E14FD62F7685}" destId="{6E9F5756-1971-4CAC-A092-08FB0F4F8AE6}" srcOrd="0" destOrd="0" presId="urn:microsoft.com/office/officeart/2018/2/layout/IconVerticalSolidList"/>
    <dgm:cxn modelId="{FBFDCB4B-3BA9-4001-BF75-A20A3EBBD1DA}" type="presOf" srcId="{1A7C2274-DD66-4661-9EBA-368F16E0AE72}" destId="{162AD6C0-D528-4CDA-BDDC-46EA42421F4B}" srcOrd="0" destOrd="0" presId="urn:microsoft.com/office/officeart/2018/2/layout/IconVerticalSolidList"/>
    <dgm:cxn modelId="{CCC64F84-8D6A-4521-B9A0-293E88B2951B}" srcId="{A147B26F-4DA9-41C9-A7DB-E14FD62F7685}" destId="{944F72A9-00A3-4F09-A841-03645AA660F1}" srcOrd="1" destOrd="0" parTransId="{A3A9027D-43D6-4D25-8DEB-8A485A56B42F}" sibTransId="{F108DCED-09F1-4FEB-AE7F-0D6031E34CD7}"/>
    <dgm:cxn modelId="{467EF3B1-CA95-4803-BE67-24876BF268B2}" srcId="{A147B26F-4DA9-41C9-A7DB-E14FD62F7685}" destId="{A59D1A73-05E4-40E4-BC79-B2553F0FFA12}" srcOrd="3" destOrd="0" parTransId="{843E2138-2F98-4B0B-B904-6EC28F2A04E5}" sibTransId="{C00AB6CF-013C-4CA6-A6E3-DF0147CDF2F7}"/>
    <dgm:cxn modelId="{5A403BB8-7308-415E-BD60-D853CD979B28}" srcId="{A147B26F-4DA9-41C9-A7DB-E14FD62F7685}" destId="{14628939-7287-47EA-94A8-B409B415CD8A}" srcOrd="5" destOrd="0" parTransId="{40A3DB02-A74D-4248-8825-F0AF7C57AA3D}" sibTransId="{DF330990-20B0-43A1-99EA-115D779E10FE}"/>
    <dgm:cxn modelId="{D20E6DC8-FA70-46F5-B0FC-5600C4BA5FE3}" type="presOf" srcId="{E790BD1B-F7F5-43AE-B0CA-D0ADA43E96C4}" destId="{3875FC46-F038-43E4-B287-6F629C9ABAF3}" srcOrd="0" destOrd="0" presId="urn:microsoft.com/office/officeart/2018/2/layout/IconVerticalSolidList"/>
    <dgm:cxn modelId="{E8D17ECE-9E06-4B36-B3FA-DFD6AA57F546}" srcId="{A147B26F-4DA9-41C9-A7DB-E14FD62F7685}" destId="{E790BD1B-F7F5-43AE-B0CA-D0ADA43E96C4}" srcOrd="0" destOrd="0" parTransId="{9C508724-C949-49EF-B3B0-00157B093B4A}" sibTransId="{D7D0D636-8278-4686-9F90-91E61F6913E2}"/>
    <dgm:cxn modelId="{7A17911D-04C4-4FF8-AE92-2105DCFC5F67}" type="presParOf" srcId="{6E9F5756-1971-4CAC-A092-08FB0F4F8AE6}" destId="{2C3E6BF9-E80C-472F-BEAC-EED8BBBCA402}" srcOrd="0" destOrd="0" presId="urn:microsoft.com/office/officeart/2018/2/layout/IconVerticalSolidList"/>
    <dgm:cxn modelId="{12C5B4FE-DA68-4837-92E5-CBE190459A7A}" type="presParOf" srcId="{2C3E6BF9-E80C-472F-BEAC-EED8BBBCA402}" destId="{40A89F6B-7D9F-4729-93B1-A725DD24294C}" srcOrd="0" destOrd="0" presId="urn:microsoft.com/office/officeart/2018/2/layout/IconVerticalSolidList"/>
    <dgm:cxn modelId="{634C3B52-8719-429E-8998-7591F304792D}" type="presParOf" srcId="{2C3E6BF9-E80C-472F-BEAC-EED8BBBCA402}" destId="{B3B4EA40-A5DA-4050-A152-07FEC615E14A}" srcOrd="1" destOrd="0" presId="urn:microsoft.com/office/officeart/2018/2/layout/IconVerticalSolidList"/>
    <dgm:cxn modelId="{4E126F57-C265-410B-AFF5-BC3867951237}" type="presParOf" srcId="{2C3E6BF9-E80C-472F-BEAC-EED8BBBCA402}" destId="{AB912181-76C4-4EE1-A90C-FA7A6B175F6E}" srcOrd="2" destOrd="0" presId="urn:microsoft.com/office/officeart/2018/2/layout/IconVerticalSolidList"/>
    <dgm:cxn modelId="{5F753AED-B9A7-4333-B410-AB3006CA4403}" type="presParOf" srcId="{2C3E6BF9-E80C-472F-BEAC-EED8BBBCA402}" destId="{3875FC46-F038-43E4-B287-6F629C9ABAF3}" srcOrd="3" destOrd="0" presId="urn:microsoft.com/office/officeart/2018/2/layout/IconVerticalSolidList"/>
    <dgm:cxn modelId="{D2937486-E2D4-4DBC-AB14-39D16C9D6CCF}" type="presParOf" srcId="{6E9F5756-1971-4CAC-A092-08FB0F4F8AE6}" destId="{A1817AE2-4D49-46C6-9C83-E8C876654DD1}" srcOrd="1" destOrd="0" presId="urn:microsoft.com/office/officeart/2018/2/layout/IconVerticalSolidList"/>
    <dgm:cxn modelId="{A5C4F94C-D91F-4107-A49C-99E005A3E9F7}" type="presParOf" srcId="{6E9F5756-1971-4CAC-A092-08FB0F4F8AE6}" destId="{D00DAF8D-4531-4C55-976B-4AB24626AFB2}" srcOrd="2" destOrd="0" presId="urn:microsoft.com/office/officeart/2018/2/layout/IconVerticalSolidList"/>
    <dgm:cxn modelId="{53F1CA2F-0BD8-4FE8-96FC-931FED2429F8}" type="presParOf" srcId="{D00DAF8D-4531-4C55-976B-4AB24626AFB2}" destId="{EFECA96D-DE4E-44B4-99EC-297887C7B50B}" srcOrd="0" destOrd="0" presId="urn:microsoft.com/office/officeart/2018/2/layout/IconVerticalSolidList"/>
    <dgm:cxn modelId="{E1FD8AFE-50D3-4B36-9F83-4D3A806B0D77}" type="presParOf" srcId="{D00DAF8D-4531-4C55-976B-4AB24626AFB2}" destId="{ABEF3716-9E35-459A-97F2-77200F15C179}" srcOrd="1" destOrd="0" presId="urn:microsoft.com/office/officeart/2018/2/layout/IconVerticalSolidList"/>
    <dgm:cxn modelId="{D52BEBE9-D401-4D7A-8E56-3E22EE63B260}" type="presParOf" srcId="{D00DAF8D-4531-4C55-976B-4AB24626AFB2}" destId="{E2B13D84-5F3D-452A-BB59-A48F988ECBEF}" srcOrd="2" destOrd="0" presId="urn:microsoft.com/office/officeart/2018/2/layout/IconVerticalSolidList"/>
    <dgm:cxn modelId="{02D3B883-AE7F-4AE5-B8C2-27159608FA69}" type="presParOf" srcId="{D00DAF8D-4531-4C55-976B-4AB24626AFB2}" destId="{62963CFE-B027-4C0E-8BFC-C527A234ECF7}" srcOrd="3" destOrd="0" presId="urn:microsoft.com/office/officeart/2018/2/layout/IconVerticalSolidList"/>
    <dgm:cxn modelId="{914B6FC2-6CB8-40EC-A8CC-1066A6D6AE27}" type="presParOf" srcId="{6E9F5756-1971-4CAC-A092-08FB0F4F8AE6}" destId="{AD165005-D954-48F2-BDFE-996ED1DD8CBF}" srcOrd="3" destOrd="0" presId="urn:microsoft.com/office/officeart/2018/2/layout/IconVerticalSolidList"/>
    <dgm:cxn modelId="{177F6529-31C7-4A74-A59E-C46BE66053BE}" type="presParOf" srcId="{6E9F5756-1971-4CAC-A092-08FB0F4F8AE6}" destId="{C52AE54D-44AE-490D-A871-6F4EDACC38F3}" srcOrd="4" destOrd="0" presId="urn:microsoft.com/office/officeart/2018/2/layout/IconVerticalSolidList"/>
    <dgm:cxn modelId="{E7C7CC3F-1976-4F97-9B2A-7CA635C94C34}" type="presParOf" srcId="{C52AE54D-44AE-490D-A871-6F4EDACC38F3}" destId="{9DA99B54-F2A6-4A16-ADA4-9A14A5197B77}" srcOrd="0" destOrd="0" presId="urn:microsoft.com/office/officeart/2018/2/layout/IconVerticalSolidList"/>
    <dgm:cxn modelId="{AC6791C9-367F-437D-887A-9F9C263C8C8F}" type="presParOf" srcId="{C52AE54D-44AE-490D-A871-6F4EDACC38F3}" destId="{D1164691-39E7-4EA1-8FB5-31542420A634}" srcOrd="1" destOrd="0" presId="urn:microsoft.com/office/officeart/2018/2/layout/IconVerticalSolidList"/>
    <dgm:cxn modelId="{960ED067-FF39-4B35-8F24-C530D371204E}" type="presParOf" srcId="{C52AE54D-44AE-490D-A871-6F4EDACC38F3}" destId="{27E30DDA-4E15-45FF-84DE-475CA5C851EB}" srcOrd="2" destOrd="0" presId="urn:microsoft.com/office/officeart/2018/2/layout/IconVerticalSolidList"/>
    <dgm:cxn modelId="{52297D05-4A5B-4A07-80C1-5F314791453F}" type="presParOf" srcId="{C52AE54D-44AE-490D-A871-6F4EDACC38F3}" destId="{CA13E78A-EB2B-48A4-9E94-E90227049332}" srcOrd="3" destOrd="0" presId="urn:microsoft.com/office/officeart/2018/2/layout/IconVerticalSolidList"/>
    <dgm:cxn modelId="{32D551C5-F117-4EB1-91C3-D294241ED09D}" type="presParOf" srcId="{6E9F5756-1971-4CAC-A092-08FB0F4F8AE6}" destId="{5264E7C7-A990-49C0-BDA5-977D7D37E5EF}" srcOrd="5" destOrd="0" presId="urn:microsoft.com/office/officeart/2018/2/layout/IconVerticalSolidList"/>
    <dgm:cxn modelId="{029F1F7D-124A-423A-B7FA-85ADC974E3A5}" type="presParOf" srcId="{6E9F5756-1971-4CAC-A092-08FB0F4F8AE6}" destId="{E20F991D-D0A5-4D56-A6B7-92691B28A85A}" srcOrd="6" destOrd="0" presId="urn:microsoft.com/office/officeart/2018/2/layout/IconVerticalSolidList"/>
    <dgm:cxn modelId="{BCA66E2F-F51F-45D1-8E01-EA179B59BE19}" type="presParOf" srcId="{E20F991D-D0A5-4D56-A6B7-92691B28A85A}" destId="{7B4102E2-0F07-44D3-AD4D-A8DF70DC07BC}" srcOrd="0" destOrd="0" presId="urn:microsoft.com/office/officeart/2018/2/layout/IconVerticalSolidList"/>
    <dgm:cxn modelId="{991C0050-87D8-4887-98AC-49B4880E8A20}" type="presParOf" srcId="{E20F991D-D0A5-4D56-A6B7-92691B28A85A}" destId="{2671351A-69D0-4545-BC47-CE012A181A18}" srcOrd="1" destOrd="0" presId="urn:microsoft.com/office/officeart/2018/2/layout/IconVerticalSolidList"/>
    <dgm:cxn modelId="{BF587CED-938C-4BB4-A8D4-676E9E06DED7}" type="presParOf" srcId="{E20F991D-D0A5-4D56-A6B7-92691B28A85A}" destId="{D1482B09-6A94-45F5-B958-107409161AEA}" srcOrd="2" destOrd="0" presId="urn:microsoft.com/office/officeart/2018/2/layout/IconVerticalSolidList"/>
    <dgm:cxn modelId="{A9AD9570-6476-47E7-BDBA-71049F57A786}" type="presParOf" srcId="{E20F991D-D0A5-4D56-A6B7-92691B28A85A}" destId="{387134BB-7C54-49CB-9E43-2BEE93C74879}" srcOrd="3" destOrd="0" presId="urn:microsoft.com/office/officeart/2018/2/layout/IconVerticalSolidList"/>
    <dgm:cxn modelId="{A333E22F-EC9E-4E9A-8136-BA52F0337CEC}" type="presParOf" srcId="{6E9F5756-1971-4CAC-A092-08FB0F4F8AE6}" destId="{E8D9E3AA-767B-4885-BCE2-A18DC8C9E62A}" srcOrd="7" destOrd="0" presId="urn:microsoft.com/office/officeart/2018/2/layout/IconVerticalSolidList"/>
    <dgm:cxn modelId="{F0F0A4DE-3537-4513-8C1B-299599BD9949}" type="presParOf" srcId="{6E9F5756-1971-4CAC-A092-08FB0F4F8AE6}" destId="{7D94DA39-8F52-4E55-8DAF-483B2A8E3114}" srcOrd="8" destOrd="0" presId="urn:microsoft.com/office/officeart/2018/2/layout/IconVerticalSolidList"/>
    <dgm:cxn modelId="{02CFB5AE-C60E-49C2-BF5F-DD75C5F9CC44}" type="presParOf" srcId="{7D94DA39-8F52-4E55-8DAF-483B2A8E3114}" destId="{ED6765FC-0AB7-472A-A115-1194663ED978}" srcOrd="0" destOrd="0" presId="urn:microsoft.com/office/officeart/2018/2/layout/IconVerticalSolidList"/>
    <dgm:cxn modelId="{915BA9CE-7AB9-409F-87AF-F05F92CC92CE}" type="presParOf" srcId="{7D94DA39-8F52-4E55-8DAF-483B2A8E3114}" destId="{4A2DBF2B-0B51-4530-A093-B6DDC74B7E2D}" srcOrd="1" destOrd="0" presId="urn:microsoft.com/office/officeart/2018/2/layout/IconVerticalSolidList"/>
    <dgm:cxn modelId="{12D8D27C-B699-48FA-8643-1D0652E691E3}" type="presParOf" srcId="{7D94DA39-8F52-4E55-8DAF-483B2A8E3114}" destId="{980CD07C-E4B2-44FB-9330-79B651B6BF57}" srcOrd="2" destOrd="0" presId="urn:microsoft.com/office/officeart/2018/2/layout/IconVerticalSolidList"/>
    <dgm:cxn modelId="{22ADE691-C6C2-40AF-8055-B4D1812D0DCC}" type="presParOf" srcId="{7D94DA39-8F52-4E55-8DAF-483B2A8E3114}" destId="{162AD6C0-D528-4CDA-BDDC-46EA42421F4B}" srcOrd="3" destOrd="0" presId="urn:microsoft.com/office/officeart/2018/2/layout/IconVerticalSolidList"/>
    <dgm:cxn modelId="{C9DD3C9D-B2D3-4282-B135-CD69830A015F}" type="presParOf" srcId="{6E9F5756-1971-4CAC-A092-08FB0F4F8AE6}" destId="{CDCC1992-C893-416B-862B-CA6C3D77C1B9}" srcOrd="9" destOrd="0" presId="urn:microsoft.com/office/officeart/2018/2/layout/IconVerticalSolidList"/>
    <dgm:cxn modelId="{DB78B983-8E89-4546-888D-BFE9E311D923}" type="presParOf" srcId="{6E9F5756-1971-4CAC-A092-08FB0F4F8AE6}" destId="{39E36667-7474-4717-B61C-AEAB71CC01FC}" srcOrd="10" destOrd="0" presId="urn:microsoft.com/office/officeart/2018/2/layout/IconVerticalSolidList"/>
    <dgm:cxn modelId="{B388B62C-E093-47A9-8597-A6823299E9A7}" type="presParOf" srcId="{39E36667-7474-4717-B61C-AEAB71CC01FC}" destId="{4ECE6E5B-11AE-47EC-A5AC-8E68077763D8}" srcOrd="0" destOrd="0" presId="urn:microsoft.com/office/officeart/2018/2/layout/IconVerticalSolidList"/>
    <dgm:cxn modelId="{F7700E3A-C90A-4680-B1FA-BCCA64C6C3DA}" type="presParOf" srcId="{39E36667-7474-4717-B61C-AEAB71CC01FC}" destId="{5EA00124-0FC5-4E84-B933-7E4105C20E12}" srcOrd="1" destOrd="0" presId="urn:microsoft.com/office/officeart/2018/2/layout/IconVerticalSolidList"/>
    <dgm:cxn modelId="{84AFB858-BE4E-4A73-A95C-A7E72FD2CAA4}" type="presParOf" srcId="{39E36667-7474-4717-B61C-AEAB71CC01FC}" destId="{FE637FAA-B6CE-4B40-89D8-2F63DCCB6B33}" srcOrd="2" destOrd="0" presId="urn:microsoft.com/office/officeart/2018/2/layout/IconVerticalSolidList"/>
    <dgm:cxn modelId="{81C5744A-F9CB-4571-9C9C-25B272D14B28}" type="presParOf" srcId="{39E36667-7474-4717-B61C-AEAB71CC01FC}" destId="{D9D2CC2B-5A34-40A5-BD0F-ACD8CC6BE9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B0A6DB-7B66-4F86-BD67-6E559D96034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78A09E9-5A86-46BB-B097-D673BE06428D}">
      <dgm:prSet/>
      <dgm:spPr/>
      <dgm:t>
        <a:bodyPr/>
        <a:lstStyle/>
        <a:p>
          <a:r>
            <a:rPr lang="en-GB" b="1"/>
            <a:t>VOLATILITY – Fast unexpected change with unclear duration</a:t>
          </a:r>
          <a:endParaRPr lang="en-US"/>
        </a:p>
      </dgm:t>
    </dgm:pt>
    <dgm:pt modelId="{01A31DAB-E9D9-4F3B-AF85-BB3E4044B008}" type="parTrans" cxnId="{68AE7A94-5FA7-4494-BC74-04CA6A80D331}">
      <dgm:prSet/>
      <dgm:spPr/>
      <dgm:t>
        <a:bodyPr/>
        <a:lstStyle/>
        <a:p>
          <a:endParaRPr lang="en-US"/>
        </a:p>
      </dgm:t>
    </dgm:pt>
    <dgm:pt modelId="{36B7D1DA-F000-437F-ACB8-CFC9720F9DCF}" type="sibTrans" cxnId="{68AE7A94-5FA7-4494-BC74-04CA6A80D331}">
      <dgm:prSet/>
      <dgm:spPr/>
      <dgm:t>
        <a:bodyPr/>
        <a:lstStyle/>
        <a:p>
          <a:endParaRPr lang="en-US"/>
        </a:p>
      </dgm:t>
    </dgm:pt>
    <dgm:pt modelId="{B71B5353-24CA-450E-B141-E1FC7DA8BBBF}">
      <dgm:prSet/>
      <dgm:spPr/>
      <dgm:t>
        <a:bodyPr/>
        <a:lstStyle/>
        <a:p>
          <a:r>
            <a:rPr lang="en-GB" b="1"/>
            <a:t>UNCERTAINTY – Lack of predictability about outcomes</a:t>
          </a:r>
          <a:endParaRPr lang="en-US"/>
        </a:p>
      </dgm:t>
    </dgm:pt>
    <dgm:pt modelId="{F940FCA2-8EBF-46FF-90EF-687ADD9CF6B1}" type="parTrans" cxnId="{A8054704-0E72-4B69-82CE-752B84892D3B}">
      <dgm:prSet/>
      <dgm:spPr/>
      <dgm:t>
        <a:bodyPr/>
        <a:lstStyle/>
        <a:p>
          <a:endParaRPr lang="en-US"/>
        </a:p>
      </dgm:t>
    </dgm:pt>
    <dgm:pt modelId="{A168C681-B60C-4D17-8616-12243067FAC3}" type="sibTrans" cxnId="{A8054704-0E72-4B69-82CE-752B84892D3B}">
      <dgm:prSet/>
      <dgm:spPr/>
      <dgm:t>
        <a:bodyPr/>
        <a:lstStyle/>
        <a:p>
          <a:endParaRPr lang="en-US"/>
        </a:p>
      </dgm:t>
    </dgm:pt>
    <dgm:pt modelId="{8BBA3622-5F03-4509-9B5C-ABF352322592}">
      <dgm:prSet/>
      <dgm:spPr/>
      <dgm:t>
        <a:bodyPr/>
        <a:lstStyle/>
        <a:p>
          <a:r>
            <a:rPr lang="en-GB" b="1"/>
            <a:t>COMPLEXITY – Many interconnected factors making decisions harder </a:t>
          </a:r>
          <a:endParaRPr lang="en-US"/>
        </a:p>
      </dgm:t>
    </dgm:pt>
    <dgm:pt modelId="{7107702C-1D86-46C6-8CA4-6E1CAB015452}" type="parTrans" cxnId="{BADE3C6D-9F7E-4B6F-9E86-1DE36A2C574A}">
      <dgm:prSet/>
      <dgm:spPr/>
      <dgm:t>
        <a:bodyPr/>
        <a:lstStyle/>
        <a:p>
          <a:endParaRPr lang="en-US"/>
        </a:p>
      </dgm:t>
    </dgm:pt>
    <dgm:pt modelId="{10EE8BE3-4619-42E2-992B-0196FD36174B}" type="sibTrans" cxnId="{BADE3C6D-9F7E-4B6F-9E86-1DE36A2C574A}">
      <dgm:prSet/>
      <dgm:spPr/>
      <dgm:t>
        <a:bodyPr/>
        <a:lstStyle/>
        <a:p>
          <a:endParaRPr lang="en-US"/>
        </a:p>
      </dgm:t>
    </dgm:pt>
    <dgm:pt modelId="{F617F6A8-458A-4C75-82DC-AE1B72166E4B}">
      <dgm:prSet/>
      <dgm:spPr/>
      <dgm:t>
        <a:bodyPr/>
        <a:lstStyle/>
        <a:p>
          <a:r>
            <a:rPr lang="en-GB" b="1"/>
            <a:t>AMBIGUITY – Cause and effect are unclear</a:t>
          </a:r>
          <a:endParaRPr lang="en-US"/>
        </a:p>
      </dgm:t>
    </dgm:pt>
    <dgm:pt modelId="{7FEE10EB-EE23-4CA9-862B-F6B976FFEB57}" type="parTrans" cxnId="{450BA405-3F09-4372-B076-276A50800BB7}">
      <dgm:prSet/>
      <dgm:spPr/>
      <dgm:t>
        <a:bodyPr/>
        <a:lstStyle/>
        <a:p>
          <a:endParaRPr lang="en-US"/>
        </a:p>
      </dgm:t>
    </dgm:pt>
    <dgm:pt modelId="{9A77BD4D-4171-45B9-9F0E-3911938AEEF1}" type="sibTrans" cxnId="{450BA405-3F09-4372-B076-276A50800BB7}">
      <dgm:prSet/>
      <dgm:spPr/>
      <dgm:t>
        <a:bodyPr/>
        <a:lstStyle/>
        <a:p>
          <a:endParaRPr lang="en-US"/>
        </a:p>
      </dgm:t>
    </dgm:pt>
    <dgm:pt modelId="{D7237A1F-EB7A-40D4-BA9C-369001A6E850}" type="pres">
      <dgm:prSet presAssocID="{D9B0A6DB-7B66-4F86-BD67-6E559D960346}" presName="linear" presStyleCnt="0">
        <dgm:presLayoutVars>
          <dgm:animLvl val="lvl"/>
          <dgm:resizeHandles val="exact"/>
        </dgm:presLayoutVars>
      </dgm:prSet>
      <dgm:spPr/>
    </dgm:pt>
    <dgm:pt modelId="{02372098-CB02-495C-A895-4C07308DBAE1}" type="pres">
      <dgm:prSet presAssocID="{578A09E9-5A86-46BB-B097-D673BE06428D}" presName="parentText" presStyleLbl="node1" presStyleIdx="0" presStyleCnt="4">
        <dgm:presLayoutVars>
          <dgm:chMax val="0"/>
          <dgm:bulletEnabled val="1"/>
        </dgm:presLayoutVars>
      </dgm:prSet>
      <dgm:spPr/>
    </dgm:pt>
    <dgm:pt modelId="{91FD5BDB-5A4F-4EE9-B29C-AE4BCCD92B63}" type="pres">
      <dgm:prSet presAssocID="{36B7D1DA-F000-437F-ACB8-CFC9720F9DCF}" presName="spacer" presStyleCnt="0"/>
      <dgm:spPr/>
    </dgm:pt>
    <dgm:pt modelId="{60849B3B-32D0-4831-AA25-E02D6E33F629}" type="pres">
      <dgm:prSet presAssocID="{B71B5353-24CA-450E-B141-E1FC7DA8BBBF}" presName="parentText" presStyleLbl="node1" presStyleIdx="1" presStyleCnt="4">
        <dgm:presLayoutVars>
          <dgm:chMax val="0"/>
          <dgm:bulletEnabled val="1"/>
        </dgm:presLayoutVars>
      </dgm:prSet>
      <dgm:spPr/>
    </dgm:pt>
    <dgm:pt modelId="{F8E00812-830D-407D-95E5-86097FCF85F3}" type="pres">
      <dgm:prSet presAssocID="{A168C681-B60C-4D17-8616-12243067FAC3}" presName="spacer" presStyleCnt="0"/>
      <dgm:spPr/>
    </dgm:pt>
    <dgm:pt modelId="{8CC536FC-F937-4060-A86D-470194CBF689}" type="pres">
      <dgm:prSet presAssocID="{8BBA3622-5F03-4509-9B5C-ABF352322592}" presName="parentText" presStyleLbl="node1" presStyleIdx="2" presStyleCnt="4">
        <dgm:presLayoutVars>
          <dgm:chMax val="0"/>
          <dgm:bulletEnabled val="1"/>
        </dgm:presLayoutVars>
      </dgm:prSet>
      <dgm:spPr/>
    </dgm:pt>
    <dgm:pt modelId="{A65FC2CC-20EE-40CA-8DE0-69038B62808D}" type="pres">
      <dgm:prSet presAssocID="{10EE8BE3-4619-42E2-992B-0196FD36174B}" presName="spacer" presStyleCnt="0"/>
      <dgm:spPr/>
    </dgm:pt>
    <dgm:pt modelId="{F79BBBE1-E071-4BE0-A287-33D48486F6A9}" type="pres">
      <dgm:prSet presAssocID="{F617F6A8-458A-4C75-82DC-AE1B72166E4B}" presName="parentText" presStyleLbl="node1" presStyleIdx="3" presStyleCnt="4">
        <dgm:presLayoutVars>
          <dgm:chMax val="0"/>
          <dgm:bulletEnabled val="1"/>
        </dgm:presLayoutVars>
      </dgm:prSet>
      <dgm:spPr/>
    </dgm:pt>
  </dgm:ptLst>
  <dgm:cxnLst>
    <dgm:cxn modelId="{A8054704-0E72-4B69-82CE-752B84892D3B}" srcId="{D9B0A6DB-7B66-4F86-BD67-6E559D960346}" destId="{B71B5353-24CA-450E-B141-E1FC7DA8BBBF}" srcOrd="1" destOrd="0" parTransId="{F940FCA2-8EBF-46FF-90EF-687ADD9CF6B1}" sibTransId="{A168C681-B60C-4D17-8616-12243067FAC3}"/>
    <dgm:cxn modelId="{450BA405-3F09-4372-B076-276A50800BB7}" srcId="{D9B0A6DB-7B66-4F86-BD67-6E559D960346}" destId="{F617F6A8-458A-4C75-82DC-AE1B72166E4B}" srcOrd="3" destOrd="0" parTransId="{7FEE10EB-EE23-4CA9-862B-F6B976FFEB57}" sibTransId="{9A77BD4D-4171-45B9-9F0E-3911938AEEF1}"/>
    <dgm:cxn modelId="{BADE3C6D-9F7E-4B6F-9E86-1DE36A2C574A}" srcId="{D9B0A6DB-7B66-4F86-BD67-6E559D960346}" destId="{8BBA3622-5F03-4509-9B5C-ABF352322592}" srcOrd="2" destOrd="0" parTransId="{7107702C-1D86-46C6-8CA4-6E1CAB015452}" sibTransId="{10EE8BE3-4619-42E2-992B-0196FD36174B}"/>
    <dgm:cxn modelId="{47989A50-2260-4844-B70A-3F1B5555F155}" type="presOf" srcId="{8BBA3622-5F03-4509-9B5C-ABF352322592}" destId="{8CC536FC-F937-4060-A86D-470194CBF689}" srcOrd="0" destOrd="0" presId="urn:microsoft.com/office/officeart/2005/8/layout/vList2"/>
    <dgm:cxn modelId="{3D9B1651-31C4-41B1-AA3A-12AA3BEC83C1}" type="presOf" srcId="{B71B5353-24CA-450E-B141-E1FC7DA8BBBF}" destId="{60849B3B-32D0-4831-AA25-E02D6E33F629}" srcOrd="0" destOrd="0" presId="urn:microsoft.com/office/officeart/2005/8/layout/vList2"/>
    <dgm:cxn modelId="{B7163B7D-23E6-44A6-9CD2-DE54BE29C66A}" type="presOf" srcId="{D9B0A6DB-7B66-4F86-BD67-6E559D960346}" destId="{D7237A1F-EB7A-40D4-BA9C-369001A6E850}" srcOrd="0" destOrd="0" presId="urn:microsoft.com/office/officeart/2005/8/layout/vList2"/>
    <dgm:cxn modelId="{68AE7A94-5FA7-4494-BC74-04CA6A80D331}" srcId="{D9B0A6DB-7B66-4F86-BD67-6E559D960346}" destId="{578A09E9-5A86-46BB-B097-D673BE06428D}" srcOrd="0" destOrd="0" parTransId="{01A31DAB-E9D9-4F3B-AF85-BB3E4044B008}" sibTransId="{36B7D1DA-F000-437F-ACB8-CFC9720F9DCF}"/>
    <dgm:cxn modelId="{89DA0ACC-081F-4D75-8294-0A28F9AC55DE}" type="presOf" srcId="{F617F6A8-458A-4C75-82DC-AE1B72166E4B}" destId="{F79BBBE1-E071-4BE0-A287-33D48486F6A9}" srcOrd="0" destOrd="0" presId="urn:microsoft.com/office/officeart/2005/8/layout/vList2"/>
    <dgm:cxn modelId="{17AAC7E9-390A-47F3-911D-1CB004A7F9AE}" type="presOf" srcId="{578A09E9-5A86-46BB-B097-D673BE06428D}" destId="{02372098-CB02-495C-A895-4C07308DBAE1}" srcOrd="0" destOrd="0" presId="urn:microsoft.com/office/officeart/2005/8/layout/vList2"/>
    <dgm:cxn modelId="{A9FF7AB7-DB99-4073-8D17-D994F90AFEAB}" type="presParOf" srcId="{D7237A1F-EB7A-40D4-BA9C-369001A6E850}" destId="{02372098-CB02-495C-A895-4C07308DBAE1}" srcOrd="0" destOrd="0" presId="urn:microsoft.com/office/officeart/2005/8/layout/vList2"/>
    <dgm:cxn modelId="{301EB1C6-9FA5-4132-AE0A-BA848DB7FF50}" type="presParOf" srcId="{D7237A1F-EB7A-40D4-BA9C-369001A6E850}" destId="{91FD5BDB-5A4F-4EE9-B29C-AE4BCCD92B63}" srcOrd="1" destOrd="0" presId="urn:microsoft.com/office/officeart/2005/8/layout/vList2"/>
    <dgm:cxn modelId="{BC0D2B99-5B9F-43D6-8E5C-E8302788C5AF}" type="presParOf" srcId="{D7237A1F-EB7A-40D4-BA9C-369001A6E850}" destId="{60849B3B-32D0-4831-AA25-E02D6E33F629}" srcOrd="2" destOrd="0" presId="urn:microsoft.com/office/officeart/2005/8/layout/vList2"/>
    <dgm:cxn modelId="{F9E4F415-1AFD-413F-B279-A6063B4EF8EE}" type="presParOf" srcId="{D7237A1F-EB7A-40D4-BA9C-369001A6E850}" destId="{F8E00812-830D-407D-95E5-86097FCF85F3}" srcOrd="3" destOrd="0" presId="urn:microsoft.com/office/officeart/2005/8/layout/vList2"/>
    <dgm:cxn modelId="{2309D65D-15A3-4511-BBCD-1D0FD5F93991}" type="presParOf" srcId="{D7237A1F-EB7A-40D4-BA9C-369001A6E850}" destId="{8CC536FC-F937-4060-A86D-470194CBF689}" srcOrd="4" destOrd="0" presId="urn:microsoft.com/office/officeart/2005/8/layout/vList2"/>
    <dgm:cxn modelId="{49E48A09-F967-4582-B0E4-185D40867EDD}" type="presParOf" srcId="{D7237A1F-EB7A-40D4-BA9C-369001A6E850}" destId="{A65FC2CC-20EE-40CA-8DE0-69038B62808D}" srcOrd="5" destOrd="0" presId="urn:microsoft.com/office/officeart/2005/8/layout/vList2"/>
    <dgm:cxn modelId="{0CDF9D3F-176B-4A81-ACD6-B8E57C31283B}" type="presParOf" srcId="{D7237A1F-EB7A-40D4-BA9C-369001A6E850}" destId="{F79BBBE1-E071-4BE0-A287-33D48486F6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26967F-4AE7-42C6-A95E-4F3714DD18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C03565E-083E-4C03-A7F6-83869EE28262}">
      <dgm:prSet/>
      <dgm:spPr/>
      <dgm:t>
        <a:bodyPr/>
        <a:lstStyle/>
        <a:p>
          <a:r>
            <a:rPr lang="en-GB" b="0" i="0"/>
            <a:t>Force Field Analysis was created by Kurt Lewin in the 1940s</a:t>
          </a:r>
          <a:endParaRPr lang="en-US"/>
        </a:p>
      </dgm:t>
    </dgm:pt>
    <dgm:pt modelId="{77692B14-640D-4180-825B-3FD8E617828E}" type="parTrans" cxnId="{6D72A495-A675-44A8-9CA1-2CFB2203F504}">
      <dgm:prSet/>
      <dgm:spPr/>
      <dgm:t>
        <a:bodyPr/>
        <a:lstStyle/>
        <a:p>
          <a:endParaRPr lang="en-US"/>
        </a:p>
      </dgm:t>
    </dgm:pt>
    <dgm:pt modelId="{70A8DDC0-75EB-4132-B794-2D0D2F36D226}" type="sibTrans" cxnId="{6D72A495-A675-44A8-9CA1-2CFB2203F504}">
      <dgm:prSet/>
      <dgm:spPr/>
      <dgm:t>
        <a:bodyPr/>
        <a:lstStyle/>
        <a:p>
          <a:endParaRPr lang="en-US"/>
        </a:p>
      </dgm:t>
    </dgm:pt>
    <dgm:pt modelId="{39E348E7-E490-46B0-9AF8-BA40995608E6}">
      <dgm:prSet/>
      <dgm:spPr/>
      <dgm:t>
        <a:bodyPr/>
        <a:lstStyle/>
        <a:p>
          <a:r>
            <a:rPr lang="en-GB" b="0" i="0"/>
            <a:t>The idea behind Force Field Analysis is that situations are maintained by an equilibrium between forces that drive change and others that resist change.</a:t>
          </a:r>
          <a:endParaRPr lang="en-US"/>
        </a:p>
      </dgm:t>
    </dgm:pt>
    <dgm:pt modelId="{5A7FCDC2-14AD-4631-9416-0BF2594C60D2}" type="parTrans" cxnId="{98906F0D-CFA0-4272-B165-88669FD22B86}">
      <dgm:prSet/>
      <dgm:spPr/>
      <dgm:t>
        <a:bodyPr/>
        <a:lstStyle/>
        <a:p>
          <a:endParaRPr lang="en-US"/>
        </a:p>
      </dgm:t>
    </dgm:pt>
    <dgm:pt modelId="{023EE44D-960F-4910-A522-63A40ED64E94}" type="sibTrans" cxnId="{98906F0D-CFA0-4272-B165-88669FD22B86}">
      <dgm:prSet/>
      <dgm:spPr/>
      <dgm:t>
        <a:bodyPr/>
        <a:lstStyle/>
        <a:p>
          <a:endParaRPr lang="en-US"/>
        </a:p>
      </dgm:t>
    </dgm:pt>
    <dgm:pt modelId="{92E06C44-C786-4F97-8F1F-0A6554CAF69B}">
      <dgm:prSet/>
      <dgm:spPr/>
      <dgm:t>
        <a:bodyPr/>
        <a:lstStyle/>
        <a:p>
          <a:r>
            <a:rPr lang="en-GB" b="0" i="0"/>
            <a:t>For change to happen, the driving forces must be stronger than the resisting forces.</a:t>
          </a:r>
          <a:endParaRPr lang="en-US"/>
        </a:p>
      </dgm:t>
    </dgm:pt>
    <dgm:pt modelId="{C9245CA8-B21C-4050-8753-0EB023A26707}" type="parTrans" cxnId="{7866BA3A-D1C3-4540-94C6-73D1695DC3D2}">
      <dgm:prSet/>
      <dgm:spPr/>
      <dgm:t>
        <a:bodyPr/>
        <a:lstStyle/>
        <a:p>
          <a:endParaRPr lang="en-US"/>
        </a:p>
      </dgm:t>
    </dgm:pt>
    <dgm:pt modelId="{2FB32026-676A-44F8-88A3-163DFC6B1BC7}" type="sibTrans" cxnId="{7866BA3A-D1C3-4540-94C6-73D1695DC3D2}">
      <dgm:prSet/>
      <dgm:spPr/>
      <dgm:t>
        <a:bodyPr/>
        <a:lstStyle/>
        <a:p>
          <a:endParaRPr lang="en-US"/>
        </a:p>
      </dgm:t>
    </dgm:pt>
    <dgm:pt modelId="{B3183137-D2BE-4E76-AD3D-CA943E05B554}">
      <dgm:prSet/>
      <dgm:spPr/>
      <dgm:t>
        <a:bodyPr/>
        <a:lstStyle/>
        <a:p>
          <a:r>
            <a:rPr lang="en-GB"/>
            <a:t>To implement effective change, organisations may adopt strategies to strengthen driving forces and weaken resisting forces.</a:t>
          </a:r>
          <a:endParaRPr lang="en-US"/>
        </a:p>
      </dgm:t>
    </dgm:pt>
    <dgm:pt modelId="{88A5DA68-5D0C-4492-BD28-A28A9E13EDA8}" type="parTrans" cxnId="{B90F6653-A8CC-4620-B939-89B3E53AB54C}">
      <dgm:prSet/>
      <dgm:spPr/>
      <dgm:t>
        <a:bodyPr/>
        <a:lstStyle/>
        <a:p>
          <a:endParaRPr lang="en-US"/>
        </a:p>
      </dgm:t>
    </dgm:pt>
    <dgm:pt modelId="{5ACE806A-8EF5-4BDA-BF03-B27374C45255}" type="sibTrans" cxnId="{B90F6653-A8CC-4620-B939-89B3E53AB54C}">
      <dgm:prSet/>
      <dgm:spPr/>
      <dgm:t>
        <a:bodyPr/>
        <a:lstStyle/>
        <a:p>
          <a:endParaRPr lang="en-US"/>
        </a:p>
      </dgm:t>
    </dgm:pt>
    <dgm:pt modelId="{80E3C5DD-467B-4BB8-B99C-BAA3E0A684DD}" type="pres">
      <dgm:prSet presAssocID="{3026967F-4AE7-42C6-A95E-4F3714DD18F7}" presName="linear" presStyleCnt="0">
        <dgm:presLayoutVars>
          <dgm:animLvl val="lvl"/>
          <dgm:resizeHandles val="exact"/>
        </dgm:presLayoutVars>
      </dgm:prSet>
      <dgm:spPr/>
    </dgm:pt>
    <dgm:pt modelId="{924E29C1-7DB4-43A5-A767-684BE2B73FDD}" type="pres">
      <dgm:prSet presAssocID="{BC03565E-083E-4C03-A7F6-83869EE28262}" presName="parentText" presStyleLbl="node1" presStyleIdx="0" presStyleCnt="4">
        <dgm:presLayoutVars>
          <dgm:chMax val="0"/>
          <dgm:bulletEnabled val="1"/>
        </dgm:presLayoutVars>
      </dgm:prSet>
      <dgm:spPr/>
    </dgm:pt>
    <dgm:pt modelId="{040192D3-EE1F-4CEC-8B17-1D82274CBFBD}" type="pres">
      <dgm:prSet presAssocID="{70A8DDC0-75EB-4132-B794-2D0D2F36D226}" presName="spacer" presStyleCnt="0"/>
      <dgm:spPr/>
    </dgm:pt>
    <dgm:pt modelId="{680DF02D-A022-4F57-93EA-FE790568AB3D}" type="pres">
      <dgm:prSet presAssocID="{39E348E7-E490-46B0-9AF8-BA40995608E6}" presName="parentText" presStyleLbl="node1" presStyleIdx="1" presStyleCnt="4">
        <dgm:presLayoutVars>
          <dgm:chMax val="0"/>
          <dgm:bulletEnabled val="1"/>
        </dgm:presLayoutVars>
      </dgm:prSet>
      <dgm:spPr/>
    </dgm:pt>
    <dgm:pt modelId="{65330B96-3853-4865-AE69-36650A046C4F}" type="pres">
      <dgm:prSet presAssocID="{023EE44D-960F-4910-A522-63A40ED64E94}" presName="spacer" presStyleCnt="0"/>
      <dgm:spPr/>
    </dgm:pt>
    <dgm:pt modelId="{B0851B1B-885D-4A91-8C90-420E8976049A}" type="pres">
      <dgm:prSet presAssocID="{92E06C44-C786-4F97-8F1F-0A6554CAF69B}" presName="parentText" presStyleLbl="node1" presStyleIdx="2" presStyleCnt="4">
        <dgm:presLayoutVars>
          <dgm:chMax val="0"/>
          <dgm:bulletEnabled val="1"/>
        </dgm:presLayoutVars>
      </dgm:prSet>
      <dgm:spPr/>
    </dgm:pt>
    <dgm:pt modelId="{A6305447-50F9-461E-A895-3F7CBCDF5BD7}" type="pres">
      <dgm:prSet presAssocID="{2FB32026-676A-44F8-88A3-163DFC6B1BC7}" presName="spacer" presStyleCnt="0"/>
      <dgm:spPr/>
    </dgm:pt>
    <dgm:pt modelId="{65687E07-C30E-4EA6-B559-E56363BDBBD0}" type="pres">
      <dgm:prSet presAssocID="{B3183137-D2BE-4E76-AD3D-CA943E05B554}" presName="parentText" presStyleLbl="node1" presStyleIdx="3" presStyleCnt="4">
        <dgm:presLayoutVars>
          <dgm:chMax val="0"/>
          <dgm:bulletEnabled val="1"/>
        </dgm:presLayoutVars>
      </dgm:prSet>
      <dgm:spPr/>
    </dgm:pt>
  </dgm:ptLst>
  <dgm:cxnLst>
    <dgm:cxn modelId="{98906F0D-CFA0-4272-B165-88669FD22B86}" srcId="{3026967F-4AE7-42C6-A95E-4F3714DD18F7}" destId="{39E348E7-E490-46B0-9AF8-BA40995608E6}" srcOrd="1" destOrd="0" parTransId="{5A7FCDC2-14AD-4631-9416-0BF2594C60D2}" sibTransId="{023EE44D-960F-4910-A522-63A40ED64E94}"/>
    <dgm:cxn modelId="{FD00B733-6DF6-4DCC-A9C3-BA867DCA4594}" type="presOf" srcId="{39E348E7-E490-46B0-9AF8-BA40995608E6}" destId="{680DF02D-A022-4F57-93EA-FE790568AB3D}" srcOrd="0" destOrd="0" presId="urn:microsoft.com/office/officeart/2005/8/layout/vList2"/>
    <dgm:cxn modelId="{7866BA3A-D1C3-4540-94C6-73D1695DC3D2}" srcId="{3026967F-4AE7-42C6-A95E-4F3714DD18F7}" destId="{92E06C44-C786-4F97-8F1F-0A6554CAF69B}" srcOrd="2" destOrd="0" parTransId="{C9245CA8-B21C-4050-8753-0EB023A26707}" sibTransId="{2FB32026-676A-44F8-88A3-163DFC6B1BC7}"/>
    <dgm:cxn modelId="{B90F6653-A8CC-4620-B939-89B3E53AB54C}" srcId="{3026967F-4AE7-42C6-A95E-4F3714DD18F7}" destId="{B3183137-D2BE-4E76-AD3D-CA943E05B554}" srcOrd="3" destOrd="0" parTransId="{88A5DA68-5D0C-4492-BD28-A28A9E13EDA8}" sibTransId="{5ACE806A-8EF5-4BDA-BF03-B27374C45255}"/>
    <dgm:cxn modelId="{F9811D77-4E7E-45E3-89FD-09BB3227BEE9}" type="presOf" srcId="{92E06C44-C786-4F97-8F1F-0A6554CAF69B}" destId="{B0851B1B-885D-4A91-8C90-420E8976049A}" srcOrd="0" destOrd="0" presId="urn:microsoft.com/office/officeart/2005/8/layout/vList2"/>
    <dgm:cxn modelId="{6D72A495-A675-44A8-9CA1-2CFB2203F504}" srcId="{3026967F-4AE7-42C6-A95E-4F3714DD18F7}" destId="{BC03565E-083E-4C03-A7F6-83869EE28262}" srcOrd="0" destOrd="0" parTransId="{77692B14-640D-4180-825B-3FD8E617828E}" sibTransId="{70A8DDC0-75EB-4132-B794-2D0D2F36D226}"/>
    <dgm:cxn modelId="{843070A0-4990-4262-BCC1-11CB10FB94EE}" type="presOf" srcId="{BC03565E-083E-4C03-A7F6-83869EE28262}" destId="{924E29C1-7DB4-43A5-A767-684BE2B73FDD}" srcOrd="0" destOrd="0" presId="urn:microsoft.com/office/officeart/2005/8/layout/vList2"/>
    <dgm:cxn modelId="{CDEBDBDB-FA97-41A1-844C-9E68C84A948F}" type="presOf" srcId="{3026967F-4AE7-42C6-A95E-4F3714DD18F7}" destId="{80E3C5DD-467B-4BB8-B99C-BAA3E0A684DD}" srcOrd="0" destOrd="0" presId="urn:microsoft.com/office/officeart/2005/8/layout/vList2"/>
    <dgm:cxn modelId="{860270FC-4812-496E-8409-2CC816CF3A64}" type="presOf" srcId="{B3183137-D2BE-4E76-AD3D-CA943E05B554}" destId="{65687E07-C30E-4EA6-B559-E56363BDBBD0}" srcOrd="0" destOrd="0" presId="urn:microsoft.com/office/officeart/2005/8/layout/vList2"/>
    <dgm:cxn modelId="{E813FA37-CF9B-4980-80A2-E7872A92D720}" type="presParOf" srcId="{80E3C5DD-467B-4BB8-B99C-BAA3E0A684DD}" destId="{924E29C1-7DB4-43A5-A767-684BE2B73FDD}" srcOrd="0" destOrd="0" presId="urn:microsoft.com/office/officeart/2005/8/layout/vList2"/>
    <dgm:cxn modelId="{8BCBB289-585B-4191-8934-3AAC23BFA3DB}" type="presParOf" srcId="{80E3C5DD-467B-4BB8-B99C-BAA3E0A684DD}" destId="{040192D3-EE1F-4CEC-8B17-1D82274CBFBD}" srcOrd="1" destOrd="0" presId="urn:microsoft.com/office/officeart/2005/8/layout/vList2"/>
    <dgm:cxn modelId="{C711FFB7-67E5-4836-863D-BC0CB11770C8}" type="presParOf" srcId="{80E3C5DD-467B-4BB8-B99C-BAA3E0A684DD}" destId="{680DF02D-A022-4F57-93EA-FE790568AB3D}" srcOrd="2" destOrd="0" presId="urn:microsoft.com/office/officeart/2005/8/layout/vList2"/>
    <dgm:cxn modelId="{ADA594AF-088D-4411-AFBE-A2986FE2F747}" type="presParOf" srcId="{80E3C5DD-467B-4BB8-B99C-BAA3E0A684DD}" destId="{65330B96-3853-4865-AE69-36650A046C4F}" srcOrd="3" destOrd="0" presId="urn:microsoft.com/office/officeart/2005/8/layout/vList2"/>
    <dgm:cxn modelId="{AC05ECE5-878B-45D9-878C-5AF92E193984}" type="presParOf" srcId="{80E3C5DD-467B-4BB8-B99C-BAA3E0A684DD}" destId="{B0851B1B-885D-4A91-8C90-420E8976049A}" srcOrd="4" destOrd="0" presId="urn:microsoft.com/office/officeart/2005/8/layout/vList2"/>
    <dgm:cxn modelId="{A706DA02-BB0A-4745-B174-16B364CB9258}" type="presParOf" srcId="{80E3C5DD-467B-4BB8-B99C-BAA3E0A684DD}" destId="{A6305447-50F9-461E-A895-3F7CBCDF5BD7}" srcOrd="5" destOrd="0" presId="urn:microsoft.com/office/officeart/2005/8/layout/vList2"/>
    <dgm:cxn modelId="{51B4D559-0CA2-4B14-B290-BCDE0CA50C1A}" type="presParOf" srcId="{80E3C5DD-467B-4BB8-B99C-BAA3E0A684DD}" destId="{65687E07-C30E-4EA6-B559-E56363BDBBD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53BA44-EBD9-47A8-B878-F672E7302B7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C6A046-708B-44AB-99FC-F7670EF6D2BD}">
      <dgm:prSet custT="1"/>
      <dgm:spPr/>
      <dgm:t>
        <a:bodyPr/>
        <a:lstStyle/>
        <a:p>
          <a:pPr>
            <a:lnSpc>
              <a:spcPct val="100000"/>
            </a:lnSpc>
          </a:pPr>
          <a:r>
            <a:rPr lang="en-US" sz="1800" b="1" dirty="0"/>
            <a:t>Unfreeze </a:t>
          </a:r>
          <a:r>
            <a:rPr lang="en-US" sz="1800" dirty="0"/>
            <a:t>- During the unfreeze state, the focus is on getting ready to accept the change, so this is a combination of </a:t>
          </a:r>
          <a:r>
            <a:rPr lang="en-US" sz="1800" dirty="0" err="1"/>
            <a:t>recognising</a:t>
          </a:r>
          <a:r>
            <a:rPr lang="en-US" sz="1800" dirty="0"/>
            <a:t>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dgm:t>
    </dgm:pt>
    <dgm:pt modelId="{B33ACEF7-649E-4A89-9431-7E5B75712339}" type="parTrans" cxnId="{39DF99B1-2EFB-4C51-9ED8-D64E6C7B99CE}">
      <dgm:prSet/>
      <dgm:spPr/>
      <dgm:t>
        <a:bodyPr/>
        <a:lstStyle/>
        <a:p>
          <a:endParaRPr lang="en-US"/>
        </a:p>
      </dgm:t>
    </dgm:pt>
    <dgm:pt modelId="{51253806-75DD-4398-AAD0-EA4C5C63BD8C}" type="sibTrans" cxnId="{39DF99B1-2EFB-4C51-9ED8-D64E6C7B99CE}">
      <dgm:prSet/>
      <dgm:spPr/>
      <dgm:t>
        <a:bodyPr/>
        <a:lstStyle/>
        <a:p>
          <a:endParaRPr lang="en-US"/>
        </a:p>
      </dgm:t>
    </dgm:pt>
    <dgm:pt modelId="{7D5AE794-FB5E-444E-AF82-4E09BF823961}">
      <dgm:prSet custT="1"/>
      <dgm:spPr/>
      <dgm:t>
        <a:bodyPr/>
        <a:lstStyle/>
        <a:p>
          <a:pPr>
            <a:lnSpc>
              <a:spcPct val="100000"/>
            </a:lnSpc>
          </a:pPr>
          <a:r>
            <a:rPr lang="en-US" sz="1800" b="1" dirty="0"/>
            <a:t>Change</a:t>
          </a:r>
          <a:r>
            <a:rPr lang="en-US" sz="1800" dirty="0"/>
            <a:t> - The change  or moving stage is the process of moving to the future state, it is a stage of transition in which the </a:t>
          </a:r>
          <a:r>
            <a:rPr lang="en-US" sz="1800" dirty="0" err="1"/>
            <a:t>organisation</a:t>
          </a:r>
          <a:r>
            <a:rPr lang="en-US" sz="1800" dirty="0"/>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dgm:t>
    </dgm:pt>
    <dgm:pt modelId="{55CC0FA2-165B-4B29-A76F-252FE64ED983}" type="parTrans" cxnId="{30AAA2D8-4A37-4FC3-96A8-C49D06D92A22}">
      <dgm:prSet/>
      <dgm:spPr/>
      <dgm:t>
        <a:bodyPr/>
        <a:lstStyle/>
        <a:p>
          <a:endParaRPr lang="en-US"/>
        </a:p>
      </dgm:t>
    </dgm:pt>
    <dgm:pt modelId="{66782F95-FE77-4C11-A45C-DE51BD26EDB3}" type="sibTrans" cxnId="{30AAA2D8-4A37-4FC3-96A8-C49D06D92A22}">
      <dgm:prSet/>
      <dgm:spPr/>
      <dgm:t>
        <a:bodyPr/>
        <a:lstStyle/>
        <a:p>
          <a:endParaRPr lang="en-US"/>
        </a:p>
      </dgm:t>
    </dgm:pt>
    <dgm:pt modelId="{321886D7-8276-4735-B805-2128AC62D4B0}">
      <dgm:prSet custT="1"/>
      <dgm:spPr/>
      <dgm:t>
        <a:bodyPr/>
        <a:lstStyle/>
        <a:p>
          <a:pPr>
            <a:lnSpc>
              <a:spcPct val="100000"/>
            </a:lnSpc>
          </a:pPr>
          <a:r>
            <a:rPr lang="en-US" sz="1800" b="1" dirty="0"/>
            <a:t>Refreeze</a:t>
          </a:r>
          <a:r>
            <a:rPr lang="en-US" sz="1800" dirty="0"/>
            <a:t> - 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dirty="0" err="1"/>
            <a:t>organisations</a:t>
          </a:r>
          <a:r>
            <a:rPr lang="en-US" sz="1800" dirty="0"/>
            <a:t> just avoid returning to the old ways of doing things.  </a:t>
          </a:r>
        </a:p>
      </dgm:t>
    </dgm:pt>
    <dgm:pt modelId="{C392747C-5087-408F-B394-731F31168A70}" type="parTrans" cxnId="{7FAE300F-AE32-4412-87B7-4EC24EC6C223}">
      <dgm:prSet/>
      <dgm:spPr/>
      <dgm:t>
        <a:bodyPr/>
        <a:lstStyle/>
        <a:p>
          <a:endParaRPr lang="en-US"/>
        </a:p>
      </dgm:t>
    </dgm:pt>
    <dgm:pt modelId="{47A80F31-DC2B-48E0-9A1F-3A1338294AF7}" type="sibTrans" cxnId="{7FAE300F-AE32-4412-87B7-4EC24EC6C223}">
      <dgm:prSet/>
      <dgm:spPr/>
      <dgm:t>
        <a:bodyPr/>
        <a:lstStyle/>
        <a:p>
          <a:endParaRPr lang="en-US"/>
        </a:p>
      </dgm:t>
    </dgm:pt>
    <dgm:pt modelId="{B67327E9-64A7-43A0-B533-BDD3D5E5F4A4}" type="pres">
      <dgm:prSet presAssocID="{7753BA44-EBD9-47A8-B878-F672E7302B72}" presName="root" presStyleCnt="0">
        <dgm:presLayoutVars>
          <dgm:dir/>
          <dgm:resizeHandles val="exact"/>
        </dgm:presLayoutVars>
      </dgm:prSet>
      <dgm:spPr/>
    </dgm:pt>
    <dgm:pt modelId="{E4AD3E44-1395-466D-ABEC-F8F122D723CC}" type="pres">
      <dgm:prSet presAssocID="{5AC6A046-708B-44AB-99FC-F7670EF6D2BD}" presName="compNode" presStyleCnt="0"/>
      <dgm:spPr/>
    </dgm:pt>
    <dgm:pt modelId="{6E1EABD6-353E-4C7A-89B7-49DF4FE26536}" type="pres">
      <dgm:prSet presAssocID="{5AC6A046-708B-44AB-99FC-F7670EF6D2BD}" presName="bgRect" presStyleLbl="bgShp" presStyleIdx="0" presStyleCnt="3"/>
      <dgm:spPr/>
    </dgm:pt>
    <dgm:pt modelId="{87AE3D75-E864-4249-8CAF-8B3BC27F9433}" type="pres">
      <dgm:prSet presAssocID="{5AC6A046-708B-44AB-99FC-F7670EF6D2BD}" presName="iconRect" presStyleLbl="node1" presStyleIdx="0" presStyleCnt="3"/>
      <dgm:spPr/>
    </dgm:pt>
    <dgm:pt modelId="{DC639807-4276-4BBD-86FE-80E7E9BFF9F3}" type="pres">
      <dgm:prSet presAssocID="{5AC6A046-708B-44AB-99FC-F7670EF6D2BD}" presName="spaceRect" presStyleCnt="0"/>
      <dgm:spPr/>
    </dgm:pt>
    <dgm:pt modelId="{EC82FA0F-4611-49CB-BF2C-C80A889C1DB8}" type="pres">
      <dgm:prSet presAssocID="{5AC6A046-708B-44AB-99FC-F7670EF6D2BD}" presName="parTx" presStyleLbl="revTx" presStyleIdx="0" presStyleCnt="3" custScaleX="102362">
        <dgm:presLayoutVars>
          <dgm:chMax val="0"/>
          <dgm:chPref val="0"/>
        </dgm:presLayoutVars>
      </dgm:prSet>
      <dgm:spPr/>
    </dgm:pt>
    <dgm:pt modelId="{E876E493-F6FD-45CF-82F1-385330D6D151}" type="pres">
      <dgm:prSet presAssocID="{51253806-75DD-4398-AAD0-EA4C5C63BD8C}" presName="sibTrans" presStyleCnt="0"/>
      <dgm:spPr/>
    </dgm:pt>
    <dgm:pt modelId="{4BE17F46-B301-47D4-8AB6-6B41906919D0}" type="pres">
      <dgm:prSet presAssocID="{7D5AE794-FB5E-444E-AF82-4E09BF823961}" presName="compNode" presStyleCnt="0"/>
      <dgm:spPr/>
    </dgm:pt>
    <dgm:pt modelId="{729E492C-822F-4323-AFEC-F46B9E2C635A}" type="pres">
      <dgm:prSet presAssocID="{7D5AE794-FB5E-444E-AF82-4E09BF823961}" presName="bgRect" presStyleLbl="bgShp" presStyleIdx="1" presStyleCnt="3"/>
      <dgm:spPr/>
    </dgm:pt>
    <dgm:pt modelId="{FC43DC15-C5DE-4000-972E-0F3F8942E160}" type="pres">
      <dgm:prSet presAssocID="{7D5AE794-FB5E-444E-AF82-4E09BF823961}" presName="iconRect" presStyleLbl="node1" presStyleIdx="1" presStyleCnt="3"/>
      <dgm:spPr/>
    </dgm:pt>
    <dgm:pt modelId="{5EA0542E-C509-47AB-B38A-39E4B5CDAE83}" type="pres">
      <dgm:prSet presAssocID="{7D5AE794-FB5E-444E-AF82-4E09BF823961}" presName="spaceRect" presStyleCnt="0"/>
      <dgm:spPr/>
    </dgm:pt>
    <dgm:pt modelId="{2661F2F5-A21A-4775-B425-5DF2FFDF28E8}" type="pres">
      <dgm:prSet presAssocID="{7D5AE794-FB5E-444E-AF82-4E09BF823961}" presName="parTx" presStyleLbl="revTx" presStyleIdx="1" presStyleCnt="3" custScaleX="102874">
        <dgm:presLayoutVars>
          <dgm:chMax val="0"/>
          <dgm:chPref val="0"/>
        </dgm:presLayoutVars>
      </dgm:prSet>
      <dgm:spPr/>
    </dgm:pt>
    <dgm:pt modelId="{7F95D5D2-2A81-415B-871B-AB42E2C21A9B}" type="pres">
      <dgm:prSet presAssocID="{66782F95-FE77-4C11-A45C-DE51BD26EDB3}" presName="sibTrans" presStyleCnt="0"/>
      <dgm:spPr/>
    </dgm:pt>
    <dgm:pt modelId="{8AC5237B-8145-4F96-941A-622625998CE6}" type="pres">
      <dgm:prSet presAssocID="{321886D7-8276-4735-B805-2128AC62D4B0}" presName="compNode" presStyleCnt="0"/>
      <dgm:spPr/>
    </dgm:pt>
    <dgm:pt modelId="{D6AB58E5-D187-42E4-A3E3-1D583E9A67E2}" type="pres">
      <dgm:prSet presAssocID="{321886D7-8276-4735-B805-2128AC62D4B0}" presName="bgRect" presStyleLbl="bgShp" presStyleIdx="2" presStyleCnt="3"/>
      <dgm:spPr/>
    </dgm:pt>
    <dgm:pt modelId="{EB24F55E-B61E-49C2-99A1-2A8A838FC878}" type="pres">
      <dgm:prSet presAssocID="{321886D7-8276-4735-B805-2128AC62D4B0}" presName="iconRect" presStyleLbl="node1" presStyleIdx="2" presStyleCnt="3" custScaleX="46628" custScaleY="49778"/>
      <dgm:spPr/>
    </dgm:pt>
    <dgm:pt modelId="{A8CF19A9-A895-4283-B8E3-F37EB8DFB49A}" type="pres">
      <dgm:prSet presAssocID="{321886D7-8276-4735-B805-2128AC62D4B0}" presName="spaceRect" presStyleCnt="0"/>
      <dgm:spPr/>
    </dgm:pt>
    <dgm:pt modelId="{84E8E28B-9DE1-41FB-8F28-D02B8F8DA443}" type="pres">
      <dgm:prSet presAssocID="{321886D7-8276-4735-B805-2128AC62D4B0}" presName="parTx" presStyleLbl="revTx" presStyleIdx="2" presStyleCnt="3" custScaleX="104078">
        <dgm:presLayoutVars>
          <dgm:chMax val="0"/>
          <dgm:chPref val="0"/>
        </dgm:presLayoutVars>
      </dgm:prSet>
      <dgm:spPr/>
    </dgm:pt>
  </dgm:ptLst>
  <dgm:cxnLst>
    <dgm:cxn modelId="{7FAE300F-AE32-4412-87B7-4EC24EC6C223}" srcId="{7753BA44-EBD9-47A8-B878-F672E7302B72}" destId="{321886D7-8276-4735-B805-2128AC62D4B0}" srcOrd="2" destOrd="0" parTransId="{C392747C-5087-408F-B394-731F31168A70}" sibTransId="{47A80F31-DC2B-48E0-9A1F-3A1338294AF7}"/>
    <dgm:cxn modelId="{1EAD188D-7C51-435C-8362-2E7C273AB268}" type="presOf" srcId="{7D5AE794-FB5E-444E-AF82-4E09BF823961}" destId="{2661F2F5-A21A-4775-B425-5DF2FFDF28E8}" srcOrd="0" destOrd="0" presId="urn:microsoft.com/office/officeart/2018/2/layout/IconVerticalSolidList"/>
    <dgm:cxn modelId="{39DF99B1-2EFB-4C51-9ED8-D64E6C7B99CE}" srcId="{7753BA44-EBD9-47A8-B878-F672E7302B72}" destId="{5AC6A046-708B-44AB-99FC-F7670EF6D2BD}" srcOrd="0" destOrd="0" parTransId="{B33ACEF7-649E-4A89-9431-7E5B75712339}" sibTransId="{51253806-75DD-4398-AAD0-EA4C5C63BD8C}"/>
    <dgm:cxn modelId="{A1A06EB5-D3F9-4E96-A070-CDC4225F7C37}" type="presOf" srcId="{5AC6A046-708B-44AB-99FC-F7670EF6D2BD}" destId="{EC82FA0F-4611-49CB-BF2C-C80A889C1DB8}" srcOrd="0" destOrd="0" presId="urn:microsoft.com/office/officeart/2018/2/layout/IconVerticalSolidList"/>
    <dgm:cxn modelId="{30AAA2D8-4A37-4FC3-96A8-C49D06D92A22}" srcId="{7753BA44-EBD9-47A8-B878-F672E7302B72}" destId="{7D5AE794-FB5E-444E-AF82-4E09BF823961}" srcOrd="1" destOrd="0" parTransId="{55CC0FA2-165B-4B29-A76F-252FE64ED983}" sibTransId="{66782F95-FE77-4C11-A45C-DE51BD26EDB3}"/>
    <dgm:cxn modelId="{5F812AE6-FA90-49FF-9FBF-E3714BD2D8EE}" type="presOf" srcId="{321886D7-8276-4735-B805-2128AC62D4B0}" destId="{84E8E28B-9DE1-41FB-8F28-D02B8F8DA443}" srcOrd="0" destOrd="0" presId="urn:microsoft.com/office/officeart/2018/2/layout/IconVerticalSolidList"/>
    <dgm:cxn modelId="{3716B9F7-AAF3-40C9-A825-9EFE40F80E68}" type="presOf" srcId="{7753BA44-EBD9-47A8-B878-F672E7302B72}" destId="{B67327E9-64A7-43A0-B533-BDD3D5E5F4A4}" srcOrd="0" destOrd="0" presId="urn:microsoft.com/office/officeart/2018/2/layout/IconVerticalSolidList"/>
    <dgm:cxn modelId="{154BA067-92E8-4EAF-84E7-57E70CF6D8E8}" type="presParOf" srcId="{B67327E9-64A7-43A0-B533-BDD3D5E5F4A4}" destId="{E4AD3E44-1395-466D-ABEC-F8F122D723CC}" srcOrd="0" destOrd="0" presId="urn:microsoft.com/office/officeart/2018/2/layout/IconVerticalSolidList"/>
    <dgm:cxn modelId="{08E5F353-A162-4912-AC69-204DA8DC4632}" type="presParOf" srcId="{E4AD3E44-1395-466D-ABEC-F8F122D723CC}" destId="{6E1EABD6-353E-4C7A-89B7-49DF4FE26536}" srcOrd="0" destOrd="0" presId="urn:microsoft.com/office/officeart/2018/2/layout/IconVerticalSolidList"/>
    <dgm:cxn modelId="{F2B79F5A-9437-4189-A82A-B85FA136661D}" type="presParOf" srcId="{E4AD3E44-1395-466D-ABEC-F8F122D723CC}" destId="{87AE3D75-E864-4249-8CAF-8B3BC27F9433}" srcOrd="1" destOrd="0" presId="urn:microsoft.com/office/officeart/2018/2/layout/IconVerticalSolidList"/>
    <dgm:cxn modelId="{0C6DE01A-63BD-4E06-8D51-CB5BB1C634A2}" type="presParOf" srcId="{E4AD3E44-1395-466D-ABEC-F8F122D723CC}" destId="{DC639807-4276-4BBD-86FE-80E7E9BFF9F3}" srcOrd="2" destOrd="0" presId="urn:microsoft.com/office/officeart/2018/2/layout/IconVerticalSolidList"/>
    <dgm:cxn modelId="{F3C3A165-94E8-4896-93AE-BA0C74BDBD21}" type="presParOf" srcId="{E4AD3E44-1395-466D-ABEC-F8F122D723CC}" destId="{EC82FA0F-4611-49CB-BF2C-C80A889C1DB8}" srcOrd="3" destOrd="0" presId="urn:microsoft.com/office/officeart/2018/2/layout/IconVerticalSolidList"/>
    <dgm:cxn modelId="{A735CB53-1DC4-4DFF-816D-6708F0313028}" type="presParOf" srcId="{B67327E9-64A7-43A0-B533-BDD3D5E5F4A4}" destId="{E876E493-F6FD-45CF-82F1-385330D6D151}" srcOrd="1" destOrd="0" presId="urn:microsoft.com/office/officeart/2018/2/layout/IconVerticalSolidList"/>
    <dgm:cxn modelId="{12E12661-3E53-4708-BD75-7CA96BED0730}" type="presParOf" srcId="{B67327E9-64A7-43A0-B533-BDD3D5E5F4A4}" destId="{4BE17F46-B301-47D4-8AB6-6B41906919D0}" srcOrd="2" destOrd="0" presId="urn:microsoft.com/office/officeart/2018/2/layout/IconVerticalSolidList"/>
    <dgm:cxn modelId="{37BC21F0-9E49-40BD-8991-BE0BB13F7E8F}" type="presParOf" srcId="{4BE17F46-B301-47D4-8AB6-6B41906919D0}" destId="{729E492C-822F-4323-AFEC-F46B9E2C635A}" srcOrd="0" destOrd="0" presId="urn:microsoft.com/office/officeart/2018/2/layout/IconVerticalSolidList"/>
    <dgm:cxn modelId="{2172BE1C-BB5B-435E-826D-3040B593754F}" type="presParOf" srcId="{4BE17F46-B301-47D4-8AB6-6B41906919D0}" destId="{FC43DC15-C5DE-4000-972E-0F3F8942E160}" srcOrd="1" destOrd="0" presId="urn:microsoft.com/office/officeart/2018/2/layout/IconVerticalSolidList"/>
    <dgm:cxn modelId="{F32DE879-4CF3-4DBD-8FA9-59E328F41109}" type="presParOf" srcId="{4BE17F46-B301-47D4-8AB6-6B41906919D0}" destId="{5EA0542E-C509-47AB-B38A-39E4B5CDAE83}" srcOrd="2" destOrd="0" presId="urn:microsoft.com/office/officeart/2018/2/layout/IconVerticalSolidList"/>
    <dgm:cxn modelId="{F8BA798B-9D46-4CDA-8826-FCEC6E7B8B85}" type="presParOf" srcId="{4BE17F46-B301-47D4-8AB6-6B41906919D0}" destId="{2661F2F5-A21A-4775-B425-5DF2FFDF28E8}" srcOrd="3" destOrd="0" presId="urn:microsoft.com/office/officeart/2018/2/layout/IconVerticalSolidList"/>
    <dgm:cxn modelId="{BB5A02C3-DC79-4B5D-81E5-39CD542484F5}" type="presParOf" srcId="{B67327E9-64A7-43A0-B533-BDD3D5E5F4A4}" destId="{7F95D5D2-2A81-415B-871B-AB42E2C21A9B}" srcOrd="3" destOrd="0" presId="urn:microsoft.com/office/officeart/2018/2/layout/IconVerticalSolidList"/>
    <dgm:cxn modelId="{0CAE9EA0-EB0D-46C1-998D-65CBB9501E91}" type="presParOf" srcId="{B67327E9-64A7-43A0-B533-BDD3D5E5F4A4}" destId="{8AC5237B-8145-4F96-941A-622625998CE6}" srcOrd="4" destOrd="0" presId="urn:microsoft.com/office/officeart/2018/2/layout/IconVerticalSolidList"/>
    <dgm:cxn modelId="{1B91201B-FCF2-4636-803E-A0E8A09D8B22}" type="presParOf" srcId="{8AC5237B-8145-4F96-941A-622625998CE6}" destId="{D6AB58E5-D187-42E4-A3E3-1D583E9A67E2}" srcOrd="0" destOrd="0" presId="urn:microsoft.com/office/officeart/2018/2/layout/IconVerticalSolidList"/>
    <dgm:cxn modelId="{8F1CAA49-9DE4-4E23-A4CF-651F97C0DACC}" type="presParOf" srcId="{8AC5237B-8145-4F96-941A-622625998CE6}" destId="{EB24F55E-B61E-49C2-99A1-2A8A838FC878}" srcOrd="1" destOrd="0" presId="urn:microsoft.com/office/officeart/2018/2/layout/IconVerticalSolidList"/>
    <dgm:cxn modelId="{7B1323BD-4978-4CB4-99D1-064A61D5726D}" type="presParOf" srcId="{8AC5237B-8145-4F96-941A-622625998CE6}" destId="{A8CF19A9-A895-4283-B8E3-F37EB8DFB49A}" srcOrd="2" destOrd="0" presId="urn:microsoft.com/office/officeart/2018/2/layout/IconVerticalSolidList"/>
    <dgm:cxn modelId="{D7CFF9E3-990A-4BBC-A2D2-C4F5DDDA6BF2}" type="presParOf" srcId="{8AC5237B-8145-4F96-941A-622625998CE6}" destId="{84E8E28B-9DE1-41FB-8F28-D02B8F8DA4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855761-E02B-45E6-8DE3-93C584E015D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43B659A-7CD7-433A-A0A1-15858C625EB6}">
      <dgm:prSet/>
      <dgm:spPr/>
      <dgm:t>
        <a:bodyPr/>
        <a:lstStyle/>
        <a:p>
          <a:r>
            <a:rPr lang="en-GB" dirty="0"/>
            <a:t>Lewin’s Force Field Analysis </a:t>
          </a:r>
          <a:r>
            <a:rPr lang="en-GB" b="1" dirty="0"/>
            <a:t>supports</a:t>
          </a:r>
          <a:r>
            <a:rPr lang="en-GB" dirty="0"/>
            <a:t> the Three-Stage Model by </a:t>
          </a:r>
          <a:r>
            <a:rPr lang="en-GB" b="1" dirty="0"/>
            <a:t>diagnosing</a:t>
          </a:r>
          <a:r>
            <a:rPr lang="en-GB" dirty="0"/>
            <a:t> the forces at play and </a:t>
          </a:r>
          <a:r>
            <a:rPr lang="en-GB" b="1" dirty="0"/>
            <a:t>guiding action</a:t>
          </a:r>
          <a:r>
            <a:rPr lang="en-GB" dirty="0"/>
            <a:t> at each stage. </a:t>
          </a:r>
          <a:endParaRPr lang="en-US" dirty="0"/>
        </a:p>
      </dgm:t>
    </dgm:pt>
    <dgm:pt modelId="{4B044112-1A7D-448B-A731-117360324366}" type="parTrans" cxnId="{007DA32F-624B-4697-8EC1-D4AE4DD8AC14}">
      <dgm:prSet/>
      <dgm:spPr/>
      <dgm:t>
        <a:bodyPr/>
        <a:lstStyle/>
        <a:p>
          <a:endParaRPr lang="en-US"/>
        </a:p>
      </dgm:t>
    </dgm:pt>
    <dgm:pt modelId="{9EF66A31-449F-47A1-8ADE-2C9315D03CCE}" type="sibTrans" cxnId="{007DA32F-624B-4697-8EC1-D4AE4DD8AC14}">
      <dgm:prSet/>
      <dgm:spPr/>
      <dgm:t>
        <a:bodyPr/>
        <a:lstStyle/>
        <a:p>
          <a:endParaRPr lang="en-US"/>
        </a:p>
      </dgm:t>
    </dgm:pt>
    <dgm:pt modelId="{373597EA-3011-4098-9ED3-71299CB2303B}">
      <dgm:prSet/>
      <dgm:spPr/>
      <dgm:t>
        <a:bodyPr/>
        <a:lstStyle/>
        <a:p>
          <a:r>
            <a:rPr lang="en-GB"/>
            <a:t>While the Three-Stage Model offers a structured process for change, the Force Field Analysis offers a </a:t>
          </a:r>
          <a:r>
            <a:rPr lang="en-GB" b="1"/>
            <a:t>diagnostic tool</a:t>
          </a:r>
          <a:r>
            <a:rPr lang="en-GB"/>
            <a:t> to inform how and where to intervene within that process. Together, they provide a practical and analytical approach to managing change.</a:t>
          </a:r>
          <a:endParaRPr lang="en-US"/>
        </a:p>
      </dgm:t>
    </dgm:pt>
    <dgm:pt modelId="{8B6CD93E-B2A3-40D9-8CD4-E3A1F474B43A}" type="parTrans" cxnId="{E3987B10-9F9E-4FF4-97AD-B289929D1809}">
      <dgm:prSet/>
      <dgm:spPr/>
      <dgm:t>
        <a:bodyPr/>
        <a:lstStyle/>
        <a:p>
          <a:endParaRPr lang="en-US"/>
        </a:p>
      </dgm:t>
    </dgm:pt>
    <dgm:pt modelId="{403D2F14-510F-449A-ABF3-88C1A51FEC1B}" type="sibTrans" cxnId="{E3987B10-9F9E-4FF4-97AD-B289929D1809}">
      <dgm:prSet/>
      <dgm:spPr/>
      <dgm:t>
        <a:bodyPr/>
        <a:lstStyle/>
        <a:p>
          <a:endParaRPr lang="en-US"/>
        </a:p>
      </dgm:t>
    </dgm:pt>
    <dgm:pt modelId="{CB5BE13F-E96D-46E9-AA19-EB4760117D7D}" type="pres">
      <dgm:prSet presAssocID="{44855761-E02B-45E6-8DE3-93C584E015D5}" presName="linear" presStyleCnt="0">
        <dgm:presLayoutVars>
          <dgm:animLvl val="lvl"/>
          <dgm:resizeHandles val="exact"/>
        </dgm:presLayoutVars>
      </dgm:prSet>
      <dgm:spPr/>
    </dgm:pt>
    <dgm:pt modelId="{6915D95E-03E7-4BAD-808A-FF4D6C74EF5C}" type="pres">
      <dgm:prSet presAssocID="{F43B659A-7CD7-433A-A0A1-15858C625EB6}" presName="parentText" presStyleLbl="node1" presStyleIdx="0" presStyleCnt="2">
        <dgm:presLayoutVars>
          <dgm:chMax val="0"/>
          <dgm:bulletEnabled val="1"/>
        </dgm:presLayoutVars>
      </dgm:prSet>
      <dgm:spPr/>
    </dgm:pt>
    <dgm:pt modelId="{797707CD-D91C-47C8-9731-612B77C5B79B}" type="pres">
      <dgm:prSet presAssocID="{9EF66A31-449F-47A1-8ADE-2C9315D03CCE}" presName="spacer" presStyleCnt="0"/>
      <dgm:spPr/>
    </dgm:pt>
    <dgm:pt modelId="{79F933C0-1585-40B3-A455-DF70A2AB1D7D}" type="pres">
      <dgm:prSet presAssocID="{373597EA-3011-4098-9ED3-71299CB2303B}" presName="parentText" presStyleLbl="node1" presStyleIdx="1" presStyleCnt="2">
        <dgm:presLayoutVars>
          <dgm:chMax val="0"/>
          <dgm:bulletEnabled val="1"/>
        </dgm:presLayoutVars>
      </dgm:prSet>
      <dgm:spPr/>
    </dgm:pt>
  </dgm:ptLst>
  <dgm:cxnLst>
    <dgm:cxn modelId="{753E060B-A469-40E2-B2C7-4F459CCAF527}" type="presOf" srcId="{44855761-E02B-45E6-8DE3-93C584E015D5}" destId="{CB5BE13F-E96D-46E9-AA19-EB4760117D7D}" srcOrd="0" destOrd="0" presId="urn:microsoft.com/office/officeart/2005/8/layout/vList2"/>
    <dgm:cxn modelId="{E3987B10-9F9E-4FF4-97AD-B289929D1809}" srcId="{44855761-E02B-45E6-8DE3-93C584E015D5}" destId="{373597EA-3011-4098-9ED3-71299CB2303B}" srcOrd="1" destOrd="0" parTransId="{8B6CD93E-B2A3-40D9-8CD4-E3A1F474B43A}" sibTransId="{403D2F14-510F-449A-ABF3-88C1A51FEC1B}"/>
    <dgm:cxn modelId="{007DA32F-624B-4697-8EC1-D4AE4DD8AC14}" srcId="{44855761-E02B-45E6-8DE3-93C584E015D5}" destId="{F43B659A-7CD7-433A-A0A1-15858C625EB6}" srcOrd="0" destOrd="0" parTransId="{4B044112-1A7D-448B-A731-117360324366}" sibTransId="{9EF66A31-449F-47A1-8ADE-2C9315D03CCE}"/>
    <dgm:cxn modelId="{B7C85597-1A3C-4D5C-B04D-C186047EF30A}" type="presOf" srcId="{373597EA-3011-4098-9ED3-71299CB2303B}" destId="{79F933C0-1585-40B3-A455-DF70A2AB1D7D}" srcOrd="0" destOrd="0" presId="urn:microsoft.com/office/officeart/2005/8/layout/vList2"/>
    <dgm:cxn modelId="{2A9BC7D5-DA91-4522-B33B-54A95C2C847A}" type="presOf" srcId="{F43B659A-7CD7-433A-A0A1-15858C625EB6}" destId="{6915D95E-03E7-4BAD-808A-FF4D6C74EF5C}" srcOrd="0" destOrd="0" presId="urn:microsoft.com/office/officeart/2005/8/layout/vList2"/>
    <dgm:cxn modelId="{AD21FE7B-FC41-4AF0-8FEA-2878A346FD5D}" type="presParOf" srcId="{CB5BE13F-E96D-46E9-AA19-EB4760117D7D}" destId="{6915D95E-03E7-4BAD-808A-FF4D6C74EF5C}" srcOrd="0" destOrd="0" presId="urn:microsoft.com/office/officeart/2005/8/layout/vList2"/>
    <dgm:cxn modelId="{B24E7EDF-80D1-49DC-8F68-10BEC0E82798}" type="presParOf" srcId="{CB5BE13F-E96D-46E9-AA19-EB4760117D7D}" destId="{797707CD-D91C-47C8-9731-612B77C5B79B}" srcOrd="1" destOrd="0" presId="urn:microsoft.com/office/officeart/2005/8/layout/vList2"/>
    <dgm:cxn modelId="{2F06B916-7096-473A-B3AA-BB613E892BE1}" type="presParOf" srcId="{CB5BE13F-E96D-46E9-AA19-EB4760117D7D}" destId="{79F933C0-1585-40B3-A455-DF70A2AB1D7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custT="1"/>
      <dgm:spPr/>
      <dgm:t>
        <a:bodyPr/>
        <a:lstStyle/>
        <a:p>
          <a:r>
            <a:rPr lang="en-US" sz="1500" b="1" dirty="0">
              <a:solidFill>
                <a:schemeClr val="tx1"/>
              </a:solidFill>
            </a:rPr>
            <a:t>1. </a:t>
          </a:r>
          <a:r>
            <a:rPr lang="en-US" sz="1800" b="1" dirty="0">
              <a:solidFill>
                <a:schemeClr val="tx1"/>
              </a:solidFill>
            </a:rPr>
            <a:t>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custT="1"/>
      <dgm:spPr>
        <a:solidFill>
          <a:srgbClr val="B6BF3F"/>
        </a:solidFill>
      </dgm:spPr>
      <dgm:t>
        <a:bodyPr/>
        <a:lstStyle/>
        <a:p>
          <a:r>
            <a:rPr lang="en-US" sz="1500" b="1" dirty="0">
              <a:solidFill>
                <a:schemeClr val="tx1"/>
              </a:solidFill>
            </a:rPr>
            <a:t>2. </a:t>
          </a:r>
          <a:r>
            <a:rPr lang="en-US" sz="1800" b="1" dirty="0">
              <a:solidFill>
                <a:schemeClr val="tx1"/>
              </a:solidFill>
            </a:rPr>
            <a:t>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custT="1"/>
      <dgm:spPr>
        <a:solidFill>
          <a:srgbClr val="F1540D"/>
        </a:solidFill>
      </dgm:spPr>
      <dgm:t>
        <a:bodyPr/>
        <a:lstStyle/>
        <a:p>
          <a:r>
            <a:rPr lang="en-US" sz="1500" b="1" dirty="0">
              <a:solidFill>
                <a:schemeClr val="tx1"/>
              </a:solidFill>
            </a:rPr>
            <a:t>3. </a:t>
          </a:r>
          <a:r>
            <a:rPr lang="en-US" sz="1800" b="1" dirty="0">
              <a:solidFill>
                <a:schemeClr val="tx1"/>
              </a:solidFill>
            </a:rPr>
            <a:t>Organizational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custT="1"/>
      <dgm:spPr/>
      <dgm:t>
        <a:bodyPr/>
        <a:lstStyle/>
        <a:p>
          <a:r>
            <a:rPr lang="en-US" sz="1500" b="1" dirty="0">
              <a:solidFill>
                <a:schemeClr val="tx1"/>
              </a:solidFill>
            </a:rPr>
            <a:t>5</a:t>
          </a:r>
          <a:r>
            <a:rPr lang="en-US" sz="1800" b="1" dirty="0">
              <a:solidFill>
                <a:schemeClr val="tx1"/>
              </a:solidFill>
            </a:rPr>
            <a:t>.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custT="1"/>
      <dgm:spPr>
        <a:solidFill>
          <a:srgbClr val="DF9AEA"/>
        </a:solidFill>
      </dgm:spPr>
      <dgm:t>
        <a:bodyPr/>
        <a:lstStyle/>
        <a:p>
          <a:r>
            <a:rPr lang="en-US" sz="1500" b="1" dirty="0">
              <a:solidFill>
                <a:schemeClr val="tx1"/>
              </a:solidFill>
            </a:rPr>
            <a:t>4</a:t>
          </a:r>
          <a:r>
            <a:rPr lang="en-US" sz="1800" b="1" dirty="0">
              <a:solidFill>
                <a:schemeClr val="tx1"/>
              </a:solidFill>
            </a:rPr>
            <a:t>.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custScaleX="133265" custScaleY="109101">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custScaleX="125916" custScaleY="111798">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custScaleX="129216" custScaleY="10805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custScaleX="138798" custScaleY="109692">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custScaleX="133628" custScaleY="110843">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2D9D0C55-6444-4972-B84B-50C6B5B0E87C}" type="presOf" srcId="{769EA23E-91F6-4EAE-A0CA-66B06FDD9378}" destId="{8A2325B3-B155-4823-9C19-042315100DF1}"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C386124-7559-4B56-A500-4C6FC677D30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3635CCD-C31C-4196-823A-DEFB49278E87}">
      <dgm:prSet custT="1"/>
      <dgm:spPr/>
      <dgm:t>
        <a:bodyPr/>
        <a:lstStyle/>
        <a:p>
          <a:r>
            <a:rPr lang="en-GB" sz="2000" b="1" u="sng" dirty="0"/>
            <a:t>Clear Ambition</a:t>
          </a:r>
          <a:r>
            <a:rPr lang="en-GB" sz="2000" dirty="0"/>
            <a:t>. Top innovators pursue their objectives with clarity and consistency. They set aspirational goals that align with corporate strategy, and they establish value creation targets that rally talent to invent better ways to serve customers and society. Company leadership quantifies, appropriately resources, and drives the innovation agenda from the top.</a:t>
          </a:r>
          <a:endParaRPr lang="en-US" sz="2000" dirty="0"/>
        </a:p>
      </dgm:t>
    </dgm:pt>
    <dgm:pt modelId="{4297542C-492A-473C-8FF3-169133400B43}" type="parTrans" cxnId="{4FC82202-4464-46C9-BDDE-9E07A158D6E9}">
      <dgm:prSet/>
      <dgm:spPr/>
      <dgm:t>
        <a:bodyPr/>
        <a:lstStyle/>
        <a:p>
          <a:endParaRPr lang="en-US"/>
        </a:p>
      </dgm:t>
    </dgm:pt>
    <dgm:pt modelId="{591B2FAC-6FF3-462E-A860-36F70B90EC3A}" type="sibTrans" cxnId="{4FC82202-4464-46C9-BDDE-9E07A158D6E9}">
      <dgm:prSet/>
      <dgm:spPr/>
      <dgm:t>
        <a:bodyPr/>
        <a:lstStyle/>
        <a:p>
          <a:endParaRPr lang="en-US"/>
        </a:p>
      </dgm:t>
    </dgm:pt>
    <dgm:pt modelId="{6C3C3B01-B328-4331-B1AB-FEF7C41143F9}">
      <dgm:prSet custT="1"/>
      <dgm:spPr/>
      <dgm:t>
        <a:bodyPr/>
        <a:lstStyle/>
        <a:p>
          <a:r>
            <a:rPr lang="en-GB" sz="2000" b="1" u="sng" dirty="0"/>
            <a:t>Innovation Domains</a:t>
          </a:r>
          <a:r>
            <a:rPr lang="en-GB" sz="2000" dirty="0"/>
            <a:t>. Deciding where to play is essential. The best innovators define clear opportunities for customer benefit that the organisation then aspires to own. They ground the innovation strategy in deep customer insight and adjust nimbly to shifting opportunities. They focus on a limited number of innovation domains in which they can leverage a unique strategic asset or capability, such as superior customer access, that others cannot match</a:t>
          </a:r>
          <a:endParaRPr lang="en-US" sz="2000" dirty="0"/>
        </a:p>
      </dgm:t>
    </dgm:pt>
    <dgm:pt modelId="{02093B82-6EAF-4ADA-BCEF-A055D9EB9B91}" type="parTrans" cxnId="{5CDA1A22-77CD-49EA-937E-9C01AEA6D770}">
      <dgm:prSet/>
      <dgm:spPr/>
      <dgm:t>
        <a:bodyPr/>
        <a:lstStyle/>
        <a:p>
          <a:endParaRPr lang="en-US"/>
        </a:p>
      </dgm:t>
    </dgm:pt>
    <dgm:pt modelId="{75BECCA2-B773-418B-8772-592C2ECF1D3F}" type="sibTrans" cxnId="{5CDA1A22-77CD-49EA-937E-9C01AEA6D770}">
      <dgm:prSet/>
      <dgm:spPr/>
      <dgm:t>
        <a:bodyPr/>
        <a:lstStyle/>
        <a:p>
          <a:endParaRPr lang="en-US"/>
        </a:p>
      </dgm:t>
    </dgm:pt>
    <dgm:pt modelId="{37739ACA-1CDE-4690-B023-5137F406D50D}" type="pres">
      <dgm:prSet presAssocID="{8C386124-7559-4B56-A500-4C6FC677D309}" presName="hierChild1" presStyleCnt="0">
        <dgm:presLayoutVars>
          <dgm:chPref val="1"/>
          <dgm:dir/>
          <dgm:animOne val="branch"/>
          <dgm:animLvl val="lvl"/>
          <dgm:resizeHandles/>
        </dgm:presLayoutVars>
      </dgm:prSet>
      <dgm:spPr/>
    </dgm:pt>
    <dgm:pt modelId="{A09C7399-7695-4FED-86AB-5C727702A4B8}" type="pres">
      <dgm:prSet presAssocID="{E3635CCD-C31C-4196-823A-DEFB49278E87}" presName="hierRoot1" presStyleCnt="0"/>
      <dgm:spPr/>
    </dgm:pt>
    <dgm:pt modelId="{D58ACEBF-8DA2-4551-A6A4-7C3F7CB9D76D}" type="pres">
      <dgm:prSet presAssocID="{E3635CCD-C31C-4196-823A-DEFB49278E87}" presName="composite" presStyleCnt="0"/>
      <dgm:spPr/>
    </dgm:pt>
    <dgm:pt modelId="{E0FBAA22-4146-4BA5-9D40-4F6FD18249AC}" type="pres">
      <dgm:prSet presAssocID="{E3635CCD-C31C-4196-823A-DEFB49278E87}" presName="background" presStyleLbl="node0" presStyleIdx="0" presStyleCnt="2"/>
      <dgm:spPr/>
    </dgm:pt>
    <dgm:pt modelId="{D0820D3C-4B62-47E9-AA07-55EACAD77D8B}" type="pres">
      <dgm:prSet presAssocID="{E3635CCD-C31C-4196-823A-DEFB49278E87}" presName="text" presStyleLbl="fgAcc0" presStyleIdx="0" presStyleCnt="2" custScaleX="107908" custScaleY="119595">
        <dgm:presLayoutVars>
          <dgm:chPref val="3"/>
        </dgm:presLayoutVars>
      </dgm:prSet>
      <dgm:spPr/>
    </dgm:pt>
    <dgm:pt modelId="{AE18EEA9-594A-448F-80B6-1BD4B44446D9}" type="pres">
      <dgm:prSet presAssocID="{E3635CCD-C31C-4196-823A-DEFB49278E87}" presName="hierChild2" presStyleCnt="0"/>
      <dgm:spPr/>
    </dgm:pt>
    <dgm:pt modelId="{3FB1B7E9-B9A4-4D10-91F8-279C4BDC44E5}" type="pres">
      <dgm:prSet presAssocID="{6C3C3B01-B328-4331-B1AB-FEF7C41143F9}" presName="hierRoot1" presStyleCnt="0"/>
      <dgm:spPr/>
    </dgm:pt>
    <dgm:pt modelId="{D9F05E49-0710-4572-99B9-720842534A1D}" type="pres">
      <dgm:prSet presAssocID="{6C3C3B01-B328-4331-B1AB-FEF7C41143F9}" presName="composite" presStyleCnt="0"/>
      <dgm:spPr/>
    </dgm:pt>
    <dgm:pt modelId="{4F345427-44CC-4005-AB69-16AD4F2F424F}" type="pres">
      <dgm:prSet presAssocID="{6C3C3B01-B328-4331-B1AB-FEF7C41143F9}" presName="background" presStyleLbl="node0" presStyleIdx="1" presStyleCnt="2"/>
      <dgm:spPr/>
    </dgm:pt>
    <dgm:pt modelId="{47CAE353-374E-4947-A98C-EA4B02DDD8FF}" type="pres">
      <dgm:prSet presAssocID="{6C3C3B01-B328-4331-B1AB-FEF7C41143F9}" presName="text" presStyleLbl="fgAcc0" presStyleIdx="1" presStyleCnt="2" custScaleX="116222" custScaleY="117619">
        <dgm:presLayoutVars>
          <dgm:chPref val="3"/>
        </dgm:presLayoutVars>
      </dgm:prSet>
      <dgm:spPr/>
    </dgm:pt>
    <dgm:pt modelId="{09E09E4C-B424-47D8-924D-7417F354A2B2}" type="pres">
      <dgm:prSet presAssocID="{6C3C3B01-B328-4331-B1AB-FEF7C41143F9}" presName="hierChild2" presStyleCnt="0"/>
      <dgm:spPr/>
    </dgm:pt>
  </dgm:ptLst>
  <dgm:cxnLst>
    <dgm:cxn modelId="{4FC82202-4464-46C9-BDDE-9E07A158D6E9}" srcId="{8C386124-7559-4B56-A500-4C6FC677D309}" destId="{E3635CCD-C31C-4196-823A-DEFB49278E87}" srcOrd="0" destOrd="0" parTransId="{4297542C-492A-473C-8FF3-169133400B43}" sibTransId="{591B2FAC-6FF3-462E-A860-36F70B90EC3A}"/>
    <dgm:cxn modelId="{D0A86705-F22F-4A89-BEA5-316F19090A7A}" type="presOf" srcId="{E3635CCD-C31C-4196-823A-DEFB49278E87}" destId="{D0820D3C-4B62-47E9-AA07-55EACAD77D8B}" srcOrd="0" destOrd="0" presId="urn:microsoft.com/office/officeart/2005/8/layout/hierarchy1"/>
    <dgm:cxn modelId="{A6BE200C-40FB-4999-B737-E68705F17C41}" type="presOf" srcId="{8C386124-7559-4B56-A500-4C6FC677D309}" destId="{37739ACA-1CDE-4690-B023-5137F406D50D}" srcOrd="0" destOrd="0" presId="urn:microsoft.com/office/officeart/2005/8/layout/hierarchy1"/>
    <dgm:cxn modelId="{5CDA1A22-77CD-49EA-937E-9C01AEA6D770}" srcId="{8C386124-7559-4B56-A500-4C6FC677D309}" destId="{6C3C3B01-B328-4331-B1AB-FEF7C41143F9}" srcOrd="1" destOrd="0" parTransId="{02093B82-6EAF-4ADA-BCEF-A055D9EB9B91}" sibTransId="{75BECCA2-B773-418B-8772-592C2ECF1D3F}"/>
    <dgm:cxn modelId="{07AB3F7D-AE2F-4BA4-8B41-15F5C898C37A}" type="presOf" srcId="{6C3C3B01-B328-4331-B1AB-FEF7C41143F9}" destId="{47CAE353-374E-4947-A98C-EA4B02DDD8FF}" srcOrd="0" destOrd="0" presId="urn:microsoft.com/office/officeart/2005/8/layout/hierarchy1"/>
    <dgm:cxn modelId="{9F095DC2-8EB1-430F-83F3-631AEA596C1C}" type="presParOf" srcId="{37739ACA-1CDE-4690-B023-5137F406D50D}" destId="{A09C7399-7695-4FED-86AB-5C727702A4B8}" srcOrd="0" destOrd="0" presId="urn:microsoft.com/office/officeart/2005/8/layout/hierarchy1"/>
    <dgm:cxn modelId="{EE8E01ED-23ED-4FD9-B13B-CBCDD7D75985}" type="presParOf" srcId="{A09C7399-7695-4FED-86AB-5C727702A4B8}" destId="{D58ACEBF-8DA2-4551-A6A4-7C3F7CB9D76D}" srcOrd="0" destOrd="0" presId="urn:microsoft.com/office/officeart/2005/8/layout/hierarchy1"/>
    <dgm:cxn modelId="{3FFECDEF-310F-4F25-995A-7B50EC787BEF}" type="presParOf" srcId="{D58ACEBF-8DA2-4551-A6A4-7C3F7CB9D76D}" destId="{E0FBAA22-4146-4BA5-9D40-4F6FD18249AC}" srcOrd="0" destOrd="0" presId="urn:microsoft.com/office/officeart/2005/8/layout/hierarchy1"/>
    <dgm:cxn modelId="{9FD48CAB-AD3D-4857-9837-D68CA95BF00A}" type="presParOf" srcId="{D58ACEBF-8DA2-4551-A6A4-7C3F7CB9D76D}" destId="{D0820D3C-4B62-47E9-AA07-55EACAD77D8B}" srcOrd="1" destOrd="0" presId="urn:microsoft.com/office/officeart/2005/8/layout/hierarchy1"/>
    <dgm:cxn modelId="{CB127DDC-E4C3-4A62-869F-90D9EDCFAA97}" type="presParOf" srcId="{A09C7399-7695-4FED-86AB-5C727702A4B8}" destId="{AE18EEA9-594A-448F-80B6-1BD4B44446D9}" srcOrd="1" destOrd="0" presId="urn:microsoft.com/office/officeart/2005/8/layout/hierarchy1"/>
    <dgm:cxn modelId="{3A1F61DB-F7A5-437B-A2DD-8AA14EECE98A}" type="presParOf" srcId="{37739ACA-1CDE-4690-B023-5137F406D50D}" destId="{3FB1B7E9-B9A4-4D10-91F8-279C4BDC44E5}" srcOrd="1" destOrd="0" presId="urn:microsoft.com/office/officeart/2005/8/layout/hierarchy1"/>
    <dgm:cxn modelId="{91AFAE16-A0F2-4482-BEAD-3B2D00AAF836}" type="presParOf" srcId="{3FB1B7E9-B9A4-4D10-91F8-279C4BDC44E5}" destId="{D9F05E49-0710-4572-99B9-720842534A1D}" srcOrd="0" destOrd="0" presId="urn:microsoft.com/office/officeart/2005/8/layout/hierarchy1"/>
    <dgm:cxn modelId="{964F125F-967B-4416-BC34-7854ECCBA83D}" type="presParOf" srcId="{D9F05E49-0710-4572-99B9-720842534A1D}" destId="{4F345427-44CC-4005-AB69-16AD4F2F424F}" srcOrd="0" destOrd="0" presId="urn:microsoft.com/office/officeart/2005/8/layout/hierarchy1"/>
    <dgm:cxn modelId="{22640B7D-77A0-417F-8D5F-1780AF69D169}" type="presParOf" srcId="{D9F05E49-0710-4572-99B9-720842534A1D}" destId="{47CAE353-374E-4947-A98C-EA4B02DDD8FF}" srcOrd="1" destOrd="0" presId="urn:microsoft.com/office/officeart/2005/8/layout/hierarchy1"/>
    <dgm:cxn modelId="{D967DA98-F780-401B-B765-F69994DA6D5F}" type="presParOf" srcId="{3FB1B7E9-B9A4-4D10-91F8-279C4BDC44E5}" destId="{09E09E4C-B424-47D8-924D-7417F354A2B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3F8CAFA-FE98-4B63-A56D-2D9A81CAEBE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410B89-ECD9-458D-8D81-05E527FF6960}">
      <dgm:prSet custT="1"/>
      <dgm:spPr/>
      <dgm:t>
        <a:bodyPr/>
        <a:lstStyle/>
        <a:p>
          <a:r>
            <a:rPr lang="en-GB" sz="2000" b="1" u="sng" dirty="0"/>
            <a:t>Performance Management</a:t>
          </a:r>
          <a:r>
            <a:rPr lang="en-GB" sz="2000" dirty="0"/>
            <a:t>. Moving the innovation needle quickly entails linking ambition to measurable </a:t>
          </a:r>
          <a:r>
            <a:rPr lang="en-GB" sz="2000" dirty="0" err="1"/>
            <a:t>KPIs</a:t>
          </a:r>
          <a:r>
            <a:rPr lang="en-GB" sz="2000" dirty="0"/>
            <a:t> that faithfully report performance on the true drivers of success. Moreover, these </a:t>
          </a:r>
          <a:r>
            <a:rPr lang="en-GB" sz="2000" dirty="0" err="1"/>
            <a:t>KPIs</a:t>
          </a:r>
          <a:r>
            <a:rPr lang="en-GB" sz="2000" dirty="0"/>
            <a:t>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sz="2000" dirty="0"/>
        </a:p>
      </dgm:t>
    </dgm:pt>
    <dgm:pt modelId="{DD8FDADE-98FC-4A9A-BDFD-2A2482DE54FF}" type="parTrans" cxnId="{06997681-3B46-4EE8-907E-6C9CDBD723E7}">
      <dgm:prSet/>
      <dgm:spPr/>
      <dgm:t>
        <a:bodyPr/>
        <a:lstStyle/>
        <a:p>
          <a:endParaRPr lang="en-US"/>
        </a:p>
      </dgm:t>
    </dgm:pt>
    <dgm:pt modelId="{668EFC1E-D93C-4171-829D-7850304F6427}" type="sibTrans" cxnId="{06997681-3B46-4EE8-907E-6C9CDBD723E7}">
      <dgm:prSet/>
      <dgm:spPr/>
      <dgm:t>
        <a:bodyPr/>
        <a:lstStyle/>
        <a:p>
          <a:endParaRPr lang="en-US"/>
        </a:p>
      </dgm:t>
    </dgm:pt>
    <dgm:pt modelId="{AA7E50B0-3F7C-4BF0-B0AD-CC1AA28C6CA9}">
      <dgm:prSet custT="1"/>
      <dgm:spPr/>
      <dgm:t>
        <a:bodyPr/>
        <a:lstStyle/>
        <a:p>
          <a:r>
            <a:rPr lang="en-GB" sz="2000" b="1" u="sng" dirty="0"/>
            <a:t>Project Management</a:t>
          </a:r>
          <a:r>
            <a:rPr lang="en-GB" sz="2000" dirty="0"/>
            <a:t>. Effective innovation today requires empowered, multidisciplinary teams that bring external market and customer insights to bear in shaping value propositions. Such teams have a clear view of the company’s strategic advantage, and they put that advantage to use in new product and service development. To be effective, they must be small yet functionally diverse and able to act autonomously and make their own decisions</a:t>
          </a:r>
          <a:endParaRPr lang="en-US" sz="2000" dirty="0"/>
        </a:p>
      </dgm:t>
    </dgm:pt>
    <dgm:pt modelId="{BD65E42E-4559-40B8-9834-67F90F05EB81}" type="parTrans" cxnId="{CC0B87C2-B659-40B3-BF38-3308A4CE353F}">
      <dgm:prSet/>
      <dgm:spPr/>
      <dgm:t>
        <a:bodyPr/>
        <a:lstStyle/>
        <a:p>
          <a:endParaRPr lang="en-US"/>
        </a:p>
      </dgm:t>
    </dgm:pt>
    <dgm:pt modelId="{97894094-F345-4E47-A157-C625039878A6}" type="sibTrans" cxnId="{CC0B87C2-B659-40B3-BF38-3308A4CE353F}">
      <dgm:prSet/>
      <dgm:spPr/>
      <dgm:t>
        <a:bodyPr/>
        <a:lstStyle/>
        <a:p>
          <a:endParaRPr lang="en-US"/>
        </a:p>
      </dgm:t>
    </dgm:pt>
    <dgm:pt modelId="{B55500E6-0948-42C4-8342-1B10FF07244E}" type="pres">
      <dgm:prSet presAssocID="{83F8CAFA-FE98-4B63-A56D-2D9A81CAEBE4}" presName="hierChild1" presStyleCnt="0">
        <dgm:presLayoutVars>
          <dgm:chPref val="1"/>
          <dgm:dir/>
          <dgm:animOne val="branch"/>
          <dgm:animLvl val="lvl"/>
          <dgm:resizeHandles/>
        </dgm:presLayoutVars>
      </dgm:prSet>
      <dgm:spPr/>
    </dgm:pt>
    <dgm:pt modelId="{44147C57-089B-4CC2-97C1-812020692591}" type="pres">
      <dgm:prSet presAssocID="{A3410B89-ECD9-458D-8D81-05E527FF6960}" presName="hierRoot1" presStyleCnt="0"/>
      <dgm:spPr/>
    </dgm:pt>
    <dgm:pt modelId="{8CB42145-560C-45A6-9D98-FFF5F9430F51}" type="pres">
      <dgm:prSet presAssocID="{A3410B89-ECD9-458D-8D81-05E527FF6960}" presName="composite" presStyleCnt="0"/>
      <dgm:spPr/>
    </dgm:pt>
    <dgm:pt modelId="{678F9CB8-A4AB-4BD1-9124-D787C5424148}" type="pres">
      <dgm:prSet presAssocID="{A3410B89-ECD9-458D-8D81-05E527FF6960}" presName="background" presStyleLbl="node0" presStyleIdx="0" presStyleCnt="2"/>
      <dgm:spPr/>
    </dgm:pt>
    <dgm:pt modelId="{CC1D33C0-901E-4A5B-8028-6ED975B381B8}" type="pres">
      <dgm:prSet presAssocID="{A3410B89-ECD9-458D-8D81-05E527FF6960}" presName="text" presStyleLbl="fgAcc0" presStyleIdx="0" presStyleCnt="2" custScaleX="131297" custScaleY="138249">
        <dgm:presLayoutVars>
          <dgm:chPref val="3"/>
        </dgm:presLayoutVars>
      </dgm:prSet>
      <dgm:spPr/>
    </dgm:pt>
    <dgm:pt modelId="{78DA3160-C175-4562-AE1F-706A0387AECD}" type="pres">
      <dgm:prSet presAssocID="{A3410B89-ECD9-458D-8D81-05E527FF6960}" presName="hierChild2" presStyleCnt="0"/>
      <dgm:spPr/>
    </dgm:pt>
    <dgm:pt modelId="{6D82F2D2-1EAE-4102-8923-2EC22AB8967C}" type="pres">
      <dgm:prSet presAssocID="{AA7E50B0-3F7C-4BF0-B0AD-CC1AA28C6CA9}" presName="hierRoot1" presStyleCnt="0"/>
      <dgm:spPr/>
    </dgm:pt>
    <dgm:pt modelId="{42D84A7A-B875-4806-9FE7-0F197DB30FEC}" type="pres">
      <dgm:prSet presAssocID="{AA7E50B0-3F7C-4BF0-B0AD-CC1AA28C6CA9}" presName="composite" presStyleCnt="0"/>
      <dgm:spPr/>
    </dgm:pt>
    <dgm:pt modelId="{2AABE366-BE06-40FA-BEF5-083D8CE911C9}" type="pres">
      <dgm:prSet presAssocID="{AA7E50B0-3F7C-4BF0-B0AD-CC1AA28C6CA9}" presName="background" presStyleLbl="node0" presStyleIdx="1" presStyleCnt="2"/>
      <dgm:spPr/>
    </dgm:pt>
    <dgm:pt modelId="{B4D21865-74BE-46BE-B1AC-22C15B07BD83}" type="pres">
      <dgm:prSet presAssocID="{AA7E50B0-3F7C-4BF0-B0AD-CC1AA28C6CA9}" presName="text" presStyleLbl="fgAcc0" presStyleIdx="1" presStyleCnt="2" custScaleX="127481" custScaleY="135853">
        <dgm:presLayoutVars>
          <dgm:chPref val="3"/>
        </dgm:presLayoutVars>
      </dgm:prSet>
      <dgm:spPr/>
    </dgm:pt>
    <dgm:pt modelId="{8164EA7A-0098-44B5-AA09-FADF89725C1E}" type="pres">
      <dgm:prSet presAssocID="{AA7E50B0-3F7C-4BF0-B0AD-CC1AA28C6CA9}" presName="hierChild2" presStyleCnt="0"/>
      <dgm:spPr/>
    </dgm:pt>
  </dgm:ptLst>
  <dgm:cxnLst>
    <dgm:cxn modelId="{2DEF1808-33AA-452A-B22C-C1CBE72A093D}" type="presOf" srcId="{83F8CAFA-FE98-4B63-A56D-2D9A81CAEBE4}" destId="{B55500E6-0948-42C4-8342-1B10FF07244E}" srcOrd="0" destOrd="0" presId="urn:microsoft.com/office/officeart/2005/8/layout/hierarchy1"/>
    <dgm:cxn modelId="{34AB0628-25B6-48B6-8D8C-E008FC4596E8}" type="presOf" srcId="{A3410B89-ECD9-458D-8D81-05E527FF6960}" destId="{CC1D33C0-901E-4A5B-8028-6ED975B381B8}" srcOrd="0" destOrd="0" presId="urn:microsoft.com/office/officeart/2005/8/layout/hierarchy1"/>
    <dgm:cxn modelId="{4B692146-CD5E-4E7B-AB7C-E928AAD2188C}" type="presOf" srcId="{AA7E50B0-3F7C-4BF0-B0AD-CC1AA28C6CA9}" destId="{B4D21865-74BE-46BE-B1AC-22C15B07BD83}" srcOrd="0" destOrd="0" presId="urn:microsoft.com/office/officeart/2005/8/layout/hierarchy1"/>
    <dgm:cxn modelId="{06997681-3B46-4EE8-907E-6C9CDBD723E7}" srcId="{83F8CAFA-FE98-4B63-A56D-2D9A81CAEBE4}" destId="{A3410B89-ECD9-458D-8D81-05E527FF6960}" srcOrd="0" destOrd="0" parTransId="{DD8FDADE-98FC-4A9A-BDFD-2A2482DE54FF}" sibTransId="{668EFC1E-D93C-4171-829D-7850304F6427}"/>
    <dgm:cxn modelId="{CC0B87C2-B659-40B3-BF38-3308A4CE353F}" srcId="{83F8CAFA-FE98-4B63-A56D-2D9A81CAEBE4}" destId="{AA7E50B0-3F7C-4BF0-B0AD-CC1AA28C6CA9}" srcOrd="1" destOrd="0" parTransId="{BD65E42E-4559-40B8-9834-67F90F05EB81}" sibTransId="{97894094-F345-4E47-A157-C625039878A6}"/>
    <dgm:cxn modelId="{BF5EADEB-D8A1-4D65-A4A8-8E0F42105708}" type="presParOf" srcId="{B55500E6-0948-42C4-8342-1B10FF07244E}" destId="{44147C57-089B-4CC2-97C1-812020692591}" srcOrd="0" destOrd="0" presId="urn:microsoft.com/office/officeart/2005/8/layout/hierarchy1"/>
    <dgm:cxn modelId="{1D2D9EAC-FCBD-4966-953D-EB5528933EFB}" type="presParOf" srcId="{44147C57-089B-4CC2-97C1-812020692591}" destId="{8CB42145-560C-45A6-9D98-FFF5F9430F51}" srcOrd="0" destOrd="0" presId="urn:microsoft.com/office/officeart/2005/8/layout/hierarchy1"/>
    <dgm:cxn modelId="{67CBC2C8-F567-4A44-B35D-A495175CB3C8}" type="presParOf" srcId="{8CB42145-560C-45A6-9D98-FFF5F9430F51}" destId="{678F9CB8-A4AB-4BD1-9124-D787C5424148}" srcOrd="0" destOrd="0" presId="urn:microsoft.com/office/officeart/2005/8/layout/hierarchy1"/>
    <dgm:cxn modelId="{A7FE1725-67D1-48F4-80D1-E95A78C541CD}" type="presParOf" srcId="{8CB42145-560C-45A6-9D98-FFF5F9430F51}" destId="{CC1D33C0-901E-4A5B-8028-6ED975B381B8}" srcOrd="1" destOrd="0" presId="urn:microsoft.com/office/officeart/2005/8/layout/hierarchy1"/>
    <dgm:cxn modelId="{4925934E-C83B-4C7C-9C68-33FF60842A49}" type="presParOf" srcId="{44147C57-089B-4CC2-97C1-812020692591}" destId="{78DA3160-C175-4562-AE1F-706A0387AECD}" srcOrd="1" destOrd="0" presId="urn:microsoft.com/office/officeart/2005/8/layout/hierarchy1"/>
    <dgm:cxn modelId="{B8079CEE-82D0-4CF0-BA6E-7E1F19EFE494}" type="presParOf" srcId="{B55500E6-0948-42C4-8342-1B10FF07244E}" destId="{6D82F2D2-1EAE-4102-8923-2EC22AB8967C}" srcOrd="1" destOrd="0" presId="urn:microsoft.com/office/officeart/2005/8/layout/hierarchy1"/>
    <dgm:cxn modelId="{E7774AD3-2FF7-4DD2-B869-877261FBE69B}" type="presParOf" srcId="{6D82F2D2-1EAE-4102-8923-2EC22AB8967C}" destId="{42D84A7A-B875-4806-9FE7-0F197DB30FEC}" srcOrd="0" destOrd="0" presId="urn:microsoft.com/office/officeart/2005/8/layout/hierarchy1"/>
    <dgm:cxn modelId="{27381A97-7693-4A43-A89C-076AE3A25568}" type="presParOf" srcId="{42D84A7A-B875-4806-9FE7-0F197DB30FEC}" destId="{2AABE366-BE06-40FA-BEF5-083D8CE911C9}" srcOrd="0" destOrd="0" presId="urn:microsoft.com/office/officeart/2005/8/layout/hierarchy1"/>
    <dgm:cxn modelId="{CEDA2642-5298-4C50-9F25-C214A2739F0F}" type="presParOf" srcId="{42D84A7A-B875-4806-9FE7-0F197DB30FEC}" destId="{B4D21865-74BE-46BE-B1AC-22C15B07BD83}" srcOrd="1" destOrd="0" presId="urn:microsoft.com/office/officeart/2005/8/layout/hierarchy1"/>
    <dgm:cxn modelId="{796427ED-8A60-4A5E-B410-EFE7D51472EC}" type="presParOf" srcId="{6D82F2D2-1EAE-4102-8923-2EC22AB8967C}" destId="{8164EA7A-0098-44B5-AA09-FADF89725C1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F8CAFA-FE98-4B63-A56D-2D9A81CAEBE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410B89-ECD9-458D-8D81-05E527FF6960}">
      <dgm:prSet custT="1"/>
      <dgm:spPr/>
      <dgm:t>
        <a:bodyPr/>
        <a:lstStyle/>
        <a:p>
          <a:r>
            <a:rPr lang="en-GB" sz="2000" b="1" u="sng" dirty="0"/>
            <a:t>Performance Management</a:t>
          </a:r>
          <a:r>
            <a:rPr lang="en-GB" sz="2000" dirty="0"/>
            <a:t>. Moving the innovation needle quickly entails linking ambition to measurable KPIs that faithfully report performance on the true drivers of success. Moreover, these KPIs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sz="2000" dirty="0"/>
        </a:p>
      </dgm:t>
    </dgm:pt>
    <dgm:pt modelId="{DD8FDADE-98FC-4A9A-BDFD-2A2482DE54FF}" type="parTrans" cxnId="{06997681-3B46-4EE8-907E-6C9CDBD723E7}">
      <dgm:prSet/>
      <dgm:spPr/>
      <dgm:t>
        <a:bodyPr/>
        <a:lstStyle/>
        <a:p>
          <a:endParaRPr lang="en-US"/>
        </a:p>
      </dgm:t>
    </dgm:pt>
    <dgm:pt modelId="{668EFC1E-D93C-4171-829D-7850304F6427}" type="sibTrans" cxnId="{06997681-3B46-4EE8-907E-6C9CDBD723E7}">
      <dgm:prSet/>
      <dgm:spPr/>
      <dgm:t>
        <a:bodyPr/>
        <a:lstStyle/>
        <a:p>
          <a:endParaRPr lang="en-US"/>
        </a:p>
      </dgm:t>
    </dgm:pt>
    <dgm:pt modelId="{B55500E6-0948-42C4-8342-1B10FF07244E}" type="pres">
      <dgm:prSet presAssocID="{83F8CAFA-FE98-4B63-A56D-2D9A81CAEBE4}" presName="hierChild1" presStyleCnt="0">
        <dgm:presLayoutVars>
          <dgm:chPref val="1"/>
          <dgm:dir/>
          <dgm:animOne val="branch"/>
          <dgm:animLvl val="lvl"/>
          <dgm:resizeHandles/>
        </dgm:presLayoutVars>
      </dgm:prSet>
      <dgm:spPr/>
    </dgm:pt>
    <dgm:pt modelId="{44147C57-089B-4CC2-97C1-812020692591}" type="pres">
      <dgm:prSet presAssocID="{A3410B89-ECD9-458D-8D81-05E527FF6960}" presName="hierRoot1" presStyleCnt="0"/>
      <dgm:spPr/>
    </dgm:pt>
    <dgm:pt modelId="{8CB42145-560C-45A6-9D98-FFF5F9430F51}" type="pres">
      <dgm:prSet presAssocID="{A3410B89-ECD9-458D-8D81-05E527FF6960}" presName="composite" presStyleCnt="0"/>
      <dgm:spPr/>
    </dgm:pt>
    <dgm:pt modelId="{678F9CB8-A4AB-4BD1-9124-D787C5424148}" type="pres">
      <dgm:prSet presAssocID="{A3410B89-ECD9-458D-8D81-05E527FF6960}" presName="background" presStyleLbl="node0" presStyleIdx="0" presStyleCnt="1"/>
      <dgm:spPr/>
    </dgm:pt>
    <dgm:pt modelId="{CC1D33C0-901E-4A5B-8028-6ED975B381B8}" type="pres">
      <dgm:prSet presAssocID="{A3410B89-ECD9-458D-8D81-05E527FF6960}" presName="text" presStyleLbl="fgAcc0" presStyleIdx="0" presStyleCnt="1" custScaleX="136093" custScaleY="132822">
        <dgm:presLayoutVars>
          <dgm:chPref val="3"/>
        </dgm:presLayoutVars>
      </dgm:prSet>
      <dgm:spPr/>
    </dgm:pt>
    <dgm:pt modelId="{78DA3160-C175-4562-AE1F-706A0387AECD}" type="pres">
      <dgm:prSet presAssocID="{A3410B89-ECD9-458D-8D81-05E527FF6960}" presName="hierChild2" presStyleCnt="0"/>
      <dgm:spPr/>
    </dgm:pt>
  </dgm:ptLst>
  <dgm:cxnLst>
    <dgm:cxn modelId="{2DEF1808-33AA-452A-B22C-C1CBE72A093D}" type="presOf" srcId="{83F8CAFA-FE98-4B63-A56D-2D9A81CAEBE4}" destId="{B55500E6-0948-42C4-8342-1B10FF07244E}" srcOrd="0" destOrd="0" presId="urn:microsoft.com/office/officeart/2005/8/layout/hierarchy1"/>
    <dgm:cxn modelId="{34AB0628-25B6-48B6-8D8C-E008FC4596E8}" type="presOf" srcId="{A3410B89-ECD9-458D-8D81-05E527FF6960}" destId="{CC1D33C0-901E-4A5B-8028-6ED975B381B8}" srcOrd="0" destOrd="0" presId="urn:microsoft.com/office/officeart/2005/8/layout/hierarchy1"/>
    <dgm:cxn modelId="{06997681-3B46-4EE8-907E-6C9CDBD723E7}" srcId="{83F8CAFA-FE98-4B63-A56D-2D9A81CAEBE4}" destId="{A3410B89-ECD9-458D-8D81-05E527FF6960}" srcOrd="0" destOrd="0" parTransId="{DD8FDADE-98FC-4A9A-BDFD-2A2482DE54FF}" sibTransId="{668EFC1E-D93C-4171-829D-7850304F6427}"/>
    <dgm:cxn modelId="{BF5EADEB-D8A1-4D65-A4A8-8E0F42105708}" type="presParOf" srcId="{B55500E6-0948-42C4-8342-1B10FF07244E}" destId="{44147C57-089B-4CC2-97C1-812020692591}" srcOrd="0" destOrd="0" presId="urn:microsoft.com/office/officeart/2005/8/layout/hierarchy1"/>
    <dgm:cxn modelId="{1D2D9EAC-FCBD-4966-953D-EB5528933EFB}" type="presParOf" srcId="{44147C57-089B-4CC2-97C1-812020692591}" destId="{8CB42145-560C-45A6-9D98-FFF5F9430F51}" srcOrd="0" destOrd="0" presId="urn:microsoft.com/office/officeart/2005/8/layout/hierarchy1"/>
    <dgm:cxn modelId="{67CBC2C8-F567-4A44-B35D-A495175CB3C8}" type="presParOf" srcId="{8CB42145-560C-45A6-9D98-FFF5F9430F51}" destId="{678F9CB8-A4AB-4BD1-9124-D787C5424148}" srcOrd="0" destOrd="0" presId="urn:microsoft.com/office/officeart/2005/8/layout/hierarchy1"/>
    <dgm:cxn modelId="{A7FE1725-67D1-48F4-80D1-E95A78C541CD}" type="presParOf" srcId="{8CB42145-560C-45A6-9D98-FFF5F9430F51}" destId="{CC1D33C0-901E-4A5B-8028-6ED975B381B8}" srcOrd="1" destOrd="0" presId="urn:microsoft.com/office/officeart/2005/8/layout/hierarchy1"/>
    <dgm:cxn modelId="{4925934E-C83B-4C7C-9C68-33FF60842A49}" type="presParOf" srcId="{44147C57-089B-4CC2-97C1-812020692591}" destId="{78DA3160-C175-4562-AE1F-706A0387AEC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0D88A-E3B1-413E-8F73-857D8A53EEB5}">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a:t>The concept of change </a:t>
          </a:r>
        </a:p>
      </dsp:txBody>
      <dsp:txXfrm>
        <a:off x="32418" y="32418"/>
        <a:ext cx="8094307" cy="1041985"/>
      </dsp:txXfrm>
    </dsp:sp>
    <dsp:sp modelId="{9C8E4AF0-8C83-46A0-9DCA-6E8D007E4A37}">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a:t>Reasons for change and how it is managed</a:t>
          </a:r>
        </a:p>
      </dsp:txBody>
      <dsp:txXfrm>
        <a:off x="852005" y="1323709"/>
        <a:ext cx="7684797" cy="1041985"/>
      </dsp:txXfrm>
    </dsp:sp>
    <dsp:sp modelId="{508BE028-F36E-486E-9C8A-98BBA3905137}">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rtlCol="0" anchor="ctr" anchorCtr="0">
          <a:noAutofit/>
        </a:bodyPr>
        <a:lstStyle/>
        <a:p>
          <a:pPr marL="0" lvl="0" indent="0" algn="l" defTabSz="1289050" rtl="0">
            <a:lnSpc>
              <a:spcPct val="90000"/>
            </a:lnSpc>
            <a:spcBef>
              <a:spcPct val="0"/>
            </a:spcBef>
            <a:spcAft>
              <a:spcPct val="35000"/>
            </a:spcAft>
            <a:buNone/>
            <a:defRPr cap="all"/>
          </a:pPr>
          <a:r>
            <a:rPr lang="en-GB" sz="2900" kern="1200"/>
            <a:t>R</a:t>
          </a:r>
          <a:r>
            <a:rPr lang="en-gb" sz="2900" kern="1200"/>
            <a:t>esistance to change and organisational culture</a:t>
          </a:r>
        </a:p>
      </dsp:txBody>
      <dsp:txXfrm>
        <a:off x="1671592" y="2615001"/>
        <a:ext cx="7684797" cy="1041985"/>
      </dsp:txXfrm>
    </dsp:sp>
    <dsp:sp modelId="{66C0D207-83D1-407D-A3CA-13800204ABE7}">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rtlCol="0" anchor="ctr" anchorCtr="0">
          <a:noAutofit/>
        </a:bodyPr>
        <a:lstStyle/>
        <a:p>
          <a:pPr marL="0" lvl="0" indent="0" algn="ctr" defTabSz="1422400" rtl="0">
            <a:lnSpc>
              <a:spcPct val="90000"/>
            </a:lnSpc>
            <a:spcBef>
              <a:spcPct val="0"/>
            </a:spcBef>
            <a:spcAft>
              <a:spcPct val="35000"/>
            </a:spcAft>
            <a:buNone/>
          </a:pPr>
          <a:endParaRPr lang="en-US" sz="3200" kern="1200"/>
        </a:p>
      </dsp:txBody>
      <dsp:txXfrm>
        <a:off x="8731092" y="839339"/>
        <a:ext cx="395689" cy="541373"/>
      </dsp:txXfrm>
    </dsp:sp>
    <dsp:sp modelId="{7E63E0A3-63EB-4B87-9EDE-5D910FEFD65C}">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rtlCol="0" anchor="ctr" anchorCtr="0">
          <a:noAutofit/>
        </a:bodyPr>
        <a:lstStyle/>
        <a:p>
          <a:pPr marL="0" lvl="0" indent="0" algn="ctr" defTabSz="1422400" rtl="0">
            <a:lnSpc>
              <a:spcPct val="90000"/>
            </a:lnSpc>
            <a:spcBef>
              <a:spcPct val="0"/>
            </a:spcBef>
            <a:spcAft>
              <a:spcPct val="35000"/>
            </a:spcAft>
            <a:buNone/>
          </a:pPr>
          <a:endParaRPr lang="en-US" sz="3200" kern="1200"/>
        </a:p>
      </dsp:txBody>
      <dsp:txXfrm>
        <a:off x="9550679" y="2123252"/>
        <a:ext cx="395689" cy="541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89F6B-7D9F-4729-93B1-A725DD24294C}">
      <dsp:nvSpPr>
        <dsp:cNvPr id="0" name=""/>
        <dsp:cNvSpPr/>
      </dsp:nvSpPr>
      <dsp:spPr>
        <a:xfrm>
          <a:off x="0" y="1076"/>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4EA40-A5DA-4050-A152-07FEC615E14A}">
      <dsp:nvSpPr>
        <dsp:cNvPr id="0" name=""/>
        <dsp:cNvSpPr/>
      </dsp:nvSpPr>
      <dsp:spPr>
        <a:xfrm>
          <a:off x="138760" y="104287"/>
          <a:ext cx="252292" cy="252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5FC46-F038-43E4-B287-6F629C9ABAF3}">
      <dsp:nvSpPr>
        <dsp:cNvPr id="0" name=""/>
        <dsp:cNvSpPr/>
      </dsp:nvSpPr>
      <dsp:spPr>
        <a:xfrm>
          <a:off x="529814" y="1076"/>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Type of recent change (organisational/ situational)</a:t>
          </a:r>
          <a:endParaRPr lang="en-US" sz="1700" kern="1200"/>
        </a:p>
      </dsp:txBody>
      <dsp:txXfrm>
        <a:off x="529814" y="1076"/>
        <a:ext cx="4523944" cy="458713"/>
      </dsp:txXfrm>
    </dsp:sp>
    <dsp:sp modelId="{EFECA96D-DE4E-44B4-99EC-297887C7B50B}">
      <dsp:nvSpPr>
        <dsp:cNvPr id="0" name=""/>
        <dsp:cNvSpPr/>
      </dsp:nvSpPr>
      <dsp:spPr>
        <a:xfrm>
          <a:off x="0" y="574468"/>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F3716-9E35-459A-97F2-77200F15C179}">
      <dsp:nvSpPr>
        <dsp:cNvPr id="0" name=""/>
        <dsp:cNvSpPr/>
      </dsp:nvSpPr>
      <dsp:spPr>
        <a:xfrm>
          <a:off x="138760" y="677678"/>
          <a:ext cx="252292" cy="252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963CFE-B027-4C0E-8BFC-C527A234ECF7}">
      <dsp:nvSpPr>
        <dsp:cNvPr id="0" name=""/>
        <dsp:cNvSpPr/>
      </dsp:nvSpPr>
      <dsp:spPr>
        <a:xfrm>
          <a:off x="529814" y="574468"/>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Why was it needed?</a:t>
          </a:r>
          <a:endParaRPr lang="en-US" sz="1700" kern="1200"/>
        </a:p>
      </dsp:txBody>
      <dsp:txXfrm>
        <a:off x="529814" y="574468"/>
        <a:ext cx="4523944" cy="458713"/>
      </dsp:txXfrm>
    </dsp:sp>
    <dsp:sp modelId="{9DA99B54-F2A6-4A16-ADA4-9A14A5197B77}">
      <dsp:nvSpPr>
        <dsp:cNvPr id="0" name=""/>
        <dsp:cNvSpPr/>
      </dsp:nvSpPr>
      <dsp:spPr>
        <a:xfrm>
          <a:off x="0" y="1147860"/>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64691-39E7-4EA1-8FB5-31542420A634}">
      <dsp:nvSpPr>
        <dsp:cNvPr id="0" name=""/>
        <dsp:cNvSpPr/>
      </dsp:nvSpPr>
      <dsp:spPr>
        <a:xfrm>
          <a:off x="138760" y="1251070"/>
          <a:ext cx="252292" cy="2522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3E78A-EB2B-48A4-9E94-E90227049332}">
      <dsp:nvSpPr>
        <dsp:cNvPr id="0" name=""/>
        <dsp:cNvSpPr/>
      </dsp:nvSpPr>
      <dsp:spPr>
        <a:xfrm>
          <a:off x="529814" y="1147860"/>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Who decided and how was it communicated?</a:t>
          </a:r>
          <a:endParaRPr lang="en-US" sz="1700" kern="1200"/>
        </a:p>
      </dsp:txBody>
      <dsp:txXfrm>
        <a:off x="529814" y="1147860"/>
        <a:ext cx="4523944" cy="458713"/>
      </dsp:txXfrm>
    </dsp:sp>
    <dsp:sp modelId="{7B4102E2-0F07-44D3-AD4D-A8DF70DC07BC}">
      <dsp:nvSpPr>
        <dsp:cNvPr id="0" name=""/>
        <dsp:cNvSpPr/>
      </dsp:nvSpPr>
      <dsp:spPr>
        <a:xfrm>
          <a:off x="0" y="1721252"/>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71351A-69D0-4545-BC47-CE012A181A18}">
      <dsp:nvSpPr>
        <dsp:cNvPr id="0" name=""/>
        <dsp:cNvSpPr/>
      </dsp:nvSpPr>
      <dsp:spPr>
        <a:xfrm>
          <a:off x="138760" y="1824462"/>
          <a:ext cx="252292" cy="2522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134BB-7C54-49CB-9E43-2BEE93C74879}">
      <dsp:nvSpPr>
        <dsp:cNvPr id="0" name=""/>
        <dsp:cNvSpPr/>
      </dsp:nvSpPr>
      <dsp:spPr>
        <a:xfrm>
          <a:off x="529814" y="1721252"/>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Scale?</a:t>
          </a:r>
          <a:endParaRPr lang="en-US" sz="1700" kern="1200"/>
        </a:p>
      </dsp:txBody>
      <dsp:txXfrm>
        <a:off x="529814" y="1721252"/>
        <a:ext cx="4523944" cy="458713"/>
      </dsp:txXfrm>
    </dsp:sp>
    <dsp:sp modelId="{ED6765FC-0AB7-472A-A115-1194663ED978}">
      <dsp:nvSpPr>
        <dsp:cNvPr id="0" name=""/>
        <dsp:cNvSpPr/>
      </dsp:nvSpPr>
      <dsp:spPr>
        <a:xfrm>
          <a:off x="0" y="2294644"/>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DBF2B-0B51-4530-A093-B6DDC74B7E2D}">
      <dsp:nvSpPr>
        <dsp:cNvPr id="0" name=""/>
        <dsp:cNvSpPr/>
      </dsp:nvSpPr>
      <dsp:spPr>
        <a:xfrm>
          <a:off x="138760" y="2397854"/>
          <a:ext cx="252292" cy="2522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AD6C0-D528-4CDA-BDDC-46EA42421F4B}">
      <dsp:nvSpPr>
        <dsp:cNvPr id="0" name=""/>
        <dsp:cNvSpPr/>
      </dsp:nvSpPr>
      <dsp:spPr>
        <a:xfrm>
          <a:off x="529814" y="2294644"/>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Who led it? Who influenced it?</a:t>
          </a:r>
          <a:endParaRPr lang="en-US" sz="1700" kern="1200"/>
        </a:p>
      </dsp:txBody>
      <dsp:txXfrm>
        <a:off x="529814" y="2294644"/>
        <a:ext cx="4523944" cy="458713"/>
      </dsp:txXfrm>
    </dsp:sp>
    <dsp:sp modelId="{4ECE6E5B-11AE-47EC-A5AC-8E68077763D8}">
      <dsp:nvSpPr>
        <dsp:cNvPr id="0" name=""/>
        <dsp:cNvSpPr/>
      </dsp:nvSpPr>
      <dsp:spPr>
        <a:xfrm>
          <a:off x="0" y="2868035"/>
          <a:ext cx="5053759" cy="4587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00124-0FC5-4E84-B933-7E4105C20E12}">
      <dsp:nvSpPr>
        <dsp:cNvPr id="0" name=""/>
        <dsp:cNvSpPr/>
      </dsp:nvSpPr>
      <dsp:spPr>
        <a:xfrm>
          <a:off x="138760" y="2971246"/>
          <a:ext cx="252292" cy="2522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D2CC2B-5A34-40A5-BD0F-ACD8CC6BE9ED}">
      <dsp:nvSpPr>
        <dsp:cNvPr id="0" name=""/>
        <dsp:cNvSpPr/>
      </dsp:nvSpPr>
      <dsp:spPr>
        <a:xfrm>
          <a:off x="529814" y="2868035"/>
          <a:ext cx="4523944" cy="45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547" tIns="48547" rIns="48547" bIns="48547" numCol="1" spcCol="1270" anchor="ctr" anchorCtr="0">
          <a:noAutofit/>
        </a:bodyPr>
        <a:lstStyle/>
        <a:p>
          <a:pPr marL="0" lvl="0" indent="0" algn="l" defTabSz="755650">
            <a:lnSpc>
              <a:spcPct val="100000"/>
            </a:lnSpc>
            <a:spcBef>
              <a:spcPct val="0"/>
            </a:spcBef>
            <a:spcAft>
              <a:spcPct val="35000"/>
            </a:spcAft>
            <a:buNone/>
          </a:pPr>
          <a:r>
            <a:rPr lang="en-GB" sz="1700" kern="1200"/>
            <a:t>Did it work?</a:t>
          </a:r>
          <a:endParaRPr lang="en-US" sz="1700" kern="1200"/>
        </a:p>
      </dsp:txBody>
      <dsp:txXfrm>
        <a:off x="529814" y="2868035"/>
        <a:ext cx="4523944" cy="458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72098-CB02-495C-A895-4C07308DBAE1}">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VOLATILITY – Fast unexpected change with unclear duration</a:t>
          </a:r>
          <a:endParaRPr lang="en-US" sz="3200" kern="1200"/>
        </a:p>
      </dsp:txBody>
      <dsp:txXfrm>
        <a:off x="62141" y="104940"/>
        <a:ext cx="6542551" cy="1148678"/>
      </dsp:txXfrm>
    </dsp:sp>
    <dsp:sp modelId="{60849B3B-32D0-4831-AA25-E02D6E33F629}">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UNCERTAINTY – Lack of predictability about outcomes</a:t>
          </a:r>
          <a:endParaRPr lang="en-US" sz="3200" kern="1200"/>
        </a:p>
      </dsp:txBody>
      <dsp:txXfrm>
        <a:off x="62141" y="1470060"/>
        <a:ext cx="6542551" cy="1148678"/>
      </dsp:txXfrm>
    </dsp:sp>
    <dsp:sp modelId="{8CC536FC-F937-4060-A86D-470194CBF689}">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COMPLEXITY – Many interconnected factors making decisions harder </a:t>
          </a:r>
          <a:endParaRPr lang="en-US" sz="3200" kern="1200"/>
        </a:p>
      </dsp:txBody>
      <dsp:txXfrm>
        <a:off x="62141" y="2835181"/>
        <a:ext cx="6542551" cy="1148678"/>
      </dsp:txXfrm>
    </dsp:sp>
    <dsp:sp modelId="{F79BBBE1-E071-4BE0-A287-33D48486F6A9}">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AMBIGUITY – Cause and effect are unclear</a:t>
          </a:r>
          <a:endParaRPr lang="en-US" sz="3200" kern="1200"/>
        </a:p>
      </dsp:txBody>
      <dsp:txXfrm>
        <a:off x="62141" y="4200301"/>
        <a:ext cx="6542551"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E29C1-7DB4-43A5-A767-684BE2B73FDD}">
      <dsp:nvSpPr>
        <dsp:cNvPr id="0" name=""/>
        <dsp:cNvSpPr/>
      </dsp:nvSpPr>
      <dsp:spPr>
        <a:xfrm>
          <a:off x="0" y="56205"/>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Force Field Analysis was created by Kurt Lewin in the 1940s</a:t>
          </a:r>
          <a:endParaRPr lang="en-US" sz="2500" kern="1200"/>
        </a:p>
      </dsp:txBody>
      <dsp:txXfrm>
        <a:off x="48481" y="104686"/>
        <a:ext cx="10888537" cy="896166"/>
      </dsp:txXfrm>
    </dsp:sp>
    <dsp:sp modelId="{680DF02D-A022-4F57-93EA-FE790568AB3D}">
      <dsp:nvSpPr>
        <dsp:cNvPr id="0" name=""/>
        <dsp:cNvSpPr/>
      </dsp:nvSpPr>
      <dsp:spPr>
        <a:xfrm>
          <a:off x="0" y="1121334"/>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The idea behind Force Field Analysis is that situations are maintained by an equilibrium between forces that drive change and others that resist change.</a:t>
          </a:r>
          <a:endParaRPr lang="en-US" sz="2500" kern="1200"/>
        </a:p>
      </dsp:txBody>
      <dsp:txXfrm>
        <a:off x="48481" y="1169815"/>
        <a:ext cx="10888537" cy="896166"/>
      </dsp:txXfrm>
    </dsp:sp>
    <dsp:sp modelId="{B0851B1B-885D-4A91-8C90-420E8976049A}">
      <dsp:nvSpPr>
        <dsp:cNvPr id="0" name=""/>
        <dsp:cNvSpPr/>
      </dsp:nvSpPr>
      <dsp:spPr>
        <a:xfrm>
          <a:off x="0" y="2186463"/>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a:t>For change to happen, the driving forces must be stronger than the resisting forces.</a:t>
          </a:r>
          <a:endParaRPr lang="en-US" sz="2500" kern="1200"/>
        </a:p>
      </dsp:txBody>
      <dsp:txXfrm>
        <a:off x="48481" y="2234944"/>
        <a:ext cx="10888537" cy="896166"/>
      </dsp:txXfrm>
    </dsp:sp>
    <dsp:sp modelId="{65687E07-C30E-4EA6-B559-E56363BDBBD0}">
      <dsp:nvSpPr>
        <dsp:cNvPr id="0" name=""/>
        <dsp:cNvSpPr/>
      </dsp:nvSpPr>
      <dsp:spPr>
        <a:xfrm>
          <a:off x="0" y="3251592"/>
          <a:ext cx="10985499"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To implement effective change, organisations may adopt strategies to strengthen driving forces and weaken resisting forces.</a:t>
          </a:r>
          <a:endParaRPr lang="en-US" sz="2500" kern="1200"/>
        </a:p>
      </dsp:txBody>
      <dsp:txXfrm>
        <a:off x="48481" y="3300073"/>
        <a:ext cx="10888537" cy="896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EABD6-353E-4C7A-89B7-49DF4FE26536}">
      <dsp:nvSpPr>
        <dsp:cNvPr id="0" name=""/>
        <dsp:cNvSpPr/>
      </dsp:nvSpPr>
      <dsp:spPr>
        <a:xfrm>
          <a:off x="-43787" y="7989"/>
          <a:ext cx="11874500" cy="1442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E3D75-E864-4249-8CAF-8B3BC27F9433}">
      <dsp:nvSpPr>
        <dsp:cNvPr id="0" name=""/>
        <dsp:cNvSpPr/>
      </dsp:nvSpPr>
      <dsp:spPr>
        <a:xfrm>
          <a:off x="-30436" y="717195"/>
          <a:ext cx="21340" cy="242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82FA0F-4611-49CB-BF2C-C80A889C1DB8}">
      <dsp:nvSpPr>
        <dsp:cNvPr id="0" name=""/>
        <dsp:cNvSpPr/>
      </dsp:nvSpPr>
      <dsp:spPr>
        <a:xfrm>
          <a:off x="-133518" y="7989"/>
          <a:ext cx="11941350" cy="1444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834" tIns="152834" rIns="152834" bIns="152834" numCol="1" spcCol="1270" anchor="ctr" anchorCtr="0">
          <a:noAutofit/>
        </a:bodyPr>
        <a:lstStyle/>
        <a:p>
          <a:pPr marL="0" lvl="0" indent="0" algn="l" defTabSz="800100">
            <a:lnSpc>
              <a:spcPct val="100000"/>
            </a:lnSpc>
            <a:spcBef>
              <a:spcPct val="0"/>
            </a:spcBef>
            <a:spcAft>
              <a:spcPct val="35000"/>
            </a:spcAft>
            <a:buNone/>
          </a:pPr>
          <a:r>
            <a:rPr lang="en-US" sz="1800" b="1" kern="1200" dirty="0"/>
            <a:t>Unfreeze </a:t>
          </a:r>
          <a:r>
            <a:rPr lang="en-US" sz="1800" kern="1200" dirty="0"/>
            <a:t>- During the unfreeze state, the focus is on getting ready to accept the change, so this is a combination of </a:t>
          </a:r>
          <a:r>
            <a:rPr lang="en-US" sz="1800" kern="1200" dirty="0" err="1"/>
            <a:t>recognising</a:t>
          </a:r>
          <a:r>
            <a:rPr lang="en-US" sz="1800" kern="1200" dirty="0"/>
            <a:t> that things can’t stay as they are and creating a desire for something different.  Essentially this is the process of letting go of the current status quo so that we can move to the future.  A key point here is a recognition that people can have a bias toward the current status quo, in other words the do nothing option is normally the most compelling as it is the most familiar and therefore comfortable. </a:t>
          </a:r>
        </a:p>
      </dsp:txBody>
      <dsp:txXfrm>
        <a:off x="-133518" y="7989"/>
        <a:ext cx="11941350" cy="1444096"/>
      </dsp:txXfrm>
    </dsp:sp>
    <dsp:sp modelId="{729E492C-822F-4323-AFEC-F46B9E2C635A}">
      <dsp:nvSpPr>
        <dsp:cNvPr id="0" name=""/>
        <dsp:cNvSpPr/>
      </dsp:nvSpPr>
      <dsp:spPr>
        <a:xfrm>
          <a:off x="-13923" y="1748310"/>
          <a:ext cx="11874500" cy="1442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3DC15-C5DE-4000-972E-0F3F8942E160}">
      <dsp:nvSpPr>
        <dsp:cNvPr id="0" name=""/>
        <dsp:cNvSpPr/>
      </dsp:nvSpPr>
      <dsp:spPr>
        <a:xfrm>
          <a:off x="-572" y="2457516"/>
          <a:ext cx="21340" cy="242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1F2F5-A21A-4775-B425-5DF2FFDF28E8}">
      <dsp:nvSpPr>
        <dsp:cNvPr id="0" name=""/>
        <dsp:cNvSpPr/>
      </dsp:nvSpPr>
      <dsp:spPr>
        <a:xfrm>
          <a:off x="-133518" y="1748310"/>
          <a:ext cx="12001079" cy="1444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834" tIns="152834" rIns="152834" bIns="152834" numCol="1" spcCol="1270" anchor="ctr" anchorCtr="0">
          <a:noAutofit/>
        </a:bodyPr>
        <a:lstStyle/>
        <a:p>
          <a:pPr marL="0" lvl="0" indent="0" algn="l" defTabSz="800100">
            <a:lnSpc>
              <a:spcPct val="100000"/>
            </a:lnSpc>
            <a:spcBef>
              <a:spcPct val="0"/>
            </a:spcBef>
            <a:spcAft>
              <a:spcPct val="35000"/>
            </a:spcAft>
            <a:buNone/>
          </a:pPr>
          <a:r>
            <a:rPr lang="en-US" sz="1800" b="1" kern="1200" dirty="0"/>
            <a:t>Change</a:t>
          </a:r>
          <a:r>
            <a:rPr lang="en-US" sz="1800" kern="1200" dirty="0"/>
            <a:t> - The change  or moving stage is the process of moving to the future state, it is a stage of transition in which the </a:t>
          </a:r>
          <a:r>
            <a:rPr lang="en-US" sz="1800" kern="1200" dirty="0" err="1"/>
            <a:t>organisation</a:t>
          </a:r>
          <a:r>
            <a:rPr lang="en-US" sz="1800" kern="1200" dirty="0"/>
            <a:t> and the people within it transform from one way of doing things to something new.  It’s the moment in which change becomes real.  It is also the stage in which people struggle the most.  Education, training, communication and support are crucial as people go through a process of adapting to the change, and each person will adapt in their own way.</a:t>
          </a:r>
        </a:p>
      </dsp:txBody>
      <dsp:txXfrm>
        <a:off x="-133518" y="1748310"/>
        <a:ext cx="12001079" cy="1444096"/>
      </dsp:txXfrm>
    </dsp:sp>
    <dsp:sp modelId="{D6AB58E5-D187-42E4-A3E3-1D583E9A67E2}">
      <dsp:nvSpPr>
        <dsp:cNvPr id="0" name=""/>
        <dsp:cNvSpPr/>
      </dsp:nvSpPr>
      <dsp:spPr>
        <a:xfrm>
          <a:off x="56305" y="3488631"/>
          <a:ext cx="11874500" cy="1442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24F55E-B61E-49C2-99A1-2A8A838FC878}">
      <dsp:nvSpPr>
        <dsp:cNvPr id="0" name=""/>
        <dsp:cNvSpPr/>
      </dsp:nvSpPr>
      <dsp:spPr>
        <a:xfrm>
          <a:off x="75350" y="4203932"/>
          <a:ext cx="9950" cy="120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E8E28B-9DE1-41FB-8F28-D02B8F8DA443}">
      <dsp:nvSpPr>
        <dsp:cNvPr id="0" name=""/>
        <dsp:cNvSpPr/>
      </dsp:nvSpPr>
      <dsp:spPr>
        <a:xfrm>
          <a:off x="-133518" y="3488631"/>
          <a:ext cx="12141536" cy="1444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834" tIns="152834" rIns="152834" bIns="152834" numCol="1" spcCol="1270" anchor="ctr" anchorCtr="0">
          <a:noAutofit/>
        </a:bodyPr>
        <a:lstStyle/>
        <a:p>
          <a:pPr marL="0" lvl="0" indent="0" algn="l" defTabSz="800100">
            <a:lnSpc>
              <a:spcPct val="100000"/>
            </a:lnSpc>
            <a:spcBef>
              <a:spcPct val="0"/>
            </a:spcBef>
            <a:spcAft>
              <a:spcPct val="35000"/>
            </a:spcAft>
            <a:buNone/>
          </a:pPr>
          <a:r>
            <a:rPr lang="en-US" sz="1800" b="1" kern="1200" dirty="0"/>
            <a:t>Refreeze</a:t>
          </a:r>
          <a:r>
            <a:rPr lang="en-US" sz="1800" kern="1200" dirty="0"/>
            <a:t> - The refreeze stage is where the change becomes the new norm.  It is the moment in which changes transform into organizational goals, processes, structures or roles.  Once changes are accepted, they must be refrozen and become the new status quo.  What is more important is that changes are transformed into the organizational culture. Positive reinforcement in the form of rewards, acknowledgement and nudging are often used in this stage.  There have been critics who suggest that this stage is outdated as in the current ever changing business environment it is unnecessary to refreeze a new change, but rather it is better that </a:t>
          </a:r>
          <a:r>
            <a:rPr lang="en-US" sz="1800" kern="1200" dirty="0" err="1"/>
            <a:t>organisations</a:t>
          </a:r>
          <a:r>
            <a:rPr lang="en-US" sz="1800" kern="1200" dirty="0"/>
            <a:t> just avoid returning to the old ways of doing things.  </a:t>
          </a:r>
        </a:p>
      </dsp:txBody>
      <dsp:txXfrm>
        <a:off x="-133518" y="3488631"/>
        <a:ext cx="12141536" cy="14440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5D95E-03E7-4BAD-808A-FF4D6C74EF5C}">
      <dsp:nvSpPr>
        <dsp:cNvPr id="0" name=""/>
        <dsp:cNvSpPr/>
      </dsp:nvSpPr>
      <dsp:spPr>
        <a:xfrm>
          <a:off x="0" y="161605"/>
          <a:ext cx="7333969" cy="283885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Lewin’s Force Field Analysis </a:t>
          </a:r>
          <a:r>
            <a:rPr lang="en-GB" sz="2800" b="1" kern="1200" dirty="0"/>
            <a:t>supports</a:t>
          </a:r>
          <a:r>
            <a:rPr lang="en-GB" sz="2800" kern="1200" dirty="0"/>
            <a:t> the Three-Stage Model by </a:t>
          </a:r>
          <a:r>
            <a:rPr lang="en-GB" sz="2800" b="1" kern="1200" dirty="0"/>
            <a:t>diagnosing</a:t>
          </a:r>
          <a:r>
            <a:rPr lang="en-GB" sz="2800" kern="1200" dirty="0"/>
            <a:t> the forces at play and </a:t>
          </a:r>
          <a:r>
            <a:rPr lang="en-GB" sz="2800" b="1" kern="1200" dirty="0"/>
            <a:t>guiding action</a:t>
          </a:r>
          <a:r>
            <a:rPr lang="en-GB" sz="2800" kern="1200" dirty="0"/>
            <a:t> at each stage. </a:t>
          </a:r>
          <a:endParaRPr lang="en-US" sz="2800" kern="1200" dirty="0"/>
        </a:p>
      </dsp:txBody>
      <dsp:txXfrm>
        <a:off x="138582" y="300187"/>
        <a:ext cx="7056805" cy="2561694"/>
      </dsp:txXfrm>
    </dsp:sp>
    <dsp:sp modelId="{79F933C0-1585-40B3-A455-DF70A2AB1D7D}">
      <dsp:nvSpPr>
        <dsp:cNvPr id="0" name=""/>
        <dsp:cNvSpPr/>
      </dsp:nvSpPr>
      <dsp:spPr>
        <a:xfrm>
          <a:off x="0" y="3081104"/>
          <a:ext cx="7333969" cy="283885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While the Three-Stage Model offers a structured process for change, the Force Field Analysis offers a </a:t>
          </a:r>
          <a:r>
            <a:rPr lang="en-GB" sz="2800" b="1" kern="1200"/>
            <a:t>diagnostic tool</a:t>
          </a:r>
          <a:r>
            <a:rPr lang="en-GB" sz="2800" kern="1200"/>
            <a:t> to inform how and where to intervene within that process. Together, they provide a practical and analytical approach to managing change.</a:t>
          </a:r>
          <a:endParaRPr lang="en-US" sz="2800" kern="1200"/>
        </a:p>
      </dsp:txBody>
      <dsp:txXfrm>
        <a:off x="138582" y="3219686"/>
        <a:ext cx="7056805" cy="25616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2989908" y="2522136"/>
          <a:ext cx="1602725" cy="160272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Response to change</a:t>
          </a:r>
        </a:p>
      </dsp:txBody>
      <dsp:txXfrm>
        <a:off x="3224622" y="2756850"/>
        <a:ext cx="1133297" cy="1133297"/>
      </dsp:txXfrm>
    </dsp:sp>
    <dsp:sp modelId="{EB0A2C63-DC69-47D1-8CC4-3C003198E28B}">
      <dsp:nvSpPr>
        <dsp:cNvPr id="0" name=""/>
        <dsp:cNvSpPr/>
      </dsp:nvSpPr>
      <dsp:spPr>
        <a:xfrm rot="5400000" flipH="1">
          <a:off x="3626822" y="1889535"/>
          <a:ext cx="328899" cy="5944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3676157" y="2057769"/>
        <a:ext cx="230229" cy="356696"/>
      </dsp:txXfrm>
    </dsp:sp>
    <dsp:sp modelId="{73D091A7-725D-4082-B415-FF221B795677}">
      <dsp:nvSpPr>
        <dsp:cNvPr id="0" name=""/>
        <dsp:cNvSpPr/>
      </dsp:nvSpPr>
      <dsp:spPr>
        <a:xfrm>
          <a:off x="2626193" y="-76961"/>
          <a:ext cx="2330156" cy="190764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1. </a:t>
          </a:r>
          <a:r>
            <a:rPr lang="en-US" sz="1800" b="1" kern="1200" dirty="0">
              <a:solidFill>
                <a:schemeClr val="tx1"/>
              </a:solidFill>
            </a:rPr>
            <a:t>Nature of change </a:t>
          </a:r>
        </a:p>
      </dsp:txBody>
      <dsp:txXfrm>
        <a:off x="2967436" y="202407"/>
        <a:ext cx="1647670" cy="1348909"/>
      </dsp:txXfrm>
    </dsp:sp>
    <dsp:sp modelId="{15F59F93-4CA4-4FD3-8D35-406D2198E031}">
      <dsp:nvSpPr>
        <dsp:cNvPr id="0" name=""/>
        <dsp:cNvSpPr/>
      </dsp:nvSpPr>
      <dsp:spPr>
        <a:xfrm rot="20520000">
          <a:off x="4662985" y="2694944"/>
          <a:ext cx="295895" cy="594494"/>
        </a:xfrm>
        <a:prstGeom prst="rightArrow">
          <a:avLst>
            <a:gd name="adj1" fmla="val 600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4665157" y="2827558"/>
        <a:ext cx="207127" cy="356696"/>
      </dsp:txXfrm>
    </dsp:sp>
    <dsp:sp modelId="{ED46ECD6-D3BF-46D5-837C-0734199B7C20}">
      <dsp:nvSpPr>
        <dsp:cNvPr id="0" name=""/>
        <dsp:cNvSpPr/>
      </dsp:nvSpPr>
      <dsp:spPr>
        <a:xfrm>
          <a:off x="5017333" y="1590045"/>
          <a:ext cx="2201657" cy="1954802"/>
        </a:xfrm>
        <a:prstGeom prst="ellipse">
          <a:avLst/>
        </a:prstGeom>
        <a:solidFill>
          <a:srgbClr val="B6BF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2. </a:t>
          </a:r>
          <a:r>
            <a:rPr lang="en-US" sz="1800" b="1" kern="1200" dirty="0">
              <a:solidFill>
                <a:schemeClr val="tx1"/>
              </a:solidFill>
            </a:rPr>
            <a:t>Consequences of change</a:t>
          </a:r>
        </a:p>
      </dsp:txBody>
      <dsp:txXfrm>
        <a:off x="5339758" y="1876319"/>
        <a:ext cx="1556807" cy="1382254"/>
      </dsp:txXfrm>
    </dsp:sp>
    <dsp:sp modelId="{60E79401-84BD-40A8-B983-FB2046F0A1E7}">
      <dsp:nvSpPr>
        <dsp:cNvPr id="0" name=""/>
        <dsp:cNvSpPr/>
      </dsp:nvSpPr>
      <dsp:spPr>
        <a:xfrm rot="3240000">
          <a:off x="4275296" y="3928566"/>
          <a:ext cx="343088" cy="594494"/>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a:off x="4296510" y="4005831"/>
        <a:ext cx="240162" cy="356696"/>
      </dsp:txXfrm>
    </dsp:sp>
    <dsp:sp modelId="{C9D040E7-0A37-43E8-830B-4766B5561934}">
      <dsp:nvSpPr>
        <dsp:cNvPr id="0" name=""/>
        <dsp:cNvSpPr/>
      </dsp:nvSpPr>
      <dsp:spPr>
        <a:xfrm>
          <a:off x="4099690" y="4358193"/>
          <a:ext cx="2259358" cy="1889356"/>
        </a:xfrm>
        <a:prstGeom prst="ellipse">
          <a:avLst/>
        </a:prstGeom>
        <a:solidFill>
          <a:srgbClr val="F1540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3. </a:t>
          </a:r>
          <a:r>
            <a:rPr lang="en-US" sz="1800" b="1" kern="1200" dirty="0">
              <a:solidFill>
                <a:schemeClr val="tx1"/>
              </a:solidFill>
            </a:rPr>
            <a:t>Organizational History </a:t>
          </a:r>
        </a:p>
      </dsp:txBody>
      <dsp:txXfrm>
        <a:off x="4430565" y="4634883"/>
        <a:ext cx="1597608" cy="1335976"/>
      </dsp:txXfrm>
    </dsp:sp>
    <dsp:sp modelId="{3C7EF64A-29AD-4807-A351-8749EDB68A54}">
      <dsp:nvSpPr>
        <dsp:cNvPr id="0" name=""/>
        <dsp:cNvSpPr/>
      </dsp:nvSpPr>
      <dsp:spPr>
        <a:xfrm rot="7560000">
          <a:off x="2980678" y="3916782"/>
          <a:ext cx="327170" cy="594494"/>
        </a:xfrm>
        <a:prstGeom prst="rightArrow">
          <a:avLst>
            <a:gd name="adj1" fmla="val 600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rot="10800000">
        <a:off x="3058599" y="3995978"/>
        <a:ext cx="229019" cy="356696"/>
      </dsp:txXfrm>
    </dsp:sp>
    <dsp:sp modelId="{E306EBE8-41F8-4C2B-8312-4EDC8867757C}">
      <dsp:nvSpPr>
        <dsp:cNvPr id="0" name=""/>
        <dsp:cNvSpPr/>
      </dsp:nvSpPr>
      <dsp:spPr>
        <a:xfrm>
          <a:off x="1139723" y="4343881"/>
          <a:ext cx="2426901" cy="1917979"/>
        </a:xfrm>
        <a:prstGeom prst="ellipse">
          <a:avLst/>
        </a:prstGeom>
        <a:solidFill>
          <a:srgbClr val="DF9A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4</a:t>
          </a:r>
          <a:r>
            <a:rPr lang="en-US" sz="1800" b="1" kern="1200" dirty="0">
              <a:solidFill>
                <a:schemeClr val="tx1"/>
              </a:solidFill>
            </a:rPr>
            <a:t>. Types of individual</a:t>
          </a:r>
        </a:p>
      </dsp:txBody>
      <dsp:txXfrm>
        <a:off x="1495134" y="4624763"/>
        <a:ext cx="1716079" cy="1356215"/>
      </dsp:txXfrm>
    </dsp:sp>
    <dsp:sp modelId="{C94B788E-8326-454C-A101-B736D3A51E07}">
      <dsp:nvSpPr>
        <dsp:cNvPr id="0" name=""/>
        <dsp:cNvSpPr/>
      </dsp:nvSpPr>
      <dsp:spPr>
        <a:xfrm rot="11880000">
          <a:off x="2664895" y="2703453"/>
          <a:ext cx="265805" cy="59449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b="1" kern="1200">
            <a:solidFill>
              <a:schemeClr val="tx1"/>
            </a:solidFill>
          </a:endParaRPr>
        </a:p>
      </dsp:txBody>
      <dsp:txXfrm rot="10800000">
        <a:off x="2742685" y="2834673"/>
        <a:ext cx="186064" cy="356696"/>
      </dsp:txXfrm>
    </dsp:sp>
    <dsp:sp modelId="{3B9DD822-07D6-4559-A9EA-7B47C5B707B0}">
      <dsp:nvSpPr>
        <dsp:cNvPr id="0" name=""/>
        <dsp:cNvSpPr/>
      </dsp:nvSpPr>
      <dsp:spPr>
        <a:xfrm>
          <a:off x="296129" y="1598394"/>
          <a:ext cx="2336503" cy="1938104"/>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5</a:t>
          </a:r>
          <a:r>
            <a:rPr lang="en-US" sz="1800" b="1" kern="1200" dirty="0">
              <a:solidFill>
                <a:schemeClr val="tx1"/>
              </a:solidFill>
            </a:rPr>
            <a:t>. Individual history</a:t>
          </a:r>
        </a:p>
      </dsp:txBody>
      <dsp:txXfrm>
        <a:off x="638302" y="1882223"/>
        <a:ext cx="1652157" cy="13704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2052188" y="658"/>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2"/>
              </a:solidFill>
            </a:rPr>
            <a:t>Organisation</a:t>
          </a:r>
          <a:r>
            <a:rPr lang="en-GB" sz="3000" kern="1200" dirty="0"/>
            <a:t> – does the change involves a system/ process or company’s structure</a:t>
          </a:r>
          <a:endParaRPr lang="en-US" sz="3000" kern="1200" dirty="0"/>
        </a:p>
      </dsp:txBody>
      <dsp:txXfrm rot="10800000">
        <a:off x="2425238" y="658"/>
        <a:ext cx="6293379" cy="1492202"/>
      </dsp:txXfrm>
    </dsp:sp>
    <dsp:sp modelId="{C91B981D-4576-40AF-9821-8F39EF4E684C}">
      <dsp:nvSpPr>
        <dsp:cNvPr id="0" name=""/>
        <dsp:cNvSpPr/>
      </dsp:nvSpPr>
      <dsp:spPr>
        <a:xfrm>
          <a:off x="1306087" y="658"/>
          <a:ext cx="1492202" cy="1492202"/>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2052188" y="1938295"/>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Moving </a:t>
          </a:r>
          <a:r>
            <a:rPr lang="en-GB" sz="3000" kern="1200" dirty="0">
              <a:solidFill>
                <a:schemeClr val="tx2"/>
              </a:solidFill>
            </a:rPr>
            <a:t>people</a:t>
          </a:r>
          <a:r>
            <a:rPr lang="en-GB" sz="3000" kern="1200" dirty="0"/>
            <a:t>/ their teams from familiar/ comfort to unfamiliar situations</a:t>
          </a:r>
          <a:endParaRPr lang="en-US" sz="3000" kern="1200" dirty="0"/>
        </a:p>
      </dsp:txBody>
      <dsp:txXfrm rot="10800000">
        <a:off x="2425238" y="1938295"/>
        <a:ext cx="6293379" cy="1492202"/>
      </dsp:txXfrm>
    </dsp:sp>
    <dsp:sp modelId="{DD6A7B01-C1C0-47E1-861B-930767079763}">
      <dsp:nvSpPr>
        <dsp:cNvPr id="0" name=""/>
        <dsp:cNvSpPr/>
      </dsp:nvSpPr>
      <dsp:spPr>
        <a:xfrm>
          <a:off x="1306087" y="1938295"/>
          <a:ext cx="1492202" cy="1492202"/>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2052188" y="3875932"/>
          <a:ext cx="6666429" cy="1492202"/>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8020"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Discomfort leads to </a:t>
          </a:r>
          <a:r>
            <a:rPr lang="en-GB" sz="3000" kern="1200" dirty="0">
              <a:solidFill>
                <a:schemeClr val="tx2"/>
              </a:solidFill>
            </a:rPr>
            <a:t>resistance</a:t>
          </a:r>
          <a:r>
            <a:rPr lang="en-GB" sz="3000" kern="1200" dirty="0"/>
            <a:t> rather than embracing change</a:t>
          </a:r>
          <a:endParaRPr lang="en-US" sz="3000" kern="1200" dirty="0"/>
        </a:p>
      </dsp:txBody>
      <dsp:txXfrm rot="10800000">
        <a:off x="2425238" y="3875932"/>
        <a:ext cx="6293379" cy="1492202"/>
      </dsp:txXfrm>
    </dsp:sp>
    <dsp:sp modelId="{3D9C71C2-F325-4208-8DEC-19812183B066}">
      <dsp:nvSpPr>
        <dsp:cNvPr id="0" name=""/>
        <dsp:cNvSpPr/>
      </dsp:nvSpPr>
      <dsp:spPr>
        <a:xfrm>
          <a:off x="1306087" y="3875932"/>
          <a:ext cx="1492202" cy="1492202"/>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BAA22-4146-4BA5-9D40-4F6FD18249AC}">
      <dsp:nvSpPr>
        <dsp:cNvPr id="0" name=""/>
        <dsp:cNvSpPr/>
      </dsp:nvSpPr>
      <dsp:spPr>
        <a:xfrm>
          <a:off x="5172" y="10762"/>
          <a:ext cx="4575734" cy="322028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20D3C-4B62-47E9-AA07-55EACAD77D8B}">
      <dsp:nvSpPr>
        <dsp:cNvPr id="0" name=""/>
        <dsp:cNvSpPr/>
      </dsp:nvSpPr>
      <dsp:spPr>
        <a:xfrm>
          <a:off x="476328" y="458360"/>
          <a:ext cx="4575734" cy="322028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Clear Ambition</a:t>
          </a:r>
          <a:r>
            <a:rPr lang="en-GB" sz="2000" kern="1200" dirty="0"/>
            <a:t>. Top innovators pursue their objectives with clarity and consistency. They set aspirational goals that align with corporate strategy, and they establish value creation targets that rally talent to invent better ways to serve customers and society. Company leadership quantifies, appropriately resources, and drives the innovation agenda from the top.</a:t>
          </a:r>
          <a:endParaRPr lang="en-US" sz="2000" kern="1200" dirty="0"/>
        </a:p>
      </dsp:txBody>
      <dsp:txXfrm>
        <a:off x="570647" y="552679"/>
        <a:ext cx="4387096" cy="3031643"/>
      </dsp:txXfrm>
    </dsp:sp>
    <dsp:sp modelId="{4F345427-44CC-4005-AB69-16AD4F2F424F}">
      <dsp:nvSpPr>
        <dsp:cNvPr id="0" name=""/>
        <dsp:cNvSpPr/>
      </dsp:nvSpPr>
      <dsp:spPr>
        <a:xfrm>
          <a:off x="5523218" y="10762"/>
          <a:ext cx="4928281" cy="3167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AE353-374E-4947-A98C-EA4B02DDD8FF}">
      <dsp:nvSpPr>
        <dsp:cNvPr id="0" name=""/>
        <dsp:cNvSpPr/>
      </dsp:nvSpPr>
      <dsp:spPr>
        <a:xfrm>
          <a:off x="5994374" y="458360"/>
          <a:ext cx="4928281" cy="3167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Innovation Domains</a:t>
          </a:r>
          <a:r>
            <a:rPr lang="en-GB" sz="2000" kern="1200" dirty="0"/>
            <a:t>. Deciding where to play is essential. The best innovators define clear opportunities for customer benefit that the organisation then aspires to own. They ground the innovation strategy in deep customer insight and adjust nimbly to shifting opportunities. They focus on a limited number of innovation domains in which they can leverage a unique strategic asset or capability, such as superior customer access, that others cannot match</a:t>
          </a:r>
          <a:endParaRPr lang="en-US" sz="2000" kern="1200" dirty="0"/>
        </a:p>
      </dsp:txBody>
      <dsp:txXfrm>
        <a:off x="6087134" y="551120"/>
        <a:ext cx="4742761" cy="29815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F9CB8-A4AB-4BD1-9124-D787C5424148}">
      <dsp:nvSpPr>
        <dsp:cNvPr id="0" name=""/>
        <dsp:cNvSpPr/>
      </dsp:nvSpPr>
      <dsp:spPr>
        <a:xfrm>
          <a:off x="20" y="113198"/>
          <a:ext cx="5080543" cy="33969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D33C0-901E-4A5B-8028-6ED975B381B8}">
      <dsp:nvSpPr>
        <dsp:cNvPr id="0" name=""/>
        <dsp:cNvSpPr/>
      </dsp:nvSpPr>
      <dsp:spPr>
        <a:xfrm>
          <a:off x="429965" y="521646"/>
          <a:ext cx="5080543" cy="33969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Performance Management</a:t>
          </a:r>
          <a:r>
            <a:rPr lang="en-GB" sz="2000" kern="1200" dirty="0"/>
            <a:t>. Moving the innovation needle quickly entails linking ambition to measurable </a:t>
          </a:r>
          <a:r>
            <a:rPr lang="en-GB" sz="2000" kern="1200" dirty="0" err="1"/>
            <a:t>KPIs</a:t>
          </a:r>
          <a:r>
            <a:rPr lang="en-GB" sz="2000" kern="1200" dirty="0"/>
            <a:t> that faithfully report performance on the true drivers of success. Moreover, these </a:t>
          </a:r>
          <a:r>
            <a:rPr lang="en-GB" sz="2000" kern="1200" dirty="0" err="1"/>
            <a:t>KPIs</a:t>
          </a:r>
          <a:r>
            <a:rPr lang="en-GB" sz="2000" kern="1200" dirty="0"/>
            <a:t>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sz="2000" kern="1200" dirty="0"/>
        </a:p>
      </dsp:txBody>
      <dsp:txXfrm>
        <a:off x="529459" y="621140"/>
        <a:ext cx="4881555" cy="3197976"/>
      </dsp:txXfrm>
    </dsp:sp>
    <dsp:sp modelId="{2AABE366-BE06-40FA-BEF5-083D8CE911C9}">
      <dsp:nvSpPr>
        <dsp:cNvPr id="0" name=""/>
        <dsp:cNvSpPr/>
      </dsp:nvSpPr>
      <dsp:spPr>
        <a:xfrm>
          <a:off x="5940453" y="113198"/>
          <a:ext cx="4932882" cy="33380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21865-74BE-46BE-B1AC-22C15B07BD83}">
      <dsp:nvSpPr>
        <dsp:cNvPr id="0" name=""/>
        <dsp:cNvSpPr/>
      </dsp:nvSpPr>
      <dsp:spPr>
        <a:xfrm>
          <a:off x="6370398" y="521646"/>
          <a:ext cx="4932882" cy="33380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Project Management</a:t>
          </a:r>
          <a:r>
            <a:rPr lang="en-GB" sz="2000" kern="1200" dirty="0"/>
            <a:t>. Effective innovation today requires empowered, multidisciplinary teams that bring external market and customer insights to bear in shaping value propositions. Such teams have a clear view of the company’s strategic advantage, and they put that advantage to use in new product and service development. To be effective, they must be small yet functionally diverse and able to act autonomously and make their own decisions</a:t>
          </a:r>
          <a:endParaRPr lang="en-US" sz="2000" kern="1200" dirty="0"/>
        </a:p>
      </dsp:txBody>
      <dsp:txXfrm>
        <a:off x="6468167" y="619415"/>
        <a:ext cx="4737344" cy="31425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F9CB8-A4AB-4BD1-9124-D787C5424148}">
      <dsp:nvSpPr>
        <dsp:cNvPr id="0" name=""/>
        <dsp:cNvSpPr/>
      </dsp:nvSpPr>
      <dsp:spPr>
        <a:xfrm>
          <a:off x="2526631" y="648"/>
          <a:ext cx="5951031" cy="36880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1D33C0-901E-4A5B-8028-6ED975B381B8}">
      <dsp:nvSpPr>
        <dsp:cNvPr id="0" name=""/>
        <dsp:cNvSpPr/>
      </dsp:nvSpPr>
      <dsp:spPr>
        <a:xfrm>
          <a:off x="3012494" y="462218"/>
          <a:ext cx="5951031" cy="36880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Performance Management</a:t>
          </a:r>
          <a:r>
            <a:rPr lang="en-GB" sz="2000" kern="1200" dirty="0"/>
            <a:t>. Moving the innovation needle quickly entails linking ambition to measurable KPIs that faithfully report performance on the true drivers of success. Moreover, these KPIs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sz="2000" kern="1200" dirty="0"/>
        </a:p>
      </dsp:txBody>
      <dsp:txXfrm>
        <a:off x="3120514" y="570238"/>
        <a:ext cx="5734991" cy="347203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0114D-03E3-4499-B6D3-D2B035DDA0BD}" type="datetimeFigureOut">
              <a:rPr lang="en-GB" smtClean="0"/>
              <a:t>20/10/2025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F1149-1BBE-44C5-82BA-05C240681808}" type="slidenum">
              <a:rPr lang="en-GB" smtClean="0"/>
              <a:t>‹#›</a:t>
            </a:fld>
            <a:endParaRPr lang="en-GB"/>
          </a:p>
        </p:txBody>
      </p:sp>
    </p:spTree>
    <p:extLst>
      <p:ext uri="{BB962C8B-B14F-4D97-AF65-F5344CB8AC3E}">
        <p14:creationId xmlns:p14="http://schemas.microsoft.com/office/powerpoint/2010/main" val="2620747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a:t>
            </a:fld>
            <a:endParaRPr lang="en-GB"/>
          </a:p>
        </p:txBody>
      </p:sp>
    </p:spTree>
    <p:extLst>
      <p:ext uri="{BB962C8B-B14F-4D97-AF65-F5344CB8AC3E}">
        <p14:creationId xmlns:p14="http://schemas.microsoft.com/office/powerpoint/2010/main" val="725621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two dominate approaches to change management, the planned approach and the emergent approach.   </a:t>
            </a:r>
          </a:p>
        </p:txBody>
      </p:sp>
      <p:sp>
        <p:nvSpPr>
          <p:cNvPr id="4" name="Slide Number Placeholder 3"/>
          <p:cNvSpPr>
            <a:spLocks noGrp="1"/>
          </p:cNvSpPr>
          <p:nvPr>
            <p:ph type="sldNum" sz="quarter" idx="5"/>
          </p:nvPr>
        </p:nvSpPr>
        <p:spPr/>
        <p:txBody>
          <a:bodyPr/>
          <a:lstStyle/>
          <a:p>
            <a:fld id="{8836CFB8-E52E-4890-8505-2CE77E7D45D6}" type="slidenum">
              <a:rPr lang="en-GB" smtClean="0"/>
              <a:t>15</a:t>
            </a:fld>
            <a:endParaRPr lang="en-GB"/>
          </a:p>
        </p:txBody>
      </p:sp>
    </p:spTree>
    <p:extLst>
      <p:ext uri="{BB962C8B-B14F-4D97-AF65-F5344CB8AC3E}">
        <p14:creationId xmlns:p14="http://schemas.microsoft.com/office/powerpoint/2010/main" val="1260983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16</a:t>
            </a:fld>
            <a:endParaRPr lang="en-GB"/>
          </a:p>
        </p:txBody>
      </p:sp>
    </p:spTree>
    <p:extLst>
      <p:ext uri="{BB962C8B-B14F-4D97-AF65-F5344CB8AC3E}">
        <p14:creationId xmlns:p14="http://schemas.microsoft.com/office/powerpoint/2010/main" val="428267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ACAS sees change initiatives as potential arising from:</a:t>
            </a:r>
            <a:endParaRPr lang="en-US" dirty="0"/>
          </a:p>
          <a:p>
            <a:pPr lvl="1"/>
            <a:r>
              <a:rPr lang="en-GB" dirty="0"/>
              <a:t>A sense that the organisation could do better</a:t>
            </a:r>
            <a:endParaRPr lang="en-US" dirty="0"/>
          </a:p>
          <a:p>
            <a:pPr lvl="1"/>
            <a:r>
              <a:rPr lang="en-GB" dirty="0"/>
              <a:t>The need to improve flexibility or quality</a:t>
            </a:r>
            <a:endParaRPr lang="en-US" dirty="0"/>
          </a:p>
          <a:p>
            <a:pPr lvl="1"/>
            <a:r>
              <a:rPr lang="en-GB" dirty="0"/>
              <a:t>A sense that skills are under utilised</a:t>
            </a:r>
            <a:endParaRPr lang="en-US" dirty="0"/>
          </a:p>
          <a:p>
            <a:pPr lvl="1"/>
            <a:r>
              <a:rPr lang="en-GB" dirty="0"/>
              <a:t>Technological or work practice changes</a:t>
            </a:r>
            <a:endParaRPr lang="en-US" dirty="0"/>
          </a:p>
          <a:p>
            <a:pPr lvl="1"/>
            <a:r>
              <a:rPr lang="en-GB" dirty="0"/>
              <a:t>Over-control of workers </a:t>
            </a:r>
            <a:endParaRPr lang="en-US" dirty="0"/>
          </a:p>
          <a:p>
            <a:pPr lvl="1"/>
            <a:r>
              <a:rPr lang="en-GB" dirty="0"/>
              <a:t>Ineffective communication</a:t>
            </a:r>
            <a:endParaRPr lang="en-US" dirty="0"/>
          </a:p>
          <a:p>
            <a:pPr lvl="1"/>
            <a:r>
              <a:rPr lang="en-GB" dirty="0"/>
              <a:t>Fractious relationships between managers and employees</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17</a:t>
            </a:fld>
            <a:endParaRPr lang="en-GB"/>
          </a:p>
        </p:txBody>
      </p:sp>
    </p:spTree>
    <p:extLst>
      <p:ext uri="{BB962C8B-B14F-4D97-AF65-F5344CB8AC3E}">
        <p14:creationId xmlns:p14="http://schemas.microsoft.com/office/powerpoint/2010/main" val="417332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18</a:t>
            </a:fld>
            <a:endParaRPr lang="en-GB"/>
          </a:p>
        </p:txBody>
      </p:sp>
    </p:spTree>
    <p:extLst>
      <p:ext uri="{BB962C8B-B14F-4D97-AF65-F5344CB8AC3E}">
        <p14:creationId xmlns:p14="http://schemas.microsoft.com/office/powerpoint/2010/main" val="475255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20</a:t>
            </a:fld>
            <a:endParaRPr lang="en-GB"/>
          </a:p>
        </p:txBody>
      </p:sp>
    </p:spTree>
    <p:extLst>
      <p:ext uri="{BB962C8B-B14F-4D97-AF65-F5344CB8AC3E}">
        <p14:creationId xmlns:p14="http://schemas.microsoft.com/office/powerpoint/2010/main" val="1120656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4F1149-1BBE-44C5-82BA-05C240681808}" type="slidenum">
              <a:rPr lang="en-GB" smtClean="0"/>
              <a:t>21</a:t>
            </a:fld>
            <a:endParaRPr lang="en-GB"/>
          </a:p>
        </p:txBody>
      </p:sp>
    </p:spTree>
    <p:extLst>
      <p:ext uri="{BB962C8B-B14F-4D97-AF65-F5344CB8AC3E}">
        <p14:creationId xmlns:p14="http://schemas.microsoft.com/office/powerpoint/2010/main" val="4158316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Score each force from one (weak) to five (strong) according to how important the teams feels for each force.  Then add up the scores for all of the driving and restraining forces.  </a:t>
            </a:r>
          </a:p>
        </p:txBody>
      </p:sp>
      <p:sp>
        <p:nvSpPr>
          <p:cNvPr id="4" name="Slide Number Placeholder 3"/>
          <p:cNvSpPr>
            <a:spLocks noGrp="1"/>
          </p:cNvSpPr>
          <p:nvPr>
            <p:ph type="sldNum" sz="quarter" idx="5"/>
          </p:nvPr>
        </p:nvSpPr>
        <p:spPr/>
        <p:txBody>
          <a:bodyPr/>
          <a:lstStyle/>
          <a:p>
            <a:fld id="{8836CFB8-E52E-4890-8505-2CE77E7D45D6}" type="slidenum">
              <a:rPr lang="en-GB" smtClean="0"/>
              <a:t>24</a:t>
            </a:fld>
            <a:endParaRPr lang="en-GB"/>
          </a:p>
        </p:txBody>
      </p:sp>
    </p:spTree>
    <p:extLst>
      <p:ext uri="{BB962C8B-B14F-4D97-AF65-F5344CB8AC3E}">
        <p14:creationId xmlns:p14="http://schemas.microsoft.com/office/powerpoint/2010/main" val="3147335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10/20/2025</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28</a:t>
            </a:fld>
            <a:endParaRPr lang="en-US"/>
          </a:p>
        </p:txBody>
      </p:sp>
    </p:spTree>
    <p:extLst>
      <p:ext uri="{BB962C8B-B14F-4D97-AF65-F5344CB8AC3E}">
        <p14:creationId xmlns:p14="http://schemas.microsoft.com/office/powerpoint/2010/main" val="2837562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your final report you can look at other change management models if you prefer. But for the presentation, forcefield analysis must be used. </a:t>
            </a:r>
          </a:p>
        </p:txBody>
      </p:sp>
      <p:sp>
        <p:nvSpPr>
          <p:cNvPr id="4" name="Slide Number Placeholder 3"/>
          <p:cNvSpPr>
            <a:spLocks noGrp="1"/>
          </p:cNvSpPr>
          <p:nvPr>
            <p:ph type="sldNum" sz="quarter" idx="5"/>
          </p:nvPr>
        </p:nvSpPr>
        <p:spPr/>
        <p:txBody>
          <a:bodyPr/>
          <a:lstStyle/>
          <a:p>
            <a:fld id="{8836CFB8-E52E-4890-8505-2CE77E7D45D6}" type="slidenum">
              <a:rPr lang="en-GB" smtClean="0"/>
              <a:t>29</a:t>
            </a:fld>
            <a:endParaRPr lang="en-GB"/>
          </a:p>
        </p:txBody>
      </p:sp>
    </p:spTree>
    <p:extLst>
      <p:ext uri="{BB962C8B-B14F-4D97-AF65-F5344CB8AC3E}">
        <p14:creationId xmlns:p14="http://schemas.microsoft.com/office/powerpoint/2010/main" val="1855366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 next slide</a:t>
            </a:r>
          </a:p>
        </p:txBody>
      </p:sp>
      <p:sp>
        <p:nvSpPr>
          <p:cNvPr id="4" name="Slide Number Placeholder 3"/>
          <p:cNvSpPr>
            <a:spLocks noGrp="1"/>
          </p:cNvSpPr>
          <p:nvPr>
            <p:ph type="sldNum" sz="quarter" idx="5"/>
          </p:nvPr>
        </p:nvSpPr>
        <p:spPr/>
        <p:txBody>
          <a:bodyPr/>
          <a:lstStyle/>
          <a:p>
            <a:fld id="{8836CFB8-E52E-4890-8505-2CE77E7D45D6}" type="slidenum">
              <a:rPr lang="en-GB" smtClean="0"/>
              <a:t>30</a:t>
            </a:fld>
            <a:endParaRPr lang="en-GB"/>
          </a:p>
        </p:txBody>
      </p:sp>
    </p:spTree>
    <p:extLst>
      <p:ext uri="{BB962C8B-B14F-4D97-AF65-F5344CB8AC3E}">
        <p14:creationId xmlns:p14="http://schemas.microsoft.com/office/powerpoint/2010/main" val="3610551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31</a:t>
            </a:fld>
            <a:endParaRPr lang="en-GB"/>
          </a:p>
        </p:txBody>
      </p:sp>
    </p:spTree>
    <p:extLst>
      <p:ext uri="{BB962C8B-B14F-4D97-AF65-F5344CB8AC3E}">
        <p14:creationId xmlns:p14="http://schemas.microsoft.com/office/powerpoint/2010/main" val="3129713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32</a:t>
            </a:fld>
            <a:endParaRPr lang="en-GB"/>
          </a:p>
        </p:txBody>
      </p:sp>
    </p:spTree>
    <p:extLst>
      <p:ext uri="{BB962C8B-B14F-4D97-AF65-F5344CB8AC3E}">
        <p14:creationId xmlns:p14="http://schemas.microsoft.com/office/powerpoint/2010/main" val="21288434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33</a:t>
            </a:fld>
            <a:endParaRPr lang="en-GB"/>
          </a:p>
        </p:txBody>
      </p:sp>
    </p:spTree>
    <p:extLst>
      <p:ext uri="{BB962C8B-B14F-4D97-AF65-F5344CB8AC3E}">
        <p14:creationId xmlns:p14="http://schemas.microsoft.com/office/powerpoint/2010/main" val="1571932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for management to appreciate that employees will go through a cycle of coping, although this can also be true for management.  What we have to bear in mind is that some managers tasked with the role of facilitating the change may have their own doubts and concerns.  </a:t>
            </a:r>
          </a:p>
        </p:txBody>
      </p:sp>
      <p:sp>
        <p:nvSpPr>
          <p:cNvPr id="4" name="Slide Number Placeholder 3"/>
          <p:cNvSpPr>
            <a:spLocks noGrp="1"/>
          </p:cNvSpPr>
          <p:nvPr>
            <p:ph type="sldNum" sz="quarter" idx="5"/>
          </p:nvPr>
        </p:nvSpPr>
        <p:spPr/>
        <p:txBody>
          <a:bodyPr/>
          <a:lstStyle/>
          <a:p>
            <a:fld id="{8836CFB8-E52E-4890-8505-2CE77E7D45D6}" type="slidenum">
              <a:rPr lang="en-GB" smtClean="0"/>
              <a:t>36</a:t>
            </a:fld>
            <a:endParaRPr lang="en-GB"/>
          </a:p>
        </p:txBody>
      </p:sp>
    </p:spTree>
    <p:extLst>
      <p:ext uri="{BB962C8B-B14F-4D97-AF65-F5344CB8AC3E}">
        <p14:creationId xmlns:p14="http://schemas.microsoft.com/office/powerpoint/2010/main" val="17687615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39</a:t>
            </a:fld>
            <a:endParaRPr lang="en-GB"/>
          </a:p>
        </p:txBody>
      </p:sp>
    </p:spTree>
    <p:extLst>
      <p:ext uri="{BB962C8B-B14F-4D97-AF65-F5344CB8AC3E}">
        <p14:creationId xmlns:p14="http://schemas.microsoft.com/office/powerpoint/2010/main" val="104802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41</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47</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50</a:t>
            </a:fld>
            <a:endParaRPr lang="en-GB"/>
          </a:p>
        </p:txBody>
      </p:sp>
    </p:spTree>
    <p:extLst>
      <p:ext uri="{BB962C8B-B14F-4D97-AF65-F5344CB8AC3E}">
        <p14:creationId xmlns:p14="http://schemas.microsoft.com/office/powerpoint/2010/main" val="127650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75835385-3831-4B8F-A335-5819DB0EAECD}" type="datetime1">
              <a:rPr lang="en-US" smtClean="0"/>
              <a:t>10/20/2025</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51E0BC9-9FE7-47CB-A7FA-B1C140947A4B}" type="datetime1">
              <a:rPr lang="en-US" smtClean="0"/>
              <a:t>10/20/2025</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2C85E192-644D-4EDF-97B2-38B7C250A810}" type="datetime1">
              <a:rPr lang="en-US" smtClean="0"/>
              <a:t>10/20/2025</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EA5B101F-E91A-471F-8395-860282B55D26}" type="datetime1">
              <a:rPr lang="en-US" smtClean="0"/>
              <a:t>10/20/2025</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9588A793-4B33-4BFE-A7CC-F8CB7DDFCCEF}" type="datetime1">
              <a:rPr lang="en-US" smtClean="0"/>
              <a:t>10/20/2025</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9F819CEA-BC2F-4BAB-AB53-B2F471247E61}" type="datetime1">
              <a:rPr lang="en-US" smtClean="0"/>
              <a:t>10/20/2025</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9FE2BF22-618B-46BB-9923-8B521974A357}" type="datetime1">
              <a:rPr lang="en-US" smtClean="0"/>
              <a:t>10/20/2025</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736E9FFB-866A-4B61-A891-DAFD72859966}" type="datetime1">
              <a:rPr lang="en-US" smtClean="0"/>
              <a:t>10/20/2025</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8FDF1897-CAF1-47B1-B188-C7DFE0D953A4}" type="datetime1">
              <a:rPr lang="en-US" smtClean="0"/>
              <a:t>10/20/2025</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37712FC5-62F8-49F9-BA17-4AD8CDDF2F26}" type="datetime1">
              <a:rPr lang="en-US" smtClean="0"/>
              <a:t>10/20/2025</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EA4F4F3B-774C-4B3C-8795-7724B424AE0D}" type="datetime1">
              <a:rPr lang="en-US" smtClean="0"/>
              <a:t>10/20/2025</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CA4137-C7DE-41E2-9814-DE4289971B35}" type="datetime1">
              <a:rPr lang="en-US" smtClean="0"/>
              <a:t>10/20/2025</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file:///C:\Users\gwyneth.jones\Documents\2024-25\Semester%203\BMMB7026\Lectures\Accenture-Change-Reinvented-Report%20(1).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nline.hbs.edu/blog/post/emergent-vs-deliberate-strateg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VOF-5ca74kc?feature=oembed" TargetMode="External"/><Relationship Id="rId4" Type="http://schemas.openxmlformats.org/officeDocument/2006/relationships/image" Target="../media/image25.jpe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urntcMUJR9M" TargetMode="Externa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3.xml"/><Relationship Id="rId1" Type="http://schemas.openxmlformats.org/officeDocument/2006/relationships/video" Target="https://www.youtube.com/embed/urntcMUJR9M?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microsoft.com/office/2007/relationships/hdphoto" Target="../media/hdphoto2.wdp"/></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urntcMUJR9M" TargetMode="External"/><Relationship Id="rId2" Type="http://schemas.openxmlformats.org/officeDocument/2006/relationships/hyperlink" Target="https://www.youtube.com/watch?v=vPhM8lxibSU"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wxVgd8h1svU?feature=oembed"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3.wdp"/></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5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3" Type="http://schemas.openxmlformats.org/officeDocument/2006/relationships/hyperlink" Target="https://web-assets.bcg.com/d5/ef/ea7099b64b89860fd1aa3ec4ff34/bcg-most-innovative-companies-2021-apr-2021-r.pdf" TargetMode="External"/><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982639" y="1012536"/>
            <a:ext cx="4613300" cy="3163224"/>
          </a:xfrm>
        </p:spPr>
        <p:txBody>
          <a:bodyPr anchor="t">
            <a:normAutofit/>
          </a:bodyPr>
          <a:lstStyle/>
          <a:p>
            <a:pPr algn="l"/>
            <a:r>
              <a:rPr lang="en-GB" sz="4800" b="1"/>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330200" y="4800600"/>
            <a:ext cx="7370890" cy="1648326"/>
          </a:xfrm>
        </p:spPr>
        <p:txBody>
          <a:bodyPr anchor="b">
            <a:normAutofit lnSpcReduction="10000"/>
          </a:bodyPr>
          <a:lstStyle/>
          <a:p>
            <a:pPr algn="l"/>
            <a:r>
              <a:rPr lang="en-GB" sz="3200" b="1" dirty="0"/>
              <a:t>BMMB7026</a:t>
            </a:r>
          </a:p>
          <a:p>
            <a:pPr algn="l"/>
            <a:r>
              <a:rPr lang="en-GB" sz="3200" b="1" dirty="0"/>
              <a:t>WEEK 4 - CHANGE MANAGEMENT</a:t>
            </a:r>
          </a:p>
          <a:p>
            <a:pPr algn="l"/>
            <a:r>
              <a:rPr lang="en-GB" sz="3200" b="1" dirty="0"/>
              <a:t>OCTOBER 2025</a:t>
            </a:r>
          </a:p>
        </p:txBody>
      </p:sp>
      <p:sp>
        <p:nvSpPr>
          <p:cNvPr id="25" name="Rectangle 2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overalls painting a wall&#10;&#10;Description automatically generated">
            <a:extLst>
              <a:ext uri="{FF2B5EF4-FFF2-40B4-BE49-F238E27FC236}">
                <a16:creationId xmlns:a16="http://schemas.microsoft.com/office/drawing/2014/main" id="{2AFD223C-E2AA-4C30-1EA1-BDA4CBDE1C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57045" cy="4292957"/>
          </a:xfrm>
          <a:prstGeom prst="rect">
            <a:avLst/>
          </a:prstGeom>
        </p:spPr>
      </p:pic>
      <p:sp>
        <p:nvSpPr>
          <p:cNvPr id="5" name="Date Placeholder 4">
            <a:extLst>
              <a:ext uri="{FF2B5EF4-FFF2-40B4-BE49-F238E27FC236}">
                <a16:creationId xmlns:a16="http://schemas.microsoft.com/office/drawing/2014/main" id="{BB906C5D-47A4-818D-0D45-9002841EA3BD}"/>
              </a:ext>
            </a:extLst>
          </p:cNvPr>
          <p:cNvSpPr>
            <a:spLocks noGrp="1"/>
          </p:cNvSpPr>
          <p:nvPr>
            <p:ph type="dt" sz="half" idx="10"/>
          </p:nvPr>
        </p:nvSpPr>
        <p:spPr/>
        <p:txBody>
          <a:bodyPr/>
          <a:lstStyle/>
          <a:p>
            <a:fld id="{BECEC7DE-5D85-4E5E-9231-63708BA96A7C}" type="datetime1">
              <a:rPr lang="en-US" smtClean="0"/>
              <a:t>10/20/2025</a:t>
            </a:fld>
            <a:endParaRPr lang="en-GB"/>
          </a:p>
        </p:txBody>
      </p:sp>
      <p:sp>
        <p:nvSpPr>
          <p:cNvPr id="6" name="Footer Placeholder 5">
            <a:extLst>
              <a:ext uri="{FF2B5EF4-FFF2-40B4-BE49-F238E27FC236}">
                <a16:creationId xmlns:a16="http://schemas.microsoft.com/office/drawing/2014/main" id="{C89F4660-73B9-1D74-35B9-815E2EEBB84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1495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44056" y="348865"/>
            <a:ext cx="10457619" cy="1576446"/>
          </a:xfrm>
        </p:spPr>
        <p:txBody>
          <a:bodyPr rtlCol="0" anchor="ctr">
            <a:normAutofit/>
          </a:bodyPr>
          <a:lstStyle/>
          <a:p>
            <a:pPr rtl="0"/>
            <a:r>
              <a:rPr lang="en-gb" sz="4000" dirty="0">
                <a:solidFill>
                  <a:srgbClr val="FFFFFF"/>
                </a:solidFill>
              </a:rPr>
              <a:t>Today we will look at</a:t>
            </a:r>
            <a:r>
              <a:rPr lang="en-GB" sz="4000" dirty="0">
                <a:solidFill>
                  <a:srgbClr val="FFFFFF"/>
                </a:solidFill>
              </a:rPr>
              <a: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6590439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B572EBFE-92DD-28F1-6D92-801CD92007F9}"/>
              </a:ext>
            </a:extLst>
          </p:cNvPr>
          <p:cNvSpPr>
            <a:spLocks noGrp="1"/>
          </p:cNvSpPr>
          <p:nvPr>
            <p:ph type="dt" sz="half" idx="10"/>
          </p:nvPr>
        </p:nvSpPr>
        <p:spPr/>
        <p:txBody>
          <a:bodyPr/>
          <a:lstStyle/>
          <a:p>
            <a:fld id="{36350C70-25B6-42A4-9987-FF0C56459EC5}" type="datetime1">
              <a:rPr lang="en-US" smtClean="0"/>
              <a:t>10/20/2025</a:t>
            </a:fld>
            <a:endParaRPr lang="en-GB"/>
          </a:p>
        </p:txBody>
      </p:sp>
      <p:sp>
        <p:nvSpPr>
          <p:cNvPr id="4" name="Footer Placeholder 3">
            <a:extLst>
              <a:ext uri="{FF2B5EF4-FFF2-40B4-BE49-F238E27FC236}">
                <a16:creationId xmlns:a16="http://schemas.microsoft.com/office/drawing/2014/main" id="{2D706947-671E-7B79-72A9-ED67C01B1E6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A Constant</a:t>
            </a:r>
          </a:p>
        </p:txBody>
      </p:sp>
      <p:sp>
        <p:nvSpPr>
          <p:cNvPr id="3" name="Content Placeholder 2"/>
          <p:cNvSpPr>
            <a:spLocks noGrp="1"/>
          </p:cNvSpPr>
          <p:nvPr>
            <p:ph idx="1"/>
          </p:nvPr>
        </p:nvSpPr>
        <p:spPr>
          <a:xfrm>
            <a:off x="4622800" y="511388"/>
            <a:ext cx="7102477" cy="5927512"/>
          </a:xfrm>
        </p:spPr>
        <p:txBody>
          <a:bodyPr anchor="ctr">
            <a:normAutofit/>
          </a:bodyPr>
          <a:lstStyle/>
          <a:p>
            <a:r>
              <a:rPr lang="en-GB" dirty="0">
                <a:ea typeface="Calibri" panose="020F0502020204030204" pitchFamily="34" charset="0"/>
                <a:cs typeface="Calibri" panose="020F0502020204030204" pitchFamily="34" charset="0"/>
              </a:rPr>
              <a:t>Change is a constant factor in any business or organisation, whether it's driven by digital transformation or changing market pressures.</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Changing a business can be a difficult and daunting task, and if you don't take steps to ensure it is handled well, poorly-managed change can end in disaster.</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That's why having a solid change management strategy is essential</a:t>
            </a:r>
            <a:r>
              <a:rPr lang="en-GB" dirty="0"/>
              <a:t>.</a:t>
            </a:r>
          </a:p>
        </p:txBody>
      </p:sp>
      <p:sp>
        <p:nvSpPr>
          <p:cNvPr id="4" name="Date Placeholder 3">
            <a:extLst>
              <a:ext uri="{FF2B5EF4-FFF2-40B4-BE49-F238E27FC236}">
                <a16:creationId xmlns:a16="http://schemas.microsoft.com/office/drawing/2014/main" id="{1C030B68-908F-C542-86A8-7843640590DD}"/>
              </a:ext>
            </a:extLst>
          </p:cNvPr>
          <p:cNvSpPr>
            <a:spLocks noGrp="1"/>
          </p:cNvSpPr>
          <p:nvPr>
            <p:ph type="dt" sz="half" idx="10"/>
          </p:nvPr>
        </p:nvSpPr>
        <p:spPr/>
        <p:txBody>
          <a:bodyPr/>
          <a:lstStyle/>
          <a:p>
            <a:fld id="{0801C73C-76D0-4CD4-81B7-E4EAB7AAA2DF}" type="datetime1">
              <a:rPr lang="en-US" smtClean="0"/>
              <a:t>10/20/2025</a:t>
            </a:fld>
            <a:endParaRPr lang="en-GB"/>
          </a:p>
        </p:txBody>
      </p:sp>
      <p:sp>
        <p:nvSpPr>
          <p:cNvPr id="5" name="Footer Placeholder 4">
            <a:extLst>
              <a:ext uri="{FF2B5EF4-FFF2-40B4-BE49-F238E27FC236}">
                <a16:creationId xmlns:a16="http://schemas.microsoft.com/office/drawing/2014/main" id="{34777986-2993-E8AA-C744-898C578C117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337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“The new constant is a disruptive state of flux. Winning strategies are those that embrace entrepreneurship and create transformational change and value for their organisations.”</a:t>
            </a:r>
          </a:p>
          <a:p>
            <a:pPr marL="0" indent="0" algn="r">
              <a:buNone/>
            </a:pPr>
            <a:r>
              <a:rPr lang="en-GB" dirty="0">
                <a:latin typeface="Calibri" panose="020F0502020204030204" pitchFamily="34" charset="0"/>
                <a:ea typeface="Calibri" panose="020F0502020204030204" pitchFamily="34" charset="0"/>
                <a:cs typeface="Calibri" panose="020F0502020204030204" pitchFamily="34" charset="0"/>
              </a:rPr>
              <a:t>The Chartered Institute of Marketing (2025)</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a:xfrm>
            <a:off x="8970264" y="6455664"/>
            <a:ext cx="2743200" cy="365125"/>
          </a:xfrm>
        </p:spPr>
        <p:txBody>
          <a:bodyPr>
            <a:normAutofit/>
          </a:bodyPr>
          <a:lstStyle/>
          <a:p>
            <a:pPr algn="r" rtl="0">
              <a:spcAft>
                <a:spcPts val="600"/>
              </a:spcAft>
            </a:pPr>
            <a:fld id="{F79D9C5C-BEB4-4F3E-A601-D2E681ED2260}"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1B7FA9B3-699A-A41E-C24E-315056C78E52}"/>
              </a:ext>
            </a:extLst>
          </p:cNvPr>
          <p:cNvSpPr>
            <a:spLocks noGrp="1"/>
          </p:cNvSpPr>
          <p:nvPr>
            <p:ph type="ftr" sz="quarter" idx="11"/>
          </p:nvPr>
        </p:nvSpPr>
        <p:spPr/>
        <p:txBody>
          <a:bodyPr/>
          <a:lstStyle/>
          <a:p>
            <a:r>
              <a:rPr lang="en-GB" dirty="0">
                <a:hlinkClick r:id="rId2"/>
              </a:rPr>
              <a:t>Accenture-Change-Reinvented-Report (1).pdf</a:t>
            </a:r>
            <a:endParaRPr lang="en-GB" dirty="0"/>
          </a:p>
        </p:txBody>
      </p:sp>
    </p:spTree>
    <p:extLst>
      <p:ext uri="{BB962C8B-B14F-4D97-AF65-F5344CB8AC3E}">
        <p14:creationId xmlns:p14="http://schemas.microsoft.com/office/powerpoint/2010/main" val="1712182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3A5-9595-AF12-3594-D67E88DC2FC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Marketing Change</a:t>
            </a:r>
          </a:p>
        </p:txBody>
      </p:sp>
      <p:sp>
        <p:nvSpPr>
          <p:cNvPr id="3" name="Content Placeholder 2">
            <a:extLst>
              <a:ext uri="{FF2B5EF4-FFF2-40B4-BE49-F238E27FC236}">
                <a16:creationId xmlns:a16="http://schemas.microsoft.com/office/drawing/2014/main" id="{42B51994-B769-92A4-ED89-B5258A034E59}"/>
              </a:ext>
            </a:extLst>
          </p:cNvPr>
          <p:cNvSpPr>
            <a:spLocks noGrp="1"/>
          </p:cNvSpPr>
          <p:nvPr>
            <p:ph idx="1"/>
          </p:nvPr>
        </p:nvSpPr>
        <p:spPr>
          <a:xfrm>
            <a:off x="4367695" y="511388"/>
            <a:ext cx="7357583" cy="5749712"/>
          </a:xfrm>
        </p:spPr>
        <p:txBody>
          <a:bodyPr anchor="ctr">
            <a:normAutofit/>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a:t>
            </a:r>
            <a:r>
              <a:rPr lang="en-GB" sz="3200" dirty="0"/>
              <a:t>In today's business landscape, continuous change is the new reality—and navigating it effectively is essential to activating strategy and moving organizations forward</a:t>
            </a:r>
            <a:r>
              <a:rPr lang="en-GB" sz="3200" dirty="0">
                <a:latin typeface="Calibri" panose="020F0502020204030204" pitchFamily="34" charset="0"/>
                <a:ea typeface="Calibri" panose="020F0502020204030204" pitchFamily="34" charset="0"/>
                <a:cs typeface="Calibri" panose="020F0502020204030204" pitchFamily="34" charset="0"/>
              </a:rPr>
              <a:t>.”</a:t>
            </a:r>
          </a:p>
          <a:p>
            <a:pPr marL="0" indent="0" algn="r">
              <a:buNone/>
            </a:pPr>
            <a:r>
              <a:rPr lang="en-GB" sz="3200" dirty="0">
                <a:latin typeface="Calibri" panose="020F0502020204030204" pitchFamily="34" charset="0"/>
                <a:ea typeface="Calibri" panose="020F0502020204030204" pitchFamily="34" charset="0"/>
                <a:cs typeface="Calibri" panose="020F0502020204030204" pitchFamily="34" charset="0"/>
              </a:rPr>
              <a:t>Accenture (2025)</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8A8A7F8-9434-29FB-A473-648B853A10E7}"/>
              </a:ext>
            </a:extLst>
          </p:cNvPr>
          <p:cNvSpPr>
            <a:spLocks noGrp="1"/>
          </p:cNvSpPr>
          <p:nvPr>
            <p:ph type="dt" sz="half" idx="10"/>
          </p:nvPr>
        </p:nvSpPr>
        <p:spPr>
          <a:xfrm>
            <a:off x="8970264" y="6455664"/>
            <a:ext cx="2743200" cy="365125"/>
          </a:xfrm>
        </p:spPr>
        <p:txBody>
          <a:bodyPr>
            <a:normAutofit/>
          </a:bodyPr>
          <a:lstStyle/>
          <a:p>
            <a:pPr algn="r" rtl="0">
              <a:spcAft>
                <a:spcPts val="600"/>
              </a:spcAft>
            </a:pPr>
            <a:fld id="{3BB7D7E4-E1CB-4068-920F-F44697912AF5}"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E7C7294F-E4E8-5158-2FEC-F037E64DB3A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200651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A8A4B-0C74-4F16-A509-A38451088A00}"/>
              </a:ext>
            </a:extLst>
          </p:cNvPr>
          <p:cNvSpPr>
            <a:spLocks noGrp="1"/>
          </p:cNvSpPr>
          <p:nvPr>
            <p:ph type="title"/>
          </p:nvPr>
        </p:nvSpPr>
        <p:spPr>
          <a:xfrm>
            <a:off x="457200" y="330200"/>
            <a:ext cx="6997699" cy="1346200"/>
          </a:xfrm>
        </p:spPr>
        <p:txBody>
          <a:bodyPr anchor="b">
            <a:normAutofit/>
          </a:bodyPr>
          <a:lstStyle/>
          <a:p>
            <a:r>
              <a:rPr lang="en-GB" sz="4000" b="1" dirty="0">
                <a:latin typeface="Calibri" panose="020F0502020204030204" pitchFamily="34" charset="0"/>
                <a:ea typeface="Calibri" panose="020F0502020204030204" pitchFamily="34" charset="0"/>
                <a:cs typeface="Calibri" panose="020F0502020204030204" pitchFamily="34" charset="0"/>
              </a:rPr>
              <a:t>What change have you experienced?</a:t>
            </a:r>
          </a:p>
        </p:txBody>
      </p:sp>
      <p:sp>
        <p:nvSpPr>
          <p:cNvPr id="3" name="Content Placeholder 2">
            <a:extLst>
              <a:ext uri="{FF2B5EF4-FFF2-40B4-BE49-F238E27FC236}">
                <a16:creationId xmlns:a16="http://schemas.microsoft.com/office/drawing/2014/main" id="{9EC75F5A-D2ED-4131-9C66-6F91C3BC710B}"/>
              </a:ext>
            </a:extLst>
          </p:cNvPr>
          <p:cNvSpPr>
            <a:spLocks noGrp="1"/>
          </p:cNvSpPr>
          <p:nvPr>
            <p:ph idx="1"/>
          </p:nvPr>
        </p:nvSpPr>
        <p:spPr>
          <a:xfrm>
            <a:off x="457201" y="2006600"/>
            <a:ext cx="6618766" cy="4178300"/>
          </a:xfrm>
        </p:spPr>
        <p:txBody>
          <a:bodyPr anchor="t">
            <a:noAutofit/>
          </a:bodyPr>
          <a:lstStyle/>
          <a:p>
            <a:r>
              <a:rPr lang="en-GB" dirty="0">
                <a:latin typeface="Calibri" panose="020F0502020204030204" pitchFamily="34" charset="0"/>
                <a:ea typeface="Calibri" panose="020F0502020204030204" pitchFamily="34" charset="0"/>
                <a:cs typeface="Calibri" panose="020F0502020204030204" pitchFamily="34" charset="0"/>
              </a:rPr>
              <a:t>Type of recent change (organisational/ situational?</a:t>
            </a:r>
          </a:p>
          <a:p>
            <a:r>
              <a:rPr lang="en-GB" dirty="0">
                <a:latin typeface="Calibri" panose="020F0502020204030204" pitchFamily="34" charset="0"/>
                <a:ea typeface="Calibri" panose="020F0502020204030204" pitchFamily="34" charset="0"/>
                <a:cs typeface="Calibri" panose="020F0502020204030204" pitchFamily="34" charset="0"/>
              </a:rPr>
              <a:t>Why was it needed?</a:t>
            </a:r>
          </a:p>
          <a:p>
            <a:r>
              <a:rPr lang="en-GB" dirty="0">
                <a:latin typeface="Calibri" panose="020F0502020204030204" pitchFamily="34" charset="0"/>
                <a:ea typeface="Calibri" panose="020F0502020204030204" pitchFamily="34" charset="0"/>
                <a:cs typeface="Calibri" panose="020F0502020204030204" pitchFamily="34" charset="0"/>
              </a:rPr>
              <a:t>Who decided and how was it communicated?</a:t>
            </a:r>
          </a:p>
          <a:p>
            <a:r>
              <a:rPr lang="en-GB" dirty="0">
                <a:latin typeface="Calibri" panose="020F0502020204030204" pitchFamily="34" charset="0"/>
                <a:ea typeface="Calibri" panose="020F0502020204030204" pitchFamily="34" charset="0"/>
                <a:cs typeface="Calibri" panose="020F0502020204030204" pitchFamily="34" charset="0"/>
              </a:rPr>
              <a:t>Scale?</a:t>
            </a:r>
          </a:p>
          <a:p>
            <a:r>
              <a:rPr lang="en-GB" dirty="0">
                <a:latin typeface="Calibri" panose="020F0502020204030204" pitchFamily="34" charset="0"/>
                <a:ea typeface="Calibri" panose="020F0502020204030204" pitchFamily="34" charset="0"/>
                <a:cs typeface="Calibri" panose="020F0502020204030204" pitchFamily="34" charset="0"/>
              </a:rPr>
              <a:t>Who led it? Who influenced it?</a:t>
            </a:r>
          </a:p>
          <a:p>
            <a:r>
              <a:rPr lang="en-GB" dirty="0">
                <a:latin typeface="Calibri" panose="020F0502020204030204" pitchFamily="34" charset="0"/>
                <a:ea typeface="Calibri" panose="020F0502020204030204" pitchFamily="34" charset="0"/>
                <a:cs typeface="Calibri" panose="020F0502020204030204" pitchFamily="34" charset="0"/>
              </a:rPr>
              <a:t>Did it work?</a:t>
            </a:r>
          </a:p>
        </p:txBody>
      </p:sp>
      <p:sp>
        <p:nvSpPr>
          <p:cNvPr id="4105" name="Rectangle 410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Rectangle 410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Rectangle 411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See the source image">
            <a:extLst>
              <a:ext uri="{FF2B5EF4-FFF2-40B4-BE49-F238E27FC236}">
                <a16:creationId xmlns:a16="http://schemas.microsoft.com/office/drawing/2014/main" id="{8605039B-4E9D-45AE-9941-6B4A35DB672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bwMode="auto">
          <a:xfrm>
            <a:off x="7075967" y="2094738"/>
            <a:ext cx="4170530" cy="2700417"/>
          </a:xfrm>
          <a:prstGeom prst="rect">
            <a:avLst/>
          </a:prstGeom>
          <a:solidFill>
            <a:schemeClr val="bg2">
              <a:lumMod val="25000"/>
            </a:schemeClr>
          </a:solidFill>
        </p:spPr>
      </p:pic>
      <p:sp>
        <p:nvSpPr>
          <p:cNvPr id="4" name="Date Placeholder 3">
            <a:extLst>
              <a:ext uri="{FF2B5EF4-FFF2-40B4-BE49-F238E27FC236}">
                <a16:creationId xmlns:a16="http://schemas.microsoft.com/office/drawing/2014/main" id="{C1E610C4-1440-8E39-C11F-29DC7DD0F924}"/>
              </a:ext>
            </a:extLst>
          </p:cNvPr>
          <p:cNvSpPr>
            <a:spLocks noGrp="1"/>
          </p:cNvSpPr>
          <p:nvPr>
            <p:ph type="dt" sz="half" idx="10"/>
          </p:nvPr>
        </p:nvSpPr>
        <p:spPr/>
        <p:txBody>
          <a:bodyPr/>
          <a:lstStyle/>
          <a:p>
            <a:fld id="{F615FD65-DEED-43E7-95D1-48A34C8ECDFE}" type="datetime1">
              <a:rPr lang="en-US" smtClean="0"/>
              <a:t>10/20/2025</a:t>
            </a:fld>
            <a:endParaRPr lang="en-GB"/>
          </a:p>
        </p:txBody>
      </p:sp>
      <p:sp>
        <p:nvSpPr>
          <p:cNvPr id="5" name="Footer Placeholder 4">
            <a:extLst>
              <a:ext uri="{FF2B5EF4-FFF2-40B4-BE49-F238E27FC236}">
                <a16:creationId xmlns:a16="http://schemas.microsoft.com/office/drawing/2014/main" id="{BD258D13-3E82-F96B-A7DB-F287DE97FC1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92623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F46E-1E6E-DCCA-1B92-ADA18A7BBE7D}"/>
              </a:ext>
            </a:extLst>
          </p:cNvPr>
          <p:cNvSpPr>
            <a:spLocks noGrp="1"/>
          </p:cNvSpPr>
          <p:nvPr>
            <p:ph type="title"/>
          </p:nvPr>
        </p:nvSpPr>
        <p:spPr>
          <a:xfrm>
            <a:off x="1066800" y="642594"/>
            <a:ext cx="10058400" cy="792801"/>
          </a:xfrm>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Activity</a:t>
            </a:r>
          </a:p>
        </p:txBody>
      </p:sp>
      <p:sp>
        <p:nvSpPr>
          <p:cNvPr id="5" name="Text Placeholder 4">
            <a:extLst>
              <a:ext uri="{FF2B5EF4-FFF2-40B4-BE49-F238E27FC236}">
                <a16:creationId xmlns:a16="http://schemas.microsoft.com/office/drawing/2014/main" id="{4E106744-9C3F-EA24-7F0D-FFE08733DE52}"/>
              </a:ext>
            </a:extLst>
          </p:cNvPr>
          <p:cNvSpPr>
            <a:spLocks noGrp="1"/>
          </p:cNvSpPr>
          <p:nvPr>
            <p:ph type="body" idx="1"/>
          </p:nvPr>
        </p:nvSpPr>
        <p:spPr>
          <a:xfrm>
            <a:off x="1069848" y="1576340"/>
            <a:ext cx="4663440" cy="1311240"/>
          </a:xfrm>
        </p:spPr>
        <p:txBody>
          <a:bodyPr>
            <a:normAutofit/>
          </a:bodyPr>
          <a:lstStyle/>
          <a:p>
            <a:r>
              <a:rPr lang="en-GB" sz="2600" b="1" dirty="0">
                <a:latin typeface="Calibri" panose="020F0502020204030204" pitchFamily="34" charset="0"/>
                <a:ea typeface="Calibri" panose="020F0502020204030204" pitchFamily="34" charset="0"/>
                <a:cs typeface="Calibri" panose="020F0502020204030204" pitchFamily="34" charset="0"/>
              </a:rPr>
              <a:t>In groups, choose one of the organisations below: </a:t>
            </a:r>
          </a:p>
          <a:p>
            <a:endParaRPr lang="en-GB" dirty="0"/>
          </a:p>
        </p:txBody>
      </p:sp>
      <p:sp>
        <p:nvSpPr>
          <p:cNvPr id="3" name="Content Placeholder 2">
            <a:extLst>
              <a:ext uri="{FF2B5EF4-FFF2-40B4-BE49-F238E27FC236}">
                <a16:creationId xmlns:a16="http://schemas.microsoft.com/office/drawing/2014/main" id="{B6E711EA-9B81-55B4-8B70-1F92EABC28A2}"/>
              </a:ext>
            </a:extLst>
          </p:cNvPr>
          <p:cNvSpPr>
            <a:spLocks noGrp="1"/>
          </p:cNvSpPr>
          <p:nvPr>
            <p:ph sz="half" idx="2"/>
          </p:nvPr>
        </p:nvSpPr>
        <p:spPr>
          <a:xfrm>
            <a:off x="1154954" y="2887580"/>
            <a:ext cx="4114800" cy="3132221"/>
          </a:xfrm>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Meta</a:t>
            </a:r>
          </a:p>
          <a:p>
            <a:r>
              <a:rPr lang="en-GB" sz="2800" dirty="0">
                <a:latin typeface="Calibri" panose="020F0502020204030204" pitchFamily="34" charset="0"/>
                <a:ea typeface="Calibri" panose="020F0502020204030204" pitchFamily="34" charset="0"/>
                <a:cs typeface="Calibri" panose="020F0502020204030204" pitchFamily="34" charset="0"/>
              </a:rPr>
              <a:t>Netflix</a:t>
            </a:r>
          </a:p>
          <a:p>
            <a:r>
              <a:rPr lang="en-GB" sz="2800" dirty="0">
                <a:latin typeface="Calibri" panose="020F0502020204030204" pitchFamily="34" charset="0"/>
                <a:ea typeface="Calibri" panose="020F0502020204030204" pitchFamily="34" charset="0"/>
                <a:cs typeface="Calibri" panose="020F0502020204030204" pitchFamily="34" charset="0"/>
              </a:rPr>
              <a:t>Amazon</a:t>
            </a:r>
          </a:p>
          <a:p>
            <a:r>
              <a:rPr lang="en-GB" dirty="0">
                <a:latin typeface="Calibri" panose="020F0502020204030204" pitchFamily="34" charset="0"/>
                <a:ea typeface="Calibri" panose="020F0502020204030204" pitchFamily="34" charset="0"/>
                <a:cs typeface="Calibri" panose="020F0502020204030204" pitchFamily="34" charset="0"/>
              </a:rPr>
              <a:t>Sainsburys</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sz="2200" b="1"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Text Placeholder 5">
            <a:extLst>
              <a:ext uri="{FF2B5EF4-FFF2-40B4-BE49-F238E27FC236}">
                <a16:creationId xmlns:a16="http://schemas.microsoft.com/office/drawing/2014/main" id="{44240B7F-7B4F-DAAD-DEF8-50106FE39EE8}"/>
              </a:ext>
            </a:extLst>
          </p:cNvPr>
          <p:cNvSpPr>
            <a:spLocks noGrp="1"/>
          </p:cNvSpPr>
          <p:nvPr>
            <p:ph type="body" sz="quarter" idx="3"/>
          </p:nvPr>
        </p:nvSpPr>
        <p:spPr>
          <a:xfrm>
            <a:off x="5847907" y="1369825"/>
            <a:ext cx="5274245" cy="1517755"/>
          </a:xfrm>
        </p:spPr>
        <p:txBody>
          <a:bodyP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Using Google, research the company and answer the following questions:</a:t>
            </a:r>
          </a:p>
          <a:p>
            <a:endParaRPr lang="en-GB" dirty="0"/>
          </a:p>
        </p:txBody>
      </p:sp>
      <p:graphicFrame>
        <p:nvGraphicFramePr>
          <p:cNvPr id="10" name="Content Placeholder 6">
            <a:extLst>
              <a:ext uri="{FF2B5EF4-FFF2-40B4-BE49-F238E27FC236}">
                <a16:creationId xmlns:a16="http://schemas.microsoft.com/office/drawing/2014/main" id="{5C277A52-F03C-BBF3-ABFF-8DF1699F80FA}"/>
              </a:ext>
            </a:extLst>
          </p:cNvPr>
          <p:cNvGraphicFramePr>
            <a:graphicFrameLocks noGrp="1"/>
          </p:cNvGraphicFramePr>
          <p:nvPr>
            <p:ph sz="quarter" idx="4"/>
          </p:nvPr>
        </p:nvGraphicFramePr>
        <p:xfrm>
          <a:off x="5980112" y="2887580"/>
          <a:ext cx="5053759" cy="3327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80422405-1D7E-E1D8-B59C-425CDCEC13B3}"/>
              </a:ext>
            </a:extLst>
          </p:cNvPr>
          <p:cNvSpPr>
            <a:spLocks noGrp="1"/>
          </p:cNvSpPr>
          <p:nvPr>
            <p:ph type="dt" sz="half" idx="10"/>
          </p:nvPr>
        </p:nvSpPr>
        <p:spPr/>
        <p:txBody>
          <a:bodyPr/>
          <a:lstStyle/>
          <a:p>
            <a:pPr rtl="0"/>
            <a:fld id="{1B77CA5C-9673-4622-B2FC-6DB0CF586560}" type="datetime1">
              <a:rPr lang="en-US" smtClean="0"/>
              <a:t>10/20/2025</a:t>
            </a:fld>
            <a:endParaRPr lang="en-US" dirty="0"/>
          </a:p>
        </p:txBody>
      </p:sp>
      <p:sp>
        <p:nvSpPr>
          <p:cNvPr id="8" name="Footer Placeholder 7">
            <a:extLst>
              <a:ext uri="{FF2B5EF4-FFF2-40B4-BE49-F238E27FC236}">
                <a16:creationId xmlns:a16="http://schemas.microsoft.com/office/drawing/2014/main" id="{704D0A29-3F44-D4EC-134B-0815F49C0DCE}"/>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4456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A77C7E-6EE8-5E89-7C5F-69030FEC126D}"/>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764125-98DE-CB30-D946-A7D5D0BD4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4BF8A3D9-DB87-FE5F-7878-484B1BB4E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0C50AD5-191A-A90C-0815-DEABC2E35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28B780-EE64-131C-B337-DEAE53DCC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3B25E1F-36A7-1E3E-0879-DA1959EFD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0DB3E93D-E350-C26B-DE0E-48229C058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408F983C-35E1-DD3F-3BE2-A6F9C1AE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52968-90DC-65D8-7080-BD1A00821385}"/>
              </a:ext>
            </a:extLst>
          </p:cNvPr>
          <p:cNvSpPr>
            <a:spLocks noGrp="1"/>
          </p:cNvSpPr>
          <p:nvPr>
            <p:ph type="title"/>
          </p:nvPr>
        </p:nvSpPr>
        <p:spPr>
          <a:xfrm>
            <a:off x="466722" y="586855"/>
            <a:ext cx="3201366" cy="3387497"/>
          </a:xfrm>
        </p:spPr>
        <p:txBody>
          <a:bodyPr anchor="b">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a:t>
            </a:r>
            <a:r>
              <a:rPr lang="en-GB" sz="4000" b="1" dirty="0" err="1">
                <a:solidFill>
                  <a:srgbClr val="FFFFFF"/>
                </a:solidFill>
                <a:latin typeface="Calibri" panose="020F0502020204030204" pitchFamily="34" charset="0"/>
                <a:ea typeface="Calibri" panose="020F0502020204030204" pitchFamily="34" charset="0"/>
                <a:cs typeface="Calibri" panose="020F0502020204030204" pitchFamily="34" charset="0"/>
              </a:rPr>
              <a:t>VUCA</a:t>
            </a: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 MODEL</a:t>
            </a:r>
          </a:p>
        </p:txBody>
      </p:sp>
      <p:sp>
        <p:nvSpPr>
          <p:cNvPr id="3" name="Content Placeholder 2">
            <a:extLst>
              <a:ext uri="{FF2B5EF4-FFF2-40B4-BE49-F238E27FC236}">
                <a16:creationId xmlns:a16="http://schemas.microsoft.com/office/drawing/2014/main" id="{EF6108EA-129C-D469-86D8-08ACB73F5D7E}"/>
              </a:ext>
            </a:extLst>
          </p:cNvPr>
          <p:cNvSpPr>
            <a:spLocks noGrp="1"/>
          </p:cNvSpPr>
          <p:nvPr>
            <p:ph idx="1"/>
          </p:nvPr>
        </p:nvSpPr>
        <p:spPr>
          <a:xfrm>
            <a:off x="4622800" y="511388"/>
            <a:ext cx="7102477" cy="5927512"/>
          </a:xfrm>
        </p:spPr>
        <p:txBody>
          <a:bodyPr anchor="ctr">
            <a:normAutofit/>
          </a:bodyPr>
          <a:lstStyle/>
          <a:p>
            <a:r>
              <a:rPr lang="en-GB" dirty="0"/>
              <a:t>The </a:t>
            </a:r>
            <a:r>
              <a:rPr lang="en-GB" b="1" dirty="0" err="1"/>
              <a:t>VUCA</a:t>
            </a:r>
            <a:r>
              <a:rPr lang="en-GB" b="1" dirty="0"/>
              <a:t> model</a:t>
            </a:r>
            <a:r>
              <a:rPr lang="en-GB" dirty="0"/>
              <a:t> — </a:t>
            </a:r>
            <a:r>
              <a:rPr lang="en-GB" b="1" dirty="0"/>
              <a:t>Volatility, Uncertainty, Complexity, and Ambiguity</a:t>
            </a:r>
            <a:r>
              <a:rPr lang="en-GB" dirty="0"/>
              <a:t> — is a powerful strategic tool for managing </a:t>
            </a:r>
            <a:r>
              <a:rPr lang="en-GB" b="1" dirty="0"/>
              <a:t>marketing change</a:t>
            </a:r>
            <a:r>
              <a:rPr lang="en-GB" dirty="0"/>
              <a:t>, especially in today's fast-moving, tech-driven, and globally interconnected world.</a:t>
            </a:r>
          </a:p>
          <a:p>
            <a:endParaRPr lang="en-GB" dirty="0"/>
          </a:p>
          <a:p>
            <a:r>
              <a:rPr lang="en-GB" dirty="0"/>
              <a:t>The </a:t>
            </a:r>
            <a:r>
              <a:rPr lang="en-GB" b="1" dirty="0" err="1"/>
              <a:t>VUCA</a:t>
            </a:r>
            <a:r>
              <a:rPr lang="en-GB" dirty="0"/>
              <a:t> model and </a:t>
            </a:r>
            <a:r>
              <a:rPr lang="en-GB" b="1" dirty="0"/>
              <a:t>PESTLE</a:t>
            </a:r>
            <a:r>
              <a:rPr lang="en-GB" dirty="0"/>
              <a:t> frameworks are </a:t>
            </a:r>
            <a:r>
              <a:rPr lang="en-GB" b="1" dirty="0"/>
              <a:t>complementary tools</a:t>
            </a:r>
            <a:r>
              <a:rPr lang="en-GB" dirty="0"/>
              <a:t>. You can perform </a:t>
            </a:r>
            <a:r>
              <a:rPr lang="en-GB" b="1" dirty="0"/>
              <a:t>both analyses</a:t>
            </a:r>
            <a:r>
              <a:rPr lang="en-GB" dirty="0"/>
              <a:t> when evaluating the external environment of a business.</a:t>
            </a:r>
            <a:endParaRPr lang="en-GB" dirty="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F598640-03F6-DFEB-35D0-389253908683}"/>
              </a:ext>
            </a:extLst>
          </p:cNvPr>
          <p:cNvSpPr>
            <a:spLocks noGrp="1"/>
          </p:cNvSpPr>
          <p:nvPr>
            <p:ph type="dt" sz="half" idx="10"/>
          </p:nvPr>
        </p:nvSpPr>
        <p:spPr/>
        <p:txBody>
          <a:bodyPr/>
          <a:lstStyle/>
          <a:p>
            <a:fld id="{0801C73C-76D0-4CD4-81B7-E4EAB7AAA2DF}" type="datetime1">
              <a:rPr lang="en-US" smtClean="0"/>
              <a:t>10/21/2025</a:t>
            </a:fld>
            <a:endParaRPr lang="en-GB"/>
          </a:p>
        </p:txBody>
      </p:sp>
      <p:sp>
        <p:nvSpPr>
          <p:cNvPr id="5" name="Footer Placeholder 4">
            <a:extLst>
              <a:ext uri="{FF2B5EF4-FFF2-40B4-BE49-F238E27FC236}">
                <a16:creationId xmlns:a16="http://schemas.microsoft.com/office/drawing/2014/main" id="{C82753FC-8B06-393C-4204-B6DCA23D916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199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242DF3-6FCF-9F5C-952E-08154304CB7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C3F30EC-0BE2-8EC2-54EA-1A9A055F0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7F5BD417-6D1B-4FAA-6085-7B38341CD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1605ADD-A1B7-2296-B77D-268F15972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79DDA29-ECD9-C44B-7BDE-3718C62B1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C1922F3-C536-C9EE-2CB0-8DB2FC3BF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ECC2315D-C94E-708B-93F4-E8EE9122A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2DA0CD55-CFE5-CADA-E6BB-3BF087DD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3BEF75-72B2-59D8-B5B6-6CC74AF84B37}"/>
              </a:ext>
            </a:extLst>
          </p:cNvPr>
          <p:cNvSpPr>
            <a:spLocks noGrp="1"/>
          </p:cNvSpPr>
          <p:nvPr>
            <p:ph type="title"/>
          </p:nvPr>
        </p:nvSpPr>
        <p:spPr>
          <a:xfrm>
            <a:off x="466722" y="586855"/>
            <a:ext cx="3201366" cy="3387497"/>
          </a:xfrm>
        </p:spPr>
        <p:txBody>
          <a:bodyPr anchor="b">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THE </a:t>
            </a:r>
            <a:r>
              <a:rPr lang="en-GB" sz="4000" b="1" dirty="0" err="1">
                <a:solidFill>
                  <a:srgbClr val="FFFFFF"/>
                </a:solidFill>
                <a:latin typeface="Calibri" panose="020F0502020204030204" pitchFamily="34" charset="0"/>
                <a:ea typeface="Calibri" panose="020F0502020204030204" pitchFamily="34" charset="0"/>
                <a:cs typeface="Calibri" panose="020F0502020204030204" pitchFamily="34" charset="0"/>
              </a:rPr>
              <a:t>VUCA</a:t>
            </a:r>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 MODEL </a:t>
            </a:r>
          </a:p>
        </p:txBody>
      </p:sp>
      <p:sp>
        <p:nvSpPr>
          <p:cNvPr id="3" name="Content Placeholder 2">
            <a:extLst>
              <a:ext uri="{FF2B5EF4-FFF2-40B4-BE49-F238E27FC236}">
                <a16:creationId xmlns:a16="http://schemas.microsoft.com/office/drawing/2014/main" id="{968960EE-3628-E8D7-8B0A-EE0BF50D0698}"/>
              </a:ext>
            </a:extLst>
          </p:cNvPr>
          <p:cNvSpPr>
            <a:spLocks noGrp="1"/>
          </p:cNvSpPr>
          <p:nvPr>
            <p:ph idx="1"/>
          </p:nvPr>
        </p:nvSpPr>
        <p:spPr>
          <a:xfrm>
            <a:off x="4504548" y="276726"/>
            <a:ext cx="7220729" cy="6162174"/>
          </a:xfrm>
        </p:spPr>
        <p:txBody>
          <a:bodyPr anchor="ctr">
            <a:normAutofit/>
          </a:bodyPr>
          <a:lstStyle/>
          <a:p>
            <a:pPr marL="0" indent="0">
              <a:buNone/>
            </a:pPr>
            <a:r>
              <a:rPr lang="en-GB" b="1" dirty="0"/>
              <a:t>PESTLE = Content Focused</a:t>
            </a:r>
          </a:p>
          <a:p>
            <a:r>
              <a:rPr lang="en-GB" dirty="0"/>
              <a:t>PESTLE tells you </a:t>
            </a:r>
            <a:r>
              <a:rPr lang="en-GB" b="1" i="1" dirty="0"/>
              <a:t>what</a:t>
            </a:r>
            <a:r>
              <a:rPr lang="en-GB" dirty="0"/>
              <a:t> factors might impact your business.</a:t>
            </a:r>
          </a:p>
          <a:p>
            <a:r>
              <a:rPr lang="en-GB" dirty="0"/>
              <a:t>It’s structured around </a:t>
            </a:r>
            <a:r>
              <a:rPr lang="en-GB" b="1" dirty="0"/>
              <a:t>themes</a:t>
            </a:r>
            <a:r>
              <a:rPr lang="en-GB" dirty="0"/>
              <a:t>: political, economic, social, technological, legal environmental. </a:t>
            </a:r>
          </a:p>
          <a:p>
            <a:endParaRPr lang="en-GB" sz="1000" dirty="0"/>
          </a:p>
          <a:p>
            <a:pPr marL="0" indent="0">
              <a:buNone/>
            </a:pPr>
            <a:r>
              <a:rPr lang="en-GB" b="1" dirty="0" err="1"/>
              <a:t>VUCA</a:t>
            </a:r>
            <a:r>
              <a:rPr lang="en-GB" b="1" dirty="0"/>
              <a:t> = Context Focused</a:t>
            </a:r>
          </a:p>
          <a:p>
            <a:r>
              <a:rPr lang="en-GB" dirty="0" err="1"/>
              <a:t>VUCA</a:t>
            </a:r>
            <a:r>
              <a:rPr lang="en-GB" dirty="0"/>
              <a:t> tells you </a:t>
            </a:r>
            <a:r>
              <a:rPr lang="en-GB" b="1" i="1" dirty="0"/>
              <a:t>how</a:t>
            </a:r>
            <a:r>
              <a:rPr lang="en-GB" dirty="0"/>
              <a:t> those factors behave and </a:t>
            </a:r>
            <a:r>
              <a:rPr lang="en-GB" i="1" dirty="0"/>
              <a:t>how challenging</a:t>
            </a:r>
            <a:r>
              <a:rPr lang="en-GB" dirty="0"/>
              <a:t> they are to manage.</a:t>
            </a:r>
          </a:p>
          <a:p>
            <a:r>
              <a:rPr lang="en-GB" dirty="0"/>
              <a:t>It explores the </a:t>
            </a:r>
            <a:r>
              <a:rPr lang="en-GB" b="1" dirty="0"/>
              <a:t>pace, predictability, interconnectedness, and clarity</a:t>
            </a:r>
            <a:r>
              <a:rPr lang="en-GB" dirty="0"/>
              <a:t> of the environment.</a:t>
            </a:r>
          </a:p>
        </p:txBody>
      </p:sp>
      <p:sp>
        <p:nvSpPr>
          <p:cNvPr id="4" name="Date Placeholder 3">
            <a:extLst>
              <a:ext uri="{FF2B5EF4-FFF2-40B4-BE49-F238E27FC236}">
                <a16:creationId xmlns:a16="http://schemas.microsoft.com/office/drawing/2014/main" id="{8849D2F4-65C9-D58C-6E4C-8B95747D8AC5}"/>
              </a:ext>
            </a:extLst>
          </p:cNvPr>
          <p:cNvSpPr>
            <a:spLocks noGrp="1"/>
          </p:cNvSpPr>
          <p:nvPr>
            <p:ph type="dt" sz="half" idx="10"/>
          </p:nvPr>
        </p:nvSpPr>
        <p:spPr/>
        <p:txBody>
          <a:bodyPr/>
          <a:lstStyle/>
          <a:p>
            <a:fld id="{0801C73C-76D0-4CD4-81B7-E4EAB7AAA2DF}" type="datetime1">
              <a:rPr lang="en-US" smtClean="0"/>
              <a:t>10/21/2025</a:t>
            </a:fld>
            <a:endParaRPr lang="en-GB"/>
          </a:p>
        </p:txBody>
      </p:sp>
      <p:sp>
        <p:nvSpPr>
          <p:cNvPr id="5" name="Footer Placeholder 4">
            <a:extLst>
              <a:ext uri="{FF2B5EF4-FFF2-40B4-BE49-F238E27FC236}">
                <a16:creationId xmlns:a16="http://schemas.microsoft.com/office/drawing/2014/main" id="{A02273F5-CFAA-9126-C5E0-14073E0EC50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31917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8C01D-83AE-826F-97E3-55D85AD182A9}"/>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mn-lt"/>
              </a:rPr>
              <a:t>Why Use Both PESTLE AND </a:t>
            </a:r>
            <a:r>
              <a:rPr lang="en-GB" sz="4000" b="1" dirty="0" err="1">
                <a:solidFill>
                  <a:srgbClr val="FFFFFF"/>
                </a:solidFill>
                <a:latin typeface="+mn-lt"/>
              </a:rPr>
              <a:t>VUCA</a:t>
            </a:r>
            <a:r>
              <a:rPr lang="en-GB" sz="4000" b="1" dirty="0">
                <a:solidFill>
                  <a:srgbClr val="FFFFFF"/>
                </a:solidFill>
                <a:latin typeface="+mn-lt"/>
              </a:rPr>
              <a:t>?</a:t>
            </a:r>
          </a:p>
        </p:txBody>
      </p:sp>
      <p:sp>
        <p:nvSpPr>
          <p:cNvPr id="3" name="Content Placeholder 2">
            <a:extLst>
              <a:ext uri="{FF2B5EF4-FFF2-40B4-BE49-F238E27FC236}">
                <a16:creationId xmlns:a16="http://schemas.microsoft.com/office/drawing/2014/main" id="{A0BCF321-0DC9-5603-498B-9206B3C6B806}"/>
              </a:ext>
            </a:extLst>
          </p:cNvPr>
          <p:cNvSpPr>
            <a:spLocks noGrp="1"/>
          </p:cNvSpPr>
          <p:nvPr>
            <p:ph idx="1"/>
          </p:nvPr>
        </p:nvSpPr>
        <p:spPr>
          <a:xfrm>
            <a:off x="348916" y="2021304"/>
            <a:ext cx="11364547" cy="4164901"/>
          </a:xfrm>
        </p:spPr>
        <p:txBody>
          <a:bodyPr anchor="ctr">
            <a:normAutofit lnSpcReduction="10000"/>
          </a:bodyPr>
          <a:lstStyle/>
          <a:p>
            <a:pPr marL="0" indent="0">
              <a:buNone/>
            </a:pPr>
            <a:endParaRPr lang="en-GB" sz="2000" b="1" dirty="0"/>
          </a:p>
          <a:p>
            <a:pPr marL="0" indent="0">
              <a:buNone/>
            </a:pPr>
            <a:r>
              <a:rPr lang="en-GB" sz="3600" dirty="0"/>
              <a:t>Using </a:t>
            </a:r>
            <a:r>
              <a:rPr lang="en-GB" sz="3600" b="1" dirty="0"/>
              <a:t>PESTLE + </a:t>
            </a:r>
            <a:r>
              <a:rPr lang="en-GB" sz="3600" b="1" dirty="0" err="1"/>
              <a:t>VUCA</a:t>
            </a:r>
            <a:r>
              <a:rPr lang="en-GB" sz="3600" dirty="0"/>
              <a:t> gives you a </a:t>
            </a:r>
            <a:r>
              <a:rPr lang="en-GB" sz="3600" b="1" dirty="0"/>
              <a:t>fuller picture</a:t>
            </a:r>
            <a:r>
              <a:rPr lang="en-GB" sz="3600" dirty="0"/>
              <a:t>:</a:t>
            </a:r>
          </a:p>
          <a:p>
            <a:pPr marL="0" indent="0">
              <a:buNone/>
            </a:pPr>
            <a:endParaRPr lang="en-GB" sz="3600" dirty="0"/>
          </a:p>
          <a:p>
            <a:r>
              <a:rPr lang="en-GB" sz="3600" b="1" dirty="0"/>
              <a:t>PESTLE</a:t>
            </a:r>
            <a:r>
              <a:rPr lang="en-GB" sz="3600" dirty="0"/>
              <a:t> helps you identify </a:t>
            </a:r>
            <a:r>
              <a:rPr lang="en-GB" sz="3600" b="1" i="1" dirty="0"/>
              <a:t>specific external factors</a:t>
            </a:r>
            <a:r>
              <a:rPr lang="en-GB" sz="3600" b="1" dirty="0"/>
              <a:t> </a:t>
            </a:r>
            <a:r>
              <a:rPr lang="en-GB" sz="3600" dirty="0"/>
              <a:t>impacting your business.</a:t>
            </a:r>
          </a:p>
          <a:p>
            <a:endParaRPr lang="en-GB" sz="3600" dirty="0"/>
          </a:p>
          <a:p>
            <a:r>
              <a:rPr lang="en-GB" sz="3600" b="1" dirty="0" err="1"/>
              <a:t>VUCA</a:t>
            </a:r>
            <a:r>
              <a:rPr lang="en-GB" sz="3600" dirty="0"/>
              <a:t> helps you assess </a:t>
            </a:r>
            <a:r>
              <a:rPr lang="en-GB" sz="3600" b="1" i="1" dirty="0"/>
              <a:t>how difficult and unpredictable</a:t>
            </a:r>
            <a:r>
              <a:rPr lang="en-GB" sz="3600" b="1" dirty="0"/>
              <a:t> </a:t>
            </a:r>
            <a:r>
              <a:rPr lang="en-GB" sz="3600" dirty="0"/>
              <a:t>those factors are to navigate.</a:t>
            </a:r>
          </a:p>
          <a:p>
            <a:endParaRPr lang="en-GB" sz="2000" dirty="0"/>
          </a:p>
        </p:txBody>
      </p:sp>
      <p:sp>
        <p:nvSpPr>
          <p:cNvPr id="4" name="Date Placeholder 3">
            <a:extLst>
              <a:ext uri="{FF2B5EF4-FFF2-40B4-BE49-F238E27FC236}">
                <a16:creationId xmlns:a16="http://schemas.microsoft.com/office/drawing/2014/main" id="{0C1F7B32-1E0E-16AC-45A4-3FB945404B69}"/>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10/21/2025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571894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67DCAB-44A0-AEF2-1DA3-1AFAF0D5AE45}"/>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C7989-E80A-DE9B-6826-234EE3BD0A5F}"/>
              </a:ext>
            </a:extLst>
          </p:cNvPr>
          <p:cNvSpPr>
            <a:spLocks noGrp="1"/>
          </p:cNvSpPr>
          <p:nvPr>
            <p:ph type="title"/>
          </p:nvPr>
        </p:nvSpPr>
        <p:spPr>
          <a:xfrm>
            <a:off x="586478" y="1683756"/>
            <a:ext cx="3115265" cy="2396359"/>
          </a:xfrm>
        </p:spPr>
        <p:txBody>
          <a:bodyPr anchor="b">
            <a:normAutofit/>
          </a:bodyPr>
          <a:lstStyle/>
          <a:p>
            <a:r>
              <a:rPr lang="en-GB" sz="3400" b="1" dirty="0" err="1">
                <a:solidFill>
                  <a:srgbClr val="FFFFFF"/>
                </a:solidFill>
                <a:latin typeface="+mn-lt"/>
              </a:rPr>
              <a:t>VUCA</a:t>
            </a:r>
            <a:r>
              <a:rPr lang="en-GB" sz="3400" b="1" dirty="0">
                <a:solidFill>
                  <a:srgbClr val="FFFFFF"/>
                </a:solidFill>
                <a:latin typeface="+mn-lt"/>
              </a:rPr>
              <a:t> Elements Applied to Marketing Change</a:t>
            </a:r>
          </a:p>
        </p:txBody>
      </p:sp>
      <p:sp>
        <p:nvSpPr>
          <p:cNvPr id="4" name="Date Placeholder 3">
            <a:extLst>
              <a:ext uri="{FF2B5EF4-FFF2-40B4-BE49-F238E27FC236}">
                <a16:creationId xmlns:a16="http://schemas.microsoft.com/office/drawing/2014/main" id="{762FEA84-6443-8629-F6EB-457B5887633D}"/>
              </a:ext>
            </a:extLst>
          </p:cNvPr>
          <p:cNvSpPr>
            <a:spLocks noGrp="1"/>
          </p:cNvSpPr>
          <p:nvPr>
            <p:ph type="dt" sz="half" idx="10"/>
          </p:nvPr>
        </p:nvSpPr>
        <p:spPr>
          <a:xfrm>
            <a:off x="8970264" y="6455664"/>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10/21/2025</a:t>
            </a:fld>
            <a:endParaRPr lang="en-GB" sz="1100">
              <a:solidFill>
                <a:schemeClr val="tx1">
                  <a:lumMod val="50000"/>
                  <a:lumOff val="50000"/>
                </a:schemeClr>
              </a:solidFill>
            </a:endParaRPr>
          </a:p>
        </p:txBody>
      </p:sp>
      <p:graphicFrame>
        <p:nvGraphicFramePr>
          <p:cNvPr id="20" name="Content Placeholder 2">
            <a:extLst>
              <a:ext uri="{FF2B5EF4-FFF2-40B4-BE49-F238E27FC236}">
                <a16:creationId xmlns:a16="http://schemas.microsoft.com/office/drawing/2014/main" id="{810EF8AA-8161-6DF3-FBB2-B850722A54E6}"/>
              </a:ext>
            </a:extLst>
          </p:cNvPr>
          <p:cNvGraphicFramePr>
            <a:graphicFrameLocks noGrp="1"/>
          </p:cNvGraphicFramePr>
          <p:nvPr>
            <p:ph idx="1"/>
            <p:extLst>
              <p:ext uri="{D42A27DB-BD31-4B8C-83A1-F6EECF244321}">
                <p14:modId xmlns:p14="http://schemas.microsoft.com/office/powerpoint/2010/main" val="41596832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7180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5E861D-A640-8C76-6BEF-92E0A87F547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5EB9E2-C4A7-C9FF-FA33-2541A65AA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F4D7F97-2B98-506B-FDEB-DB7F9D6FF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688A7C-2F07-BCCD-F702-C6F213C7C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6ADC3EE-517F-10BB-38A9-C67492E5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A74B77-F1C2-051B-3BF4-682FCC6AD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44A11-5299-F9C0-FB67-E80BDED23AF5}"/>
              </a:ext>
            </a:extLst>
          </p:cNvPr>
          <p:cNvSpPr>
            <a:spLocks noGrp="1"/>
          </p:cNvSpPr>
          <p:nvPr>
            <p:ph type="title"/>
          </p:nvPr>
        </p:nvSpPr>
        <p:spPr>
          <a:xfrm>
            <a:off x="685801" y="294538"/>
            <a:ext cx="10581750" cy="1033669"/>
          </a:xfrm>
        </p:spPr>
        <p:txBody>
          <a:bodyPr>
            <a:normAutofit/>
          </a:bodyPr>
          <a:lstStyle/>
          <a:p>
            <a:r>
              <a:rPr lang="en-GB" sz="4000" b="1" dirty="0">
                <a:solidFill>
                  <a:srgbClr val="FFFFFF"/>
                </a:solidFill>
                <a:latin typeface="+mn-lt"/>
              </a:rPr>
              <a:t>How to Structure Your Analysis</a:t>
            </a:r>
          </a:p>
        </p:txBody>
      </p:sp>
      <p:sp>
        <p:nvSpPr>
          <p:cNvPr id="3" name="Content Placeholder 2">
            <a:extLst>
              <a:ext uri="{FF2B5EF4-FFF2-40B4-BE49-F238E27FC236}">
                <a16:creationId xmlns:a16="http://schemas.microsoft.com/office/drawing/2014/main" id="{93A6FD46-6715-C463-23E7-2FD15E2C12C7}"/>
              </a:ext>
            </a:extLst>
          </p:cNvPr>
          <p:cNvSpPr>
            <a:spLocks noGrp="1"/>
          </p:cNvSpPr>
          <p:nvPr>
            <p:ph idx="1"/>
          </p:nvPr>
        </p:nvSpPr>
        <p:spPr>
          <a:xfrm>
            <a:off x="685801" y="1891970"/>
            <a:ext cx="11027662" cy="4294235"/>
          </a:xfrm>
        </p:spPr>
        <p:txBody>
          <a:bodyPr anchor="ctr">
            <a:normAutofit/>
          </a:bodyPr>
          <a:lstStyle/>
          <a:p>
            <a:pPr marL="0" indent="0">
              <a:buNone/>
            </a:pPr>
            <a:r>
              <a:rPr lang="en-GB" b="1" dirty="0"/>
              <a:t>PESTLE Analysis – Explore the broader forces shaping the market</a:t>
            </a:r>
          </a:p>
          <a:p>
            <a:pPr marL="0" indent="0">
              <a:buNone/>
            </a:pPr>
            <a:endParaRPr lang="en-GB" b="1" dirty="0"/>
          </a:p>
          <a:p>
            <a:pPr marL="0" indent="0">
              <a:buNone/>
            </a:pPr>
            <a:r>
              <a:rPr lang="en-GB" b="1" dirty="0" err="1"/>
              <a:t>VUCA</a:t>
            </a:r>
            <a:r>
              <a:rPr lang="en-GB" b="1" dirty="0"/>
              <a:t> Analysis – Assess the speed, uncertainty and complexity of those changes</a:t>
            </a:r>
          </a:p>
          <a:p>
            <a:pPr marL="0" indent="0">
              <a:buNone/>
            </a:pPr>
            <a:endParaRPr lang="en-GB" b="1" dirty="0"/>
          </a:p>
          <a:p>
            <a:pPr marL="0" indent="0">
              <a:buNone/>
            </a:pPr>
            <a:r>
              <a:rPr lang="en-GB" b="1" dirty="0"/>
              <a:t>Strategic Implications – discuss the implications for your company (opportunities and threats) and how your company can adapt to remain competitive. </a:t>
            </a:r>
          </a:p>
          <a:p>
            <a:endParaRPr lang="en-GB" sz="2000" dirty="0"/>
          </a:p>
        </p:txBody>
      </p:sp>
      <p:sp>
        <p:nvSpPr>
          <p:cNvPr id="4" name="Date Placeholder 3">
            <a:extLst>
              <a:ext uri="{FF2B5EF4-FFF2-40B4-BE49-F238E27FC236}">
                <a16:creationId xmlns:a16="http://schemas.microsoft.com/office/drawing/2014/main" id="{6B1A77D1-9ED6-E085-FA54-F831B5F6871A}"/>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10/21/2025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1120998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BDFB6F-3CE8-D3F1-F8AA-E6B3F23B658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A10DC5-C96B-28C3-CED9-F54341DC6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21AEB1-16A6-B190-46C6-9FB554591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18DCBA-902B-354B-C4E6-93785C81F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0B7FC-F877-9F3C-B37F-A20EA6D77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F74F957-8982-12FF-FB3C-27747D12B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3969E-06A4-C762-0C20-D6EEFC9F32D8}"/>
              </a:ext>
            </a:extLst>
          </p:cNvPr>
          <p:cNvSpPr>
            <a:spLocks noGrp="1"/>
          </p:cNvSpPr>
          <p:nvPr>
            <p:ph type="title"/>
          </p:nvPr>
        </p:nvSpPr>
        <p:spPr>
          <a:xfrm>
            <a:off x="685801" y="294538"/>
            <a:ext cx="10581750" cy="1033669"/>
          </a:xfrm>
        </p:spPr>
        <p:txBody>
          <a:bodyPr>
            <a:normAutofit/>
          </a:bodyPr>
          <a:lstStyle/>
          <a:p>
            <a:r>
              <a:rPr lang="en-GB" sz="4000" b="1" dirty="0">
                <a:solidFill>
                  <a:srgbClr val="FFFFFF"/>
                </a:solidFill>
                <a:latin typeface="+mn-lt"/>
              </a:rPr>
              <a:t>Improve Decision Making and Risk Management</a:t>
            </a:r>
          </a:p>
        </p:txBody>
      </p:sp>
      <p:sp>
        <p:nvSpPr>
          <p:cNvPr id="3" name="Content Placeholder 2">
            <a:extLst>
              <a:ext uri="{FF2B5EF4-FFF2-40B4-BE49-F238E27FC236}">
                <a16:creationId xmlns:a16="http://schemas.microsoft.com/office/drawing/2014/main" id="{D30DE2D1-D71B-D5C5-0391-BAEC95596C7F}"/>
              </a:ext>
            </a:extLst>
          </p:cNvPr>
          <p:cNvSpPr>
            <a:spLocks noGrp="1"/>
          </p:cNvSpPr>
          <p:nvPr>
            <p:ph idx="1"/>
          </p:nvPr>
        </p:nvSpPr>
        <p:spPr>
          <a:xfrm>
            <a:off x="685801" y="1891970"/>
            <a:ext cx="11027662" cy="4294235"/>
          </a:xfrm>
        </p:spPr>
        <p:txBody>
          <a:bodyPr anchor="ctr">
            <a:normAutofit lnSpcReduction="10000"/>
          </a:bodyPr>
          <a:lstStyle/>
          <a:p>
            <a:pPr marL="0" indent="0">
              <a:buNone/>
            </a:pPr>
            <a:r>
              <a:rPr lang="en-GB" sz="3200" b="1" dirty="0" err="1"/>
              <a:t>VUCA</a:t>
            </a:r>
            <a:r>
              <a:rPr lang="en-GB" sz="3200" b="1" dirty="0"/>
              <a:t> analysis encourages</a:t>
            </a:r>
            <a:r>
              <a:rPr lang="en-GB" sz="3200" dirty="0"/>
              <a:t>:</a:t>
            </a:r>
          </a:p>
          <a:p>
            <a:pPr marL="0" indent="0">
              <a:buNone/>
            </a:pPr>
            <a:endParaRPr lang="en-GB" sz="2000" dirty="0"/>
          </a:p>
          <a:p>
            <a:pPr lvl="1"/>
            <a:r>
              <a:rPr lang="en-GB" sz="3200" b="1" dirty="0"/>
              <a:t>Speed with caution</a:t>
            </a:r>
            <a:r>
              <a:rPr lang="en-GB" sz="3200" dirty="0"/>
              <a:t> in volatile markets</a:t>
            </a:r>
          </a:p>
          <a:p>
            <a:pPr lvl="1"/>
            <a:endParaRPr lang="en-GB" sz="3200" b="1" dirty="0"/>
          </a:p>
          <a:p>
            <a:pPr lvl="1"/>
            <a:r>
              <a:rPr lang="en-GB" sz="3200" b="1" dirty="0"/>
              <a:t>Data-driven decisions</a:t>
            </a:r>
            <a:r>
              <a:rPr lang="en-GB" sz="3200" dirty="0"/>
              <a:t> in uncertain situations</a:t>
            </a:r>
          </a:p>
          <a:p>
            <a:pPr lvl="1"/>
            <a:endParaRPr lang="en-GB" sz="3200" b="1" dirty="0"/>
          </a:p>
          <a:p>
            <a:pPr lvl="1"/>
            <a:r>
              <a:rPr lang="en-GB" sz="3200" b="1" dirty="0"/>
              <a:t>Clarity through collaboration</a:t>
            </a:r>
            <a:r>
              <a:rPr lang="en-GB" sz="3200" dirty="0"/>
              <a:t> in complex environments</a:t>
            </a:r>
          </a:p>
          <a:p>
            <a:pPr lvl="1"/>
            <a:endParaRPr lang="en-GB" sz="3200" b="1" dirty="0"/>
          </a:p>
          <a:p>
            <a:pPr lvl="1"/>
            <a:r>
              <a:rPr lang="en-GB" sz="3200" b="1" dirty="0"/>
              <a:t>Flexible mindsets</a:t>
            </a:r>
            <a:r>
              <a:rPr lang="en-GB" sz="3200" dirty="0"/>
              <a:t> in ambiguous environments</a:t>
            </a:r>
          </a:p>
          <a:p>
            <a:endParaRPr lang="en-GB" sz="2000" dirty="0"/>
          </a:p>
        </p:txBody>
      </p:sp>
      <p:sp>
        <p:nvSpPr>
          <p:cNvPr id="4" name="Date Placeholder 3">
            <a:extLst>
              <a:ext uri="{FF2B5EF4-FFF2-40B4-BE49-F238E27FC236}">
                <a16:creationId xmlns:a16="http://schemas.microsoft.com/office/drawing/2014/main" id="{0AE22C55-DAD1-893E-2B4B-376F7036FCF1}"/>
              </a:ext>
            </a:extLst>
          </p:cNvPr>
          <p:cNvSpPr>
            <a:spLocks noGrp="1"/>
          </p:cNvSpPr>
          <p:nvPr>
            <p:ph type="dt" sz="half" idx="10"/>
          </p:nvPr>
        </p:nvSpPr>
        <p:spPr>
          <a:xfrm>
            <a:off x="8970264" y="6455431"/>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10/21/2025</a:t>
            </a:fld>
            <a:endParaRPr lang="en-GB" sz="1100">
              <a:solidFill>
                <a:schemeClr val="tx1">
                  <a:lumMod val="50000"/>
                  <a:lumOff val="50000"/>
                </a:schemeClr>
              </a:solidFill>
            </a:endParaRPr>
          </a:p>
        </p:txBody>
      </p:sp>
    </p:spTree>
    <p:extLst>
      <p:ext uri="{BB962C8B-B14F-4D97-AF65-F5344CB8AC3E}">
        <p14:creationId xmlns:p14="http://schemas.microsoft.com/office/powerpoint/2010/main" val="412255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8801" y="502020"/>
            <a:ext cx="5901312" cy="857661"/>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p:cNvSpPr>
            <a:spLocks noGrp="1"/>
          </p:cNvSpPr>
          <p:nvPr>
            <p:ph idx="1"/>
          </p:nvPr>
        </p:nvSpPr>
        <p:spPr>
          <a:xfrm>
            <a:off x="457201" y="1861702"/>
            <a:ext cx="6002912" cy="4079276"/>
          </a:xfrm>
        </p:spPr>
        <p:txBody>
          <a:bodyPr anchor="t">
            <a:normAutofit/>
          </a:bodyPr>
          <a:lstStyle/>
          <a:p>
            <a:r>
              <a:rPr lang="en-GB" dirty="0">
                <a:latin typeface="Calibri" panose="020F0502020204030204" pitchFamily="34" charset="0"/>
                <a:ea typeface="Calibri" panose="020F0502020204030204" pitchFamily="34" charset="0"/>
                <a:cs typeface="Calibri" panose="020F0502020204030204" pitchFamily="34" charset="0"/>
              </a:rPr>
              <a:t>Refers to the change or transitioning of people, groups, companies and projects from one state to another.</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In the context of business, it refers to a process of transitioning the scope of the business in such a way that it can meet changing requirements and objectives.</a:t>
            </a: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Graphic 24" descr="Business Growth">
            <a:extLst>
              <a:ext uri="{FF2B5EF4-FFF2-40B4-BE49-F238E27FC236}">
                <a16:creationId xmlns:a16="http://schemas.microsoft.com/office/drawing/2014/main" id="{446DE106-1A2C-C7B2-FC92-1E732804F6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B1AB97B3-6A7D-4CB6-76D1-F21AEEBA27B7}"/>
              </a:ext>
            </a:extLst>
          </p:cNvPr>
          <p:cNvSpPr>
            <a:spLocks noGrp="1"/>
          </p:cNvSpPr>
          <p:nvPr>
            <p:ph type="dt" sz="half" idx="10"/>
          </p:nvPr>
        </p:nvSpPr>
        <p:spPr/>
        <p:txBody>
          <a:bodyPr/>
          <a:lstStyle/>
          <a:p>
            <a:fld id="{09CC1712-7C0C-4743-AEB6-DA3C95E6744E}" type="datetime1">
              <a:rPr lang="en-US" smtClean="0"/>
              <a:t>10/20/2025</a:t>
            </a:fld>
            <a:endParaRPr lang="en-GB"/>
          </a:p>
        </p:txBody>
      </p:sp>
      <p:sp>
        <p:nvSpPr>
          <p:cNvPr id="5" name="Footer Placeholder 4">
            <a:extLst>
              <a:ext uri="{FF2B5EF4-FFF2-40B4-BE49-F238E27FC236}">
                <a16:creationId xmlns:a16="http://schemas.microsoft.com/office/drawing/2014/main" id="{8DE6B0FA-1602-9349-B640-5CD8884D3ED0}"/>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26493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457200" y="502020"/>
            <a:ext cx="6299199" cy="767980"/>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457201" y="1587500"/>
            <a:ext cx="6002912" cy="4353477"/>
          </a:xfrm>
        </p:spPr>
        <p:txBody>
          <a:bodyPr anchor="t">
            <a:normAutofit/>
          </a:bodyPr>
          <a:lstStyle/>
          <a:p>
            <a:pPr marL="0" indent="0">
              <a:buNone/>
            </a:pPr>
            <a:r>
              <a:rPr lang="en-GB" b="1" dirty="0">
                <a:ea typeface="Calibri" panose="020F0502020204030204" pitchFamily="34" charset="0"/>
                <a:cs typeface="Calibri" panose="020F0502020204030204" pitchFamily="34" charset="0"/>
              </a:rPr>
              <a:t>Two dominate approached:</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The </a:t>
            </a:r>
            <a:r>
              <a:rPr lang="en-GB" b="1" dirty="0">
                <a:ea typeface="Calibri" panose="020F0502020204030204" pitchFamily="34" charset="0"/>
                <a:cs typeface="Calibri" panose="020F0502020204030204" pitchFamily="34" charset="0"/>
              </a:rPr>
              <a:t>Planned</a:t>
            </a:r>
            <a:r>
              <a:rPr lang="en-GB" dirty="0">
                <a:ea typeface="Calibri" panose="020F0502020204030204" pitchFamily="34" charset="0"/>
                <a:cs typeface="Calibri" panose="020F0502020204030204" pitchFamily="34" charset="0"/>
              </a:rPr>
              <a:t> Approach – 1940s</a:t>
            </a:r>
          </a:p>
          <a:p>
            <a:endParaRPr lang="en-GB" dirty="0">
              <a:ea typeface="Calibri" panose="020F0502020204030204" pitchFamily="34" charset="0"/>
              <a:cs typeface="Calibri" panose="020F0502020204030204" pitchFamily="34" charset="0"/>
            </a:endParaRPr>
          </a:p>
          <a:p>
            <a:r>
              <a:rPr lang="en-GB" dirty="0">
                <a:ea typeface="Calibri" panose="020F0502020204030204" pitchFamily="34" charset="0"/>
                <a:cs typeface="Calibri" panose="020F0502020204030204" pitchFamily="34" charset="0"/>
              </a:rPr>
              <a:t>The </a:t>
            </a:r>
            <a:r>
              <a:rPr lang="en-GB" b="1" dirty="0">
                <a:ea typeface="Calibri" panose="020F0502020204030204" pitchFamily="34" charset="0"/>
                <a:cs typeface="Calibri" panose="020F0502020204030204" pitchFamily="34" charset="0"/>
              </a:rPr>
              <a:t>Emergent</a:t>
            </a:r>
            <a:r>
              <a:rPr lang="en-GB" dirty="0">
                <a:ea typeface="Calibri" panose="020F0502020204030204" pitchFamily="34" charset="0"/>
                <a:cs typeface="Calibri" panose="020F0502020204030204" pitchFamily="34" charset="0"/>
              </a:rPr>
              <a:t> Approach – 1980s</a:t>
            </a:r>
          </a:p>
          <a:p>
            <a:endParaRPr lang="en-GB" dirty="0">
              <a:ea typeface="Calibri" panose="020F0502020204030204" pitchFamily="34" charset="0"/>
              <a:cs typeface="Calibri" panose="020F0502020204030204" pitchFamily="34" charset="0"/>
            </a:endParaRPr>
          </a:p>
          <a:p>
            <a:r>
              <a:rPr lang="en-GB" dirty="0">
                <a:hlinkClick r:id="rId3"/>
              </a:rPr>
              <a:t>Emergent vs. Deliberate Strategy: How &amp; When to Use Each (hbs.edu)</a:t>
            </a:r>
            <a:endParaRPr lang="en-GB" dirty="0">
              <a:ea typeface="Calibri" panose="020F0502020204030204" pitchFamily="34" charset="0"/>
              <a:cs typeface="Calibri" panose="020F0502020204030204" pitchFamily="34" charset="0"/>
            </a:endParaRPr>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075967" y="1359681"/>
            <a:ext cx="4170530" cy="4170530"/>
          </a:xfrm>
          <a:prstGeom prst="rect">
            <a:avLst/>
          </a:prstGeom>
        </p:spPr>
      </p:pic>
      <p:sp>
        <p:nvSpPr>
          <p:cNvPr id="4" name="Date Placeholder 3">
            <a:extLst>
              <a:ext uri="{FF2B5EF4-FFF2-40B4-BE49-F238E27FC236}">
                <a16:creationId xmlns:a16="http://schemas.microsoft.com/office/drawing/2014/main" id="{31EC3895-A63D-FB0F-A580-D97AFA142FF5}"/>
              </a:ext>
            </a:extLst>
          </p:cNvPr>
          <p:cNvSpPr>
            <a:spLocks noGrp="1"/>
          </p:cNvSpPr>
          <p:nvPr>
            <p:ph type="dt" sz="half" idx="10"/>
          </p:nvPr>
        </p:nvSpPr>
        <p:spPr/>
        <p:txBody>
          <a:bodyPr/>
          <a:lstStyle/>
          <a:p>
            <a:fld id="{1C8C2311-9ED1-4089-9A93-6DDB08FB9FFC}" type="datetime1">
              <a:rPr lang="en-US" smtClean="0"/>
              <a:t>10/20/2025</a:t>
            </a:fld>
            <a:endParaRPr lang="en-GB"/>
          </a:p>
        </p:txBody>
      </p:sp>
      <p:sp>
        <p:nvSpPr>
          <p:cNvPr id="5" name="Footer Placeholder 4">
            <a:extLst>
              <a:ext uri="{FF2B5EF4-FFF2-40B4-BE49-F238E27FC236}">
                <a16:creationId xmlns:a16="http://schemas.microsoft.com/office/drawing/2014/main" id="{0785EB21-1114-FCB9-2DCD-CC9D57DE047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03193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360947" y="586855"/>
            <a:ext cx="3307141" cy="5541681"/>
          </a:xfrm>
        </p:spPr>
        <p:txBody>
          <a:bodyPr anchor="b">
            <a:normAutofit fontScale="90000"/>
          </a:bodyPr>
          <a:lstStyle/>
          <a:p>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Planned Organisational Change</a:t>
            </a: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t>Moving an organisation from one stable state to another.</a:t>
            </a:r>
            <a:b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2700" b="1"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700" b="1" dirty="0">
                <a:solidFill>
                  <a:schemeClr val="bg1"/>
                </a:solidFill>
                <a:latin typeface="+mn-lt"/>
              </a:rPr>
              <a:t>A cycle of processes (Diagnosis / Action /  Evaluation / Further Action / Further Evaluation</a:t>
            </a:r>
            <a:br>
              <a:rPr lang="en-GB" sz="2700" dirty="0">
                <a:latin typeface="+mn-lt"/>
              </a:rPr>
            </a:br>
            <a:endParaRPr lang="en-GB" sz="2700" b="1" dirty="0">
              <a:solidFill>
                <a:srgbClr val="FFFFFF"/>
              </a:solidFill>
              <a:latin typeface="+mn-lt"/>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4134810" y="152400"/>
            <a:ext cx="7884469" cy="6695462"/>
          </a:xfrm>
        </p:spPr>
        <p:txBody>
          <a:bodyPr anchor="ctr">
            <a:normAutofit/>
          </a:bodyPr>
          <a:lstStyle/>
          <a:p>
            <a:pPr algn="l">
              <a:buFont typeface="Arial" panose="020B0604020202020204" pitchFamily="34" charset="0"/>
              <a:buChar char="•"/>
            </a:pPr>
            <a:r>
              <a:rPr lang="en-GB" b="1" dirty="0">
                <a:solidFill>
                  <a:srgbClr val="242424"/>
                </a:solidFill>
              </a:rPr>
              <a:t>T</a:t>
            </a:r>
            <a:r>
              <a:rPr lang="en-GB" b="0" i="0" dirty="0">
                <a:solidFill>
                  <a:srgbClr val="242424"/>
                </a:solidFill>
                <a:effectLst/>
              </a:rPr>
              <a:t>his approach involves a structured and deliberate process where changes are carefully planned and implemented in a controlled manner.</a:t>
            </a:r>
          </a:p>
          <a:p>
            <a:pPr algn="l">
              <a:buFont typeface="Arial" panose="020B0604020202020204" pitchFamily="34" charset="0"/>
              <a:buChar char="•"/>
            </a:pPr>
            <a:r>
              <a:rPr lang="en-GB" b="1" i="0" dirty="0">
                <a:solidFill>
                  <a:srgbClr val="242424"/>
                </a:solidFill>
                <a:effectLst/>
              </a:rPr>
              <a:t>Characteristics</a:t>
            </a:r>
            <a:r>
              <a:rPr lang="en-GB" b="0" i="0" dirty="0">
                <a:solidFill>
                  <a:srgbClr val="242424"/>
                </a:solidFill>
                <a:effectLst/>
              </a:rPr>
              <a:t>:</a:t>
            </a:r>
          </a:p>
          <a:p>
            <a:pPr marL="742950" lvl="1" indent="-285750" algn="l">
              <a:buFont typeface="Arial" panose="020B0604020202020204" pitchFamily="34" charset="0"/>
              <a:buChar char="•"/>
            </a:pPr>
            <a:r>
              <a:rPr lang="en-GB" b="1" i="0" dirty="0">
                <a:solidFill>
                  <a:srgbClr val="242424"/>
                </a:solidFill>
                <a:effectLst/>
              </a:rPr>
              <a:t>Predictability</a:t>
            </a:r>
            <a:r>
              <a:rPr lang="en-GB" b="0" i="0" dirty="0">
                <a:solidFill>
                  <a:srgbClr val="242424"/>
                </a:solidFill>
                <a:effectLst/>
              </a:rPr>
              <a:t>: Changes are anticipated and planned in advance.</a:t>
            </a:r>
          </a:p>
          <a:p>
            <a:pPr marL="742950" lvl="1" indent="-285750" algn="l">
              <a:buFont typeface="Arial" panose="020B0604020202020204" pitchFamily="34" charset="0"/>
              <a:buChar char="•"/>
            </a:pPr>
            <a:r>
              <a:rPr lang="en-GB" b="1" i="0" dirty="0">
                <a:solidFill>
                  <a:srgbClr val="242424"/>
                </a:solidFill>
                <a:effectLst/>
              </a:rPr>
              <a:t>Step-by-Step Process</a:t>
            </a:r>
            <a:r>
              <a:rPr lang="en-GB" b="0" i="0" dirty="0">
                <a:solidFill>
                  <a:srgbClr val="242424"/>
                </a:solidFill>
                <a:effectLst/>
              </a:rPr>
              <a:t>: Follows a clear sequence of steps or phases.</a:t>
            </a:r>
          </a:p>
          <a:p>
            <a:pPr marL="742950" lvl="1" indent="-285750" algn="l">
              <a:buFont typeface="Arial" panose="020B0604020202020204" pitchFamily="34" charset="0"/>
              <a:buChar char="•"/>
            </a:pPr>
            <a:r>
              <a:rPr lang="en-GB" b="1" i="0" dirty="0">
                <a:solidFill>
                  <a:srgbClr val="242424"/>
                </a:solidFill>
                <a:effectLst/>
              </a:rPr>
              <a:t>Top-Down Approach</a:t>
            </a:r>
            <a:r>
              <a:rPr lang="en-GB" b="0" i="0" dirty="0">
                <a:solidFill>
                  <a:srgbClr val="242424"/>
                </a:solidFill>
                <a:effectLst/>
              </a:rPr>
              <a:t>: Often driven by leadership or management.</a:t>
            </a:r>
          </a:p>
          <a:p>
            <a:pPr marL="742950" lvl="1" indent="-285750" algn="l">
              <a:buFont typeface="Arial" panose="020B0604020202020204" pitchFamily="34" charset="0"/>
              <a:buChar char="•"/>
            </a:pPr>
            <a:r>
              <a:rPr lang="en-GB" b="1" i="0" dirty="0">
                <a:solidFill>
                  <a:srgbClr val="242424"/>
                </a:solidFill>
                <a:effectLst/>
              </a:rPr>
              <a:t>Goals and Objectives</a:t>
            </a:r>
            <a:r>
              <a:rPr lang="en-GB" b="0" i="0" dirty="0">
                <a:solidFill>
                  <a:srgbClr val="242424"/>
                </a:solidFill>
                <a:effectLst/>
              </a:rPr>
              <a:t>: Clearly defined goals and objectives are set from the beginning.</a:t>
            </a:r>
          </a:p>
          <a:p>
            <a:pPr algn="l">
              <a:buFont typeface="Arial" panose="020B0604020202020204" pitchFamily="34" charset="0"/>
              <a:buChar char="•"/>
            </a:pPr>
            <a:r>
              <a:rPr lang="en-GB" b="1" i="0" dirty="0">
                <a:solidFill>
                  <a:srgbClr val="242424"/>
                </a:solidFill>
                <a:effectLst/>
              </a:rPr>
              <a:t>Examples</a:t>
            </a:r>
            <a:r>
              <a:rPr lang="en-GB" b="0" i="0" dirty="0">
                <a:solidFill>
                  <a:srgbClr val="242424"/>
                </a:solidFill>
                <a:effectLst/>
              </a:rPr>
              <a:t>: Implementing a new software system, restructuring an organisation, or launching a new product</a:t>
            </a:r>
            <a:r>
              <a:rPr lang="en-GB" b="0" i="0" dirty="0">
                <a:solidFill>
                  <a:srgbClr val="242424"/>
                </a:solidFill>
                <a:effectLst/>
                <a:latin typeface="Segoe UI" panose="020B0502040204020203" pitchFamily="34" charset="0"/>
              </a:rPr>
              <a:t>.</a:t>
            </a:r>
          </a:p>
        </p:txBody>
      </p:sp>
      <p:sp>
        <p:nvSpPr>
          <p:cNvPr id="4" name="Date Placeholder 3">
            <a:extLst>
              <a:ext uri="{FF2B5EF4-FFF2-40B4-BE49-F238E27FC236}">
                <a16:creationId xmlns:a16="http://schemas.microsoft.com/office/drawing/2014/main" id="{786BFB78-E71A-EBBF-C3E4-0D92AB7B54F6}"/>
              </a:ext>
            </a:extLst>
          </p:cNvPr>
          <p:cNvSpPr>
            <a:spLocks noGrp="1"/>
          </p:cNvSpPr>
          <p:nvPr>
            <p:ph type="dt" sz="half" idx="10"/>
          </p:nvPr>
        </p:nvSpPr>
        <p:spPr/>
        <p:txBody>
          <a:bodyPr/>
          <a:lstStyle/>
          <a:p>
            <a:fld id="{35F1E497-40F8-40D3-BC6B-1CE028F21CAE}" type="datetime1">
              <a:rPr lang="en-US" smtClean="0"/>
              <a:t>10/20/2025</a:t>
            </a:fld>
            <a:endParaRPr lang="en-GB"/>
          </a:p>
        </p:txBody>
      </p:sp>
      <p:sp>
        <p:nvSpPr>
          <p:cNvPr id="5" name="Footer Placeholder 4">
            <a:extLst>
              <a:ext uri="{FF2B5EF4-FFF2-40B4-BE49-F238E27FC236}">
                <a16:creationId xmlns:a16="http://schemas.microsoft.com/office/drawing/2014/main" id="{8D9CBB02-46DD-5194-9555-3A54E27DDE6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80093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2A64F-AE87-4FF2-BB84-A979B0E17CF3}"/>
              </a:ext>
            </a:extLst>
          </p:cNvPr>
          <p:cNvSpPr>
            <a:spLocks noGrp="1"/>
          </p:cNvSpPr>
          <p:nvPr>
            <p:ph type="title"/>
          </p:nvPr>
        </p:nvSpPr>
        <p:spPr>
          <a:xfrm>
            <a:off x="172721" y="385001"/>
            <a:ext cx="3728251" cy="5606725"/>
          </a:xfrm>
        </p:spPr>
        <p:txBody>
          <a:bodyPr anchor="b">
            <a:normAutofit fontScale="90000"/>
          </a:bodyPr>
          <a:lstStyle/>
          <a:p>
            <a:pPr lvl="0"/>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Emergent Organisational Change</a:t>
            </a:r>
            <a:b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br>
              <a:rPr lang="en-GB" sz="3700" b="1" u="sng" dirty="0">
                <a:solidFill>
                  <a:srgbClr val="FFFFFF"/>
                </a:solidFill>
                <a:latin typeface="Calibri" panose="020F0502020204030204" pitchFamily="34" charset="0"/>
                <a:ea typeface="Calibri" panose="020F0502020204030204" pitchFamily="34" charset="0"/>
                <a:cs typeface="Calibri" panose="020F0502020204030204" pitchFamily="34" charset="0"/>
              </a:rPr>
            </a:b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Based on the assumption that all organisations operate in a turbulent dynamic and unpredictable environment</a:t>
            </a: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r>
              <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rPr>
              <a:t>Organisations need to continuously check their environment to identify developments and respond appropriately </a:t>
            </a:r>
            <a:b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br>
            <a:endParaRPr lang="en-GB" sz="2400" b="1" u="sng"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25B9FA2-FBC9-4A88-B3AB-45DE55256AB0}"/>
              </a:ext>
            </a:extLst>
          </p:cNvPr>
          <p:cNvSpPr>
            <a:spLocks noGrp="1"/>
          </p:cNvSpPr>
          <p:nvPr>
            <p:ph idx="1"/>
          </p:nvPr>
        </p:nvSpPr>
        <p:spPr>
          <a:xfrm>
            <a:off x="4134810" y="152400"/>
            <a:ext cx="7884469" cy="6695462"/>
          </a:xfrm>
        </p:spPr>
        <p:txBody>
          <a:bodyPr anchor="ctr">
            <a:normAutofit/>
          </a:bodyPr>
          <a:lstStyle/>
          <a:p>
            <a:pPr algn="l">
              <a:buFont typeface="Arial" panose="020B0604020202020204" pitchFamily="34" charset="0"/>
              <a:buChar char="•"/>
            </a:pPr>
            <a:r>
              <a:rPr lang="en-GB" b="0" i="0" dirty="0">
                <a:solidFill>
                  <a:srgbClr val="242424"/>
                </a:solidFill>
                <a:effectLst/>
              </a:rPr>
              <a:t>This approach is more flexible and adaptive, allowing changes to emerge organically in response to evolving circumstances.</a:t>
            </a:r>
          </a:p>
          <a:p>
            <a:pPr algn="l">
              <a:buFont typeface="Arial" panose="020B0604020202020204" pitchFamily="34" charset="0"/>
              <a:buChar char="•"/>
            </a:pPr>
            <a:r>
              <a:rPr lang="en-GB" b="1" i="0" dirty="0">
                <a:solidFill>
                  <a:srgbClr val="242424"/>
                </a:solidFill>
                <a:effectLst/>
              </a:rPr>
              <a:t>Characteristics</a:t>
            </a:r>
            <a:r>
              <a:rPr lang="en-GB" b="0" i="0" dirty="0">
                <a:solidFill>
                  <a:srgbClr val="242424"/>
                </a:solidFill>
                <a:effectLst/>
              </a:rPr>
              <a:t>:</a:t>
            </a:r>
          </a:p>
          <a:p>
            <a:pPr marL="742950" lvl="1" indent="-285750" algn="l">
              <a:buFont typeface="Arial" panose="020B0604020202020204" pitchFamily="34" charset="0"/>
              <a:buChar char="•"/>
            </a:pPr>
            <a:r>
              <a:rPr lang="en-GB" b="1" i="0" dirty="0">
                <a:solidFill>
                  <a:srgbClr val="242424"/>
                </a:solidFill>
                <a:effectLst/>
              </a:rPr>
              <a:t>Flexibility</a:t>
            </a:r>
            <a:r>
              <a:rPr lang="en-GB" b="0" i="0" dirty="0">
                <a:solidFill>
                  <a:srgbClr val="242424"/>
                </a:solidFill>
                <a:effectLst/>
              </a:rPr>
              <a:t>: Changes are not pre-planned but develop in response to real-time challenges and opportunities.</a:t>
            </a:r>
          </a:p>
          <a:p>
            <a:pPr marL="742950" lvl="1" indent="-285750" algn="l">
              <a:buFont typeface="Arial" panose="020B0604020202020204" pitchFamily="34" charset="0"/>
              <a:buChar char="•"/>
            </a:pPr>
            <a:r>
              <a:rPr lang="en-GB" b="1" i="0" dirty="0">
                <a:solidFill>
                  <a:srgbClr val="242424"/>
                </a:solidFill>
                <a:effectLst/>
              </a:rPr>
              <a:t>Bottom-Up Approach</a:t>
            </a:r>
            <a:r>
              <a:rPr lang="en-GB" b="0" i="0" dirty="0">
                <a:solidFill>
                  <a:srgbClr val="242424"/>
                </a:solidFill>
                <a:effectLst/>
              </a:rPr>
              <a:t>: Often driven by employees or teams on the ground.</a:t>
            </a:r>
          </a:p>
          <a:p>
            <a:pPr marL="742950" lvl="1" indent="-285750" algn="l">
              <a:buFont typeface="Arial" panose="020B0604020202020204" pitchFamily="34" charset="0"/>
              <a:buChar char="•"/>
            </a:pPr>
            <a:r>
              <a:rPr lang="en-GB" b="1" i="0" dirty="0">
                <a:solidFill>
                  <a:srgbClr val="242424"/>
                </a:solidFill>
                <a:effectLst/>
              </a:rPr>
              <a:t>Continuous Process</a:t>
            </a:r>
            <a:r>
              <a:rPr lang="en-GB" b="0" i="0" dirty="0">
                <a:solidFill>
                  <a:srgbClr val="242424"/>
                </a:solidFill>
                <a:effectLst/>
              </a:rPr>
              <a:t>: Change is ongoing and constantly refined, rather than following a fixed plan.</a:t>
            </a:r>
          </a:p>
          <a:p>
            <a:pPr marL="742950" lvl="1" indent="-285750" algn="l">
              <a:buFont typeface="Arial" panose="020B0604020202020204" pitchFamily="34" charset="0"/>
              <a:buChar char="•"/>
            </a:pPr>
            <a:r>
              <a:rPr lang="en-GB" b="1" i="0" dirty="0">
                <a:solidFill>
                  <a:srgbClr val="242424"/>
                </a:solidFill>
                <a:effectLst/>
              </a:rPr>
              <a:t>Adaptability</a:t>
            </a:r>
            <a:r>
              <a:rPr lang="en-GB" b="0" i="0" dirty="0">
                <a:solidFill>
                  <a:srgbClr val="242424"/>
                </a:solidFill>
                <a:effectLst/>
              </a:rPr>
              <a:t>: Emphasises the ability to adapt quickly to new information and changing environments.</a:t>
            </a:r>
          </a:p>
          <a:p>
            <a:pPr algn="l">
              <a:buFont typeface="Arial" panose="020B0604020202020204" pitchFamily="34" charset="0"/>
              <a:buChar char="•"/>
            </a:pPr>
            <a:r>
              <a:rPr lang="en-GB" b="1" i="0" dirty="0">
                <a:solidFill>
                  <a:srgbClr val="242424"/>
                </a:solidFill>
                <a:effectLst/>
              </a:rPr>
              <a:t>Examples</a:t>
            </a:r>
            <a:r>
              <a:rPr lang="en-GB" b="0" i="0" dirty="0">
                <a:solidFill>
                  <a:srgbClr val="242424"/>
                </a:solidFill>
                <a:effectLst/>
              </a:rPr>
              <a:t>: Adapting to market shifts, responding to customer feedback, or dealing with unexpected crises</a:t>
            </a:r>
            <a:r>
              <a:rPr lang="en-GB" b="0" i="0" dirty="0">
                <a:solidFill>
                  <a:srgbClr val="242424"/>
                </a:solidFill>
                <a:effectLst/>
                <a:latin typeface="Segoe UI" panose="020B0502040204020203" pitchFamily="34" charset="0"/>
              </a:rPr>
              <a:t>.</a:t>
            </a:r>
          </a:p>
        </p:txBody>
      </p:sp>
      <p:sp>
        <p:nvSpPr>
          <p:cNvPr id="4" name="Date Placeholder 3">
            <a:extLst>
              <a:ext uri="{FF2B5EF4-FFF2-40B4-BE49-F238E27FC236}">
                <a16:creationId xmlns:a16="http://schemas.microsoft.com/office/drawing/2014/main" id="{EDAF409F-9F29-4B58-8E50-70D12E640B77}"/>
              </a:ext>
            </a:extLst>
          </p:cNvPr>
          <p:cNvSpPr>
            <a:spLocks noGrp="1"/>
          </p:cNvSpPr>
          <p:nvPr>
            <p:ph type="dt" sz="half" idx="10"/>
          </p:nvPr>
        </p:nvSpPr>
        <p:spPr/>
        <p:txBody>
          <a:bodyPr/>
          <a:lstStyle/>
          <a:p>
            <a:fld id="{B55FBE3B-0F34-430D-A611-DB4D074F897C}" type="datetime1">
              <a:rPr lang="en-US" smtClean="0"/>
              <a:t>10/20/2025</a:t>
            </a:fld>
            <a:endParaRPr lang="en-GB"/>
          </a:p>
        </p:txBody>
      </p:sp>
      <p:sp>
        <p:nvSpPr>
          <p:cNvPr id="5" name="Footer Placeholder 4">
            <a:extLst>
              <a:ext uri="{FF2B5EF4-FFF2-40B4-BE49-F238E27FC236}">
                <a16:creationId xmlns:a16="http://schemas.microsoft.com/office/drawing/2014/main" id="{13BE7BBA-9186-657D-9E16-D5624A66C4A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714007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6254"/>
            <a:ext cx="12192000" cy="830178"/>
          </a:xfrm>
          <a:solidFill>
            <a:srgbClr val="002060"/>
          </a:solidFill>
          <a:ln>
            <a:solidFill>
              <a:schemeClr val="accent1">
                <a:lumMod val="75000"/>
              </a:schemeClr>
            </a:solidFill>
          </a:ln>
        </p:spPr>
        <p:txBody>
          <a:bodyPr>
            <a:noAutofit/>
          </a:bodyPr>
          <a:lstStyle/>
          <a:p>
            <a:pPr algn="ctr"/>
            <a:r>
              <a:rPr lang="en-GB" b="1" dirty="0">
                <a:solidFill>
                  <a:schemeClr val="bg1"/>
                </a:solidFill>
              </a:rPr>
              <a:t>PLANNED vs EMERGENT ORGANISATIONAL CHANGE  </a:t>
            </a:r>
          </a:p>
        </p:txBody>
      </p:sp>
      <p:graphicFrame>
        <p:nvGraphicFramePr>
          <p:cNvPr id="3" name="Table 2"/>
          <p:cNvGraphicFramePr>
            <a:graphicFrameLocks noGrp="1"/>
          </p:cNvGraphicFramePr>
          <p:nvPr>
            <p:extLst>
              <p:ext uri="{D42A27DB-BD31-4B8C-83A1-F6EECF244321}">
                <p14:modId xmlns:p14="http://schemas.microsoft.com/office/powerpoint/2010/main" val="1300209788"/>
              </p:ext>
            </p:extLst>
          </p:nvPr>
        </p:nvGraphicFramePr>
        <p:xfrm>
          <a:off x="0" y="926432"/>
          <a:ext cx="12192001" cy="6172198"/>
        </p:xfrm>
        <a:graphic>
          <a:graphicData uri="http://schemas.openxmlformats.org/drawingml/2006/table">
            <a:tbl>
              <a:tblPr firstRow="1" bandRow="1">
                <a:tableStyleId>{5C22544A-7EE6-4342-B048-85BDC9FD1C3A}</a:tableStyleId>
              </a:tblPr>
              <a:tblGrid>
                <a:gridCol w="1732547">
                  <a:extLst>
                    <a:ext uri="{9D8B030D-6E8A-4147-A177-3AD203B41FA5}">
                      <a16:colId xmlns:a16="http://schemas.microsoft.com/office/drawing/2014/main" val="20000"/>
                    </a:ext>
                  </a:extLst>
                </a:gridCol>
                <a:gridCol w="4824664">
                  <a:extLst>
                    <a:ext uri="{9D8B030D-6E8A-4147-A177-3AD203B41FA5}">
                      <a16:colId xmlns:a16="http://schemas.microsoft.com/office/drawing/2014/main" val="20001"/>
                    </a:ext>
                  </a:extLst>
                </a:gridCol>
                <a:gridCol w="5634790">
                  <a:extLst>
                    <a:ext uri="{9D8B030D-6E8A-4147-A177-3AD203B41FA5}">
                      <a16:colId xmlns:a16="http://schemas.microsoft.com/office/drawing/2014/main" val="20002"/>
                    </a:ext>
                  </a:extLst>
                </a:gridCol>
              </a:tblGrid>
              <a:tr h="670477">
                <a:tc>
                  <a:txBody>
                    <a:bodyPr/>
                    <a:lstStyle/>
                    <a:p>
                      <a:pPr>
                        <a:defRPr sz="1400" b="1"/>
                      </a:pPr>
                      <a:r>
                        <a:rPr sz="1800" dirty="0"/>
                        <a:t>Aspect</a:t>
                      </a:r>
                    </a:p>
                  </a:txBody>
                  <a:tcPr/>
                </a:tc>
                <a:tc>
                  <a:txBody>
                    <a:bodyPr/>
                    <a:lstStyle/>
                    <a:p>
                      <a:pPr>
                        <a:defRPr sz="1400" b="1"/>
                      </a:pPr>
                      <a:r>
                        <a:rPr sz="1800" dirty="0"/>
                        <a:t>Planned Change</a:t>
                      </a:r>
                    </a:p>
                  </a:txBody>
                  <a:tcPr/>
                </a:tc>
                <a:tc>
                  <a:txBody>
                    <a:bodyPr/>
                    <a:lstStyle/>
                    <a:p>
                      <a:pPr>
                        <a:defRPr sz="1400" b="1"/>
                      </a:pPr>
                      <a:r>
                        <a:rPr sz="1800"/>
                        <a:t>Emergent Change</a:t>
                      </a:r>
                    </a:p>
                  </a:txBody>
                  <a:tcPr/>
                </a:tc>
                <a:extLst>
                  <a:ext uri="{0D108BD9-81ED-4DB2-BD59-A6C34878D82A}">
                    <a16:rowId xmlns:a16="http://schemas.microsoft.com/office/drawing/2014/main" val="10000"/>
                  </a:ext>
                </a:extLst>
              </a:tr>
              <a:tr h="713181">
                <a:tc>
                  <a:txBody>
                    <a:bodyPr/>
                    <a:lstStyle/>
                    <a:p>
                      <a:pPr>
                        <a:defRPr sz="1200"/>
                      </a:pPr>
                      <a:r>
                        <a:rPr sz="2000" dirty="0"/>
                        <a:t>Definition</a:t>
                      </a:r>
                    </a:p>
                  </a:txBody>
                  <a:tcPr/>
                </a:tc>
                <a:tc>
                  <a:txBody>
                    <a:bodyPr/>
                    <a:lstStyle/>
                    <a:p>
                      <a:pPr>
                        <a:defRPr sz="1200"/>
                      </a:pPr>
                      <a:r>
                        <a:rPr sz="2000" dirty="0"/>
                        <a:t>Deliberate, structured change initiated by leadership to meet strategic objectives.</a:t>
                      </a:r>
                    </a:p>
                  </a:txBody>
                  <a:tcPr/>
                </a:tc>
                <a:tc>
                  <a:txBody>
                    <a:bodyPr/>
                    <a:lstStyle/>
                    <a:p>
                      <a:pPr>
                        <a:defRPr sz="1200"/>
                      </a:pPr>
                      <a:r>
                        <a:rPr sz="2000" dirty="0"/>
                        <a:t>Organic, unplanned change that emerges in response to internal or external influences.</a:t>
                      </a:r>
                    </a:p>
                  </a:txBody>
                  <a:tcPr/>
                </a:tc>
                <a:extLst>
                  <a:ext uri="{0D108BD9-81ED-4DB2-BD59-A6C34878D82A}">
                    <a16:rowId xmlns:a16="http://schemas.microsoft.com/office/drawing/2014/main" val="10001"/>
                  </a:ext>
                </a:extLst>
              </a:tr>
              <a:tr h="713181">
                <a:tc>
                  <a:txBody>
                    <a:bodyPr/>
                    <a:lstStyle/>
                    <a:p>
                      <a:pPr>
                        <a:defRPr sz="1200"/>
                      </a:pPr>
                      <a:r>
                        <a:rPr sz="2000" dirty="0"/>
                        <a:t>Origin</a:t>
                      </a:r>
                    </a:p>
                  </a:txBody>
                  <a:tcPr/>
                </a:tc>
                <a:tc>
                  <a:txBody>
                    <a:bodyPr/>
                    <a:lstStyle/>
                    <a:p>
                      <a:pPr>
                        <a:defRPr sz="1200"/>
                      </a:pPr>
                      <a:r>
                        <a:rPr sz="2000" dirty="0"/>
                        <a:t>Top-down: directed by senior management or change agents.</a:t>
                      </a:r>
                    </a:p>
                  </a:txBody>
                  <a:tcPr/>
                </a:tc>
                <a:tc>
                  <a:txBody>
                    <a:bodyPr/>
                    <a:lstStyle/>
                    <a:p>
                      <a:pPr>
                        <a:defRPr sz="1200"/>
                      </a:pPr>
                      <a:r>
                        <a:rPr sz="2000"/>
                        <a:t>Bottom-up or across teams: arises from operational realities or environmental shifts.</a:t>
                      </a:r>
                    </a:p>
                  </a:txBody>
                  <a:tcPr/>
                </a:tc>
                <a:extLst>
                  <a:ext uri="{0D108BD9-81ED-4DB2-BD59-A6C34878D82A}">
                    <a16:rowId xmlns:a16="http://schemas.microsoft.com/office/drawing/2014/main" val="10002"/>
                  </a:ext>
                </a:extLst>
              </a:tr>
              <a:tr h="713181">
                <a:tc>
                  <a:txBody>
                    <a:bodyPr/>
                    <a:lstStyle/>
                    <a:p>
                      <a:pPr>
                        <a:defRPr sz="1200"/>
                      </a:pPr>
                      <a:r>
                        <a:rPr sz="2000" dirty="0"/>
                        <a:t>Approach</a:t>
                      </a:r>
                    </a:p>
                  </a:txBody>
                  <a:tcPr/>
                </a:tc>
                <a:tc>
                  <a:txBody>
                    <a:bodyPr/>
                    <a:lstStyle/>
                    <a:p>
                      <a:pPr>
                        <a:defRPr sz="1200"/>
                      </a:pPr>
                      <a:r>
                        <a:rPr sz="2000" dirty="0"/>
                        <a:t>Linear and phased; follows formal models like Lewin or Kotter.</a:t>
                      </a:r>
                    </a:p>
                  </a:txBody>
                  <a:tcPr/>
                </a:tc>
                <a:tc>
                  <a:txBody>
                    <a:bodyPr/>
                    <a:lstStyle/>
                    <a:p>
                      <a:pPr>
                        <a:defRPr sz="1200"/>
                      </a:pPr>
                      <a:r>
                        <a:rPr sz="2000" dirty="0"/>
                        <a:t>Iterative and flexible; evolves through experience and feedback.</a:t>
                      </a:r>
                    </a:p>
                  </a:txBody>
                  <a:tcPr/>
                </a:tc>
                <a:extLst>
                  <a:ext uri="{0D108BD9-81ED-4DB2-BD59-A6C34878D82A}">
                    <a16:rowId xmlns:a16="http://schemas.microsoft.com/office/drawing/2014/main" val="10003"/>
                  </a:ext>
                </a:extLst>
              </a:tr>
              <a:tr h="713181">
                <a:tc>
                  <a:txBody>
                    <a:bodyPr/>
                    <a:lstStyle/>
                    <a:p>
                      <a:pPr>
                        <a:defRPr sz="1200"/>
                      </a:pPr>
                      <a:r>
                        <a:rPr sz="2000" dirty="0"/>
                        <a:t>Planning Level</a:t>
                      </a:r>
                    </a:p>
                  </a:txBody>
                  <a:tcPr/>
                </a:tc>
                <a:tc>
                  <a:txBody>
                    <a:bodyPr/>
                    <a:lstStyle/>
                    <a:p>
                      <a:pPr>
                        <a:defRPr sz="1200"/>
                      </a:pPr>
                      <a:r>
                        <a:rPr sz="2000" dirty="0"/>
                        <a:t>High: carefully designed in advance.</a:t>
                      </a:r>
                    </a:p>
                  </a:txBody>
                  <a:tcPr/>
                </a:tc>
                <a:tc>
                  <a:txBody>
                    <a:bodyPr/>
                    <a:lstStyle/>
                    <a:p>
                      <a:pPr>
                        <a:defRPr sz="1200"/>
                      </a:pPr>
                      <a:r>
                        <a:rPr sz="2000" dirty="0"/>
                        <a:t>Low: adapts to emerging needs and changing conditions.</a:t>
                      </a:r>
                    </a:p>
                  </a:txBody>
                  <a:tcPr/>
                </a:tc>
                <a:extLst>
                  <a:ext uri="{0D108BD9-81ED-4DB2-BD59-A6C34878D82A}">
                    <a16:rowId xmlns:a16="http://schemas.microsoft.com/office/drawing/2014/main" val="10004"/>
                  </a:ext>
                </a:extLst>
              </a:tr>
              <a:tr h="713181">
                <a:tc>
                  <a:txBody>
                    <a:bodyPr/>
                    <a:lstStyle/>
                    <a:p>
                      <a:pPr>
                        <a:defRPr sz="1200"/>
                      </a:pPr>
                      <a:r>
                        <a:rPr sz="2000" dirty="0"/>
                        <a:t>Examples</a:t>
                      </a:r>
                    </a:p>
                  </a:txBody>
                  <a:tcPr/>
                </a:tc>
                <a:tc>
                  <a:txBody>
                    <a:bodyPr/>
                    <a:lstStyle/>
                    <a:p>
                      <a:pPr>
                        <a:defRPr sz="1200"/>
                      </a:pPr>
                      <a:r>
                        <a:rPr sz="2000" dirty="0" err="1"/>
                        <a:t>Organisational</a:t>
                      </a:r>
                      <a:r>
                        <a:rPr sz="2000" dirty="0"/>
                        <a:t> restructuring, IT system roll-outs, mergers.</a:t>
                      </a:r>
                    </a:p>
                  </a:txBody>
                  <a:tcPr/>
                </a:tc>
                <a:tc>
                  <a:txBody>
                    <a:bodyPr/>
                    <a:lstStyle/>
                    <a:p>
                      <a:pPr>
                        <a:defRPr sz="1200"/>
                      </a:pPr>
                      <a:r>
                        <a:rPr sz="2000" dirty="0"/>
                        <a:t>Cultural evolution, informal adoption of tools, reaction to market trends.</a:t>
                      </a:r>
                    </a:p>
                  </a:txBody>
                  <a:tcPr/>
                </a:tc>
                <a:extLst>
                  <a:ext uri="{0D108BD9-81ED-4DB2-BD59-A6C34878D82A}">
                    <a16:rowId xmlns:a16="http://schemas.microsoft.com/office/drawing/2014/main" val="10005"/>
                  </a:ext>
                </a:extLst>
              </a:tr>
              <a:tr h="713181">
                <a:tc>
                  <a:txBody>
                    <a:bodyPr/>
                    <a:lstStyle/>
                    <a:p>
                      <a:pPr>
                        <a:defRPr sz="1200"/>
                      </a:pPr>
                      <a:r>
                        <a:rPr sz="2000" dirty="0"/>
                        <a:t>Predictability</a:t>
                      </a:r>
                    </a:p>
                  </a:txBody>
                  <a:tcPr/>
                </a:tc>
                <a:tc>
                  <a:txBody>
                    <a:bodyPr/>
                    <a:lstStyle/>
                    <a:p>
                      <a:pPr>
                        <a:defRPr sz="1200"/>
                      </a:pPr>
                      <a:r>
                        <a:rPr sz="2000" dirty="0"/>
                        <a:t>Higher: based on predefined goals and timelines.</a:t>
                      </a:r>
                    </a:p>
                  </a:txBody>
                  <a:tcPr/>
                </a:tc>
                <a:tc>
                  <a:txBody>
                    <a:bodyPr/>
                    <a:lstStyle/>
                    <a:p>
                      <a:pPr>
                        <a:defRPr sz="1200"/>
                      </a:pPr>
                      <a:r>
                        <a:rPr sz="2000" dirty="0"/>
                        <a:t>Lower: unfolds with uncertainty and variability.</a:t>
                      </a:r>
                    </a:p>
                  </a:txBody>
                  <a:tcPr/>
                </a:tc>
                <a:extLst>
                  <a:ext uri="{0D108BD9-81ED-4DB2-BD59-A6C34878D82A}">
                    <a16:rowId xmlns:a16="http://schemas.microsoft.com/office/drawing/2014/main" val="10006"/>
                  </a:ext>
                </a:extLst>
              </a:tr>
              <a:tr h="509454">
                <a:tc>
                  <a:txBody>
                    <a:bodyPr/>
                    <a:lstStyle/>
                    <a:p>
                      <a:pPr>
                        <a:defRPr sz="1200"/>
                      </a:pPr>
                      <a:r>
                        <a:rPr sz="2000" dirty="0"/>
                        <a:t>Control</a:t>
                      </a:r>
                    </a:p>
                  </a:txBody>
                  <a:tcPr/>
                </a:tc>
                <a:tc>
                  <a:txBody>
                    <a:bodyPr/>
                    <a:lstStyle/>
                    <a:p>
                      <a:pPr>
                        <a:defRPr sz="1200"/>
                      </a:pPr>
                      <a:r>
                        <a:rPr sz="2000" dirty="0"/>
                        <a:t>High: centrally managed and monitored.</a:t>
                      </a:r>
                    </a:p>
                  </a:txBody>
                  <a:tcPr/>
                </a:tc>
                <a:tc>
                  <a:txBody>
                    <a:bodyPr/>
                    <a:lstStyle/>
                    <a:p>
                      <a:pPr>
                        <a:defRPr sz="1200"/>
                      </a:pPr>
                      <a:r>
                        <a:rPr sz="2000" dirty="0"/>
                        <a:t>Low: devolved control and responsive adjustments.</a:t>
                      </a:r>
                    </a:p>
                  </a:txBody>
                  <a:tcPr/>
                </a:tc>
                <a:extLst>
                  <a:ext uri="{0D108BD9-81ED-4DB2-BD59-A6C34878D82A}">
                    <a16:rowId xmlns:a16="http://schemas.microsoft.com/office/drawing/2014/main" val="10007"/>
                  </a:ext>
                </a:extLst>
              </a:tr>
              <a:tr h="713181">
                <a:tc>
                  <a:txBody>
                    <a:bodyPr/>
                    <a:lstStyle/>
                    <a:p>
                      <a:pPr>
                        <a:defRPr sz="1200"/>
                      </a:pPr>
                      <a:r>
                        <a:rPr sz="2000" dirty="0"/>
                        <a:t>Change Driver</a:t>
                      </a:r>
                    </a:p>
                  </a:txBody>
                  <a:tcPr/>
                </a:tc>
                <a:tc>
                  <a:txBody>
                    <a:bodyPr/>
                    <a:lstStyle/>
                    <a:p>
                      <a:pPr>
                        <a:defRPr sz="1200"/>
                      </a:pPr>
                      <a:r>
                        <a:rPr sz="2000" dirty="0"/>
                        <a:t>Strategic aims, compliance, long-term planning.</a:t>
                      </a:r>
                    </a:p>
                  </a:txBody>
                  <a:tcPr/>
                </a:tc>
                <a:tc>
                  <a:txBody>
                    <a:bodyPr/>
                    <a:lstStyle/>
                    <a:p>
                      <a:pPr>
                        <a:defRPr sz="1200"/>
                      </a:pPr>
                      <a:r>
                        <a:rPr sz="2000" dirty="0"/>
                        <a:t>External forces, internal innovations, staff-led initiatives.</a:t>
                      </a:r>
                    </a:p>
                  </a:txBody>
                  <a:tcPr/>
                </a:tc>
                <a:extLst>
                  <a:ext uri="{0D108BD9-81ED-4DB2-BD59-A6C34878D82A}">
                    <a16:rowId xmlns:a16="http://schemas.microsoft.com/office/drawing/2014/main" val="10008"/>
                  </a:ext>
                </a:extLst>
              </a:tr>
            </a:tbl>
          </a:graphicData>
        </a:graphic>
      </p:graphicFrame>
      <p:sp>
        <p:nvSpPr>
          <p:cNvPr id="4" name="Date Placeholder 3">
            <a:extLst>
              <a:ext uri="{FF2B5EF4-FFF2-40B4-BE49-F238E27FC236}">
                <a16:creationId xmlns:a16="http://schemas.microsoft.com/office/drawing/2014/main" id="{FDFCC666-4EBA-02DE-AB57-2BF18A2A1466}"/>
              </a:ext>
            </a:extLst>
          </p:cNvPr>
          <p:cNvSpPr>
            <a:spLocks noGrp="1"/>
          </p:cNvSpPr>
          <p:nvPr>
            <p:ph type="dt" sz="half" idx="10"/>
          </p:nvPr>
        </p:nvSpPr>
        <p:spPr/>
        <p:txBody>
          <a:bodyPr/>
          <a:lstStyle/>
          <a:p>
            <a:fld id="{0643F2B3-2B6F-4AB9-8F0E-E3BD8373FBC8}" type="datetime1">
              <a:rPr lang="en-US" smtClean="0"/>
              <a:t>10/20/2025</a:t>
            </a:fld>
            <a:endParaRPr lang="en-GB"/>
          </a:p>
        </p:txBody>
      </p:sp>
      <p:sp>
        <p:nvSpPr>
          <p:cNvPr id="5" name="Footer Placeholder 4">
            <a:extLst>
              <a:ext uri="{FF2B5EF4-FFF2-40B4-BE49-F238E27FC236}">
                <a16:creationId xmlns:a16="http://schemas.microsoft.com/office/drawing/2014/main" id="{5896C5FF-5877-AEE7-E956-24F2AEC53C87}"/>
              </a:ext>
            </a:extLst>
          </p:cNvPr>
          <p:cNvSpPr>
            <a:spLocks noGrp="1"/>
          </p:cNvSpPr>
          <p:nvPr>
            <p:ph type="ftr" sz="quarter" idx="11"/>
          </p:nvPr>
        </p:nvSpPr>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CE42D0-095A-EF49-1ADA-C076DC0BD59B}"/>
              </a:ext>
            </a:extLst>
          </p:cNvPr>
          <p:cNvSpPr>
            <a:spLocks noGrp="1"/>
          </p:cNvSpPr>
          <p:nvPr>
            <p:ph type="title"/>
          </p:nvPr>
        </p:nvSpPr>
        <p:spPr>
          <a:xfrm>
            <a:off x="455066" y="1483417"/>
            <a:ext cx="3085803" cy="4355595"/>
          </a:xfrm>
        </p:spPr>
        <p:txBody>
          <a:bodyPr vert="horz" lIns="91440" tIns="45720" rIns="91440" bIns="45720" rtlCol="0" anchor="t">
            <a:normAutofit/>
          </a:bodyPr>
          <a:lstStyle/>
          <a:p>
            <a:r>
              <a:rPr lang="en-US" sz="3400" kern="1200" dirty="0">
                <a:solidFill>
                  <a:schemeClr val="bg1"/>
                </a:solidFill>
                <a:latin typeface="+mj-lt"/>
                <a:ea typeface="+mj-ea"/>
                <a:cs typeface="+mj-cs"/>
                <a:hlinkClick r:id="rId2">
                  <a:extLst>
                    <a:ext uri="{A12FA001-AC4F-418D-AE19-62706E023703}">
                      <ahyp:hlinkClr xmlns:ahyp="http://schemas.microsoft.com/office/drawing/2018/hyperlinkcolor" val="tx"/>
                    </a:ext>
                  </a:extLst>
                </a:hlinkClick>
              </a:rPr>
              <a:t>Emergent vs. Deliberate Strategy: How &amp; When to Use Each (hbs.edu)</a:t>
            </a:r>
            <a:endParaRPr lang="en-US" sz="3400" kern="1200" dirty="0">
              <a:solidFill>
                <a:schemeClr val="bg1"/>
              </a:solidFill>
              <a:latin typeface="+mj-lt"/>
              <a:ea typeface="+mj-ea"/>
              <a:cs typeface="+mj-cs"/>
            </a:endParaRPr>
          </a:p>
        </p:txBody>
      </p:sp>
      <p:pic>
        <p:nvPicPr>
          <p:cNvPr id="6" name="Content Placeholder 5" descr="A screenshot of a computer&#10;&#10;Description automatically generated">
            <a:extLst>
              <a:ext uri="{FF2B5EF4-FFF2-40B4-BE49-F238E27FC236}">
                <a16:creationId xmlns:a16="http://schemas.microsoft.com/office/drawing/2014/main" id="{92CC5891-B10E-309E-2C0D-6DCA79D3BE90}"/>
              </a:ext>
            </a:extLst>
          </p:cNvPr>
          <p:cNvPicPr>
            <a:picLocks noGrp="1" noChangeAspect="1"/>
          </p:cNvPicPr>
          <p:nvPr>
            <p:ph idx="1"/>
          </p:nvPr>
        </p:nvPicPr>
        <p:blipFill rotWithShape="1">
          <a:blip r:embed="rId3"/>
          <a:srcRect l="8330" t="11703" r="16367" b="8466"/>
          <a:stretch/>
        </p:blipFill>
        <p:spPr>
          <a:xfrm>
            <a:off x="4038599" y="117964"/>
            <a:ext cx="8084723" cy="5721047"/>
          </a:xfrm>
          <a:prstGeom prst="rect">
            <a:avLst/>
          </a:prstGeom>
        </p:spPr>
      </p:pic>
      <p:sp>
        <p:nvSpPr>
          <p:cNvPr id="4" name="Date Placeholder 3">
            <a:extLst>
              <a:ext uri="{FF2B5EF4-FFF2-40B4-BE49-F238E27FC236}">
                <a16:creationId xmlns:a16="http://schemas.microsoft.com/office/drawing/2014/main" id="{371152A7-5742-11FF-894C-78292434FEFA}"/>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fld id="{A5232D31-E21F-4A81-8A9E-8BACD849E8F0}"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3" name="Footer Placeholder 2">
            <a:extLst>
              <a:ext uri="{FF2B5EF4-FFF2-40B4-BE49-F238E27FC236}">
                <a16:creationId xmlns:a16="http://schemas.microsoft.com/office/drawing/2014/main" id="{3EB12CEC-A3F2-778F-7B3A-84D9057B435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6241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A group of yellow figures and a red figure on the other side">
            <a:extLst>
              <a:ext uri="{FF2B5EF4-FFF2-40B4-BE49-F238E27FC236}">
                <a16:creationId xmlns:a16="http://schemas.microsoft.com/office/drawing/2014/main" id="{23098911-5DC2-0153-9AEC-3845BBC34625}"/>
              </a:ext>
            </a:extLst>
          </p:cNvPr>
          <p:cNvPicPr>
            <a:picLocks noChangeAspect="1"/>
          </p:cNvPicPr>
          <p:nvPr/>
        </p:nvPicPr>
        <p:blipFill>
          <a:blip r:embed="rId3"/>
          <a:srcRect t="15730"/>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9D6D2-A3C7-18CF-78D8-9058E8A093B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Change Management Models</a:t>
            </a:r>
          </a:p>
        </p:txBody>
      </p:sp>
      <p:cxnSp>
        <p:nvCxnSpPr>
          <p:cNvPr id="30" name="Straight Connector 2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B3C37C2E-F9EE-F12D-0290-FC526C3DE8D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defTabSz="457200">
              <a:spcAft>
                <a:spcPts val="600"/>
              </a:spcAft>
            </a:pPr>
            <a:fld id="{C51E0BC9-9FE7-47CB-A7FA-B1C140947A4B}" type="datetime1">
              <a:rPr lang="en-US">
                <a:solidFill>
                  <a:srgbClr val="FFFFFF"/>
                </a:solidFill>
              </a:rPr>
              <a:pPr defTabSz="457200">
                <a:spcAft>
                  <a:spcPts val="600"/>
                </a:spcAft>
              </a:pPr>
              <a:t>10/20/2025</a:t>
            </a:fld>
            <a:endParaRPr lang="en-US">
              <a:solidFill>
                <a:srgbClr val="FFFFFF"/>
              </a:solidFill>
            </a:endParaRPr>
          </a:p>
        </p:txBody>
      </p:sp>
      <p:sp>
        <p:nvSpPr>
          <p:cNvPr id="5" name="Footer Placeholder 4">
            <a:extLst>
              <a:ext uri="{FF2B5EF4-FFF2-40B4-BE49-F238E27FC236}">
                <a16:creationId xmlns:a16="http://schemas.microsoft.com/office/drawing/2014/main" id="{FF4C261B-7CE8-4C5B-B4EA-2E428F0399D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defTabSz="457200"/>
            <a:endParaRPr lang="en-US" sz="1200" kern="1200">
              <a:solidFill>
                <a:srgbClr val="FFFFFF"/>
              </a:solidFill>
              <a:latin typeface="+mn-lt"/>
              <a:ea typeface="+mn-ea"/>
              <a:cs typeface="+mn-cs"/>
            </a:endParaRPr>
          </a:p>
        </p:txBody>
      </p:sp>
    </p:spTree>
    <p:extLst>
      <p:ext uri="{BB962C8B-B14F-4D97-AF65-F5344CB8AC3E}">
        <p14:creationId xmlns:p14="http://schemas.microsoft.com/office/powerpoint/2010/main" val="18819418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58801" y="294538"/>
            <a:ext cx="10708750" cy="1033669"/>
          </a:xfrm>
        </p:spPr>
        <p:txBody>
          <a:bodyPr>
            <a:normAutofit/>
          </a:bodyPr>
          <a:lstStyle/>
          <a:p>
            <a:r>
              <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rPr>
              <a:t>Lewin’s Force Field Analysis</a:t>
            </a:r>
          </a:p>
        </p:txBody>
      </p:sp>
      <p:graphicFrame>
        <p:nvGraphicFramePr>
          <p:cNvPr id="19" name="Content Placeholder 2">
            <a:extLst>
              <a:ext uri="{FF2B5EF4-FFF2-40B4-BE49-F238E27FC236}">
                <a16:creationId xmlns:a16="http://schemas.microsoft.com/office/drawing/2014/main" id="{A0FB6D1A-3BD9-E05F-ED5B-615915212FE1}"/>
              </a:ext>
            </a:extLst>
          </p:cNvPr>
          <p:cNvGraphicFramePr>
            <a:graphicFrameLocks noGrp="1"/>
          </p:cNvGraphicFramePr>
          <p:nvPr>
            <p:ph idx="1"/>
          </p:nvPr>
        </p:nvGraphicFramePr>
        <p:xfrm>
          <a:off x="558801" y="1885278"/>
          <a:ext cx="10985499" cy="4300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8970264" y="6455431"/>
            <a:ext cx="2743200" cy="365125"/>
          </a:xfrm>
        </p:spPr>
        <p:txBody>
          <a:bodyPr>
            <a:normAutofit/>
          </a:bodyPr>
          <a:lstStyle/>
          <a:p>
            <a:pPr algn="r" rtl="0">
              <a:spcAft>
                <a:spcPts val="600"/>
              </a:spcAft>
            </a:pPr>
            <a:fld id="{937E76EA-9406-4DBE-B965-AC5D81C2FCC2}"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FB49D270-985F-1FEA-5269-7FB430FB7E46}"/>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33227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6360EB-6C6F-4405-A666-87E6A5D5B478}"/>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u="sng" kern="1200">
                <a:solidFill>
                  <a:srgbClr val="FFFFFF"/>
                </a:solidFill>
                <a:latin typeface="+mj-lt"/>
                <a:ea typeface="+mj-ea"/>
                <a:cs typeface="+mj-cs"/>
              </a:rPr>
              <a:t>Lewin’s Force Field Analysis</a:t>
            </a:r>
          </a:p>
        </p:txBody>
      </p:sp>
      <p:pic>
        <p:nvPicPr>
          <p:cNvPr id="7170" name="Picture 2" descr="See the source image">
            <a:extLst>
              <a:ext uri="{FF2B5EF4-FFF2-40B4-BE49-F238E27FC236}">
                <a16:creationId xmlns:a16="http://schemas.microsoft.com/office/drawing/2014/main" id="{7EA316F2-A476-4791-B85F-FD74CF73D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95663" y="1718633"/>
            <a:ext cx="9553074" cy="5047975"/>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CB4E2E7E-33FA-549B-71BA-1EAE7AC1BC3D}"/>
              </a:ext>
            </a:extLst>
          </p:cNvPr>
          <p:cNvSpPr>
            <a:spLocks noGrp="1"/>
          </p:cNvSpPr>
          <p:nvPr>
            <p:ph type="dt" sz="half" idx="10"/>
          </p:nvPr>
        </p:nvSpPr>
        <p:spPr/>
        <p:txBody>
          <a:bodyPr/>
          <a:lstStyle/>
          <a:p>
            <a:fld id="{62A6E40C-479E-4C22-B24C-8619D0E84AE9}" type="datetime1">
              <a:rPr lang="en-US" smtClean="0"/>
              <a:t>10/20/2025</a:t>
            </a:fld>
            <a:endParaRPr lang="en-GB"/>
          </a:p>
        </p:txBody>
      </p:sp>
      <p:sp>
        <p:nvSpPr>
          <p:cNvPr id="4" name="Footer Placeholder 3">
            <a:extLst>
              <a:ext uri="{FF2B5EF4-FFF2-40B4-BE49-F238E27FC236}">
                <a16:creationId xmlns:a16="http://schemas.microsoft.com/office/drawing/2014/main" id="{ACD897A6-4E17-AFE3-4EC7-BCB5D653D5F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1589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2F0F8A5-E204-4B1B-9C31-30549D46746D}"/>
              </a:ext>
            </a:extLst>
          </p:cNvPr>
          <p:cNvPicPr>
            <a:picLocks noGrp="1" noChangeAspect="1"/>
          </p:cNvPicPr>
          <p:nvPr>
            <p:ph idx="1"/>
          </p:nvPr>
        </p:nvPicPr>
        <p:blipFill>
          <a:blip r:embed="rId2"/>
          <a:stretch>
            <a:fillRect/>
          </a:stretch>
        </p:blipFill>
        <p:spPr>
          <a:xfrm>
            <a:off x="2794001" y="147005"/>
            <a:ext cx="9080499" cy="6710995"/>
          </a:xfrm>
          <a:prstGeom prst="rect">
            <a:avLst/>
          </a:prstGeom>
        </p:spPr>
      </p:pic>
      <p:sp>
        <p:nvSpPr>
          <p:cNvPr id="6" name="TextBox 5">
            <a:extLst>
              <a:ext uri="{FF2B5EF4-FFF2-40B4-BE49-F238E27FC236}">
                <a16:creationId xmlns:a16="http://schemas.microsoft.com/office/drawing/2014/main" id="{9C0D9CA8-10EC-4969-B9A4-C019D5FF13E0}"/>
              </a:ext>
            </a:extLst>
          </p:cNvPr>
          <p:cNvSpPr txBox="1"/>
          <p:nvPr/>
        </p:nvSpPr>
        <p:spPr>
          <a:xfrm>
            <a:off x="228600" y="510363"/>
            <a:ext cx="2882901" cy="5509437"/>
          </a:xfrm>
          <a:prstGeom prst="rect">
            <a:avLst/>
          </a:prstGeom>
        </p:spPr>
        <p:txBody>
          <a:bodyPr vert="horz" lIns="91440" tIns="45720" rIns="91440" bIns="45720" rtlCol="0">
            <a:normAutofit/>
          </a:bodyPr>
          <a:lstStyle/>
          <a:p>
            <a:pPr>
              <a:spcBef>
                <a:spcPts val="1000"/>
              </a:spcBef>
              <a:buClr>
                <a:schemeClr val="accent1"/>
              </a:buClr>
              <a:buSzPct val="80000"/>
            </a:pPr>
            <a:r>
              <a:rPr lang="en-US" sz="4000" b="1" dirty="0"/>
              <a:t>Example of Lewin’s Force Field Analysis</a:t>
            </a:r>
          </a:p>
        </p:txBody>
      </p:sp>
      <p:sp>
        <p:nvSpPr>
          <p:cNvPr id="2" name="Date Placeholder 1">
            <a:extLst>
              <a:ext uri="{FF2B5EF4-FFF2-40B4-BE49-F238E27FC236}">
                <a16:creationId xmlns:a16="http://schemas.microsoft.com/office/drawing/2014/main" id="{E5F7C6A7-6AB2-7D34-CD13-2C5124ECF762}"/>
              </a:ext>
            </a:extLst>
          </p:cNvPr>
          <p:cNvSpPr>
            <a:spLocks noGrp="1"/>
          </p:cNvSpPr>
          <p:nvPr>
            <p:ph type="dt" sz="half" idx="10"/>
          </p:nvPr>
        </p:nvSpPr>
        <p:spPr/>
        <p:txBody>
          <a:bodyPr/>
          <a:lstStyle/>
          <a:p>
            <a:fld id="{EA62B5E8-7766-4318-87C6-94CA458E509D}" type="datetime1">
              <a:rPr lang="en-US" smtClean="0"/>
              <a:t>10/20/2025</a:t>
            </a:fld>
            <a:endParaRPr lang="en-GB"/>
          </a:p>
        </p:txBody>
      </p:sp>
      <p:sp>
        <p:nvSpPr>
          <p:cNvPr id="3" name="Footer Placeholder 2">
            <a:extLst>
              <a:ext uri="{FF2B5EF4-FFF2-40B4-BE49-F238E27FC236}">
                <a16:creationId xmlns:a16="http://schemas.microsoft.com/office/drawing/2014/main" id="{020F795D-A8F2-BFDA-DD16-2896280A5F8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502322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ee the source image">
            <a:extLst>
              <a:ext uri="{FF2B5EF4-FFF2-40B4-BE49-F238E27FC236}">
                <a16:creationId xmlns:a16="http://schemas.microsoft.com/office/drawing/2014/main" id="{CF6EF8BA-2AD4-4D6E-AAF0-4FE7087E05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6999" y="661519"/>
            <a:ext cx="11887201" cy="5616703"/>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E1AAF101-8F3E-BE77-CC34-2A008FB8321B}"/>
              </a:ext>
            </a:extLst>
          </p:cNvPr>
          <p:cNvSpPr>
            <a:spLocks noGrp="1"/>
          </p:cNvSpPr>
          <p:nvPr>
            <p:ph type="dt" sz="half" idx="10"/>
          </p:nvPr>
        </p:nvSpPr>
        <p:spPr/>
        <p:txBody>
          <a:bodyPr/>
          <a:lstStyle/>
          <a:p>
            <a:fld id="{B5C241F5-A7F9-48FD-B0AD-CEC697DD8307}" type="datetime1">
              <a:rPr lang="en-US" smtClean="0"/>
              <a:t>10/20/2025</a:t>
            </a:fld>
            <a:endParaRPr lang="en-GB"/>
          </a:p>
        </p:txBody>
      </p:sp>
      <p:sp>
        <p:nvSpPr>
          <p:cNvPr id="3" name="Footer Placeholder 2">
            <a:extLst>
              <a:ext uri="{FF2B5EF4-FFF2-40B4-BE49-F238E27FC236}">
                <a16:creationId xmlns:a16="http://schemas.microsoft.com/office/drawing/2014/main" id="{A73DA021-9578-D0F2-1F00-4F3D495EFC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79006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3B5BAF6-BACA-47E2-A10B-66BD5D968E7A}"/>
              </a:ext>
            </a:extLst>
          </p:cNvPr>
          <p:cNvPicPr>
            <a:picLocks noChangeAspect="1"/>
          </p:cNvPicPr>
          <p:nvPr/>
        </p:nvPicPr>
        <p:blipFill>
          <a:blip r:embed="rId2"/>
          <a:stretch>
            <a:fillRect/>
          </a:stretch>
        </p:blipFill>
        <p:spPr>
          <a:xfrm>
            <a:off x="1953409" y="347205"/>
            <a:ext cx="8285182" cy="6163590"/>
          </a:xfrm>
          <a:prstGeom prst="rect">
            <a:avLst/>
          </a:prstGeom>
        </p:spPr>
      </p:pic>
      <p:sp>
        <p:nvSpPr>
          <p:cNvPr id="5" name="Oval 4">
            <a:extLst>
              <a:ext uri="{FF2B5EF4-FFF2-40B4-BE49-F238E27FC236}">
                <a16:creationId xmlns:a16="http://schemas.microsoft.com/office/drawing/2014/main" id="{19571CDF-1698-4B71-9325-E7C407124648}"/>
              </a:ext>
            </a:extLst>
          </p:cNvPr>
          <p:cNvSpPr/>
          <p:nvPr/>
        </p:nvSpPr>
        <p:spPr>
          <a:xfrm>
            <a:off x="10444528" y="20383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6" name="Oval 5">
            <a:extLst>
              <a:ext uri="{FF2B5EF4-FFF2-40B4-BE49-F238E27FC236}">
                <a16:creationId xmlns:a16="http://schemas.microsoft.com/office/drawing/2014/main" id="{DB4EC010-EC1F-4D00-965B-720DA5DF2EFB}"/>
              </a:ext>
            </a:extLst>
          </p:cNvPr>
          <p:cNvSpPr/>
          <p:nvPr/>
        </p:nvSpPr>
        <p:spPr>
          <a:xfrm>
            <a:off x="629409" y="34099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7" name="Oval 6">
            <a:extLst>
              <a:ext uri="{FF2B5EF4-FFF2-40B4-BE49-F238E27FC236}">
                <a16:creationId xmlns:a16="http://schemas.microsoft.com/office/drawing/2014/main" id="{985B444E-3959-498C-97D7-273C2A4E6027}"/>
              </a:ext>
            </a:extLst>
          </p:cNvPr>
          <p:cNvSpPr/>
          <p:nvPr/>
        </p:nvSpPr>
        <p:spPr>
          <a:xfrm>
            <a:off x="10444528" y="4588118"/>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8" name="Oval 7">
            <a:extLst>
              <a:ext uri="{FF2B5EF4-FFF2-40B4-BE49-F238E27FC236}">
                <a16:creationId xmlns:a16="http://schemas.microsoft.com/office/drawing/2014/main" id="{F6033AE1-2D92-4D20-A444-0ED671E20DD2}"/>
              </a:ext>
            </a:extLst>
          </p:cNvPr>
          <p:cNvSpPr/>
          <p:nvPr/>
        </p:nvSpPr>
        <p:spPr>
          <a:xfrm>
            <a:off x="10444528" y="3267806"/>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
        <p:nvSpPr>
          <p:cNvPr id="9" name="Oval 8">
            <a:extLst>
              <a:ext uri="{FF2B5EF4-FFF2-40B4-BE49-F238E27FC236}">
                <a16:creationId xmlns:a16="http://schemas.microsoft.com/office/drawing/2014/main" id="{BF5023A6-18CF-4291-815C-95A1B07AF072}"/>
              </a:ext>
            </a:extLst>
          </p:cNvPr>
          <p:cNvSpPr/>
          <p:nvPr/>
        </p:nvSpPr>
        <p:spPr>
          <a:xfrm>
            <a:off x="648484" y="196215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a:t>
            </a:r>
          </a:p>
        </p:txBody>
      </p:sp>
      <p:sp>
        <p:nvSpPr>
          <p:cNvPr id="10" name="Oval 9">
            <a:extLst>
              <a:ext uri="{FF2B5EF4-FFF2-40B4-BE49-F238E27FC236}">
                <a16:creationId xmlns:a16="http://schemas.microsoft.com/office/drawing/2014/main" id="{2BEBC063-540F-402D-A775-53B22C0E6194}"/>
              </a:ext>
            </a:extLst>
          </p:cNvPr>
          <p:cNvSpPr/>
          <p:nvPr/>
        </p:nvSpPr>
        <p:spPr>
          <a:xfrm>
            <a:off x="629409" y="4511920"/>
            <a:ext cx="819150" cy="533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11" name="Rectangle 10">
            <a:extLst>
              <a:ext uri="{FF2B5EF4-FFF2-40B4-BE49-F238E27FC236}">
                <a16:creationId xmlns:a16="http://schemas.microsoft.com/office/drawing/2014/main" id="{719658EA-D588-4ECA-A0AB-4ED0555EE5BC}"/>
              </a:ext>
            </a:extLst>
          </p:cNvPr>
          <p:cNvSpPr/>
          <p:nvPr/>
        </p:nvSpPr>
        <p:spPr>
          <a:xfrm>
            <a:off x="10444528" y="5750944"/>
            <a:ext cx="1108564" cy="632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10</a:t>
            </a:r>
          </a:p>
        </p:txBody>
      </p:sp>
      <p:sp>
        <p:nvSpPr>
          <p:cNvPr id="12" name="Rectangle 11">
            <a:extLst>
              <a:ext uri="{FF2B5EF4-FFF2-40B4-BE49-F238E27FC236}">
                <a16:creationId xmlns:a16="http://schemas.microsoft.com/office/drawing/2014/main" id="{27260BE1-FF33-401D-BC61-0A69FDCE9EC4}"/>
              </a:ext>
            </a:extLst>
          </p:cNvPr>
          <p:cNvSpPr/>
          <p:nvPr/>
        </p:nvSpPr>
        <p:spPr>
          <a:xfrm>
            <a:off x="484702" y="5861539"/>
            <a:ext cx="1108564"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 12</a:t>
            </a:r>
          </a:p>
        </p:txBody>
      </p:sp>
      <p:sp>
        <p:nvSpPr>
          <p:cNvPr id="2" name="Date Placeholder 1">
            <a:extLst>
              <a:ext uri="{FF2B5EF4-FFF2-40B4-BE49-F238E27FC236}">
                <a16:creationId xmlns:a16="http://schemas.microsoft.com/office/drawing/2014/main" id="{BB7B2A68-EB82-F504-D81E-4A2FCB0A0378}"/>
              </a:ext>
            </a:extLst>
          </p:cNvPr>
          <p:cNvSpPr>
            <a:spLocks noGrp="1"/>
          </p:cNvSpPr>
          <p:nvPr>
            <p:ph type="dt" sz="half" idx="10"/>
          </p:nvPr>
        </p:nvSpPr>
        <p:spPr/>
        <p:txBody>
          <a:bodyPr/>
          <a:lstStyle/>
          <a:p>
            <a:fld id="{47F1564B-3607-4BCE-89D9-97C9EDBB6338}" type="datetime1">
              <a:rPr lang="en-US" smtClean="0"/>
              <a:t>10/20/2025</a:t>
            </a:fld>
            <a:endParaRPr lang="en-GB"/>
          </a:p>
        </p:txBody>
      </p:sp>
      <p:sp>
        <p:nvSpPr>
          <p:cNvPr id="3" name="Footer Placeholder 2">
            <a:extLst>
              <a:ext uri="{FF2B5EF4-FFF2-40B4-BE49-F238E27FC236}">
                <a16:creationId xmlns:a16="http://schemas.microsoft.com/office/drawing/2014/main" id="{FA27AE06-4446-076C-E365-15D0B471B8C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58897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6128B-5F16-6A24-5BBB-39C56EE2EAEB}"/>
              </a:ext>
            </a:extLst>
          </p:cNvPr>
          <p:cNvSpPr>
            <a:spLocks noGrp="1"/>
          </p:cNvSpPr>
          <p:nvPr>
            <p:ph type="title"/>
          </p:nvPr>
        </p:nvSpPr>
        <p:spPr>
          <a:xfrm>
            <a:off x="558801" y="294538"/>
            <a:ext cx="10708750" cy="1033669"/>
          </a:xfrm>
        </p:spPr>
        <p:txBody>
          <a:bodyPr>
            <a:normAutofit/>
          </a:bodyPr>
          <a:lstStyle/>
          <a:p>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Examples of Forces Driving Change</a:t>
            </a:r>
            <a:endParaRPr lang="en-GB" sz="40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CD3DE3D-31E1-9DC9-0331-873D8ED6D0C8}"/>
              </a:ext>
            </a:extLst>
          </p:cNvPr>
          <p:cNvSpPr>
            <a:spLocks noGrp="1"/>
          </p:cNvSpPr>
          <p:nvPr>
            <p:ph type="dt" sz="half" idx="10"/>
          </p:nvPr>
        </p:nvSpPr>
        <p:spPr>
          <a:xfrm>
            <a:off x="8970264" y="6455431"/>
            <a:ext cx="2743200" cy="365125"/>
          </a:xfrm>
        </p:spPr>
        <p:txBody>
          <a:bodyPr>
            <a:normAutofit/>
          </a:bodyPr>
          <a:lstStyle/>
          <a:p>
            <a:pPr algn="r" rtl="0">
              <a:spcAft>
                <a:spcPts val="600"/>
              </a:spcAft>
            </a:pPr>
            <a:fld id="{820F58E7-B9A8-4F47-84F7-706AFB27848D}"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10" name="Text Placeholder 7">
            <a:extLst>
              <a:ext uri="{FF2B5EF4-FFF2-40B4-BE49-F238E27FC236}">
                <a16:creationId xmlns:a16="http://schemas.microsoft.com/office/drawing/2014/main" id="{EB9C711B-6BBC-CA50-7609-C653F0CF7E52}"/>
              </a:ext>
            </a:extLst>
          </p:cNvPr>
          <p:cNvSpPr>
            <a:spLocks noGrp="1"/>
          </p:cNvSpPr>
          <p:nvPr>
            <p:ph idx="1"/>
          </p:nvPr>
        </p:nvSpPr>
        <p:spPr>
          <a:xfrm>
            <a:off x="558800" y="1885950"/>
            <a:ext cx="10985500" cy="4300538"/>
          </a:xfrm>
        </p:spPr>
        <p:txBody>
          <a:bodyPr>
            <a:normAutofit/>
          </a:bodyPr>
          <a:lstStyle/>
          <a:p>
            <a:endParaRPr lang="en-GB" b="1" dirty="0">
              <a:latin typeface="Calibri" panose="020F0502020204030204" pitchFamily="34" charset="0"/>
              <a:ea typeface="Calibri" panose="020F0502020204030204" pitchFamily="34" charset="0"/>
              <a:cs typeface="Calibri" panose="020F0502020204030204" pitchFamily="34" charset="0"/>
            </a:endParaRPr>
          </a:p>
          <a:p>
            <a:endParaRPr lang="en-GB" sz="2800" b="1"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 Placeholder 9">
            <a:extLst>
              <a:ext uri="{FF2B5EF4-FFF2-40B4-BE49-F238E27FC236}">
                <a16:creationId xmlns:a16="http://schemas.microsoft.com/office/drawing/2014/main" id="{A9A0EA49-6DE7-A24A-D28A-0D83EC2B166B}"/>
              </a:ext>
            </a:extLst>
          </p:cNvPr>
          <p:cNvSpPr txBox="1">
            <a:spLocks/>
          </p:cNvSpPr>
          <p:nvPr/>
        </p:nvSpPr>
        <p:spPr>
          <a:xfrm>
            <a:off x="6655981" y="2155174"/>
            <a:ext cx="4377890" cy="54738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External Forces</a:t>
            </a:r>
          </a:p>
        </p:txBody>
      </p:sp>
      <p:sp>
        <p:nvSpPr>
          <p:cNvPr id="14" name="Content Placeholder 8">
            <a:extLst>
              <a:ext uri="{FF2B5EF4-FFF2-40B4-BE49-F238E27FC236}">
                <a16:creationId xmlns:a16="http://schemas.microsoft.com/office/drawing/2014/main" id="{F9540554-C686-A688-2E33-9FC295045A61}"/>
              </a:ext>
            </a:extLst>
          </p:cNvPr>
          <p:cNvSpPr txBox="1">
            <a:spLocks/>
          </p:cNvSpPr>
          <p:nvPr/>
        </p:nvSpPr>
        <p:spPr>
          <a:xfrm>
            <a:off x="839788" y="2966483"/>
            <a:ext cx="5157787" cy="322317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Need for higher profits</a:t>
            </a:r>
          </a:p>
          <a:p>
            <a:r>
              <a:rPr lang="en-GB" dirty="0">
                <a:latin typeface="Calibri" panose="020F0502020204030204" pitchFamily="34" charset="0"/>
                <a:ea typeface="Calibri" panose="020F0502020204030204" pitchFamily="34" charset="0"/>
                <a:cs typeface="Calibri" panose="020F0502020204030204" pitchFamily="34" charset="0"/>
              </a:rPr>
              <a:t>Poor efficiency</a:t>
            </a:r>
          </a:p>
          <a:p>
            <a:r>
              <a:rPr lang="en-GB" dirty="0">
                <a:latin typeface="Calibri" panose="020F0502020204030204" pitchFamily="34" charset="0"/>
                <a:ea typeface="Calibri" panose="020F0502020204030204" pitchFamily="34" charset="0"/>
                <a:cs typeface="Calibri" panose="020F0502020204030204" pitchFamily="34" charset="0"/>
              </a:rPr>
              <a:t>Lack of innovation</a:t>
            </a:r>
          </a:p>
          <a:p>
            <a:r>
              <a:rPr lang="en-GB" dirty="0">
                <a:latin typeface="Calibri" panose="020F0502020204030204" pitchFamily="34" charset="0"/>
                <a:ea typeface="Calibri" panose="020F0502020204030204" pitchFamily="34" charset="0"/>
                <a:cs typeface="Calibri" panose="020F0502020204030204" pitchFamily="34" charset="0"/>
              </a:rPr>
              <a:t>Need to change organisational culture</a:t>
            </a:r>
          </a:p>
          <a:p>
            <a:r>
              <a:rPr lang="en-GB" dirty="0">
                <a:latin typeface="Calibri" panose="020F0502020204030204" pitchFamily="34" charset="0"/>
                <a:ea typeface="Calibri" panose="020F0502020204030204" pitchFamily="34" charset="0"/>
                <a:cs typeface="Calibri" panose="020F0502020204030204" pitchFamily="34" charset="0"/>
              </a:rPr>
              <a:t>Change of leadership</a:t>
            </a:r>
          </a:p>
          <a:p>
            <a:endParaRPr lang="en-GB" dirty="0"/>
          </a:p>
          <a:p>
            <a:endParaRPr lang="en-GB" dirty="0"/>
          </a:p>
          <a:p>
            <a:endParaRPr lang="en-GB" dirty="0"/>
          </a:p>
        </p:txBody>
      </p:sp>
      <p:sp>
        <p:nvSpPr>
          <p:cNvPr id="16" name="Content Placeholder 10">
            <a:extLst>
              <a:ext uri="{FF2B5EF4-FFF2-40B4-BE49-F238E27FC236}">
                <a16:creationId xmlns:a16="http://schemas.microsoft.com/office/drawing/2014/main" id="{12B7B78E-1AB8-D506-87FF-B4734DEBC6DD}"/>
              </a:ext>
            </a:extLst>
          </p:cNvPr>
          <p:cNvSpPr txBox="1">
            <a:spLocks/>
          </p:cNvSpPr>
          <p:nvPr/>
        </p:nvSpPr>
        <p:spPr>
          <a:xfrm>
            <a:off x="6655981" y="2966484"/>
            <a:ext cx="4720856" cy="305331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ea typeface="Calibri" panose="020F0502020204030204" pitchFamily="34" charset="0"/>
                <a:cs typeface="Calibri" panose="020F0502020204030204" pitchFamily="34" charset="0"/>
              </a:rPr>
              <a:t>Customer demand</a:t>
            </a:r>
          </a:p>
          <a:p>
            <a:r>
              <a:rPr lang="en-GB" dirty="0">
                <a:latin typeface="Calibri" panose="020F0502020204030204" pitchFamily="34" charset="0"/>
                <a:ea typeface="Calibri" panose="020F0502020204030204" pitchFamily="34" charset="0"/>
                <a:cs typeface="Calibri" panose="020F0502020204030204" pitchFamily="34" charset="0"/>
              </a:rPr>
              <a:t>Competition</a:t>
            </a:r>
          </a:p>
          <a:p>
            <a:r>
              <a:rPr lang="en-GB" dirty="0">
                <a:latin typeface="Calibri" panose="020F0502020204030204" pitchFamily="34" charset="0"/>
                <a:ea typeface="Calibri" panose="020F0502020204030204" pitchFamily="34" charset="0"/>
                <a:cs typeface="Calibri" panose="020F0502020204030204" pitchFamily="34" charset="0"/>
              </a:rPr>
              <a:t>Legislation and taxes</a:t>
            </a:r>
          </a:p>
          <a:p>
            <a:r>
              <a:rPr lang="en-GB" dirty="0">
                <a:latin typeface="Calibri" panose="020F0502020204030204" pitchFamily="34" charset="0"/>
                <a:ea typeface="Calibri" panose="020F0502020204030204" pitchFamily="34" charset="0"/>
                <a:cs typeface="Calibri" panose="020F0502020204030204" pitchFamily="34" charset="0"/>
              </a:rPr>
              <a:t>Political environment</a:t>
            </a:r>
          </a:p>
          <a:p>
            <a:r>
              <a:rPr lang="en-GB" dirty="0">
                <a:latin typeface="Calibri" panose="020F0502020204030204" pitchFamily="34" charset="0"/>
                <a:ea typeface="Calibri" panose="020F0502020204030204" pitchFamily="34" charset="0"/>
                <a:cs typeface="Calibri" panose="020F0502020204030204" pitchFamily="34" charset="0"/>
              </a:rPr>
              <a:t>Ethical and social values</a:t>
            </a:r>
          </a:p>
          <a:p>
            <a:r>
              <a:rPr lang="en-GB" dirty="0">
                <a:latin typeface="Calibri" panose="020F0502020204030204" pitchFamily="34" charset="0"/>
                <a:ea typeface="Calibri" panose="020F0502020204030204" pitchFamily="34" charset="0"/>
                <a:cs typeface="Calibri" panose="020F0502020204030204" pitchFamily="34" charset="0"/>
              </a:rPr>
              <a:t>Technological change</a:t>
            </a:r>
          </a:p>
          <a:p>
            <a:endParaRPr lang="en-GB" dirty="0"/>
          </a:p>
          <a:p>
            <a:endParaRPr lang="en-GB" dirty="0"/>
          </a:p>
        </p:txBody>
      </p:sp>
      <p:sp>
        <p:nvSpPr>
          <p:cNvPr id="18" name="Text Placeholder 9">
            <a:extLst>
              <a:ext uri="{FF2B5EF4-FFF2-40B4-BE49-F238E27FC236}">
                <a16:creationId xmlns:a16="http://schemas.microsoft.com/office/drawing/2014/main" id="{9864DEDD-3A26-881E-5CD5-64C6E3586778}"/>
              </a:ext>
            </a:extLst>
          </p:cNvPr>
          <p:cNvSpPr txBox="1">
            <a:spLocks/>
          </p:cNvSpPr>
          <p:nvPr/>
        </p:nvSpPr>
        <p:spPr>
          <a:xfrm>
            <a:off x="839789" y="2155175"/>
            <a:ext cx="4616132" cy="6192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Calibri" panose="020F0502020204030204" pitchFamily="34" charset="0"/>
                <a:ea typeface="Calibri" panose="020F0502020204030204" pitchFamily="34" charset="0"/>
                <a:cs typeface="Calibri" panose="020F0502020204030204" pitchFamily="34" charset="0"/>
              </a:rPr>
              <a:t>Internal Forces</a:t>
            </a:r>
          </a:p>
        </p:txBody>
      </p:sp>
      <p:sp>
        <p:nvSpPr>
          <p:cNvPr id="3" name="Footer Placeholder 2">
            <a:extLst>
              <a:ext uri="{FF2B5EF4-FFF2-40B4-BE49-F238E27FC236}">
                <a16:creationId xmlns:a16="http://schemas.microsoft.com/office/drawing/2014/main" id="{F81E11F3-7F0A-B2D9-0E44-DC69C5AD8FC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99749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38470-B797-FF23-1542-E5F1360E5EF2}"/>
              </a:ext>
            </a:extLst>
          </p:cNvPr>
          <p:cNvSpPr>
            <a:spLocks noGrp="1"/>
          </p:cNvSpPr>
          <p:nvPr>
            <p:ph type="title"/>
          </p:nvPr>
        </p:nvSpPr>
        <p:spPr>
          <a:xfrm>
            <a:off x="901701" y="294538"/>
            <a:ext cx="10365850" cy="1033669"/>
          </a:xfrm>
        </p:spPr>
        <p:txBody>
          <a:bodyPr>
            <a:normAutofit/>
          </a:bodyPr>
          <a:lstStyle/>
          <a:p>
            <a:r>
              <a:rPr lang="en-GB" b="1" u="sng" dirty="0">
                <a:solidFill>
                  <a:srgbClr val="FFFFFF"/>
                </a:solidFill>
                <a:latin typeface="Calibri" panose="020F0502020204030204" pitchFamily="34" charset="0"/>
                <a:ea typeface="Calibri" panose="020F0502020204030204" pitchFamily="34" charset="0"/>
                <a:cs typeface="Calibri" panose="020F0502020204030204" pitchFamily="34" charset="0"/>
              </a:rPr>
              <a:t>Resistance to Change</a:t>
            </a:r>
          </a:p>
        </p:txBody>
      </p:sp>
      <p:sp>
        <p:nvSpPr>
          <p:cNvPr id="3" name="Content Placeholder 2">
            <a:extLst>
              <a:ext uri="{FF2B5EF4-FFF2-40B4-BE49-F238E27FC236}">
                <a16:creationId xmlns:a16="http://schemas.microsoft.com/office/drawing/2014/main" id="{1F326E51-3DA2-1E61-6670-FE0A86464865}"/>
              </a:ext>
            </a:extLst>
          </p:cNvPr>
          <p:cNvSpPr>
            <a:spLocks noGrp="1"/>
          </p:cNvSpPr>
          <p:nvPr>
            <p:ph idx="1"/>
          </p:nvPr>
        </p:nvSpPr>
        <p:spPr>
          <a:xfrm>
            <a:off x="787400" y="2133600"/>
            <a:ext cx="10926063" cy="3867955"/>
          </a:xfrm>
        </p:spPr>
        <p:txBody>
          <a:bodyPr anchor="ctr">
            <a:no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A degree of resistance is normal since change is disruptive and stressful</a:t>
            </a:r>
          </a:p>
          <a:p>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A degree of scepticism can be healthy, especially if there are weaknesses in the change proposal</a:t>
            </a:r>
          </a:p>
          <a:p>
            <a:endParaRPr lang="en-GB" sz="3200" dirty="0">
              <a:latin typeface="Calibri" panose="020F0502020204030204" pitchFamily="34" charset="0"/>
              <a:ea typeface="Calibri" panose="020F0502020204030204" pitchFamily="34" charset="0"/>
              <a:cs typeface="Calibri" panose="020F0502020204030204" pitchFamily="34" charset="0"/>
            </a:endParaRPr>
          </a:p>
          <a:p>
            <a:r>
              <a:rPr lang="en-GB" sz="3200" dirty="0">
                <a:latin typeface="Calibri" panose="020F0502020204030204" pitchFamily="34" charset="0"/>
                <a:ea typeface="Calibri" panose="020F0502020204030204" pitchFamily="34" charset="0"/>
                <a:cs typeface="Calibri" panose="020F0502020204030204" pitchFamily="34" charset="0"/>
              </a:rPr>
              <a:t>However, resistance will also slow down the achievement of the organisational objectives </a:t>
            </a:r>
          </a:p>
        </p:txBody>
      </p:sp>
      <p:sp>
        <p:nvSpPr>
          <p:cNvPr id="4" name="Date Placeholder 3">
            <a:extLst>
              <a:ext uri="{FF2B5EF4-FFF2-40B4-BE49-F238E27FC236}">
                <a16:creationId xmlns:a16="http://schemas.microsoft.com/office/drawing/2014/main" id="{4A78AED9-D7D3-D5B2-6185-C67280971EB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A45C525D-65B1-4DD4-BFB5-996F56464636}"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2E9B5F4B-5E34-E82D-EA53-13A16B0FC01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97485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7DC9F-3D63-FA1D-06BB-C3F3898959D6}"/>
              </a:ext>
            </a:extLst>
          </p:cNvPr>
          <p:cNvSpPr>
            <a:spLocks noGrp="1"/>
          </p:cNvSpPr>
          <p:nvPr>
            <p:ph type="title"/>
          </p:nvPr>
        </p:nvSpPr>
        <p:spPr/>
        <p:txBody>
          <a:bodyPr/>
          <a:lstStyle/>
          <a:p>
            <a:endParaRPr lang="en-GB"/>
          </a:p>
        </p:txBody>
      </p:sp>
      <p:pic>
        <p:nvPicPr>
          <p:cNvPr id="5" name="Online Media 4" title="Forcefield Analysis: An introduction">
            <a:hlinkClick r:id="" action="ppaction://media"/>
            <a:extLst>
              <a:ext uri="{FF2B5EF4-FFF2-40B4-BE49-F238E27FC236}">
                <a16:creationId xmlns:a16="http://schemas.microsoft.com/office/drawing/2014/main" id="{F3B1041C-E21B-D660-83A9-8BC8ACFD2B07}"/>
              </a:ext>
            </a:extLst>
          </p:cNvPr>
          <p:cNvPicPr>
            <a:picLocks noGrp="1" noRot="1" noChangeAspect="1"/>
          </p:cNvPicPr>
          <p:nvPr>
            <p:ph idx="1"/>
            <a:videoFile r:link="rId1"/>
          </p:nvPr>
        </p:nvPicPr>
        <p:blipFill>
          <a:blip r:embed="rId4"/>
          <a:stretch>
            <a:fillRect/>
          </a:stretch>
        </p:blipFill>
        <p:spPr>
          <a:xfrm>
            <a:off x="71438" y="14288"/>
            <a:ext cx="12138025" cy="6827837"/>
          </a:xfrm>
          <a:prstGeom prst="rect">
            <a:avLst/>
          </a:prstGeom>
        </p:spPr>
      </p:pic>
      <p:sp>
        <p:nvSpPr>
          <p:cNvPr id="4" name="Date Placeholder 3">
            <a:extLst>
              <a:ext uri="{FF2B5EF4-FFF2-40B4-BE49-F238E27FC236}">
                <a16:creationId xmlns:a16="http://schemas.microsoft.com/office/drawing/2014/main" id="{8675CBCB-BD04-8842-B1B5-D1D09D5DB570}"/>
              </a:ext>
            </a:extLst>
          </p:cNvPr>
          <p:cNvSpPr>
            <a:spLocks noGrp="1"/>
          </p:cNvSpPr>
          <p:nvPr>
            <p:ph type="dt" sz="half" idx="10"/>
          </p:nvPr>
        </p:nvSpPr>
        <p:spPr/>
        <p:txBody>
          <a:bodyPr/>
          <a:lstStyle/>
          <a:p>
            <a:pPr rtl="0"/>
            <a:fld id="{59968D51-49DB-484C-91B5-BA0E4EE1D491}" type="datetime1">
              <a:rPr lang="en-US" smtClean="0"/>
              <a:t>10/20/2025</a:t>
            </a:fld>
            <a:endParaRPr lang="en-US"/>
          </a:p>
        </p:txBody>
      </p:sp>
      <p:sp>
        <p:nvSpPr>
          <p:cNvPr id="3" name="Footer Placeholder 2">
            <a:extLst>
              <a:ext uri="{FF2B5EF4-FFF2-40B4-BE49-F238E27FC236}">
                <a16:creationId xmlns:a16="http://schemas.microsoft.com/office/drawing/2014/main" id="{A22E3211-9570-6B21-65A4-2E4AA3C8DA7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49582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4156-F1D1-4FE8-80EE-DACD39775418}"/>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Task for Assignment 1 Presentation</a:t>
            </a:r>
          </a:p>
        </p:txBody>
      </p:sp>
      <p:sp>
        <p:nvSpPr>
          <p:cNvPr id="3" name="Content Placeholder 2">
            <a:extLst>
              <a:ext uri="{FF2B5EF4-FFF2-40B4-BE49-F238E27FC236}">
                <a16:creationId xmlns:a16="http://schemas.microsoft.com/office/drawing/2014/main" id="{8B5A74A8-4E89-4A7F-8A98-1C60BDC1C567}"/>
              </a:ext>
            </a:extLst>
          </p:cNvPr>
          <p:cNvSpPr>
            <a:spLocks noGrp="1"/>
          </p:cNvSpPr>
          <p:nvPr>
            <p:ph idx="1"/>
          </p:nvPr>
        </p:nvSpPr>
        <p:spPr>
          <a:xfrm>
            <a:off x="4356865" y="511388"/>
            <a:ext cx="3615776" cy="5684140"/>
          </a:xfrm>
        </p:spPr>
        <p:txBody>
          <a:bodyPr anchor="ctr">
            <a:normAutofit/>
          </a:bodyPr>
          <a:lstStyle/>
          <a:p>
            <a:pPr marL="0" indent="0">
              <a:buNone/>
            </a:pPr>
            <a:r>
              <a:rPr lang="en-GB" sz="3600" dirty="0">
                <a:latin typeface="Calibri" panose="020F0502020204030204" pitchFamily="34" charset="0"/>
                <a:ea typeface="Calibri" panose="020F0502020204030204" pitchFamily="34" charset="0"/>
                <a:cs typeface="Calibri" panose="020F0502020204030204" pitchFamily="34" charset="0"/>
              </a:rPr>
              <a:t>Produce and incorporate into your overall presentation a Force Field Analysis for your chosen case study organisation</a:t>
            </a:r>
          </a:p>
        </p:txBody>
      </p:sp>
      <p:pic>
        <p:nvPicPr>
          <p:cNvPr id="7" name="Graphic 6" descr="Teacher">
            <a:extLst>
              <a:ext uri="{FF2B5EF4-FFF2-40B4-BE49-F238E27FC236}">
                <a16:creationId xmlns:a16="http://schemas.microsoft.com/office/drawing/2014/main" id="{24ED025B-9A47-89D2-72EC-54203719B7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9502" y="1627051"/>
            <a:ext cx="3615776" cy="3615776"/>
          </a:xfrm>
          <a:prstGeom prst="rect">
            <a:avLst/>
          </a:prstGeom>
        </p:spPr>
      </p:pic>
      <p:sp>
        <p:nvSpPr>
          <p:cNvPr id="4" name="Date Placeholder 3">
            <a:extLst>
              <a:ext uri="{FF2B5EF4-FFF2-40B4-BE49-F238E27FC236}">
                <a16:creationId xmlns:a16="http://schemas.microsoft.com/office/drawing/2014/main" id="{ED7F4503-61D9-3F7A-384B-959D54B6D495}"/>
              </a:ext>
            </a:extLst>
          </p:cNvPr>
          <p:cNvSpPr>
            <a:spLocks noGrp="1"/>
          </p:cNvSpPr>
          <p:nvPr>
            <p:ph type="dt" sz="half" idx="10"/>
          </p:nvPr>
        </p:nvSpPr>
        <p:spPr/>
        <p:txBody>
          <a:bodyPr/>
          <a:lstStyle/>
          <a:p>
            <a:fld id="{9884FE01-312F-4704-A074-79BD5D360BEE}" type="datetime1">
              <a:rPr lang="en-US" smtClean="0"/>
              <a:t>10/20/2025</a:t>
            </a:fld>
            <a:endParaRPr lang="en-GB"/>
          </a:p>
        </p:txBody>
      </p:sp>
      <p:sp>
        <p:nvSpPr>
          <p:cNvPr id="5" name="Footer Placeholder 4">
            <a:extLst>
              <a:ext uri="{FF2B5EF4-FFF2-40B4-BE49-F238E27FC236}">
                <a16:creationId xmlns:a16="http://schemas.microsoft.com/office/drawing/2014/main" id="{1E6CD287-F7B3-5CE4-C027-3914490810B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3101832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29083-DD2A-45B8-9DA8-7FAD8C2560E3}"/>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The Three – Step Model</a:t>
            </a:r>
          </a:p>
        </p:txBody>
      </p:sp>
      <p:sp>
        <p:nvSpPr>
          <p:cNvPr id="8" name="Content Placeholder 2">
            <a:extLst>
              <a:ext uri="{FF2B5EF4-FFF2-40B4-BE49-F238E27FC236}">
                <a16:creationId xmlns:a16="http://schemas.microsoft.com/office/drawing/2014/main" id="{62924BA0-7FDE-48CC-AE09-FA68270A3C2D}"/>
              </a:ext>
            </a:extLst>
          </p:cNvPr>
          <p:cNvSpPr>
            <a:spLocks noGrp="1"/>
          </p:cNvSpPr>
          <p:nvPr>
            <p:ph idx="1"/>
          </p:nvPr>
        </p:nvSpPr>
        <p:spPr>
          <a:xfrm>
            <a:off x="4581727" y="649480"/>
            <a:ext cx="3787573" cy="5546047"/>
          </a:xfrm>
        </p:spPr>
        <p:txBody>
          <a:bodyPr anchor="ctr">
            <a:noAutofit/>
          </a:bodyPr>
          <a:lstStyle/>
          <a:p>
            <a:r>
              <a:rPr lang="en-GB" sz="3600" dirty="0">
                <a:latin typeface="Calibri" panose="020F0502020204030204" pitchFamily="34" charset="0"/>
                <a:ea typeface="Calibri" panose="020F0502020204030204" pitchFamily="34" charset="0"/>
                <a:cs typeface="Calibri" panose="020F0502020204030204" pitchFamily="34" charset="0"/>
              </a:rPr>
              <a:t>Unfreezing (Create dissatisfaction)</a:t>
            </a:r>
          </a:p>
          <a:p>
            <a:endParaRPr lang="en-GB" sz="3600" dirty="0">
              <a:latin typeface="Calibri" panose="020F0502020204030204" pitchFamily="34" charset="0"/>
              <a:ea typeface="Calibri" panose="020F0502020204030204" pitchFamily="34" charset="0"/>
              <a:cs typeface="Calibri" panose="020F0502020204030204" pitchFamily="34" charset="0"/>
            </a:endParaRPr>
          </a:p>
          <a:p>
            <a:r>
              <a:rPr lang="en-GB" sz="3600" dirty="0">
                <a:latin typeface="Calibri" panose="020F0502020204030204" pitchFamily="34" charset="0"/>
                <a:ea typeface="Calibri" panose="020F0502020204030204" pitchFamily="34" charset="0"/>
                <a:cs typeface="Calibri" panose="020F0502020204030204" pitchFamily="34" charset="0"/>
              </a:rPr>
              <a:t>Moving (implantation)</a:t>
            </a:r>
          </a:p>
          <a:p>
            <a:endParaRPr lang="en-GB" sz="3600" dirty="0">
              <a:latin typeface="Calibri" panose="020F0502020204030204" pitchFamily="34" charset="0"/>
              <a:ea typeface="Calibri" panose="020F0502020204030204" pitchFamily="34" charset="0"/>
              <a:cs typeface="Calibri" panose="020F0502020204030204" pitchFamily="34" charset="0"/>
            </a:endParaRPr>
          </a:p>
          <a:p>
            <a:r>
              <a:rPr lang="en-GB" sz="3600" dirty="0">
                <a:latin typeface="Calibri" panose="020F0502020204030204" pitchFamily="34" charset="0"/>
                <a:ea typeface="Calibri" panose="020F0502020204030204" pitchFamily="34" charset="0"/>
                <a:cs typeface="Calibri" panose="020F0502020204030204" pitchFamily="34" charset="0"/>
              </a:rPr>
              <a:t>Refreezing (stabilisation)</a:t>
            </a:r>
          </a:p>
        </p:txBody>
      </p:sp>
      <p:pic>
        <p:nvPicPr>
          <p:cNvPr id="7" name="Graphic 6" descr="Circle with Left Arrow">
            <a:extLst>
              <a:ext uri="{FF2B5EF4-FFF2-40B4-BE49-F238E27FC236}">
                <a16:creationId xmlns:a16="http://schemas.microsoft.com/office/drawing/2014/main" id="{0C87FF1E-CCFB-8C7D-7C46-8116AC937FC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09502" y="1627051"/>
            <a:ext cx="3615776" cy="3615776"/>
          </a:xfrm>
          <a:prstGeom prst="rect">
            <a:avLst/>
          </a:prstGeom>
        </p:spPr>
      </p:pic>
      <p:sp>
        <p:nvSpPr>
          <p:cNvPr id="3" name="Date Placeholder 2">
            <a:extLst>
              <a:ext uri="{FF2B5EF4-FFF2-40B4-BE49-F238E27FC236}">
                <a16:creationId xmlns:a16="http://schemas.microsoft.com/office/drawing/2014/main" id="{2CA9C97B-F778-17E8-B101-1B9C93C753CB}"/>
              </a:ext>
            </a:extLst>
          </p:cNvPr>
          <p:cNvSpPr>
            <a:spLocks noGrp="1"/>
          </p:cNvSpPr>
          <p:nvPr>
            <p:ph type="dt" sz="half" idx="10"/>
          </p:nvPr>
        </p:nvSpPr>
        <p:spPr/>
        <p:txBody>
          <a:bodyPr/>
          <a:lstStyle/>
          <a:p>
            <a:fld id="{590C46F4-3BD1-403A-8827-54E94343BB13}" type="datetime1">
              <a:rPr lang="en-US" smtClean="0"/>
              <a:t>10/20/2025</a:t>
            </a:fld>
            <a:endParaRPr lang="en-GB"/>
          </a:p>
        </p:txBody>
      </p:sp>
      <p:sp>
        <p:nvSpPr>
          <p:cNvPr id="4" name="Footer Placeholder 3">
            <a:extLst>
              <a:ext uri="{FF2B5EF4-FFF2-40B4-BE49-F238E27FC236}">
                <a16:creationId xmlns:a16="http://schemas.microsoft.com/office/drawing/2014/main" id="{43B09990-2960-E74C-AA6A-19A89E416B34}"/>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610115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625CF-0B9E-499B-AA5C-02337CBA27A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b="1" u="sng" kern="1200">
                <a:solidFill>
                  <a:srgbClr val="FFFFFF"/>
                </a:solidFill>
                <a:latin typeface="+mj-lt"/>
                <a:ea typeface="+mj-ea"/>
                <a:cs typeface="+mj-cs"/>
              </a:rPr>
              <a:t>Lewin’s (three stage) Change Process</a:t>
            </a:r>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3"/>
          <a:stretch>
            <a:fillRect/>
          </a:stretch>
        </p:blipFill>
        <p:spPr>
          <a:xfrm>
            <a:off x="372979" y="1552044"/>
            <a:ext cx="11333747" cy="5140642"/>
          </a:xfrm>
          <a:prstGeom prst="rect">
            <a:avLst/>
          </a:prstGeom>
        </p:spPr>
      </p:pic>
      <p:sp>
        <p:nvSpPr>
          <p:cNvPr id="3" name="Date Placeholder 2">
            <a:extLst>
              <a:ext uri="{FF2B5EF4-FFF2-40B4-BE49-F238E27FC236}">
                <a16:creationId xmlns:a16="http://schemas.microsoft.com/office/drawing/2014/main" id="{50050F2F-2396-19FF-2561-E3B6DF03E177}"/>
              </a:ext>
            </a:extLst>
          </p:cNvPr>
          <p:cNvSpPr>
            <a:spLocks noGrp="1"/>
          </p:cNvSpPr>
          <p:nvPr>
            <p:ph type="dt" sz="half" idx="10"/>
          </p:nvPr>
        </p:nvSpPr>
        <p:spPr/>
        <p:txBody>
          <a:bodyPr/>
          <a:lstStyle/>
          <a:p>
            <a:fld id="{0E10F51E-1395-4948-A11F-60FE725CFA7E}" type="datetime1">
              <a:rPr lang="en-US" smtClean="0"/>
              <a:t>10/20/2025</a:t>
            </a:fld>
            <a:endParaRPr lang="en-GB"/>
          </a:p>
        </p:txBody>
      </p:sp>
      <p:sp>
        <p:nvSpPr>
          <p:cNvPr id="4" name="Footer Placeholder 3">
            <a:extLst>
              <a:ext uri="{FF2B5EF4-FFF2-40B4-BE49-F238E27FC236}">
                <a16:creationId xmlns:a16="http://schemas.microsoft.com/office/drawing/2014/main" id="{ABEEDB20-3ECF-87E3-7E05-40F3CCEED16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1726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FCEF8-9E55-EB30-E99D-21DC1A3427FE}"/>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latin typeface="+mn-lt"/>
              </a:rPr>
              <a:t>Stages of Unfreeze, Change, Refreeze</a:t>
            </a:r>
          </a:p>
        </p:txBody>
      </p:sp>
      <p:graphicFrame>
        <p:nvGraphicFramePr>
          <p:cNvPr id="19" name="Content Placeholder 2">
            <a:extLst>
              <a:ext uri="{FF2B5EF4-FFF2-40B4-BE49-F238E27FC236}">
                <a16:creationId xmlns:a16="http://schemas.microsoft.com/office/drawing/2014/main" id="{36892731-57AC-7308-CC12-83B440BF9CAA}"/>
              </a:ext>
            </a:extLst>
          </p:cNvPr>
          <p:cNvGraphicFramePr>
            <a:graphicFrameLocks noGrp="1"/>
          </p:cNvGraphicFramePr>
          <p:nvPr>
            <p:ph idx="1"/>
            <p:extLst>
              <p:ext uri="{D42A27DB-BD31-4B8C-83A1-F6EECF244321}">
                <p14:modId xmlns:p14="http://schemas.microsoft.com/office/powerpoint/2010/main" val="2266430796"/>
              </p:ext>
            </p:extLst>
          </p:nvPr>
        </p:nvGraphicFramePr>
        <p:xfrm>
          <a:off x="152401" y="1622744"/>
          <a:ext cx="11874500" cy="4940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A854E438-6350-E92C-0333-B1F76F2A4B91}"/>
              </a:ext>
            </a:extLst>
          </p:cNvPr>
          <p:cNvSpPr>
            <a:spLocks noGrp="1"/>
          </p:cNvSpPr>
          <p:nvPr>
            <p:ph type="dt" sz="half" idx="10"/>
          </p:nvPr>
        </p:nvSpPr>
        <p:spPr>
          <a:xfrm>
            <a:off x="8970264" y="6455431"/>
            <a:ext cx="2743200" cy="365125"/>
          </a:xfrm>
        </p:spPr>
        <p:txBody>
          <a:bodyPr>
            <a:normAutofit/>
          </a:bodyPr>
          <a:lstStyle/>
          <a:p>
            <a:pPr algn="r" rtl="0">
              <a:spcAft>
                <a:spcPts val="600"/>
              </a:spcAft>
            </a:pPr>
            <a:fld id="{2EB27C1C-10B6-492E-8E06-7EE994DD7665}"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CB8C14A3-1010-5C9C-3208-6468043285E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39026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FBA9BE-8485-6182-3D5E-CDE66F22BAC8}"/>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Applying Lewin’s Models</a:t>
            </a:r>
          </a:p>
        </p:txBody>
      </p:sp>
      <p:sp>
        <p:nvSpPr>
          <p:cNvPr id="5" name="Footer Placeholder 4">
            <a:extLst>
              <a:ext uri="{FF2B5EF4-FFF2-40B4-BE49-F238E27FC236}">
                <a16:creationId xmlns:a16="http://schemas.microsoft.com/office/drawing/2014/main" id="{CEDD4ACC-5950-31C6-9F1D-43EBBDA42874}"/>
              </a:ext>
            </a:extLst>
          </p:cNvPr>
          <p:cNvSpPr>
            <a:spLocks noGrp="1"/>
          </p:cNvSpPr>
          <p:nvPr>
            <p:ph type="ftr" sz="quarter" idx="11"/>
          </p:nvPr>
        </p:nvSpPr>
        <p:spPr>
          <a:xfrm rot="5400000">
            <a:off x="-1828800" y="1984248"/>
            <a:ext cx="4114800" cy="365125"/>
          </a:xfrm>
        </p:spPr>
        <p:txBody>
          <a:bodyPr>
            <a:normAutofit/>
          </a:bodyPr>
          <a:lstStyle/>
          <a:p>
            <a:pPr algn="l"/>
            <a:endParaRPr lang="en-GB" sz="1100">
              <a:solidFill>
                <a:srgbClr val="FFFFFF"/>
              </a:solidFill>
            </a:endParaRPr>
          </a:p>
        </p:txBody>
      </p:sp>
      <p:sp>
        <p:nvSpPr>
          <p:cNvPr id="4" name="Date Placeholder 3">
            <a:extLst>
              <a:ext uri="{FF2B5EF4-FFF2-40B4-BE49-F238E27FC236}">
                <a16:creationId xmlns:a16="http://schemas.microsoft.com/office/drawing/2014/main" id="{A1F0C5CF-6166-9B4B-4365-ACECC34C0A7F}"/>
              </a:ext>
            </a:extLst>
          </p:cNvPr>
          <p:cNvSpPr>
            <a:spLocks noGrp="1"/>
          </p:cNvSpPr>
          <p:nvPr>
            <p:ph type="dt" sz="half" idx="10"/>
          </p:nvPr>
        </p:nvSpPr>
        <p:spPr>
          <a:xfrm>
            <a:off x="8970264" y="6455664"/>
            <a:ext cx="2743200" cy="365125"/>
          </a:xfrm>
        </p:spPr>
        <p:txBody>
          <a:bodyPr>
            <a:normAutofit/>
          </a:bodyPr>
          <a:lstStyle/>
          <a:p>
            <a:pPr algn="r">
              <a:spcAft>
                <a:spcPts val="600"/>
              </a:spcAft>
            </a:pPr>
            <a:fld id="{C51E0BC9-9FE7-47CB-A7FA-B1C140947A4B}" type="datetime1">
              <a:rPr lang="en-US" sz="1100">
                <a:solidFill>
                  <a:schemeClr val="tx1">
                    <a:lumMod val="50000"/>
                    <a:lumOff val="50000"/>
                  </a:schemeClr>
                </a:solidFill>
              </a:rPr>
              <a:pPr algn="r">
                <a:spcAft>
                  <a:spcPts val="600"/>
                </a:spcAft>
              </a:pPr>
              <a:t>10/21/2025</a:t>
            </a:fld>
            <a:endParaRPr lang="en-GB" sz="1100">
              <a:solidFill>
                <a:schemeClr val="tx1">
                  <a:lumMod val="50000"/>
                  <a:lumOff val="50000"/>
                </a:schemeClr>
              </a:solidFill>
            </a:endParaRPr>
          </a:p>
        </p:txBody>
      </p:sp>
      <p:graphicFrame>
        <p:nvGraphicFramePr>
          <p:cNvPr id="7" name="Content Placeholder 2">
            <a:extLst>
              <a:ext uri="{FF2B5EF4-FFF2-40B4-BE49-F238E27FC236}">
                <a16:creationId xmlns:a16="http://schemas.microsoft.com/office/drawing/2014/main" id="{FBBE34E5-E630-946E-FD76-5E943FA55B42}"/>
              </a:ext>
            </a:extLst>
          </p:cNvPr>
          <p:cNvGraphicFramePr>
            <a:graphicFrameLocks noGrp="1"/>
          </p:cNvGraphicFramePr>
          <p:nvPr>
            <p:ph idx="1"/>
            <p:extLst>
              <p:ext uri="{D42A27DB-BD31-4B8C-83A1-F6EECF244321}">
                <p14:modId xmlns:p14="http://schemas.microsoft.com/office/powerpoint/2010/main" val="3334839695"/>
              </p:ext>
            </p:extLst>
          </p:nvPr>
        </p:nvGraphicFramePr>
        <p:xfrm>
          <a:off x="4379495" y="336885"/>
          <a:ext cx="7333969" cy="6081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30980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F70FB-74EC-C4B7-5192-EF93F7E00882}"/>
              </a:ext>
            </a:extLst>
          </p:cNvPr>
          <p:cNvSpPr>
            <a:spLocks noGrp="1"/>
          </p:cNvSpPr>
          <p:nvPr>
            <p:ph type="title"/>
          </p:nvPr>
        </p:nvSpPr>
        <p:spPr/>
        <p:txBody>
          <a:bodyPr/>
          <a:lstStyle/>
          <a:p>
            <a:r>
              <a:rPr lang="en-GB" b="1" dirty="0"/>
              <a:t>How Lewin’s Models Fit Together</a:t>
            </a:r>
          </a:p>
        </p:txBody>
      </p:sp>
      <p:graphicFrame>
        <p:nvGraphicFramePr>
          <p:cNvPr id="6" name="Content Placeholder 5">
            <a:extLst>
              <a:ext uri="{FF2B5EF4-FFF2-40B4-BE49-F238E27FC236}">
                <a16:creationId xmlns:a16="http://schemas.microsoft.com/office/drawing/2014/main" id="{9569EA25-7762-2CBB-CF42-95AB881D33A8}"/>
              </a:ext>
            </a:extLst>
          </p:cNvPr>
          <p:cNvGraphicFramePr>
            <a:graphicFrameLocks noGrp="1"/>
          </p:cNvGraphicFramePr>
          <p:nvPr>
            <p:ph idx="1"/>
            <p:extLst>
              <p:ext uri="{D42A27DB-BD31-4B8C-83A1-F6EECF244321}">
                <p14:modId xmlns:p14="http://schemas.microsoft.com/office/powerpoint/2010/main" val="3798743342"/>
              </p:ext>
            </p:extLst>
          </p:nvPr>
        </p:nvGraphicFramePr>
        <p:xfrm>
          <a:off x="838200" y="1825624"/>
          <a:ext cx="10515600" cy="3829218"/>
        </p:xfrm>
        <a:graphic>
          <a:graphicData uri="http://schemas.openxmlformats.org/drawingml/2006/table">
            <a:tbl>
              <a:tblPr firstRow="1" bandRow="1">
                <a:tableStyleId>{5C22544A-7EE6-4342-B048-85BDC9FD1C3A}</a:tableStyleId>
              </a:tblPr>
              <a:tblGrid>
                <a:gridCol w="4299284">
                  <a:extLst>
                    <a:ext uri="{9D8B030D-6E8A-4147-A177-3AD203B41FA5}">
                      <a16:colId xmlns:a16="http://schemas.microsoft.com/office/drawing/2014/main" val="1634878684"/>
                    </a:ext>
                  </a:extLst>
                </a:gridCol>
                <a:gridCol w="6216316">
                  <a:extLst>
                    <a:ext uri="{9D8B030D-6E8A-4147-A177-3AD203B41FA5}">
                      <a16:colId xmlns:a16="http://schemas.microsoft.com/office/drawing/2014/main" val="1680582965"/>
                    </a:ext>
                  </a:extLst>
                </a:gridCol>
              </a:tblGrid>
              <a:tr h="478652">
                <a:tc>
                  <a:txBody>
                    <a:bodyPr/>
                    <a:lstStyle/>
                    <a:p>
                      <a:r>
                        <a:rPr lang="en-GB" sz="2400" dirty="0"/>
                        <a:t>THREE STAGE MODEL</a:t>
                      </a:r>
                    </a:p>
                  </a:txBody>
                  <a:tcPr/>
                </a:tc>
                <a:tc>
                  <a:txBody>
                    <a:bodyPr/>
                    <a:lstStyle/>
                    <a:p>
                      <a:r>
                        <a:rPr lang="en-GB" sz="2400" dirty="0"/>
                        <a:t>FORCE FIELD ANALYSIS ROLE</a:t>
                      </a:r>
                    </a:p>
                  </a:txBody>
                  <a:tcPr/>
                </a:tc>
                <a:extLst>
                  <a:ext uri="{0D108BD9-81ED-4DB2-BD59-A6C34878D82A}">
                    <a16:rowId xmlns:a16="http://schemas.microsoft.com/office/drawing/2014/main" val="870427301"/>
                  </a:ext>
                </a:extLst>
              </a:tr>
              <a:tr h="1244496">
                <a:tc>
                  <a:txBody>
                    <a:bodyPr/>
                    <a:lstStyle/>
                    <a:p>
                      <a:r>
                        <a:rPr lang="en-GB" sz="2400" dirty="0"/>
                        <a:t>UNFREEZE</a:t>
                      </a:r>
                    </a:p>
                  </a:txBody>
                  <a:tcPr/>
                </a:tc>
                <a:tc>
                  <a:txBody>
                    <a:bodyPr/>
                    <a:lstStyle/>
                    <a:p>
                      <a:r>
                        <a:rPr lang="en-GB" sz="2400" dirty="0"/>
                        <a:t>Use Force Field Analysis to identify and reduce restraining forces. This makes the organisation ready for change.</a:t>
                      </a:r>
                    </a:p>
                  </a:txBody>
                  <a:tcPr/>
                </a:tc>
                <a:extLst>
                  <a:ext uri="{0D108BD9-81ED-4DB2-BD59-A6C34878D82A}">
                    <a16:rowId xmlns:a16="http://schemas.microsoft.com/office/drawing/2014/main" val="3033882416"/>
                  </a:ext>
                </a:extLst>
              </a:tr>
              <a:tr h="861574">
                <a:tc>
                  <a:txBody>
                    <a:bodyPr/>
                    <a:lstStyle/>
                    <a:p>
                      <a:r>
                        <a:rPr lang="en-GB" sz="2400" dirty="0"/>
                        <a:t>CHANGE</a:t>
                      </a:r>
                    </a:p>
                  </a:txBody>
                  <a:tcPr/>
                </a:tc>
                <a:tc>
                  <a:txBody>
                    <a:bodyPr/>
                    <a:lstStyle/>
                    <a:p>
                      <a:r>
                        <a:rPr lang="en-GB" sz="2400" dirty="0"/>
                        <a:t>Apply strategies that leverage the driving forces to support the transition</a:t>
                      </a:r>
                    </a:p>
                  </a:txBody>
                  <a:tcPr/>
                </a:tc>
                <a:extLst>
                  <a:ext uri="{0D108BD9-81ED-4DB2-BD59-A6C34878D82A}">
                    <a16:rowId xmlns:a16="http://schemas.microsoft.com/office/drawing/2014/main" val="2523490772"/>
                  </a:ext>
                </a:extLst>
              </a:tr>
              <a:tr h="1244496">
                <a:tc>
                  <a:txBody>
                    <a:bodyPr/>
                    <a:lstStyle/>
                    <a:p>
                      <a:r>
                        <a:rPr lang="en-GB" sz="2400" dirty="0"/>
                        <a:t>REFREEZE</a:t>
                      </a:r>
                    </a:p>
                  </a:txBody>
                  <a:tcPr/>
                </a:tc>
                <a:tc>
                  <a:txBody>
                    <a:bodyPr/>
                    <a:lstStyle/>
                    <a:p>
                      <a:r>
                        <a:rPr lang="en-GB" sz="2400" dirty="0"/>
                        <a:t>Reinforce new behaviours and reduce changes of regression by balancing the forces to stabilise the change. </a:t>
                      </a:r>
                    </a:p>
                  </a:txBody>
                  <a:tcPr/>
                </a:tc>
                <a:extLst>
                  <a:ext uri="{0D108BD9-81ED-4DB2-BD59-A6C34878D82A}">
                    <a16:rowId xmlns:a16="http://schemas.microsoft.com/office/drawing/2014/main" val="3266391780"/>
                  </a:ext>
                </a:extLst>
              </a:tr>
            </a:tbl>
          </a:graphicData>
        </a:graphic>
      </p:graphicFrame>
      <p:sp>
        <p:nvSpPr>
          <p:cNvPr id="4" name="Date Placeholder 3">
            <a:extLst>
              <a:ext uri="{FF2B5EF4-FFF2-40B4-BE49-F238E27FC236}">
                <a16:creationId xmlns:a16="http://schemas.microsoft.com/office/drawing/2014/main" id="{50706176-1412-E6B8-805C-BE6FEDA5395F}"/>
              </a:ext>
            </a:extLst>
          </p:cNvPr>
          <p:cNvSpPr>
            <a:spLocks noGrp="1"/>
          </p:cNvSpPr>
          <p:nvPr>
            <p:ph type="dt" sz="half" idx="10"/>
          </p:nvPr>
        </p:nvSpPr>
        <p:spPr/>
        <p:txBody>
          <a:bodyPr/>
          <a:lstStyle/>
          <a:p>
            <a:fld id="{C51E0BC9-9FE7-47CB-A7FA-B1C140947A4B}" type="datetime1">
              <a:rPr lang="en-US" smtClean="0"/>
              <a:t>10/20/2025</a:t>
            </a:fld>
            <a:endParaRPr lang="en-GB"/>
          </a:p>
        </p:txBody>
      </p:sp>
      <p:sp>
        <p:nvSpPr>
          <p:cNvPr id="5" name="Footer Placeholder 4">
            <a:extLst>
              <a:ext uri="{FF2B5EF4-FFF2-40B4-BE49-F238E27FC236}">
                <a16:creationId xmlns:a16="http://schemas.microsoft.com/office/drawing/2014/main" id="{F49DFA3B-1293-1F3B-9E0C-1EC2550583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61325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3" name="Rectangle 207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Rectangle 207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7" name="Rectangle 207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1" name="Freeform: Shape 208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5" name="Title 3">
            <a:extLst>
              <a:ext uri="{FF2B5EF4-FFF2-40B4-BE49-F238E27FC236}">
                <a16:creationId xmlns:a16="http://schemas.microsoft.com/office/drawing/2014/main" id="{AC442F7A-744E-31C0-5AE6-7406C7E1B10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Kurt Lewin’s Three Phase Theory of Change</a:t>
            </a:r>
            <a:endParaRPr lang="en-US" sz="4000" kern="1200" dirty="0">
              <a:solidFill>
                <a:srgbClr val="FFFFFF"/>
              </a:solidFill>
              <a:latin typeface="+mj-lt"/>
              <a:ea typeface="+mj-ea"/>
              <a:cs typeface="+mj-cs"/>
            </a:endParaRPr>
          </a:p>
        </p:txBody>
      </p:sp>
      <p:pic>
        <p:nvPicPr>
          <p:cNvPr id="2050" name="Picture 2" descr="A diagram of a change&#10;&#10;Description automatically generated">
            <a:extLst>
              <a:ext uri="{FF2B5EF4-FFF2-40B4-BE49-F238E27FC236}">
                <a16:creationId xmlns:a16="http://schemas.microsoft.com/office/drawing/2014/main" id="{75F89C31-EB11-DF13-8093-F2E61C9A95E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748" r="4" b="5678"/>
          <a:stretch/>
        </p:blipFill>
        <p:spPr bwMode="auto">
          <a:xfrm>
            <a:off x="4038605" y="478712"/>
            <a:ext cx="8256136" cy="5828049"/>
          </a:xfrm>
          <a:prstGeom prst="rect">
            <a:avLst/>
          </a:prstGeom>
          <a:solidFill>
            <a:srgbClr val="FFFFFF"/>
          </a:solidFill>
        </p:spPr>
      </p:pic>
      <p:sp>
        <p:nvSpPr>
          <p:cNvPr id="4" name="Date Placeholder 3">
            <a:extLst>
              <a:ext uri="{FF2B5EF4-FFF2-40B4-BE49-F238E27FC236}">
                <a16:creationId xmlns:a16="http://schemas.microsoft.com/office/drawing/2014/main" id="{8B464090-4A32-2A32-FD5E-D891D134891D}"/>
              </a:ext>
            </a:extLst>
          </p:cNvPr>
          <p:cNvSpPr>
            <a:spLocks noGrp="1"/>
          </p:cNvSpPr>
          <p:nvPr>
            <p:ph type="dt" sz="half" idx="10"/>
          </p:nvPr>
        </p:nvSpPr>
        <p:spPr>
          <a:xfrm>
            <a:off x="8970264" y="6455664"/>
            <a:ext cx="2743200" cy="365125"/>
          </a:xfrm>
        </p:spPr>
        <p:txBody>
          <a:bodyPr vert="horz" lIns="91440" tIns="45720" rIns="91440" bIns="45720" rtlCol="0" anchor="ctr">
            <a:normAutofit/>
          </a:bodyPr>
          <a:lstStyle/>
          <a:p>
            <a:pPr algn="r">
              <a:spcAft>
                <a:spcPts val="600"/>
              </a:spcAft>
            </a:pPr>
            <a:fld id="{942EE392-BF1C-4F36-BE0D-742E63D8EBFB}"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2" name="Footer Placeholder 1">
            <a:extLst>
              <a:ext uri="{FF2B5EF4-FFF2-40B4-BE49-F238E27FC236}">
                <a16:creationId xmlns:a16="http://schemas.microsoft.com/office/drawing/2014/main" id="{53285EE5-809A-DA2A-59DE-A1C74EEC0A9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289309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04067-2586-49F2-B854-172AD260F153}"/>
              </a:ext>
            </a:extLst>
          </p:cNvPr>
          <p:cNvSpPr>
            <a:spLocks noGrp="1"/>
          </p:cNvSpPr>
          <p:nvPr>
            <p:ph type="title"/>
          </p:nvPr>
        </p:nvSpPr>
        <p:spPr>
          <a:xfrm>
            <a:off x="459347" y="294538"/>
            <a:ext cx="10808204" cy="1033669"/>
          </a:xfrm>
        </p:spPr>
        <p:txBody>
          <a:bodyPr>
            <a:normAutofit/>
          </a:bodyPr>
          <a:lstStyle/>
          <a:p>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Coping Cycle</a:t>
            </a:r>
            <a:endParaRPr lang="en-GB" sz="4000" b="1" dirty="0">
              <a:solidFill>
                <a:srgbClr val="FFFF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D2A20BF-51EE-4DCB-892F-425BB9CFEE97}"/>
              </a:ext>
            </a:extLst>
          </p:cNvPr>
          <p:cNvSpPr>
            <a:spLocks noGrp="1"/>
          </p:cNvSpPr>
          <p:nvPr>
            <p:ph idx="1"/>
          </p:nvPr>
        </p:nvSpPr>
        <p:spPr>
          <a:xfrm>
            <a:off x="459350" y="1885280"/>
            <a:ext cx="11554849" cy="4502820"/>
          </a:xfrm>
        </p:spPr>
        <p:txBody>
          <a:bodyPr anchor="ct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Stage 1 </a:t>
            </a:r>
            <a:r>
              <a:rPr lang="en-GB" sz="2400" b="1" dirty="0">
                <a:latin typeface="Calibri" panose="020F0502020204030204" pitchFamily="34" charset="0"/>
                <a:ea typeface="Calibri" panose="020F0502020204030204" pitchFamily="34" charset="0"/>
                <a:cs typeface="Calibri" panose="020F0502020204030204" pitchFamily="34" charset="0"/>
              </a:rPr>
              <a:t>Denial</a:t>
            </a:r>
            <a:r>
              <a:rPr lang="en-GB" sz="2400" dirty="0">
                <a:latin typeface="Calibri" panose="020F0502020204030204" pitchFamily="34" charset="0"/>
                <a:ea typeface="Calibri" panose="020F0502020204030204" pitchFamily="34" charset="0"/>
                <a:cs typeface="Calibri" panose="020F0502020204030204" pitchFamily="34" charset="0"/>
              </a:rPr>
              <a:t>: when faced with the need to make or accept significant changes, the first reaction by many is to deny there is a need for change</a:t>
            </a:r>
          </a:p>
          <a:p>
            <a:r>
              <a:rPr lang="en-GB" sz="2400" dirty="0">
                <a:latin typeface="Calibri" panose="020F0502020204030204" pitchFamily="34" charset="0"/>
                <a:ea typeface="Calibri" panose="020F0502020204030204" pitchFamily="34" charset="0"/>
                <a:cs typeface="Calibri" panose="020F0502020204030204" pitchFamily="34" charset="0"/>
              </a:rPr>
              <a:t>Stage 2 </a:t>
            </a:r>
            <a:r>
              <a:rPr lang="en-GB" sz="2400" b="1" dirty="0">
                <a:latin typeface="Calibri" panose="020F0502020204030204" pitchFamily="34" charset="0"/>
                <a:ea typeface="Calibri" panose="020F0502020204030204" pitchFamily="34" charset="0"/>
                <a:cs typeface="Calibri" panose="020F0502020204030204" pitchFamily="34" charset="0"/>
              </a:rPr>
              <a:t>Defence</a:t>
            </a:r>
            <a:r>
              <a:rPr lang="en-GB" sz="2400" dirty="0">
                <a:latin typeface="Calibri" panose="020F0502020204030204" pitchFamily="34" charset="0"/>
                <a:ea typeface="Calibri" panose="020F0502020204030204" pitchFamily="34" charset="0"/>
                <a:cs typeface="Calibri" panose="020F0502020204030204" pitchFamily="34" charset="0"/>
              </a:rPr>
              <a:t>: once people realise that change is taking place and they cannot stop it, they may feel rejected/ depressed and turn to defensive behaviour</a:t>
            </a:r>
          </a:p>
          <a:p>
            <a:r>
              <a:rPr lang="en-GB" sz="2400" dirty="0">
                <a:latin typeface="Calibri" panose="020F0502020204030204" pitchFamily="34" charset="0"/>
                <a:ea typeface="Calibri" panose="020F0502020204030204" pitchFamily="34" charset="0"/>
                <a:cs typeface="Calibri" panose="020F0502020204030204" pitchFamily="34" charset="0"/>
              </a:rPr>
              <a:t>Stage 3 </a:t>
            </a:r>
            <a:r>
              <a:rPr lang="en-GB" sz="2400" b="1" dirty="0">
                <a:latin typeface="Calibri" panose="020F0502020204030204" pitchFamily="34" charset="0"/>
                <a:ea typeface="Calibri" panose="020F0502020204030204" pitchFamily="34" charset="0"/>
                <a:cs typeface="Calibri" panose="020F0502020204030204" pitchFamily="34" charset="0"/>
              </a:rPr>
              <a:t>Discarding</a:t>
            </a:r>
            <a:r>
              <a:rPr lang="en-GB" sz="2400" dirty="0">
                <a:latin typeface="Calibri" panose="020F0502020204030204" pitchFamily="34" charset="0"/>
                <a:ea typeface="Calibri" panose="020F0502020204030204" pitchFamily="34" charset="0"/>
                <a:cs typeface="Calibri" panose="020F0502020204030204" pitchFamily="34" charset="0"/>
              </a:rPr>
              <a:t>: people realise that change will take place whether they like it or not and that it does affect them, and they need to adjust recognising past practices are no longer suitable for current situation</a:t>
            </a:r>
          </a:p>
          <a:p>
            <a:r>
              <a:rPr lang="en-GB" sz="2400" dirty="0">
                <a:latin typeface="Calibri" panose="020F0502020204030204" pitchFamily="34" charset="0"/>
                <a:ea typeface="Calibri" panose="020F0502020204030204" pitchFamily="34" charset="0"/>
                <a:cs typeface="Calibri" panose="020F0502020204030204" pitchFamily="34" charset="0"/>
              </a:rPr>
              <a:t>Stage 4 </a:t>
            </a:r>
            <a:r>
              <a:rPr lang="en-GB" sz="2400" b="1" dirty="0">
                <a:latin typeface="Calibri" panose="020F0502020204030204" pitchFamily="34" charset="0"/>
                <a:ea typeface="Calibri" panose="020F0502020204030204" pitchFamily="34" charset="0"/>
                <a:cs typeface="Calibri" panose="020F0502020204030204" pitchFamily="34" charset="0"/>
              </a:rPr>
              <a:t>Adaption</a:t>
            </a:r>
            <a:r>
              <a:rPr lang="en-GB" sz="2400" dirty="0">
                <a:latin typeface="Calibri" panose="020F0502020204030204" pitchFamily="34" charset="0"/>
                <a:ea typeface="Calibri" panose="020F0502020204030204" pitchFamily="34" charset="0"/>
                <a:cs typeface="Calibri" panose="020F0502020204030204" pitchFamily="34" charset="0"/>
              </a:rPr>
              <a:t> : begin to adapt new ways by exiting people and circumstances</a:t>
            </a:r>
          </a:p>
          <a:p>
            <a:r>
              <a:rPr lang="en-GB" sz="2400" dirty="0">
                <a:latin typeface="Calibri" panose="020F0502020204030204" pitchFamily="34" charset="0"/>
                <a:ea typeface="Calibri" panose="020F0502020204030204" pitchFamily="34" charset="0"/>
                <a:cs typeface="Calibri" panose="020F0502020204030204" pitchFamily="34" charset="0"/>
              </a:rPr>
              <a:t>Stage 5 </a:t>
            </a:r>
            <a:r>
              <a:rPr lang="en-GB" sz="2400" b="1" dirty="0">
                <a:latin typeface="Calibri" panose="020F0502020204030204" pitchFamily="34" charset="0"/>
                <a:ea typeface="Calibri" panose="020F0502020204030204" pitchFamily="34" charset="0"/>
                <a:cs typeface="Calibri" panose="020F0502020204030204" pitchFamily="34" charset="0"/>
              </a:rPr>
              <a:t>Internalisation</a:t>
            </a:r>
            <a:r>
              <a:rPr lang="en-GB" sz="2400" dirty="0">
                <a:latin typeface="Calibri" panose="020F0502020204030204" pitchFamily="34" charset="0"/>
                <a:ea typeface="Calibri" panose="020F0502020204030204" pitchFamily="34" charset="0"/>
                <a:cs typeface="Calibri" panose="020F0502020204030204" pitchFamily="34" charset="0"/>
              </a:rPr>
              <a:t>: Coping cycle becomes fully operations as news ways are working and behaviours have been developed- people have reached the psychological state where they see changes as the norm and not new</a:t>
            </a:r>
          </a:p>
        </p:txBody>
      </p:sp>
      <p:sp>
        <p:nvSpPr>
          <p:cNvPr id="4" name="Date Placeholder 3">
            <a:extLst>
              <a:ext uri="{FF2B5EF4-FFF2-40B4-BE49-F238E27FC236}">
                <a16:creationId xmlns:a16="http://schemas.microsoft.com/office/drawing/2014/main" id="{AA4C3A9A-7780-9212-B935-91BF33D71C14}"/>
              </a:ext>
            </a:extLst>
          </p:cNvPr>
          <p:cNvSpPr>
            <a:spLocks noGrp="1"/>
          </p:cNvSpPr>
          <p:nvPr>
            <p:ph type="dt" sz="half" idx="10"/>
          </p:nvPr>
        </p:nvSpPr>
        <p:spPr/>
        <p:txBody>
          <a:bodyPr/>
          <a:lstStyle/>
          <a:p>
            <a:fld id="{6E33AE5E-8E56-44E5-B0D8-E02E02035088}" type="datetime1">
              <a:rPr lang="en-US" smtClean="0"/>
              <a:t>10/20/2025</a:t>
            </a:fld>
            <a:endParaRPr lang="en-GB"/>
          </a:p>
        </p:txBody>
      </p:sp>
      <p:sp>
        <p:nvSpPr>
          <p:cNvPr id="5" name="Footer Placeholder 4">
            <a:extLst>
              <a:ext uri="{FF2B5EF4-FFF2-40B4-BE49-F238E27FC236}">
                <a16:creationId xmlns:a16="http://schemas.microsoft.com/office/drawing/2014/main" id="{18E54850-8478-24C2-B9AC-2F1E96A242B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34506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F054-9CBF-5F51-9343-8BF109B7C83A}"/>
              </a:ext>
            </a:extLst>
          </p:cNvPr>
          <p:cNvSpPr>
            <a:spLocks noGrp="1"/>
          </p:cNvSpPr>
          <p:nvPr>
            <p:ph type="title"/>
          </p:nvPr>
        </p:nvSpPr>
        <p:spPr/>
        <p:txBody>
          <a:bodyPr anchor="ctr">
            <a:normAutofit/>
          </a:bodyPr>
          <a:lstStyle/>
          <a:p>
            <a:r>
              <a:rPr lang="en-GB" sz="5800" b="1" u="sng"/>
              <a:t>5 Ways to Lead in an Era of Constant Change</a:t>
            </a:r>
          </a:p>
        </p:txBody>
      </p:sp>
      <p:sp>
        <p:nvSpPr>
          <p:cNvPr id="3" name="Content Placeholder 2">
            <a:extLst>
              <a:ext uri="{FF2B5EF4-FFF2-40B4-BE49-F238E27FC236}">
                <a16:creationId xmlns:a16="http://schemas.microsoft.com/office/drawing/2014/main" id="{AB037644-EBB6-F9FF-1755-D86A14ED9FAE}"/>
              </a:ext>
            </a:extLst>
          </p:cNvPr>
          <p:cNvSpPr>
            <a:spLocks noGrp="1"/>
          </p:cNvSpPr>
          <p:nvPr>
            <p:ph type="body" idx="1"/>
          </p:nvPr>
        </p:nvSpPr>
        <p:spPr/>
        <p:txBody>
          <a:bodyPr anchor="t">
            <a:normAutofit/>
          </a:bodyPr>
          <a:lstStyle/>
          <a:p>
            <a:r>
              <a:rPr lang="en-GB" dirty="0">
                <a:hlinkClick r:id="rId2"/>
              </a:rPr>
              <a:t>5 ways to lead in an era of constant change | Jim </a:t>
            </a:r>
            <a:r>
              <a:rPr lang="en-GB" dirty="0" err="1">
                <a:hlinkClick r:id="rId2"/>
              </a:rPr>
              <a:t>Hemerling</a:t>
            </a:r>
            <a:r>
              <a:rPr lang="en-GB" dirty="0">
                <a:hlinkClick r:id="rId2"/>
              </a:rPr>
              <a:t> – YouTube</a:t>
            </a:r>
            <a:endParaRPr lang="en-GB" dirty="0"/>
          </a:p>
          <a:p>
            <a:endParaRPr lang="en-GB" dirty="0"/>
          </a:p>
        </p:txBody>
      </p:sp>
      <p:sp>
        <p:nvSpPr>
          <p:cNvPr id="4" name="Date Placeholder 3">
            <a:extLst>
              <a:ext uri="{FF2B5EF4-FFF2-40B4-BE49-F238E27FC236}">
                <a16:creationId xmlns:a16="http://schemas.microsoft.com/office/drawing/2014/main" id="{E6759A38-8373-D279-D2B2-BECB9467E98B}"/>
              </a:ext>
            </a:extLst>
          </p:cNvPr>
          <p:cNvSpPr>
            <a:spLocks noGrp="1"/>
          </p:cNvSpPr>
          <p:nvPr>
            <p:ph type="dt" sz="half" idx="10"/>
          </p:nvPr>
        </p:nvSpPr>
        <p:spPr/>
        <p:txBody>
          <a:bodyPr anchor="b">
            <a:normAutofit/>
          </a:bodyPr>
          <a:lstStyle/>
          <a:p>
            <a:pPr rtl="0">
              <a:spcAft>
                <a:spcPts val="600"/>
              </a:spcAft>
            </a:pPr>
            <a:fld id="{02610218-3035-4F95-8E10-6402B38E2D4E}" type="datetime1">
              <a:rPr lang="en-US" smtClean="0"/>
              <a:t>10/20/2025</a:t>
            </a:fld>
            <a:endParaRPr lang="en-US"/>
          </a:p>
        </p:txBody>
      </p:sp>
      <p:sp>
        <p:nvSpPr>
          <p:cNvPr id="5" name="Footer Placeholder 4">
            <a:extLst>
              <a:ext uri="{FF2B5EF4-FFF2-40B4-BE49-F238E27FC236}">
                <a16:creationId xmlns:a16="http://schemas.microsoft.com/office/drawing/2014/main" id="{FA41A663-E559-D2D8-72C5-E2D1DAA6C2DF}"/>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7268193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BA74-70E8-8A5A-7A5A-6A0C0675800F}"/>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AEB20328-38E7-5167-3EC4-F5BEF619B28F}"/>
              </a:ext>
            </a:extLst>
          </p:cNvPr>
          <p:cNvSpPr>
            <a:spLocks noGrp="1"/>
          </p:cNvSpPr>
          <p:nvPr>
            <p:ph type="body" idx="1"/>
          </p:nvPr>
        </p:nvSpPr>
        <p:spPr/>
        <p:txBody>
          <a:bodyPr/>
          <a:lstStyle/>
          <a:p>
            <a:endParaRPr lang="en-GB"/>
          </a:p>
        </p:txBody>
      </p:sp>
      <p:sp>
        <p:nvSpPr>
          <p:cNvPr id="4" name="Date Placeholder 3">
            <a:extLst>
              <a:ext uri="{FF2B5EF4-FFF2-40B4-BE49-F238E27FC236}">
                <a16:creationId xmlns:a16="http://schemas.microsoft.com/office/drawing/2014/main" id="{407A86C8-2E90-CF76-EEA9-53A9D32A043D}"/>
              </a:ext>
            </a:extLst>
          </p:cNvPr>
          <p:cNvSpPr>
            <a:spLocks noGrp="1"/>
          </p:cNvSpPr>
          <p:nvPr>
            <p:ph type="dt" sz="half" idx="10"/>
          </p:nvPr>
        </p:nvSpPr>
        <p:spPr/>
        <p:txBody>
          <a:bodyPr/>
          <a:lstStyle/>
          <a:p>
            <a:pPr rtl="0"/>
            <a:fld id="{075300C6-3E00-4088-BB56-FD82E0B19048}" type="datetime1">
              <a:rPr lang="en-US" smtClean="0"/>
              <a:t>10/20/2025</a:t>
            </a:fld>
            <a:endParaRPr lang="en-US" dirty="0"/>
          </a:p>
        </p:txBody>
      </p:sp>
      <p:pic>
        <p:nvPicPr>
          <p:cNvPr id="5" name="Online Media 4" title="5 ways to lead in an era of constant change | Jim Hemerling">
            <a:hlinkClick r:id="" action="ppaction://media"/>
            <a:extLst>
              <a:ext uri="{FF2B5EF4-FFF2-40B4-BE49-F238E27FC236}">
                <a16:creationId xmlns:a16="http://schemas.microsoft.com/office/drawing/2014/main" id="{A7A7A455-5396-4B80-E5AE-26C8D355EA06}"/>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
        <p:nvSpPr>
          <p:cNvPr id="6" name="Footer Placeholder 5">
            <a:extLst>
              <a:ext uri="{FF2B5EF4-FFF2-40B4-BE49-F238E27FC236}">
                <a16:creationId xmlns:a16="http://schemas.microsoft.com/office/drawing/2014/main" id="{6EABE189-F99E-9C5A-3B4B-D5353BF4EB0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085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u="sng" kern="1200">
                <a:solidFill>
                  <a:srgbClr val="FFFFFF"/>
                </a:solidFill>
                <a:latin typeface="+mj-lt"/>
                <a:ea typeface="+mj-ea"/>
                <a:cs typeface="+mj-cs"/>
              </a:rPr>
              <a:t>Why Resistance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colorTemperature colorTemp="4700"/>
                    </a14:imgEffect>
                  </a14:imgLayer>
                </a14:imgProps>
              </a:ext>
            </a:extLst>
          </a:blip>
          <a:stretch>
            <a:fillRect/>
          </a:stretch>
        </p:blipFill>
        <p:spPr>
          <a:xfrm>
            <a:off x="1054100" y="1655276"/>
            <a:ext cx="9992331" cy="5121071"/>
          </a:xfrm>
          <a:prstGeom prst="rect">
            <a:avLst/>
          </a:prstGeom>
        </p:spPr>
      </p:pic>
      <p:sp>
        <p:nvSpPr>
          <p:cNvPr id="3" name="Date Placeholder 2">
            <a:extLst>
              <a:ext uri="{FF2B5EF4-FFF2-40B4-BE49-F238E27FC236}">
                <a16:creationId xmlns:a16="http://schemas.microsoft.com/office/drawing/2014/main" id="{A7C32BA3-B8F2-4732-6B45-3F30F6B72E0F}"/>
              </a:ext>
            </a:extLst>
          </p:cNvPr>
          <p:cNvSpPr>
            <a:spLocks noGrp="1"/>
          </p:cNvSpPr>
          <p:nvPr>
            <p:ph type="dt" sz="half" idx="10"/>
          </p:nvPr>
        </p:nvSpPr>
        <p:spPr/>
        <p:txBody>
          <a:bodyPr/>
          <a:lstStyle/>
          <a:p>
            <a:fld id="{DE6E2DEB-9CF6-489C-9941-AAC09134B4E8}" type="datetime1">
              <a:rPr lang="en-US" smtClean="0"/>
              <a:t>10/20/2025</a:t>
            </a:fld>
            <a:endParaRPr lang="en-GB"/>
          </a:p>
        </p:txBody>
      </p:sp>
      <p:sp>
        <p:nvSpPr>
          <p:cNvPr id="5" name="Footer Placeholder 4">
            <a:extLst>
              <a:ext uri="{FF2B5EF4-FFF2-40B4-BE49-F238E27FC236}">
                <a16:creationId xmlns:a16="http://schemas.microsoft.com/office/drawing/2014/main" id="{9A754C04-C15D-466D-6985-1DF3A3AB371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76183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302B6-817D-41C2-B52D-EA300A8A8F4A}"/>
              </a:ext>
            </a:extLst>
          </p:cNvPr>
          <p:cNvSpPr>
            <a:spLocks noGrp="1"/>
          </p:cNvSpPr>
          <p:nvPr>
            <p:ph type="title"/>
          </p:nvPr>
        </p:nvSpPr>
        <p:spPr>
          <a:xfrm>
            <a:off x="1136397" y="502020"/>
            <a:ext cx="5323715" cy="729880"/>
          </a:xfrm>
        </p:spPr>
        <p:txBody>
          <a:bodyPr anchor="b">
            <a:normAutofit/>
          </a:bodyPr>
          <a:lstStyle/>
          <a:p>
            <a:r>
              <a:rPr lang="en-GB" sz="4000" b="1" u="sng" dirty="0">
                <a:latin typeface="Calibri" panose="020F0502020204030204" pitchFamily="34" charset="0"/>
                <a:ea typeface="Calibri" panose="020F0502020204030204" pitchFamily="34" charset="0"/>
                <a:cs typeface="Calibri" panose="020F0502020204030204" pitchFamily="34" charset="0"/>
              </a:rPr>
              <a:t>True or False</a:t>
            </a:r>
          </a:p>
        </p:txBody>
      </p:sp>
      <p:sp>
        <p:nvSpPr>
          <p:cNvPr id="3" name="Content Placeholder 2">
            <a:extLst>
              <a:ext uri="{FF2B5EF4-FFF2-40B4-BE49-F238E27FC236}">
                <a16:creationId xmlns:a16="http://schemas.microsoft.com/office/drawing/2014/main" id="{5BA3F4C3-47B6-477D-8F34-74A6E2339EB4}"/>
              </a:ext>
            </a:extLst>
          </p:cNvPr>
          <p:cNvSpPr>
            <a:spLocks noGrp="1"/>
          </p:cNvSpPr>
          <p:nvPr>
            <p:ph idx="1"/>
          </p:nvPr>
        </p:nvSpPr>
        <p:spPr>
          <a:xfrm>
            <a:off x="1144923" y="1625600"/>
            <a:ext cx="5315189" cy="4315377"/>
          </a:xfrm>
        </p:spPr>
        <p:txBody>
          <a:bodyPr anchor="t">
            <a:normAutofit/>
          </a:bodyPr>
          <a:lstStyle/>
          <a:p>
            <a:pPr marL="0" indent="0">
              <a:buNone/>
            </a:pPr>
            <a:r>
              <a:rPr lang="en-GB" sz="2000" dirty="0"/>
              <a:t>1</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People have a natural resistance to change</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2. People get bored with routine and seek out new experiences </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3. Older people are more resistant to change</a:t>
            </a:r>
          </a:p>
        </p:txBody>
      </p:sp>
      <p:sp>
        <p:nvSpPr>
          <p:cNvPr id="5129" name="Rectangle 512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Rectangle 513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See the source image">
            <a:extLst>
              <a:ext uri="{FF2B5EF4-FFF2-40B4-BE49-F238E27FC236}">
                <a16:creationId xmlns:a16="http://schemas.microsoft.com/office/drawing/2014/main" id="{2B6390BF-94C4-4D42-9D2A-A41D2057F3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7075967" y="1359681"/>
            <a:ext cx="4170530" cy="417053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2E6A5F3-A436-7A15-3BBC-6914947A379C}"/>
              </a:ext>
            </a:extLst>
          </p:cNvPr>
          <p:cNvSpPr>
            <a:spLocks noGrp="1"/>
          </p:cNvSpPr>
          <p:nvPr>
            <p:ph type="dt" sz="half" idx="10"/>
          </p:nvPr>
        </p:nvSpPr>
        <p:spPr/>
        <p:txBody>
          <a:bodyPr/>
          <a:lstStyle/>
          <a:p>
            <a:fld id="{90C1EF61-9071-4E21-8B40-9416B65372E9}" type="datetime1">
              <a:rPr lang="en-US" smtClean="0"/>
              <a:t>10/20/2025</a:t>
            </a:fld>
            <a:endParaRPr lang="en-GB"/>
          </a:p>
        </p:txBody>
      </p:sp>
      <p:sp>
        <p:nvSpPr>
          <p:cNvPr id="5" name="Footer Placeholder 4">
            <a:extLst>
              <a:ext uri="{FF2B5EF4-FFF2-40B4-BE49-F238E27FC236}">
                <a16:creationId xmlns:a16="http://schemas.microsoft.com/office/drawing/2014/main" id="{9BD916B6-2941-F01D-09AE-3C385E95BB00}"/>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7755068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u="sng" kern="1200">
                <a:solidFill>
                  <a:srgbClr val="FFFFFF"/>
                </a:solidFill>
                <a:latin typeface="+mj-lt"/>
                <a:ea typeface="+mj-ea"/>
                <a:cs typeface="+mj-cs"/>
              </a:rPr>
              <a:t>5 factors that’s influence an individual response to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77620601"/>
              </p:ext>
            </p:extLst>
          </p:nvPr>
        </p:nvGraphicFramePr>
        <p:xfrm>
          <a:off x="4346678" y="355600"/>
          <a:ext cx="7515121" cy="6184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30E7B57E-655A-648F-FEE9-31CFE6BA876C}"/>
              </a:ext>
            </a:extLst>
          </p:cNvPr>
          <p:cNvSpPr>
            <a:spLocks noGrp="1"/>
          </p:cNvSpPr>
          <p:nvPr>
            <p:ph type="dt" sz="half" idx="10"/>
          </p:nvPr>
        </p:nvSpPr>
        <p:spPr/>
        <p:txBody>
          <a:bodyPr/>
          <a:lstStyle/>
          <a:p>
            <a:fld id="{C66F7268-CBA8-4F98-8471-0E7A829CA78B}" type="datetime1">
              <a:rPr lang="en-US" smtClean="0"/>
              <a:t>10/20/2025</a:t>
            </a:fld>
            <a:endParaRPr lang="en-GB"/>
          </a:p>
        </p:txBody>
      </p:sp>
      <p:sp>
        <p:nvSpPr>
          <p:cNvPr id="5" name="Footer Placeholder 4">
            <a:extLst>
              <a:ext uri="{FF2B5EF4-FFF2-40B4-BE49-F238E27FC236}">
                <a16:creationId xmlns:a16="http://schemas.microsoft.com/office/drawing/2014/main" id="{3E03D299-3E6A-4EE3-28DC-CB9F81DE997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8412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6"/>
            <a:ext cx="10515600" cy="1076196"/>
          </a:xfrm>
        </p:spPr>
        <p:txBody>
          <a:bodyPr/>
          <a:lstStyle/>
          <a:p>
            <a:pPr algn="ctr"/>
            <a:r>
              <a:rPr lang="en-GB" b="1" u="sng" dirty="0">
                <a:latin typeface="Calibri" panose="020F0502020204030204" pitchFamily="34" charset="0"/>
                <a:ea typeface="Calibri" panose="020F0502020204030204" pitchFamily="34" charset="0"/>
                <a:cs typeface="Calibri" panose="020F0502020204030204" pitchFamily="34" charset="0"/>
              </a:rPr>
              <a:t>Why is Change so Difficult?</a:t>
            </a:r>
          </a:p>
        </p:txBody>
      </p:sp>
      <p:graphicFrame>
        <p:nvGraphicFramePr>
          <p:cNvPr id="5" name="Diagram 4"/>
          <p:cNvGraphicFramePr/>
          <p:nvPr>
            <p:extLst>
              <p:ext uri="{D42A27DB-BD31-4B8C-83A1-F6EECF244321}">
                <p14:modId xmlns:p14="http://schemas.microsoft.com/office/powerpoint/2010/main" val="742628224"/>
              </p:ext>
            </p:extLst>
          </p:nvPr>
        </p:nvGraphicFramePr>
        <p:xfrm>
          <a:off x="1202094" y="1282701"/>
          <a:ext cx="10024706" cy="5368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C2582FDA-51F5-3112-A13E-C9EEF04CCF0A}"/>
              </a:ext>
            </a:extLst>
          </p:cNvPr>
          <p:cNvSpPr>
            <a:spLocks noGrp="1"/>
          </p:cNvSpPr>
          <p:nvPr>
            <p:ph type="dt" sz="half" idx="10"/>
          </p:nvPr>
        </p:nvSpPr>
        <p:spPr/>
        <p:txBody>
          <a:bodyPr/>
          <a:lstStyle/>
          <a:p>
            <a:fld id="{C2E453BA-B502-44F4-926D-862F54DB26A9}" type="datetime1">
              <a:rPr lang="en-US" smtClean="0"/>
              <a:t>10/20/2025</a:t>
            </a:fld>
            <a:endParaRPr lang="en-GB"/>
          </a:p>
        </p:txBody>
      </p:sp>
      <p:sp>
        <p:nvSpPr>
          <p:cNvPr id="4" name="Footer Placeholder 3">
            <a:extLst>
              <a:ext uri="{FF2B5EF4-FFF2-40B4-BE49-F238E27FC236}">
                <a16:creationId xmlns:a16="http://schemas.microsoft.com/office/drawing/2014/main" id="{C5BEC11D-43EF-CF0C-4681-F97253824E2D}"/>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35299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8881" y="457200"/>
            <a:ext cx="10909640" cy="136861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5400" b="1" u="sng" dirty="0">
                <a:solidFill>
                  <a:schemeClr val="tx1"/>
                </a:solidFill>
                <a:latin typeface="Calibri" panose="020F0502020204030204" pitchFamily="34" charset="0"/>
                <a:ea typeface="Calibri" panose="020F0502020204030204" pitchFamily="34" charset="0"/>
                <a:cs typeface="Calibri" panose="020F0502020204030204" pitchFamily="34" charset="0"/>
              </a:rPr>
              <a:t>Resistance to Change</a:t>
            </a:r>
          </a:p>
        </p:txBody>
      </p:sp>
      <p:pic>
        <p:nvPicPr>
          <p:cNvPr id="3" name="Picture 2">
            <a:extLst>
              <a:ext uri="{FF2B5EF4-FFF2-40B4-BE49-F238E27FC236}">
                <a16:creationId xmlns:a16="http://schemas.microsoft.com/office/drawing/2014/main" id="{F4F2C287-80EE-4752-8599-67C7629EFC66}"/>
              </a:ext>
            </a:extLst>
          </p:cNvPr>
          <p:cNvPicPr>
            <a:picLocks noChangeAspect="1"/>
          </p:cNvPicPr>
          <p:nvPr/>
        </p:nvPicPr>
        <p:blipFill>
          <a:blip r:embed="rId2"/>
          <a:stretch>
            <a:fillRect/>
          </a:stretch>
        </p:blipFill>
        <p:spPr>
          <a:xfrm>
            <a:off x="1549718" y="2642616"/>
            <a:ext cx="3155060" cy="3605784"/>
          </a:xfrm>
          <a:prstGeom prst="rect">
            <a:avLst/>
          </a:prstGeom>
        </p:spPr>
      </p:pic>
      <p:pic>
        <p:nvPicPr>
          <p:cNvPr id="4" name="Picture 3"/>
          <p:cNvPicPr>
            <a:picLocks noChangeAspect="1"/>
          </p:cNvPicPr>
          <p:nvPr/>
        </p:nvPicPr>
        <p:blipFill rotWithShape="1">
          <a:blip r:embed="rId3"/>
          <a:srcRect l="2609" r="7373" b="2"/>
          <a:stretch/>
        </p:blipFill>
        <p:spPr>
          <a:xfrm>
            <a:off x="6254496" y="2691389"/>
            <a:ext cx="5614416" cy="3508237"/>
          </a:xfrm>
          <a:prstGeom prst="rect">
            <a:avLst/>
          </a:prstGeom>
          <a:solidFill>
            <a:srgbClr val="FFFFFF">
              <a:shade val="85000"/>
            </a:srgbClr>
          </a:solidFill>
        </p:spPr>
      </p:pic>
      <p:sp>
        <p:nvSpPr>
          <p:cNvPr id="2" name="Date Placeholder 1">
            <a:extLst>
              <a:ext uri="{FF2B5EF4-FFF2-40B4-BE49-F238E27FC236}">
                <a16:creationId xmlns:a16="http://schemas.microsoft.com/office/drawing/2014/main" id="{D8116BA5-2BD8-FAE6-89AB-11AF9B938965}"/>
              </a:ext>
            </a:extLst>
          </p:cNvPr>
          <p:cNvSpPr>
            <a:spLocks noGrp="1"/>
          </p:cNvSpPr>
          <p:nvPr>
            <p:ph type="dt" sz="half" idx="10"/>
          </p:nvPr>
        </p:nvSpPr>
        <p:spPr/>
        <p:txBody>
          <a:bodyPr/>
          <a:lstStyle/>
          <a:p>
            <a:fld id="{80B61D14-85CE-46F1-8B67-FF5450FFBEBF}" type="datetime1">
              <a:rPr lang="en-US" smtClean="0"/>
              <a:t>10/20/2025</a:t>
            </a:fld>
            <a:endParaRPr lang="en-GB"/>
          </a:p>
        </p:txBody>
      </p:sp>
      <p:sp>
        <p:nvSpPr>
          <p:cNvPr id="6" name="Footer Placeholder 5">
            <a:extLst>
              <a:ext uri="{FF2B5EF4-FFF2-40B4-BE49-F238E27FC236}">
                <a16:creationId xmlns:a16="http://schemas.microsoft.com/office/drawing/2014/main" id="{96D162B7-341A-FCF8-E234-DD139760CB7A}"/>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168657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A0A4C-1936-6F5C-7FA3-C0968CC06342}"/>
              </a:ext>
            </a:extLst>
          </p:cNvPr>
          <p:cNvSpPr>
            <a:spLocks noGrp="1"/>
          </p:cNvSpPr>
          <p:nvPr>
            <p:ph type="title"/>
          </p:nvPr>
        </p:nvSpPr>
        <p:spPr>
          <a:xfrm>
            <a:off x="1371599" y="294538"/>
            <a:ext cx="9895951" cy="1033669"/>
          </a:xfrm>
        </p:spPr>
        <p:txBody>
          <a:bodyPr>
            <a:normAutofit/>
          </a:bodyPr>
          <a:lstStyle/>
          <a:p>
            <a:r>
              <a:rPr lang="en-GB" sz="4000" b="1" u="sng">
                <a:solidFill>
                  <a:srgbClr val="FFFFFF"/>
                </a:solidFill>
                <a:latin typeface="Calibri" panose="020F0502020204030204" pitchFamily="34" charset="0"/>
                <a:ea typeface="Calibri" panose="020F0502020204030204" pitchFamily="34" charset="0"/>
                <a:cs typeface="Calibri" panose="020F0502020204030204" pitchFamily="34" charset="0"/>
              </a:rPr>
              <a:t>Embracing Change</a:t>
            </a:r>
          </a:p>
        </p:txBody>
      </p:sp>
      <p:sp>
        <p:nvSpPr>
          <p:cNvPr id="3" name="Content Placeholder 2">
            <a:extLst>
              <a:ext uri="{FF2B5EF4-FFF2-40B4-BE49-F238E27FC236}">
                <a16:creationId xmlns:a16="http://schemas.microsoft.com/office/drawing/2014/main" id="{52B38CB9-BF36-1E4E-964F-8F0C92D23F42}"/>
              </a:ext>
            </a:extLst>
          </p:cNvPr>
          <p:cNvSpPr>
            <a:spLocks noGrp="1"/>
          </p:cNvSpPr>
          <p:nvPr>
            <p:ph idx="1"/>
          </p:nvPr>
        </p:nvSpPr>
        <p:spPr>
          <a:xfrm>
            <a:off x="1371599" y="2318197"/>
            <a:ext cx="9724031" cy="3683358"/>
          </a:xfrm>
        </p:spPr>
        <p:txBody>
          <a:bodyPr anchor="ctr">
            <a:normAutofit/>
          </a:bodyPr>
          <a:lstStyle/>
          <a:p>
            <a:r>
              <a:rPr lang="en-GB" sz="3600" b="1" dirty="0" err="1">
                <a:hlinkClick r:id="rId2"/>
              </a:rPr>
              <a:t>TEDxPerth</a:t>
            </a:r>
            <a:r>
              <a:rPr lang="en-GB" sz="3600" b="1" dirty="0">
                <a:hlinkClick r:id="rId2"/>
              </a:rPr>
              <a:t> - Jason Clarke - Embracing Change – YouTube</a:t>
            </a:r>
            <a:endParaRPr lang="en-GB" sz="3600" b="1" dirty="0"/>
          </a:p>
          <a:p>
            <a:endParaRPr lang="en-GB" sz="3600" b="1" dirty="0"/>
          </a:p>
          <a:p>
            <a:r>
              <a:rPr lang="en-GB" sz="3600" b="1" dirty="0">
                <a:hlinkClick r:id="rId3"/>
              </a:rPr>
              <a:t>https://youtu.be/urntcMUJR9M</a:t>
            </a:r>
            <a:endParaRPr lang="en-GB" sz="3600" b="1" dirty="0"/>
          </a:p>
          <a:p>
            <a:endParaRPr lang="en-GB" sz="2000" dirty="0"/>
          </a:p>
          <a:p>
            <a:endParaRPr lang="en-GB" sz="2000" dirty="0"/>
          </a:p>
          <a:p>
            <a:endParaRPr lang="en-GB" sz="2000" dirty="0"/>
          </a:p>
        </p:txBody>
      </p:sp>
      <p:sp>
        <p:nvSpPr>
          <p:cNvPr id="4" name="Date Placeholder 3">
            <a:extLst>
              <a:ext uri="{FF2B5EF4-FFF2-40B4-BE49-F238E27FC236}">
                <a16:creationId xmlns:a16="http://schemas.microsoft.com/office/drawing/2014/main" id="{39D6C632-7843-2B32-E2F2-1E1C79ED6E9D}"/>
              </a:ext>
            </a:extLst>
          </p:cNvPr>
          <p:cNvSpPr>
            <a:spLocks noGrp="1"/>
          </p:cNvSpPr>
          <p:nvPr>
            <p:ph type="dt" sz="half" idx="10"/>
          </p:nvPr>
        </p:nvSpPr>
        <p:spPr>
          <a:xfrm>
            <a:off x="8970264" y="6455431"/>
            <a:ext cx="2743200" cy="365125"/>
          </a:xfrm>
        </p:spPr>
        <p:txBody>
          <a:bodyPr>
            <a:normAutofit/>
          </a:bodyPr>
          <a:lstStyle/>
          <a:p>
            <a:pPr algn="r" rtl="0">
              <a:spcAft>
                <a:spcPts val="600"/>
              </a:spcAft>
            </a:pPr>
            <a:fld id="{908A0DD7-E79C-4BFD-BBE5-3000395C3009}" type="datetime1">
              <a:rPr lang="en-US" sz="1100" smtClean="0">
                <a:solidFill>
                  <a:schemeClr val="tx1">
                    <a:lumMod val="50000"/>
                    <a:lumOff val="50000"/>
                  </a:schemeClr>
                </a:solidFill>
              </a:rPr>
              <a:t>10/20/2025</a:t>
            </a:fld>
            <a:endParaRPr lang="en-US" sz="1100">
              <a:solidFill>
                <a:schemeClr val="tx1">
                  <a:lumMod val="50000"/>
                  <a:lumOff val="50000"/>
                </a:schemeClr>
              </a:solidFill>
            </a:endParaRPr>
          </a:p>
        </p:txBody>
      </p:sp>
      <p:sp>
        <p:nvSpPr>
          <p:cNvPr id="5" name="Footer Placeholder 4">
            <a:extLst>
              <a:ext uri="{FF2B5EF4-FFF2-40B4-BE49-F238E27FC236}">
                <a16:creationId xmlns:a16="http://schemas.microsoft.com/office/drawing/2014/main" id="{A620A23C-F141-C1EB-12BA-150EAB6A8303}"/>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6649167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2641-7A3A-0A56-4B99-2938B6FB90F2}"/>
              </a:ext>
            </a:extLst>
          </p:cNvPr>
          <p:cNvSpPr>
            <a:spLocks noGrp="1"/>
          </p:cNvSpPr>
          <p:nvPr>
            <p:ph type="title"/>
          </p:nvPr>
        </p:nvSpPr>
        <p:spPr/>
        <p:txBody>
          <a:bodyPr/>
          <a:lstStyle/>
          <a:p>
            <a:endParaRPr lang="en-GB"/>
          </a:p>
        </p:txBody>
      </p:sp>
      <p:pic>
        <p:nvPicPr>
          <p:cNvPr id="5" name="Online Media 4" title="5 Steps in the Change Management Process | Business: Explained">
            <a:hlinkClick r:id="" action="ppaction://media"/>
            <a:extLst>
              <a:ext uri="{FF2B5EF4-FFF2-40B4-BE49-F238E27FC236}">
                <a16:creationId xmlns:a16="http://schemas.microsoft.com/office/drawing/2014/main" id="{1409D05B-844B-2592-5196-012FEF1732D0}"/>
              </a:ext>
            </a:extLst>
          </p:cNvPr>
          <p:cNvPicPr>
            <a:picLocks noGrp="1" noRot="1" noChangeAspect="1"/>
          </p:cNvPicPr>
          <p:nvPr>
            <p:ph idx="1"/>
            <a:videoFile r:link="rId1"/>
          </p:nvPr>
        </p:nvPicPr>
        <p:blipFill>
          <a:blip r:embed="rId3"/>
          <a:stretch>
            <a:fillRect/>
          </a:stretch>
        </p:blipFill>
        <p:spPr>
          <a:xfrm>
            <a:off x="41275" y="15875"/>
            <a:ext cx="12149138" cy="6834188"/>
          </a:xfrm>
          <a:prstGeom prst="rect">
            <a:avLst/>
          </a:prstGeom>
        </p:spPr>
      </p:pic>
      <p:sp>
        <p:nvSpPr>
          <p:cNvPr id="4" name="Date Placeholder 3">
            <a:extLst>
              <a:ext uri="{FF2B5EF4-FFF2-40B4-BE49-F238E27FC236}">
                <a16:creationId xmlns:a16="http://schemas.microsoft.com/office/drawing/2014/main" id="{B12589CD-591F-EF24-B679-1B4CA02302AD}"/>
              </a:ext>
            </a:extLst>
          </p:cNvPr>
          <p:cNvSpPr>
            <a:spLocks noGrp="1"/>
          </p:cNvSpPr>
          <p:nvPr>
            <p:ph type="dt" sz="half" idx="10"/>
          </p:nvPr>
        </p:nvSpPr>
        <p:spPr/>
        <p:txBody>
          <a:bodyPr/>
          <a:lstStyle/>
          <a:p>
            <a:pPr rtl="0"/>
            <a:fld id="{1DBA48E5-1C5B-4015-A09D-99C0E27B7777}" type="datetime1">
              <a:rPr lang="en-US" smtClean="0"/>
              <a:t>10/20/2025</a:t>
            </a:fld>
            <a:endParaRPr lang="en-US"/>
          </a:p>
        </p:txBody>
      </p:sp>
      <p:sp>
        <p:nvSpPr>
          <p:cNvPr id="3" name="Footer Placeholder 2">
            <a:extLst>
              <a:ext uri="{FF2B5EF4-FFF2-40B4-BE49-F238E27FC236}">
                <a16:creationId xmlns:a16="http://schemas.microsoft.com/office/drawing/2014/main" id="{C7E73AE8-A45A-6B1B-70AE-F8DF5605E15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51401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p:txBody>
          <a:bodyPr anchor="b">
            <a:normAutofit/>
          </a:bodyPr>
          <a:lstStyle/>
          <a:p>
            <a:r>
              <a:rPr lang="en-GB" b="1"/>
              <a:t>Kotter’s 8 Step Change Model</a:t>
            </a:r>
            <a:endParaRPr lang="en-GB" b="1" dirty="0"/>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293" y="457199"/>
            <a:ext cx="7909951" cy="6035041"/>
          </a:xfrm>
          <a:prstGeom prst="rect">
            <a:avLst/>
          </a:prstGeom>
          <a:solidFill>
            <a:srgbClr val="FFFFFF"/>
          </a:solidFill>
        </p:spPr>
      </p:pic>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8290560" y="457199"/>
            <a:ext cx="3673147" cy="5699761"/>
          </a:xfrm>
          <a:solidFill>
            <a:srgbClr val="0070C0"/>
          </a:solidFill>
        </p:spPr>
        <p:txBody>
          <a:bodyPr>
            <a:normAutofit/>
          </a:bodyPr>
          <a:lstStyle/>
          <a:p>
            <a:pPr>
              <a:lnSpc>
                <a:spcPct val="100000"/>
              </a:lnSpc>
            </a:pPr>
            <a:r>
              <a:rPr lang="en-GB" sz="2400" b="1" dirty="0">
                <a:solidFill>
                  <a:schemeClr val="bg1"/>
                </a:solidFill>
                <a:latin typeface="Calibri" panose="020F0502020204030204" pitchFamily="34" charset="0"/>
                <a:ea typeface="Calibri" panose="020F0502020204030204" pitchFamily="34" charset="0"/>
                <a:cs typeface="Calibri" panose="020F0502020204030204" pitchFamily="34" charset="0"/>
              </a:rPr>
              <a:t>Kotter’s 8 Step Change Model</a:t>
            </a:r>
          </a:p>
          <a:p>
            <a:pPr>
              <a:lnSpc>
                <a:spcPct val="100000"/>
              </a:lnSpc>
            </a:pPr>
            <a:r>
              <a:rPr lang="en-GB" sz="2200" dirty="0">
                <a:solidFill>
                  <a:schemeClr val="bg1"/>
                </a:solidFill>
                <a:latin typeface="Calibri" panose="020F0502020204030204" pitchFamily="34" charset="0"/>
                <a:ea typeface="Calibri" panose="020F0502020204030204" pitchFamily="34" charset="0"/>
                <a:cs typeface="Calibri" panose="020F0502020204030204" pitchFamily="34" charset="0"/>
              </a:rPr>
              <a:t>O</a:t>
            </a: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utlines how to systematically and effectively implement change in an organisation.</a:t>
            </a:r>
          </a:p>
          <a:p>
            <a:pPr>
              <a:lnSpc>
                <a:spcPct val="100000"/>
              </a:lnSpc>
            </a:pPr>
            <a:endPar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pPr>
            <a:r>
              <a:rPr lang="en-GB" sz="2200" b="0" i="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Following these steps will ensure that at the end of the process, the organisation will not only be prepared but also be committed to embracing the changes. </a:t>
            </a:r>
            <a:endParaRPr lang="en-US" sz="22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p:txBody>
          <a:bodyPr anchor="b">
            <a:normAutofit/>
          </a:bodyPr>
          <a:lstStyle/>
          <a:p>
            <a:pPr rtl="0">
              <a:spcAft>
                <a:spcPts val="600"/>
              </a:spcAft>
            </a:pPr>
            <a:fld id="{B892FA5E-6B56-49F2-9D7F-134C62E4545B}" type="datetime1">
              <a:rPr lang="en-US" smtClean="0"/>
              <a:t>10/20/2025</a:t>
            </a:fld>
            <a:endParaRPr lang="en-US"/>
          </a:p>
        </p:txBody>
      </p:sp>
      <p:sp>
        <p:nvSpPr>
          <p:cNvPr id="3" name="Footer Placeholder 2">
            <a:extLst>
              <a:ext uri="{FF2B5EF4-FFF2-40B4-BE49-F238E27FC236}">
                <a16:creationId xmlns:a16="http://schemas.microsoft.com/office/drawing/2014/main" id="{92109B80-E8B2-364F-5751-A960ACC8DF5C}"/>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485591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1" y="502020"/>
            <a:ext cx="6618766" cy="986851"/>
          </a:xfrm>
        </p:spPr>
        <p:txBody>
          <a:bodyPr anchor="b">
            <a:normAutofit fontScale="90000"/>
          </a:bodyPr>
          <a:lstStyle/>
          <a:p>
            <a:r>
              <a:rPr lang="en-GB" sz="3700" b="1" u="sng" dirty="0">
                <a:latin typeface="Calibri" panose="020F0502020204030204" pitchFamily="34" charset="0"/>
                <a:ea typeface="Calibri" panose="020F0502020204030204" pitchFamily="34" charset="0"/>
                <a:cs typeface="Calibri" panose="020F0502020204030204" pitchFamily="34" charset="0"/>
              </a:rPr>
              <a:t>Actions to Secure Effective Change</a:t>
            </a:r>
            <a:br>
              <a:rPr lang="en-GB" sz="3700" b="1" dirty="0"/>
            </a:br>
            <a:endParaRPr lang="en-GB" sz="3700" b="1" dirty="0"/>
          </a:p>
        </p:txBody>
      </p:sp>
      <p:sp>
        <p:nvSpPr>
          <p:cNvPr id="3" name="Content Placeholder 2"/>
          <p:cNvSpPr>
            <a:spLocks noGrp="1"/>
          </p:cNvSpPr>
          <p:nvPr>
            <p:ph idx="1"/>
          </p:nvPr>
        </p:nvSpPr>
        <p:spPr>
          <a:xfrm>
            <a:off x="457201" y="1295400"/>
            <a:ext cx="6002912" cy="4645577"/>
          </a:xfrm>
        </p:spPr>
        <p:txBody>
          <a:bodyPr anchor="t">
            <a:normAutofit lnSpcReduction="10000"/>
          </a:bodyPr>
          <a:lstStyle/>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Create a sense of urgency among relevant people</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Build a guiding team which has credibility</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Create visions that are sensible, clear and uplifting</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Communicate the vision and strategy to induce understanding and commitment</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Empower action and remove obstacles</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Produce short term wins</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Do not let up but maintain momentum</a:t>
            </a:r>
          </a:p>
          <a:p>
            <a:pPr marL="457200" indent="-457200">
              <a:buFont typeface="+mj-lt"/>
              <a:buAutoNum type="arabicPeriod"/>
            </a:pPr>
            <a:r>
              <a:rPr lang="en-GB" sz="2200" dirty="0">
                <a:latin typeface="Calibri" panose="020F0502020204030204" pitchFamily="34" charset="0"/>
                <a:ea typeface="Calibri" panose="020F0502020204030204" pitchFamily="34" charset="0"/>
                <a:cs typeface="Calibri" panose="020F0502020204030204" pitchFamily="34" charset="0"/>
              </a:rPr>
              <a:t>Make change stick by nurturing a new culture</a:t>
            </a:r>
          </a:p>
          <a:p>
            <a:pPr marL="0" indent="0" algn="r">
              <a:buNone/>
            </a:pPr>
            <a:r>
              <a:rPr lang="en-GB" sz="2000" dirty="0">
                <a:latin typeface="Calibri" panose="020F0502020204030204" pitchFamily="34" charset="0"/>
                <a:ea typeface="Calibri" panose="020F0502020204030204" pitchFamily="34" charset="0"/>
                <a:cs typeface="Calibri" panose="020F0502020204030204" pitchFamily="34" charset="0"/>
              </a:rPr>
              <a:t>Kotter and Cohen</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7075967" y="2654826"/>
            <a:ext cx="4170530" cy="1580241"/>
          </a:xfrm>
          <a:prstGeom prst="rect">
            <a:avLst/>
          </a:prstGeom>
        </p:spPr>
      </p:pic>
      <p:sp>
        <p:nvSpPr>
          <p:cNvPr id="5" name="Date Placeholder 4">
            <a:extLst>
              <a:ext uri="{FF2B5EF4-FFF2-40B4-BE49-F238E27FC236}">
                <a16:creationId xmlns:a16="http://schemas.microsoft.com/office/drawing/2014/main" id="{AF13DB98-A987-6BE2-7FCC-528EEC34AC46}"/>
              </a:ext>
            </a:extLst>
          </p:cNvPr>
          <p:cNvSpPr>
            <a:spLocks noGrp="1"/>
          </p:cNvSpPr>
          <p:nvPr>
            <p:ph type="dt" sz="half" idx="10"/>
          </p:nvPr>
        </p:nvSpPr>
        <p:spPr/>
        <p:txBody>
          <a:bodyPr/>
          <a:lstStyle/>
          <a:p>
            <a:fld id="{62FB9FEC-7F88-45F6-80C0-7CD5548354AA}" type="datetime1">
              <a:rPr lang="en-US" smtClean="0"/>
              <a:t>10/20/2025</a:t>
            </a:fld>
            <a:endParaRPr lang="en-GB"/>
          </a:p>
        </p:txBody>
      </p:sp>
      <p:sp>
        <p:nvSpPr>
          <p:cNvPr id="6" name="Footer Placeholder 5">
            <a:extLst>
              <a:ext uri="{FF2B5EF4-FFF2-40B4-BE49-F238E27FC236}">
                <a16:creationId xmlns:a16="http://schemas.microsoft.com/office/drawing/2014/main" id="{6A7A99A4-196F-9DD5-84BE-99950E0AF62B}"/>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45D1E04-EE92-0E78-EB02-528F10181F36}"/>
              </a:ext>
            </a:extLst>
          </p:cNvPr>
          <p:cNvPicPr>
            <a:picLocks noGrp="1" noChangeAspect="1"/>
          </p:cNvPicPr>
          <p:nvPr>
            <p:ph idx="1"/>
          </p:nvPr>
        </p:nvPicPr>
        <p:blipFill rotWithShape="1">
          <a:blip r:embed="rId2"/>
          <a:srcRect l="4827" t="14961" r="7896" b="9638"/>
          <a:stretch/>
        </p:blipFill>
        <p:spPr>
          <a:xfrm>
            <a:off x="1265636" y="389652"/>
            <a:ext cx="10100864" cy="5824882"/>
          </a:xfrm>
          <a:prstGeom prst="rect">
            <a:avLst/>
          </a:prstGeom>
        </p:spPr>
      </p:pic>
      <p:sp>
        <p:nvSpPr>
          <p:cNvPr id="4" name="Date Placeholder 3">
            <a:extLst>
              <a:ext uri="{FF2B5EF4-FFF2-40B4-BE49-F238E27FC236}">
                <a16:creationId xmlns:a16="http://schemas.microsoft.com/office/drawing/2014/main" id="{960DBBD1-39E7-CDF1-D6A5-3259AB01A8F8}"/>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0FD3C0A0-ED98-46C5-A809-FD04AC52ECBD}" type="datetime1">
              <a:rPr lang="en-US" smtClean="0"/>
              <a:t>10/20/2025</a:t>
            </a:fld>
            <a:endParaRPr lang="en-US"/>
          </a:p>
        </p:txBody>
      </p:sp>
      <p:sp>
        <p:nvSpPr>
          <p:cNvPr id="2" name="Footer Placeholder 1">
            <a:extLst>
              <a:ext uri="{FF2B5EF4-FFF2-40B4-BE49-F238E27FC236}">
                <a16:creationId xmlns:a16="http://schemas.microsoft.com/office/drawing/2014/main" id="{A7F3D98F-3593-BCD5-8167-38F0582F7FC8}"/>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389634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81F8FF-BBAF-D1DC-B6BC-BA8528F40B5E}"/>
              </a:ext>
            </a:extLst>
          </p:cNvPr>
          <p:cNvSpPr>
            <a:spLocks noGrp="1"/>
          </p:cNvSpPr>
          <p:nvPr>
            <p:ph type="title"/>
          </p:nvPr>
        </p:nvSpPr>
        <p:spPr>
          <a:xfrm>
            <a:off x="548640" y="348865"/>
            <a:ext cx="11247120" cy="1576446"/>
          </a:xfrm>
        </p:spPr>
        <p:txBody>
          <a:bodyPr anchor="ctr">
            <a:normAutofit/>
          </a:bodyPr>
          <a:lstStyle/>
          <a:p>
            <a:r>
              <a:rPr lang="en-GB" sz="4000" b="1" dirty="0">
                <a:solidFill>
                  <a:srgbClr val="FFFFFF"/>
                </a:solidFill>
                <a:latin typeface="+mn-lt"/>
              </a:rPr>
              <a:t>Five Elements of Innovation Readiness (BCG)</a:t>
            </a:r>
          </a:p>
        </p:txBody>
      </p:sp>
      <p:graphicFrame>
        <p:nvGraphicFramePr>
          <p:cNvPr id="5" name="Content Placeholder 2">
            <a:extLst>
              <a:ext uri="{FF2B5EF4-FFF2-40B4-BE49-F238E27FC236}">
                <a16:creationId xmlns:a16="http://schemas.microsoft.com/office/drawing/2014/main" id="{38305914-8B68-239E-F545-E436EEE5CA67}"/>
              </a:ext>
            </a:extLst>
          </p:cNvPr>
          <p:cNvGraphicFramePr>
            <a:graphicFrameLocks noGrp="1"/>
          </p:cNvGraphicFramePr>
          <p:nvPr>
            <p:ph idx="1"/>
            <p:extLst>
              <p:ext uri="{D42A27DB-BD31-4B8C-83A1-F6EECF244321}">
                <p14:modId xmlns:p14="http://schemas.microsoft.com/office/powerpoint/2010/main" val="300035766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179469AF-ED9B-9987-663F-CF07A2CBBAC3}"/>
              </a:ext>
            </a:extLst>
          </p:cNvPr>
          <p:cNvSpPr>
            <a:spLocks noGrp="1"/>
          </p:cNvSpPr>
          <p:nvPr>
            <p:ph type="dt" sz="half" idx="10"/>
          </p:nvPr>
        </p:nvSpPr>
        <p:spPr/>
        <p:txBody>
          <a:bodyPr/>
          <a:lstStyle/>
          <a:p>
            <a:fld id="{29D39AEC-FC8B-42DB-9150-3B64009B7D74}" type="datetime1">
              <a:rPr lang="en-US" smtClean="0"/>
              <a:t>10/20/2025</a:t>
            </a:fld>
            <a:endParaRPr lang="en-GB"/>
          </a:p>
        </p:txBody>
      </p:sp>
      <p:sp>
        <p:nvSpPr>
          <p:cNvPr id="4" name="Footer Placeholder 3">
            <a:extLst>
              <a:ext uri="{FF2B5EF4-FFF2-40B4-BE49-F238E27FC236}">
                <a16:creationId xmlns:a16="http://schemas.microsoft.com/office/drawing/2014/main" id="{00BE5B2C-4459-34F5-7FAE-93687361F356}"/>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4918563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7CE07-7744-4CBE-0350-BF2F9284B193}"/>
              </a:ext>
            </a:extLst>
          </p:cNvPr>
          <p:cNvSpPr>
            <a:spLocks noGrp="1"/>
          </p:cNvSpPr>
          <p:nvPr>
            <p:ph type="title"/>
          </p:nvPr>
        </p:nvSpPr>
        <p:spPr>
          <a:xfrm>
            <a:off x="406400" y="348865"/>
            <a:ext cx="11419840" cy="1576446"/>
          </a:xfrm>
        </p:spPr>
        <p:txBody>
          <a:bodyPr anchor="ctr">
            <a:normAutofit/>
          </a:bodyPr>
          <a:lstStyle/>
          <a:p>
            <a:r>
              <a:rPr lang="en-GB" sz="4000" b="1" dirty="0">
                <a:solidFill>
                  <a:srgbClr val="FFFFFF"/>
                </a:solidFill>
                <a:latin typeface="+mn-lt"/>
              </a:rPr>
              <a:t>Five Elements of Innovation Readiness (BCG)</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A211A706-56A2-39A7-9764-CE5CFB7D4BA1}"/>
              </a:ext>
            </a:extLst>
          </p:cNvPr>
          <p:cNvGraphicFramePr>
            <a:graphicFrameLocks noGrp="1"/>
          </p:cNvGraphicFramePr>
          <p:nvPr>
            <p:ph idx="1"/>
            <p:extLst>
              <p:ext uri="{D42A27DB-BD31-4B8C-83A1-F6EECF244321}">
                <p14:modId xmlns:p14="http://schemas.microsoft.com/office/powerpoint/2010/main" val="2429303851"/>
              </p:ext>
            </p:extLst>
          </p:nvPr>
        </p:nvGraphicFramePr>
        <p:xfrm>
          <a:off x="644056" y="2273575"/>
          <a:ext cx="11303302" cy="40318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59515064-486A-8037-9599-A11F1CADAE14}"/>
              </a:ext>
            </a:extLst>
          </p:cNvPr>
          <p:cNvSpPr>
            <a:spLocks noGrp="1"/>
          </p:cNvSpPr>
          <p:nvPr>
            <p:ph type="dt" sz="half" idx="10"/>
          </p:nvPr>
        </p:nvSpPr>
        <p:spPr/>
        <p:txBody>
          <a:bodyPr/>
          <a:lstStyle/>
          <a:p>
            <a:fld id="{981A0B37-40A9-440C-B3A5-F8D76F2E2689}" type="datetime1">
              <a:rPr lang="en-US" smtClean="0"/>
              <a:t>10/20/2025</a:t>
            </a:fld>
            <a:endParaRPr lang="en-GB"/>
          </a:p>
        </p:txBody>
      </p:sp>
      <p:sp>
        <p:nvSpPr>
          <p:cNvPr id="4" name="Footer Placeholder 3">
            <a:extLst>
              <a:ext uri="{FF2B5EF4-FFF2-40B4-BE49-F238E27FC236}">
                <a16:creationId xmlns:a16="http://schemas.microsoft.com/office/drawing/2014/main" id="{846B7A1B-CAA3-18DF-610A-36EC0000545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9883297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7CE07-7744-4CBE-0350-BF2F9284B193}"/>
              </a:ext>
            </a:extLst>
          </p:cNvPr>
          <p:cNvSpPr>
            <a:spLocks noGrp="1"/>
          </p:cNvSpPr>
          <p:nvPr>
            <p:ph type="title"/>
          </p:nvPr>
        </p:nvSpPr>
        <p:spPr>
          <a:xfrm>
            <a:off x="477520" y="348865"/>
            <a:ext cx="11094365" cy="1576446"/>
          </a:xfrm>
        </p:spPr>
        <p:txBody>
          <a:bodyPr anchor="ctr">
            <a:normAutofit/>
          </a:bodyPr>
          <a:lstStyle/>
          <a:p>
            <a:r>
              <a:rPr lang="en-GB" sz="4000" b="1" dirty="0">
                <a:solidFill>
                  <a:srgbClr val="FFFFFF"/>
                </a:solidFill>
                <a:latin typeface="+mn-lt"/>
              </a:rPr>
              <a:t>Five Elements of Innovation Readiness (BCG)</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A211A706-56A2-39A7-9764-CE5CFB7D4BA1}"/>
              </a:ext>
            </a:extLst>
          </p:cNvPr>
          <p:cNvGraphicFramePr>
            <a:graphicFrameLocks noGrp="1"/>
          </p:cNvGraphicFramePr>
          <p:nvPr>
            <p:ph idx="1"/>
            <p:extLst>
              <p:ext uri="{D42A27DB-BD31-4B8C-83A1-F6EECF244321}">
                <p14:modId xmlns:p14="http://schemas.microsoft.com/office/powerpoint/2010/main" val="2873194391"/>
              </p:ext>
            </p:extLst>
          </p:nvPr>
        </p:nvGraphicFramePr>
        <p:xfrm>
          <a:off x="372980" y="2358189"/>
          <a:ext cx="11490158" cy="4150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5CCBED54-F233-2693-2997-849C59E52C43}"/>
              </a:ext>
            </a:extLst>
          </p:cNvPr>
          <p:cNvSpPr>
            <a:spLocks noGrp="1"/>
          </p:cNvSpPr>
          <p:nvPr>
            <p:ph type="dt" sz="half" idx="10"/>
          </p:nvPr>
        </p:nvSpPr>
        <p:spPr/>
        <p:txBody>
          <a:bodyPr/>
          <a:lstStyle/>
          <a:p>
            <a:fld id="{8427D2D2-C935-4FC2-8413-AEA7060AF90E}" type="datetime1">
              <a:rPr lang="en-US" smtClean="0"/>
              <a:t>10/20/2025</a:t>
            </a:fld>
            <a:endParaRPr lang="en-GB"/>
          </a:p>
        </p:txBody>
      </p:sp>
      <p:sp>
        <p:nvSpPr>
          <p:cNvPr id="4" name="Footer Placeholder 3">
            <a:extLst>
              <a:ext uri="{FF2B5EF4-FFF2-40B4-BE49-F238E27FC236}">
                <a16:creationId xmlns:a16="http://schemas.microsoft.com/office/drawing/2014/main" id="{1BCC098E-6B6A-F53C-D71E-9922EB78021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4067275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3">
            <a:extLst>
              <a:ext uri="{FF2B5EF4-FFF2-40B4-BE49-F238E27FC236}">
                <a16:creationId xmlns:a16="http://schemas.microsoft.com/office/drawing/2014/main" id="{64D9FAE2-6166-AAC3-2401-A10EBACC8E3C}"/>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b="1" i="0" kern="1200">
                <a:solidFill>
                  <a:srgbClr val="FFFFFF"/>
                </a:solidFill>
                <a:latin typeface="+mj-lt"/>
                <a:ea typeface="+mj-ea"/>
                <a:cs typeface="+mj-cs"/>
              </a:rPr>
              <a:t>BCG Report</a:t>
            </a:r>
          </a:p>
        </p:txBody>
      </p:sp>
      <p:sp>
        <p:nvSpPr>
          <p:cNvPr id="13" name="Text Placeholder 4">
            <a:extLst>
              <a:ext uri="{FF2B5EF4-FFF2-40B4-BE49-F238E27FC236}">
                <a16:creationId xmlns:a16="http://schemas.microsoft.com/office/drawing/2014/main" id="{5EDC0F0B-89D2-18E7-7640-DD26E010056C}"/>
              </a:ext>
            </a:extLst>
          </p:cNvPr>
          <p:cNvSpPr>
            <a:spLocks noGrp="1"/>
          </p:cNvSpPr>
          <p:nvPr>
            <p:ph type="body" sz="half" idx="2"/>
          </p:nvPr>
        </p:nvSpPr>
        <p:spPr>
          <a:xfrm>
            <a:off x="945791" y="4745317"/>
            <a:ext cx="4126272" cy="1375145"/>
          </a:xfrm>
        </p:spPr>
        <p:txBody>
          <a:bodyPr vert="horz" lIns="91440" tIns="45720" rIns="91440" bIns="45720" rtlCol="0">
            <a:normAutofit/>
          </a:bodyPr>
          <a:lstStyle/>
          <a:p>
            <a:pPr algn="r"/>
            <a:r>
              <a:rPr lang="en-US" sz="2400" b="1" i="0" kern="1200" cap="all">
                <a:solidFill>
                  <a:srgbClr val="FFFFFF"/>
                </a:solidFill>
                <a:latin typeface="+mn-lt"/>
                <a:ea typeface="+mn-ea"/>
                <a:cs typeface="+mn-cs"/>
              </a:rPr>
              <a:t>Most Innovative Companies 2021</a:t>
            </a:r>
          </a:p>
        </p:txBody>
      </p:sp>
      <p:pic>
        <p:nvPicPr>
          <p:cNvPr id="6" name="Content Placeholder 5">
            <a:extLst>
              <a:ext uri="{FF2B5EF4-FFF2-40B4-BE49-F238E27FC236}">
                <a16:creationId xmlns:a16="http://schemas.microsoft.com/office/drawing/2014/main" id="{53BE85CA-0DC7-BBD9-C2FF-7BA026225EC6}"/>
              </a:ext>
            </a:extLst>
          </p:cNvPr>
          <p:cNvPicPr>
            <a:picLocks noGrp="1" noChangeAspect="1"/>
          </p:cNvPicPr>
          <p:nvPr>
            <p:ph type="pic" idx="1"/>
          </p:nvPr>
        </p:nvPicPr>
        <p:blipFill rotWithShape="1">
          <a:blip r:embed="rId2"/>
          <a:srcRect l="23591" t="14686" r="26309" b="8257"/>
          <a:stretch/>
        </p:blipFill>
        <p:spPr>
          <a:xfrm>
            <a:off x="5528015" y="-2"/>
            <a:ext cx="6663219" cy="6840843"/>
          </a:xfrm>
          <a:prstGeom prst="rect">
            <a:avLst/>
          </a:prstGeom>
          <a:noFill/>
        </p:spPr>
      </p:pic>
      <p:sp>
        <p:nvSpPr>
          <p:cNvPr id="4" name="Date Placeholder 3">
            <a:extLst>
              <a:ext uri="{FF2B5EF4-FFF2-40B4-BE49-F238E27FC236}">
                <a16:creationId xmlns:a16="http://schemas.microsoft.com/office/drawing/2014/main" id="{47C7830F-9F80-5FF4-DF97-0D40C8E09D60}"/>
              </a:ext>
            </a:extLst>
          </p:cNvPr>
          <p:cNvSpPr>
            <a:spLocks noGrp="1"/>
          </p:cNvSpPr>
          <p:nvPr>
            <p:ph type="dt" sz="half" idx="10"/>
          </p:nvPr>
        </p:nvSpPr>
        <p:spPr>
          <a:xfrm>
            <a:off x="8961120" y="6455664"/>
            <a:ext cx="2743200" cy="365125"/>
          </a:xfrm>
        </p:spPr>
        <p:txBody>
          <a:bodyPr vert="horz" lIns="91440" tIns="45720" rIns="91440" bIns="45720" rtlCol="0" anchor="ctr">
            <a:normAutofit/>
          </a:bodyPr>
          <a:lstStyle/>
          <a:p>
            <a:pPr algn="r">
              <a:spcAft>
                <a:spcPts val="600"/>
              </a:spcAft>
            </a:pPr>
            <a:fld id="{B43CE905-F41D-4071-B0AC-F428FC75A1F2}" type="datetime1">
              <a:rPr lang="en-US" sz="1100" b="0" smtClean="0">
                <a:solidFill>
                  <a:schemeClr val="tx1">
                    <a:lumMod val="50000"/>
                    <a:lumOff val="50000"/>
                  </a:schemeClr>
                </a:solidFill>
              </a:rPr>
              <a:t>10/20/2025</a:t>
            </a:fld>
            <a:endParaRPr lang="en-US" sz="1100" b="0">
              <a:solidFill>
                <a:schemeClr val="tx1">
                  <a:lumMod val="50000"/>
                  <a:lumOff val="50000"/>
                </a:schemeClr>
              </a:solidFill>
            </a:endParaRPr>
          </a:p>
        </p:txBody>
      </p:sp>
      <p:sp>
        <p:nvSpPr>
          <p:cNvPr id="2" name="Footer Placeholder 1">
            <a:extLst>
              <a:ext uri="{FF2B5EF4-FFF2-40B4-BE49-F238E27FC236}">
                <a16:creationId xmlns:a16="http://schemas.microsoft.com/office/drawing/2014/main" id="{5CA1E583-CDDD-F938-3642-C86A9693CB34}"/>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8211483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8E56-F5B8-FFDB-D1A1-D8198772F818}"/>
              </a:ext>
            </a:extLst>
          </p:cNvPr>
          <p:cNvSpPr>
            <a:spLocks noGrp="1"/>
          </p:cNvSpPr>
          <p:nvPr>
            <p:ph type="title"/>
          </p:nvPr>
        </p:nvSpPr>
        <p:spPr/>
        <p:txBody>
          <a:bodyPr/>
          <a:lstStyle/>
          <a:p>
            <a:r>
              <a:rPr lang="en-GB" sz="4000" b="1" dirty="0">
                <a:solidFill>
                  <a:schemeClr val="tx2"/>
                </a:solidFill>
                <a:latin typeface="Calibri" panose="020F0502020204030204" pitchFamily="34" charset="0"/>
                <a:ea typeface="Calibri" panose="020F0502020204030204" pitchFamily="34" charset="0"/>
                <a:cs typeface="Calibri" panose="020F0502020204030204" pitchFamily="34" charset="0"/>
              </a:rPr>
              <a:t>Additional Resources</a:t>
            </a:r>
          </a:p>
        </p:txBody>
      </p:sp>
      <p:sp>
        <p:nvSpPr>
          <p:cNvPr id="3" name="Content Placeholder 2">
            <a:extLst>
              <a:ext uri="{FF2B5EF4-FFF2-40B4-BE49-F238E27FC236}">
                <a16:creationId xmlns:a16="http://schemas.microsoft.com/office/drawing/2014/main" id="{E7E895DC-0750-3233-C841-6655BA25C010}"/>
              </a:ext>
            </a:extLst>
          </p:cNvPr>
          <p:cNvSpPr>
            <a:spLocks noGrp="1"/>
          </p:cNvSpPr>
          <p:nvPr>
            <p:ph idx="1"/>
          </p:nvPr>
        </p:nvSpPr>
        <p:spPr/>
        <p:txBody>
          <a:bodyPr/>
          <a:lstStyle/>
          <a:p>
            <a:r>
              <a:rPr lang="en-GB" dirty="0">
                <a:hlinkClick r:id="rId2"/>
              </a:rPr>
              <a:t>Emergent vs. Deliberate Strategy: How &amp; When to Use Each (hbs.edu)</a:t>
            </a:r>
            <a:r>
              <a:rPr lang="en-GB" dirty="0"/>
              <a:t> Harvard Business School</a:t>
            </a:r>
          </a:p>
          <a:p>
            <a:endParaRPr lang="en-GB" dirty="0"/>
          </a:p>
          <a:p>
            <a:r>
              <a:rPr lang="en-GB" dirty="0">
                <a:hlinkClick r:id="rId3"/>
              </a:rPr>
              <a:t>Most Innovative Companies 2021 (bcg.com)</a:t>
            </a:r>
            <a:endParaRPr lang="en-GB" dirty="0"/>
          </a:p>
        </p:txBody>
      </p:sp>
      <p:sp>
        <p:nvSpPr>
          <p:cNvPr id="4" name="Date Placeholder 3">
            <a:extLst>
              <a:ext uri="{FF2B5EF4-FFF2-40B4-BE49-F238E27FC236}">
                <a16:creationId xmlns:a16="http://schemas.microsoft.com/office/drawing/2014/main" id="{FD55B734-A0B4-38A3-F1D4-13F83ABBE9EC}"/>
              </a:ext>
            </a:extLst>
          </p:cNvPr>
          <p:cNvSpPr>
            <a:spLocks noGrp="1"/>
          </p:cNvSpPr>
          <p:nvPr>
            <p:ph type="dt" sz="half" idx="10"/>
          </p:nvPr>
        </p:nvSpPr>
        <p:spPr/>
        <p:txBody>
          <a:bodyPr/>
          <a:lstStyle/>
          <a:p>
            <a:pPr rtl="0"/>
            <a:fld id="{2135B7E1-1998-43E9-85DB-D4CD25C0143D}" type="datetime1">
              <a:rPr lang="en-US" smtClean="0"/>
              <a:t>10/20/2025</a:t>
            </a:fld>
            <a:endParaRPr lang="en-US"/>
          </a:p>
        </p:txBody>
      </p:sp>
      <p:sp>
        <p:nvSpPr>
          <p:cNvPr id="5" name="Footer Placeholder 4">
            <a:extLst>
              <a:ext uri="{FF2B5EF4-FFF2-40B4-BE49-F238E27FC236}">
                <a16:creationId xmlns:a16="http://schemas.microsoft.com/office/drawing/2014/main" id="{2BC69B15-888E-1A52-B7BD-88AC922A655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35377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3112</Words>
  <Application>Microsoft Office PowerPoint</Application>
  <PresentationFormat>Widescreen</PresentationFormat>
  <Paragraphs>371</Paragraphs>
  <Slides>53</Slides>
  <Notes>19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Calibri</vt:lpstr>
      <vt:lpstr>Calibri Light</vt:lpstr>
      <vt:lpstr>Segoe UI</vt:lpstr>
      <vt:lpstr>Office Theme</vt:lpstr>
      <vt:lpstr>Strategic Marketing</vt:lpstr>
      <vt:lpstr>Today we will look at….</vt:lpstr>
      <vt:lpstr>A Constant</vt:lpstr>
      <vt:lpstr>Marketing Change</vt:lpstr>
      <vt:lpstr>Marketing Change</vt:lpstr>
      <vt:lpstr>What change have you experienced?</vt:lpstr>
      <vt:lpstr>Activity</vt:lpstr>
      <vt:lpstr>THE VUCA MODEL</vt:lpstr>
      <vt:lpstr>THE VUCA MODEL </vt:lpstr>
      <vt:lpstr>Why Use Both PESTLE AND VUCA?</vt:lpstr>
      <vt:lpstr>VUCA Elements Applied to Marketing Change</vt:lpstr>
      <vt:lpstr>How to Structure Your Analysis</vt:lpstr>
      <vt:lpstr>Improve Decision Making and Risk Management</vt:lpstr>
      <vt:lpstr>Change Management</vt:lpstr>
      <vt:lpstr>Change Management</vt:lpstr>
      <vt:lpstr>Planned Organisational Change  Moving an organisation from one stable state to another.  A cycle of processes (Diagnosis / Action /  Evaluation / Further Action / Further Evaluation </vt:lpstr>
      <vt:lpstr>Emergent Organisational Change  Based on the assumption that all organisations operate in a turbulent dynamic and unpredictable environment  Organisations need to continuously check their environment to identify developments and respond appropriately  </vt:lpstr>
      <vt:lpstr>PLANNED vs EMERGENT ORGANISATIONAL CHANGE  </vt:lpstr>
      <vt:lpstr>Emergent vs. Deliberate Strategy: How &amp; When to Use Each (hbs.edu)</vt:lpstr>
      <vt:lpstr>Change Management Models</vt:lpstr>
      <vt:lpstr>Lewin’s Force Field Analysis</vt:lpstr>
      <vt:lpstr>Lewin’s Force Field Analysis</vt:lpstr>
      <vt:lpstr>PowerPoint Presentation</vt:lpstr>
      <vt:lpstr>PowerPoint Presentation</vt:lpstr>
      <vt:lpstr>PowerPoint Presentation</vt:lpstr>
      <vt:lpstr>Examples of Forces Driving Change</vt:lpstr>
      <vt:lpstr>Resistance to Change</vt:lpstr>
      <vt:lpstr>PowerPoint Presentation</vt:lpstr>
      <vt:lpstr>Task for Assignment 1 Presentation</vt:lpstr>
      <vt:lpstr>The Three – Step Model</vt:lpstr>
      <vt:lpstr>Lewin’s (three stage) Change Process</vt:lpstr>
      <vt:lpstr>Stages of Unfreeze, Change, Refreeze</vt:lpstr>
      <vt:lpstr>Applying Lewin’s Models</vt:lpstr>
      <vt:lpstr>How Lewin’s Models Fit Together</vt:lpstr>
      <vt:lpstr>Kurt Lewin’s Three Phase Theory of Change</vt:lpstr>
      <vt:lpstr>Coping Cycle</vt:lpstr>
      <vt:lpstr>5 Ways to Lead in an Era of Constant Change</vt:lpstr>
      <vt:lpstr>PowerPoint Presentation</vt:lpstr>
      <vt:lpstr>Why Resistance </vt:lpstr>
      <vt:lpstr>True or False</vt:lpstr>
      <vt:lpstr>5 factors that’s influence an individual response to change</vt:lpstr>
      <vt:lpstr>Why is Change so Difficult?</vt:lpstr>
      <vt:lpstr>PowerPoint Presentation</vt:lpstr>
      <vt:lpstr>Embracing Change</vt:lpstr>
      <vt:lpstr>PowerPoint Presentation</vt:lpstr>
      <vt:lpstr>Kotter’s 8 Step Change Model</vt:lpstr>
      <vt:lpstr>Actions to Secure Effective Change </vt:lpstr>
      <vt:lpstr>PowerPoint Presentation</vt:lpstr>
      <vt:lpstr>Five Elements of Innovation Readiness (BCG)</vt:lpstr>
      <vt:lpstr>Five Elements of Innovation Readiness (BCG)</vt:lpstr>
      <vt:lpstr>Five Elements of Innovation Readiness (BCG)</vt:lpstr>
      <vt:lpstr>BCG Report</vt:lpstr>
      <vt:lpstr>Additional Resources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39</cp:revision>
  <dcterms:created xsi:type="dcterms:W3CDTF">2023-02-25T23:09:55Z</dcterms:created>
  <dcterms:modified xsi:type="dcterms:W3CDTF">2025-10-21T01:07:38Z</dcterms:modified>
</cp:coreProperties>
</file>