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Default Extension="jpg" ContentType="image/jpg"/>
  <Default Extension="svg" ContentType="image/svg+xml"/>
  <Default Extension="png" ContentType="image/png"/>
  <Default Extension="gif" ContentType="image/gif"/>
  <Default Extension="m4v" ContentType="video/mp4"/>
  <Default Extension="mp4" ContentType="video/mp4"/>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notesMasters/notesMaster1.xml" ContentType="application/vnd.openxmlformats-officedocument.presentationml.notesMaster+xml"/>
  <Override PartName="/ppt/slideMasters/slideMaster1.xml" ContentType="application/vnd.openxmlformats-officedocument.presentationml.slideMaster+xml"/>
  <Override PartName="/ppt/slides/slide1.xml" ContentType="application/vnd.openxmlformats-officedocument.presentationml.slide+xml"/>
  <Override PartName="/ppt/slideMasters/slideMaster2.xml" ContentType="application/vnd.openxmlformats-officedocument.presentationml.slideMaster+xml"/>
  <Override PartName="/ppt/slides/slide2.xml" ContentType="application/vnd.openxmlformats-officedocument.presentationml.slide+xml"/>
  <Override PartName="/ppt/slideMasters/slideMaster3.xml" ContentType="application/vnd.openxmlformats-officedocument.presentationml.slideMaster+xml"/>
  <Override PartName="/ppt/slides/slide3.xml" ContentType="application/vnd.openxmlformats-officedocument.presentationml.slide+xml"/>
  <Override PartName="/ppt/slideMasters/slideMaster4.xml" ContentType="application/vnd.openxmlformats-officedocument.presentationml.slideMaster+xml"/>
  <Override PartName="/ppt/slides/slide4.xml" ContentType="application/vnd.openxmlformats-officedocument.presentationml.slide+xml"/>
  <Override PartName="/ppt/slideMasters/slideMaster5.xml" ContentType="application/vnd.openxmlformats-officedocument.presentationml.slideMaster+xml"/>
  <Override PartName="/ppt/slides/slide5.xml" ContentType="application/vnd.openxmlformats-officedocument.presentationml.slide+xml"/>
  <Override PartName="/ppt/slideMasters/slideMaster6.xml" ContentType="application/vnd.openxmlformats-officedocument.presentationml.slideMaster+xml"/>
  <Override PartName="/ppt/slides/slide6.xml" ContentType="application/vnd.openxmlformats-officedocument.presentationml.slide+xml"/>
  <Override PartName="/ppt/slideMasters/slideMaster7.xml" ContentType="application/vnd.openxmlformats-officedocument.presentationml.slideMaster+xml"/>
  <Override PartName="/ppt/slides/slide7.xml" ContentType="application/vnd.openxmlformats-officedocument.presentationml.slide+xml"/>
  <Override PartName="/ppt/slideMasters/slideMaster8.xml" ContentType="application/vnd.openxmlformats-officedocument.presentationml.slideMaster+xml"/>
  <Override PartName="/ppt/slides/slide8.xml" ContentType="application/vnd.openxmlformats-officedocument.presentationml.slide+xml"/>
  <Override PartName="/ppt/slideMasters/slideMaster9.xml" ContentType="application/vnd.openxmlformats-officedocument.presentationml.slideMaster+xml"/>
  <Override PartName="/ppt/slides/slide9.xml" ContentType="application/vnd.openxmlformats-officedocument.presentationml.slide+xml"/>
  <Override PartName="/ppt/slideMasters/slideMaster10.xml" ContentType="application/vnd.openxmlformats-officedocument.presentationml.slideMaster+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
		<Relationship Id="rId1" Type="http://schemas.openxmlformats.org/officeDocument/2006/relationships/extended-properties" Target="docProps/app.xml"/>
		<Relationship Id="rId2" Type="http://schemas.openxmlformats.org/package/2006/relationships/metadata/core-properties" Target="docProps/core.xml"/>
		<Relationship Id="rId3"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Lst>
  <p:notesMasterIdLst>
    <p:notesMasterId r:id="rId12"/>
  </p:notesMasterIdLst>
  <p:sldSz cx="9144000" cy="5143500"/>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notesMaster" Target="notesMasters/notesMaster1.xml"/><Relationship Id="rId13" Type="http://schemas.openxmlformats.org/officeDocument/2006/relationships/presProps" Target="presProps.xml"/><Relationship Id="rId14" Type="http://schemas.openxmlformats.org/officeDocument/2006/relationships/viewProps" Target="viewProps.xml"/><Relationship Id="rId15" Type="http://schemas.openxmlformats.org/officeDocument/2006/relationships/theme" Target="theme/theme1.xml"/><Relationship Id="rId16" Type="http://schemas.openxmlformats.org/officeDocument/2006/relationships/tableStyles" Target="tableStyles.xml"/></Relationships>
</file>

<file path=ppt/notesMasters/_rels/notesMaster1.xml.rels><?xml version="1.0" encoding="UTF-8" standalone="yes"?>
<Relationships xmlns="http://schemas.openxmlformats.org/package/2006/relationships">
		<Relationship Id="rId1" Type="http://schemas.openxmlformats.org/officeDocument/2006/relationships/theme" Target="../theme/theme1.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xml"/>
		</Relationships>
</file>

<file path=ppt/notesSlides/_rels/notesSlide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xml"/>
		</Relationships>
</file>

<file path=ppt/notesSlides/_rels/notesSlide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xml"/>
		</Relationships>
</file>

<file path=ppt/notesSlides/_rels/notesSlide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xml"/>
		</Relationships>
</file>

<file path=ppt/notesSlides/_rels/notesSlide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xml"/>
		</Relationships>
</file>

<file path=ppt/notesSlides/_rels/notesSlide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xml"/>
		</Relationships>
</file>

<file path=ppt/notesSlides/_rels/notesSlide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xml"/>
		</Relationships>
</file>

<file path=ppt/notesSlides/_rels/notesSlide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xml"/>
		</Relationships>
</file>

<file path=ppt/notesSlides/_rels/notesSlide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xml"/>
		</Relationships>
</file>

<file path=ppt/notesSlides/_rels/notesSlide1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Good [morning/afternoon]. My name is [your name], and today I will be presenting an analysis of Isaac, a 4-year-old boy attending our Children's Centre in London. I will be using Bowlby's Attachment Theory as my chosen lifespan development framework to understand his early experiences and to propose a practical, evidence-based support plan. This presentation will take approximately 10 minutes, including time for questions at the end.</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Let me begin by introducing Isaac. He is four years old and attends our Children's Centre in London. He lives with his mother, who is a single parent currently experiencing post-natal depression, low confidence, and limited social support. The family recently relocated from another part of the UK, meaning Isaac has also experienced disrupted childcare arrangements for the past two years. Staff at the centre have observed that Isaac is quiet and withdrawn during free play, becomes distressed when separated from his mother, shows delays in language development, and struggles to join group activities. At home, his mother reports he has difficulty sleeping, is clingy, and rarely plays independently. These observations form the basis of my analysis.</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My chosen theory is Bowlby's Attachment Theory, first published in 1969. This theory is particularly relevant to the early childhood life-stage — the period from birth to approximately five years — where the emotional, cognitive, and behavioural foundations for all later development are being established. There are four key concepts I want to highlight. First, Monotropy: Bowlby argued that infants form one primary attachment bond — usually with their primary caregiver — and that this bond is qualitatively different from all other relationships. Second, Internal Working Models: these are mental blueprints formed in early childhood that shape how we expect relationships to work throughout our lives, influencing cognition, emotional regulation, and behaviour patterns well into adulthood. Third, the Critical Period: Bowlby proposed that secure attachments need to form within the first two to three years. Without this, the developmental consequences can be long-lasting. And fourth, the Safe Base Concept: Ainsworth's later work showed that a secure attachment gives a child the confidence to explore the world, knowing they can return to the caregiver for safety and reassurance.</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 why is Bowlby particularly appropriate for Isaac? I want to be clear that I consciously considered other theories. I chose Bowlby over Erikson's Psychosocial Stages and Vygotsky's Sociocultural Theory because Isaac's primary presenting issues are relational and emotional — not cognitive or social-learning based. Bowlby is the only theory that directly addresses the caregiver–child attachment bond as the root cause of these behavioural outcomes. First, Isaac's mother is experiencing post-natal depression, which is well-documented in the literature as compromising a caregiver's ability to respond sensitively and consistently — which is the foundation of secure attachment. Goodman and Gotlib's 1999 research specifically links maternal depression to disrupted mother–infant interaction. Second, two years of disrupted childcare means Isaac has likely lacked the continuity of care that Bowlby argued is essential during the critical period. Ainsworth's research shows this increases the risk of insecure attachment patterns. Third, the specific behaviours we're seeing — separation distress, language delay, social withdrawal, and clinging — are entirely consistent with what Bowlby identified as the consequences of insecure or anxious attachment. This makes his framework the most clinically appropriate lens through which to analyse Isaac's development.</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Bowlby's framework acknowledges both nature and nurture. On the nature side, Bowlby argued that human infants are biologically predisposed to seek proximity to caregivers as a survival mechanism — this is evolutionary in origin. Isaac's individual temperament may also play a role; some children are inherently more sensitive to disruption than others. Schore's 2001 neuroscience research supports this, showing that the first years of life are a sensitive period for developing the neural pathways that govern emotional regulation and stress response. On the nurture side, Isaac's environment presents multiple risk factors. His mother's post-natal depression directly reduces her emotional availability. The family's relocation has stripped away familiar environments and social supports. Inconsistent childcare has interrupted the continuity of care. And a language-poor home environment — linked to social isolation — may be compounding his observed language delays, as Vygotsky's sociocultural theory would also predict.</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Ainsworth's Strange Situation Study (1978) identified three main attachment styles. Secure attachment — the ideal outcome — is where a child uses their caregiver as a safe base, can explore confidently, and manages separation calmly. Anxious-avoidant attachment is where a child appears emotionally detached and suppresses their need for closeness. And anxious-ambivalent attachment — which I am proposing is most consistent with Isaac's presentation — is characterised by clingy behaviour, extreme distress at separation, and difficulty being comforted. The key causal factor Ainsworth identified for anxious-ambivalent attachment is inconsistent caregiving — exactly what Isaac has experienced through disrupted childcare and a mother whose post-natal depression affects her responsiveness. This provides a clear, theory-grounded explanation for Isaac's behaviours.</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Now I'll move on to my theory-informed support plan. I've structured this across two slides with six interventions in total. First, the Key Person Approach. Under the EYFS Framework, every child is entitled to a named Key Person. For Isaac, this is especially important — a consistent, warm adult at the centre can serve as a secondary secure base, directly applying Bowlby's principle of monotropy. In practice, this means the Key Person greets Isaac by name every single morning, is the adult who collects him at the end of the session, and is always the first point of contact when he becomes distressed. This predictability is what builds the trust that Bowlby identified as the foundation of secure attachment. Second, a Graduated Settling-In Programme. Rather than abrupt separation, Isaac and his mother should follow a phased plan where his mother stays close initially and separation time increases gradually. This is grounded in research by Gerhardt (2004) showing that abrupt separation elevates cortisol and undermines the developing stress-regulation system. Third, Attachment-Based Play Therapy. Structured play activities with the Key Person build relational trust. Louise Bomber's 2007 work on therapeutic classroom relationships supports this approach as a way to help children like Isaac begin to rebuild a more positive internal working model.</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Continuing the support plan with three further interventions. Fourth, Parental Support and Modelling. Isaac's wellbeing is inextricably linked to his mother's wellbeing. I would recommend an urgent referral to IAPT or her GP for post-natal depression support, alongside parenting sessions at the centre to build her confidence and model sensitive caregiving techniques. Murray et al.'s 2010 research is clear that improving maternal responsiveness directly improves attachment outcomes for the child. NHS England's 2023 perinatal mental health guidance also supports early, community-based intervention for mothers in exactly this situation. Fifth, a Language-Rich Environment. Given Isaac's language delays, daily story times, singing, and verbal narration of activities should be embedded into his routine. Sheridan et al. (2022) confirm that play is the primary vehicle through which young children acquire language — so structured play sessions are not just enjoyable but clinically important. In practice, this means the Key Person narrating what Isaac is doing during play: 'You're building a tower — red brick, blue brick — it's getting so tall!' — simple, responsive language that scaffolds his development moment by moment. Sixth, Multi-Agency Collaboration. Isaac's needs span health, development, and family support. Using the Early Help Assessment framework, I would recommend coordinating with his health visitor, GP, a family support worker, and a Speech and Language Therapist to ensure a holistic, joined-up response.</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 theory is without criticism, and I want to evaluate Bowlby's work honestly. In terms of strengths: Bowlby's theory has an exceptionally strong empirical foundation, including Ainsworth's Strange Situation Study and multiple longitudinal studies. It has had a profound and direct influence on child welfare policy — the Key Person requirement in the EYFS Framework is a direct product of Bowlby's work. And Schore's 2001 neuroscience research has provided biological confirmation that early attachment literally shapes brain architecture. However, there are important limitations. Rutter (1981) criticised Bowlby's focus on the mother as the sole primary attachment figure, arguing this is culturally specific and ignores the multiple caregiving arrangements common in many communities — including many families in London's diverse population. Eyer (1993) raised a feminist critique: that the theory places excessive responsibility — and implicit blame — on mothers. Critically for practice, Rutter also showed that attachment is not fixed. Children who experience early insecurity can develop resilience through positive later relationships, which is an important message of hope for working with Isaac.</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 conclude: Bowlby's Attachment Theory offers a powerful and practically relevant framework for understanding Isaac. His behaviours — separation distress, social withdrawal, and language delay — are consistent with anxious-ambivalent attachment arising from the combination of maternal post-natal depression and disrupted early caregiving. The support plan I have proposed addresses both the relational and environmental dimensions of his situation through six theory-linked interventions: a Key Person relationship, graduated settling-in, play therapy, parental support, language enrichment, and multi-agency collaboration. While Bowlby's theory has limitations — particularly around cultural diversity and its emphasis on the mother — it remains the most empirically supported and policy-relevant framework for early years practice in the UK context. Crucially, as Rutter (1981) reminds us, secure development remains possible with appropriate support — and that is exactly what this plan aims to provide for Isaac and his family. Thank you. I'm happy to take any questions.
--- ANTICIPATED QUESTIONS ---
Q: Why did you choose Bowlby over Erikson or Vygotsky?
A: Isaac's primary issues are relational and emotional, not cognitive. Bowlby is the only theory that directly addresses the caregiver–child bond as the root cause of these specific behaviours — separation distress, clinging, and withdrawal.
Q: What if Isaac's mother refuses support or engagement?
A: I would still focus on Isaac directly through the Key Person relationship and the graduated settling-in programme. I would also escalate concerns through the multi-agency Early Help Assessment process and involve the health visitor, who has an independent relationship with the family.
Q: How do you account for Isaac's cultural background in applying Bowlby?
A: This is an important point — as I noted in my critical evaluation, Rutter (1981) highlighted that Bowlby's focus on a single maternal caregiver can be culturally biased. In practice, I would explore what caregiving arrangements are culturally familiar to Isaac's family and adapt the support plan accordingly, rather than imposing a Western caregiving model.</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0.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025E73"/>
        </a:solidFill>
      </p:bgPr>
    </p:bg>
    <p:spTree>
      <p:nvGrpSpPr>
        <p:cNvPr id="1" name=""/>
        <p:cNvGrpSpPr/>
        <p:nvPr/>
      </p:nvGrpSpPr>
      <p:grpSpPr>
        <a:xfrm>
          <a:off x="0" y="0"/>
          <a:ext cx="0" cy="0"/>
          <a:chOff x="0" y="0"/>
          <a:chExt cx="0" cy="0"/>
        </a:xfrm>
      </p:grpSpPr>
      <p:sp>
        <p:nvSpPr>
          <p:cNvPr id="2" name="Shape 0"/>
          <p:cNvSpPr/>
          <p:nvPr/>
        </p:nvSpPr>
        <p:spPr>
          <a:xfrm>
            <a:off x="7132320" y="-731520"/>
            <a:ext cx="3200400" cy="3200400"/>
          </a:xfrm>
          <a:prstGeom prst="ellipse">
            <a:avLst/>
          </a:prstGeom>
          <a:solidFill>
            <a:srgbClr val="026D80">
              <a:alpha val="60000"/>
            </a:srgbClr>
          </a:solidFill>
          <a:ln w="12700">
            <a:solidFill>
              <a:srgbClr val="026D80"/>
            </a:solidFill>
            <a:prstDash val="solid"/>
          </a:ln>
        </p:spPr>
      </p:sp>
      <p:sp>
        <p:nvSpPr>
          <p:cNvPr id="3" name="Shape 1"/>
          <p:cNvSpPr/>
          <p:nvPr/>
        </p:nvSpPr>
        <p:spPr>
          <a:xfrm>
            <a:off x="7772400" y="-182880"/>
            <a:ext cx="1828800" cy="1828800"/>
          </a:xfrm>
          <a:prstGeom prst="ellipse">
            <a:avLst/>
          </a:prstGeom>
          <a:solidFill>
            <a:srgbClr val="02A9C5">
              <a:alpha val="70000"/>
            </a:srgbClr>
          </a:solidFill>
          <a:ln w="12700">
            <a:solidFill>
              <a:srgbClr val="02A9C5"/>
            </a:solidFill>
            <a:prstDash val="solid"/>
          </a:ln>
        </p:spPr>
      </p:sp>
      <p:sp>
        <p:nvSpPr>
          <p:cNvPr id="4" name="Text 2"/>
          <p:cNvSpPr/>
          <p:nvPr/>
        </p:nvSpPr>
        <p:spPr>
          <a:xfrm>
            <a:off x="548640" y="914400"/>
            <a:ext cx="8046720" cy="365760"/>
          </a:xfrm>
          <a:prstGeom prst="rect">
            <a:avLst/>
          </a:prstGeom>
          <a:noFill/>
          <a:ln/>
        </p:spPr>
        <p:txBody>
          <a:bodyPr wrap="square" lIns="0" tIns="0" rIns="0" bIns="0" rtlCol="0" anchor="ctr"/>
          <a:lstStyle/>
          <a:p>
            <a:pPr algn="l" indent="0" marL="0">
              <a:buNone/>
            </a:pPr>
            <a:r>
              <a:rPr lang="en-US" sz="1200" dirty="0">
                <a:solidFill>
                  <a:srgbClr val="7ECEDA"/>
                </a:solidFill>
                <a:latin typeface="Calibri" pitchFamily="34" charset="0"/>
                <a:ea typeface="Calibri" pitchFamily="34" charset="-122"/>
                <a:cs typeface="Calibri" pitchFamily="34" charset="-120"/>
              </a:rPr>
              <a:t>LCHS4010 | Component 1 Assessment</a:t>
            </a:r>
            <a:endParaRPr lang="en-US" sz="1200" dirty="0"/>
          </a:p>
        </p:txBody>
      </p:sp>
      <p:sp>
        <p:nvSpPr>
          <p:cNvPr id="5" name="Text 3"/>
          <p:cNvSpPr/>
          <p:nvPr/>
        </p:nvSpPr>
        <p:spPr>
          <a:xfrm>
            <a:off x="548640" y="1371600"/>
            <a:ext cx="7315200" cy="2286000"/>
          </a:xfrm>
          <a:prstGeom prst="rect">
            <a:avLst/>
          </a:prstGeom>
          <a:noFill/>
          <a:ln/>
        </p:spPr>
        <p:txBody>
          <a:bodyPr wrap="square" lIns="0" tIns="0" rIns="0" bIns="0" rtlCol="0" anchor="t"/>
          <a:lstStyle/>
          <a:p>
            <a:pPr algn="l" indent="0" marL="0">
              <a:buNone/>
            </a:pPr>
            <a:r>
              <a:rPr lang="en-US" sz="3600" b="1" dirty="0">
                <a:solidFill>
                  <a:srgbClr val="FFFFFF"/>
                </a:solidFill>
                <a:latin typeface="Cambria" pitchFamily="34" charset="0"/>
                <a:ea typeface="Cambria" pitchFamily="34" charset="-122"/>
                <a:cs typeface="Cambria" pitchFamily="34" charset="-120"/>
              </a:rPr>
              <a:t>Understanding Isaac:</a:t>
            </a:r>
            <a:endParaRPr lang="en-US" sz="3600" dirty="0"/>
          </a:p>
          <a:p>
            <a:pPr algn="l" indent="0" marL="0">
              <a:buNone/>
            </a:pPr>
            <a:r>
              <a:rPr lang="en-US" sz="3600" b="1" dirty="0">
                <a:solidFill>
                  <a:srgbClr val="FFFFFF"/>
                </a:solidFill>
                <a:latin typeface="Cambria" pitchFamily="34" charset="0"/>
                <a:ea typeface="Cambria" pitchFamily="34" charset="-122"/>
                <a:cs typeface="Cambria" pitchFamily="34" charset="-120"/>
              </a:rPr>
              <a:t>An Application of</a:t>
            </a:r>
            <a:endParaRPr lang="en-US" sz="3600" dirty="0"/>
          </a:p>
          <a:p>
            <a:pPr algn="l" indent="0" marL="0">
              <a:buNone/>
            </a:pPr>
            <a:r>
              <a:rPr lang="en-US" sz="3600" b="1" dirty="0">
                <a:solidFill>
                  <a:srgbClr val="FFFFFF"/>
                </a:solidFill>
                <a:latin typeface="Cambria" pitchFamily="34" charset="0"/>
                <a:ea typeface="Cambria" pitchFamily="34" charset="-122"/>
                <a:cs typeface="Cambria" pitchFamily="34" charset="-120"/>
              </a:rPr>
              <a:t>Bowlby's Attachment Theory</a:t>
            </a:r>
            <a:endParaRPr lang="en-US" sz="3600" dirty="0"/>
          </a:p>
        </p:txBody>
      </p:sp>
      <p:sp>
        <p:nvSpPr>
          <p:cNvPr id="6" name="Text 4"/>
          <p:cNvSpPr/>
          <p:nvPr/>
        </p:nvSpPr>
        <p:spPr>
          <a:xfrm>
            <a:off x="548640" y="3657600"/>
            <a:ext cx="7315200" cy="548640"/>
          </a:xfrm>
          <a:prstGeom prst="rect">
            <a:avLst/>
          </a:prstGeom>
          <a:noFill/>
          <a:ln/>
        </p:spPr>
        <p:txBody>
          <a:bodyPr wrap="square" lIns="0" tIns="0" rIns="0" bIns="0" rtlCol="0" anchor="ctr"/>
          <a:lstStyle/>
          <a:p>
            <a:pPr algn="l" indent="0" marL="0">
              <a:buNone/>
            </a:pPr>
            <a:r>
              <a:rPr lang="en-US" sz="1400" dirty="0">
                <a:solidFill>
                  <a:srgbClr val="B0DDE4"/>
                </a:solidFill>
                <a:latin typeface="Calibri" pitchFamily="34" charset="0"/>
                <a:ea typeface="Calibri" pitchFamily="34" charset="-122"/>
                <a:cs typeface="Calibri" pitchFamily="34" charset="-120"/>
              </a:rPr>
              <a:t>A Trainee Early Years Support Worker's Analysis</a:t>
            </a:r>
            <a:endParaRPr lang="en-US" sz="1400" dirty="0"/>
          </a:p>
          <a:p>
            <a:pPr algn="l" indent="0" marL="0">
              <a:buNone/>
            </a:pPr>
            <a:r>
              <a:rPr lang="en-US" sz="1400" dirty="0">
                <a:solidFill>
                  <a:srgbClr val="B0DDE4"/>
                </a:solidFill>
                <a:latin typeface="Calibri" pitchFamily="34" charset="0"/>
                <a:ea typeface="Calibri" pitchFamily="34" charset="-122"/>
                <a:cs typeface="Calibri" pitchFamily="34" charset="-120"/>
              </a:rPr>
              <a:t>Children's Centre, London District</a:t>
            </a:r>
            <a:endParaRPr lang="en-US" sz="1400" dirty="0"/>
          </a:p>
        </p:txBody>
      </p:sp>
      <p:sp>
        <p:nvSpPr>
          <p:cNvPr id="7" name="Text 5"/>
          <p:cNvSpPr/>
          <p:nvPr/>
        </p:nvSpPr>
        <p:spPr>
          <a:xfrm>
            <a:off x="548640" y="4343400"/>
            <a:ext cx="8229600" cy="320040"/>
          </a:xfrm>
          <a:prstGeom prst="rect">
            <a:avLst/>
          </a:prstGeom>
          <a:noFill/>
          <a:ln/>
        </p:spPr>
        <p:txBody>
          <a:bodyPr wrap="square" lIns="0" tIns="0" rIns="0" bIns="0" rtlCol="0" anchor="ctr"/>
          <a:lstStyle/>
          <a:p>
            <a:pPr algn="l" indent="0" marL="0">
              <a:buNone/>
            </a:pPr>
            <a:r>
              <a:rPr lang="en-US" sz="1000" dirty="0">
                <a:solidFill>
                  <a:srgbClr val="7ECEDA"/>
                </a:solidFill>
                <a:latin typeface="Calibri" pitchFamily="34" charset="0"/>
                <a:ea typeface="Calibri" pitchFamily="34" charset="-122"/>
                <a:cs typeface="Calibri" pitchFamily="34" charset="-120"/>
              </a:rPr>
              <a:t>Student: Erica Paciencia  |  Lecturer: Neale Haddon  |  Module: LCHS4010  |  May 2026</a:t>
            </a:r>
            <a:endParaRPr lang="en-US" sz="10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p:bgPr>
    </p:bg>
    <p:spTree>
      <p:nvGrpSpPr>
        <p:cNvPr id="1" name=""/>
        <p:cNvGrpSpPr/>
        <p:nvPr/>
      </p:nvGrpSpPr>
      <p:grpSpPr>
        <a:xfrm>
          <a:off x="0" y="0"/>
          <a:ext cx="0" cy="0"/>
          <a:chOff x="0" y="0"/>
          <a:chExt cx="0" cy="0"/>
        </a:xfrm>
      </p:grpSpPr>
      <p:sp>
        <p:nvSpPr>
          <p:cNvPr id="2" name="Shape 0"/>
          <p:cNvSpPr/>
          <p:nvPr/>
        </p:nvSpPr>
        <p:spPr>
          <a:xfrm>
            <a:off x="365760" y="182880"/>
            <a:ext cx="2377440" cy="347472"/>
          </a:xfrm>
          <a:prstGeom prst="roundRect">
            <a:avLst>
              <a:gd name="adj" fmla="val 21053"/>
            </a:avLst>
          </a:prstGeom>
          <a:solidFill>
            <a:srgbClr val="028090"/>
          </a:solidFill>
          <a:ln w="12700">
            <a:solidFill>
              <a:srgbClr val="028090"/>
            </a:solidFill>
            <a:prstDash val="solid"/>
          </a:ln>
        </p:spPr>
      </p:sp>
      <p:sp>
        <p:nvSpPr>
          <p:cNvPr id="3" name="Text 1"/>
          <p:cNvSpPr/>
          <p:nvPr/>
        </p:nvSpPr>
        <p:spPr>
          <a:xfrm>
            <a:off x="365760" y="182880"/>
            <a:ext cx="2377440" cy="347472"/>
          </a:xfrm>
          <a:prstGeom prst="rect">
            <a:avLst/>
          </a:prstGeom>
          <a:noFill/>
          <a:ln/>
        </p:spPr>
        <p:txBody>
          <a:bodyPr wrap="square" lIns="0" tIns="0" rIns="0" bIns="0" rtlCol="0" anchor="ctr"/>
          <a:lstStyle/>
          <a:p>
            <a:pPr algn="ctr" indent="0" marL="0">
              <a:buNone/>
            </a:pPr>
            <a:r>
              <a:rPr lang="en-US" sz="900" b="1" dirty="0">
                <a:solidFill>
                  <a:srgbClr val="FFFFFF"/>
                </a:solidFill>
              </a:rPr>
              <a:t>CASE OVERVIEW</a:t>
            </a:r>
            <a:endParaRPr lang="en-US" sz="900" dirty="0"/>
          </a:p>
        </p:txBody>
      </p:sp>
      <p:sp>
        <p:nvSpPr>
          <p:cNvPr id="4" name="Text 2"/>
          <p:cNvSpPr/>
          <p:nvPr/>
        </p:nvSpPr>
        <p:spPr>
          <a:xfrm>
            <a:off x="365760" y="594360"/>
            <a:ext cx="8412480" cy="658368"/>
          </a:xfrm>
          <a:prstGeom prst="rect">
            <a:avLst/>
          </a:prstGeom>
          <a:noFill/>
          <a:ln/>
        </p:spPr>
        <p:txBody>
          <a:bodyPr wrap="square" lIns="0" tIns="0" rIns="0" bIns="0" rtlCol="0" anchor="ctr"/>
          <a:lstStyle/>
          <a:p>
            <a:pPr algn="l" indent="0" marL="0">
              <a:buNone/>
            </a:pPr>
            <a:r>
              <a:rPr lang="en-US" sz="2800" b="1" dirty="0">
                <a:solidFill>
                  <a:srgbClr val="025E73"/>
                </a:solidFill>
                <a:latin typeface="Cambria" pitchFamily="34" charset="0"/>
                <a:ea typeface="Cambria" pitchFamily="34" charset="-122"/>
                <a:cs typeface="Cambria" pitchFamily="34" charset="-120"/>
              </a:rPr>
              <a:t>Meet Isaac: Background &amp; Observed Behaviours</a:t>
            </a:r>
            <a:endParaRPr lang="en-US" sz="2800" dirty="0"/>
          </a:p>
        </p:txBody>
      </p:sp>
      <p:sp>
        <p:nvSpPr>
          <p:cNvPr id="5" name="Shape 3"/>
          <p:cNvSpPr/>
          <p:nvPr/>
        </p:nvSpPr>
        <p:spPr>
          <a:xfrm>
            <a:off x="365760" y="1371600"/>
            <a:ext cx="3931920" cy="3383280"/>
          </a:xfrm>
          <a:prstGeom prst="rect">
            <a:avLst/>
          </a:prstGeom>
          <a:solidFill>
            <a:srgbClr val="F0FAFC"/>
          </a:solidFill>
          <a:ln w="15240">
            <a:solidFill>
              <a:srgbClr val="028090"/>
            </a:solidFill>
            <a:prstDash val="solid"/>
          </a:ln>
          <a:effectLst>
            <a:outerShdw sx="100000" sy="100000" kx="0" ky="0" algn="bl" rotWithShape="0" blurRad="101600" dist="25400" dir="2700000">
              <a:srgbClr val="000000">
                <a:alpha val="10000"/>
              </a:srgbClr>
            </a:outerShdw>
          </a:effectLst>
        </p:spPr>
      </p:sp>
      <p:sp>
        <p:nvSpPr>
          <p:cNvPr id="6" name="Text 4"/>
          <p:cNvSpPr/>
          <p:nvPr/>
        </p:nvSpPr>
        <p:spPr>
          <a:xfrm>
            <a:off x="548640" y="1463040"/>
            <a:ext cx="3566160" cy="365760"/>
          </a:xfrm>
          <a:prstGeom prst="rect">
            <a:avLst/>
          </a:prstGeom>
          <a:noFill/>
          <a:ln/>
        </p:spPr>
        <p:txBody>
          <a:bodyPr wrap="square" lIns="0" tIns="0" rIns="0" bIns="0" rtlCol="0" anchor="ctr"/>
          <a:lstStyle/>
          <a:p>
            <a:pPr indent="0" marL="0">
              <a:buNone/>
            </a:pPr>
            <a:r>
              <a:rPr lang="en-US" sz="1300" b="1" dirty="0">
                <a:solidFill>
                  <a:srgbClr val="025E73"/>
                </a:solidFill>
                <a:latin typeface="Calibri" pitchFamily="34" charset="0"/>
                <a:ea typeface="Calibri" pitchFamily="34" charset="-122"/>
                <a:cs typeface="Calibri" pitchFamily="34" charset="-120"/>
              </a:rPr>
              <a:t>Background</a:t>
            </a:r>
            <a:endParaRPr lang="en-US" sz="1300" dirty="0"/>
          </a:p>
        </p:txBody>
      </p:sp>
      <p:sp>
        <p:nvSpPr>
          <p:cNvPr id="7" name="Text 5"/>
          <p:cNvSpPr/>
          <p:nvPr/>
        </p:nvSpPr>
        <p:spPr>
          <a:xfrm>
            <a:off x="548640" y="1920240"/>
            <a:ext cx="3566160" cy="2743200"/>
          </a:xfrm>
          <a:prstGeom prst="rect">
            <a:avLst/>
          </a:prstGeom>
          <a:noFill/>
          <a:ln/>
        </p:spPr>
        <p:txBody>
          <a:bodyPr wrap="square" rtlCol="0" anchor="ctr"/>
          <a:lstStyle/>
          <a:p>
            <a:pPr marL="342900" indent="-342900">
              <a:spcAft>
                <a:spcPts val="600"/>
              </a:spcAft>
              <a:buSzPct val="100000"/>
              <a:buChar char="•"/>
            </a:pPr>
            <a:r>
              <a:rPr lang="en-US" sz="1200" dirty="0">
                <a:solidFill>
                  <a:srgbClr val="1A2E35"/>
                </a:solidFill>
                <a:latin typeface="Calibri" pitchFamily="34" charset="0"/>
                <a:ea typeface="Calibri" pitchFamily="34" charset="-122"/>
                <a:cs typeface="Calibri" pitchFamily="34" charset="-120"/>
              </a:rPr>
              <a:t>Isaac, aged 4, lives with his mother, a single parent</a:t>
            </a:r>
            <a:endParaRPr lang="en-US" sz="1200" dirty="0"/>
          </a:p>
          <a:p>
            <a:pPr marL="342900" indent="-342900">
              <a:spcAft>
                <a:spcPts val="600"/>
              </a:spcAft>
              <a:buSzPct val="100000"/>
              <a:buChar char="•"/>
            </a:pPr>
            <a:r>
              <a:rPr lang="en-US" sz="1200" dirty="0">
                <a:solidFill>
                  <a:srgbClr val="1A2E35"/>
                </a:solidFill>
                <a:latin typeface="Calibri" pitchFamily="34" charset="0"/>
                <a:ea typeface="Calibri" pitchFamily="34" charset="-122"/>
                <a:cs typeface="Calibri" pitchFamily="34" charset="-120"/>
              </a:rPr>
              <a:t>Mother experiencing post-natal depression &amp; low confidence</a:t>
            </a:r>
            <a:endParaRPr lang="en-US" sz="1200" dirty="0"/>
          </a:p>
          <a:p>
            <a:pPr marL="342900" indent="-342900">
              <a:spcAft>
                <a:spcPts val="600"/>
              </a:spcAft>
              <a:buSzPct val="100000"/>
              <a:buChar char="•"/>
            </a:pPr>
            <a:r>
              <a:rPr lang="en-US" sz="1200" dirty="0">
                <a:solidFill>
                  <a:srgbClr val="1A2E35"/>
                </a:solidFill>
                <a:latin typeface="Calibri" pitchFamily="34" charset="0"/>
                <a:ea typeface="Calibri" pitchFamily="34" charset="-122"/>
                <a:cs typeface="Calibri" pitchFamily="34" charset="-120"/>
              </a:rPr>
              <a:t>Family recently relocated to London from elsewhere in the UK</a:t>
            </a:r>
            <a:endParaRPr lang="en-US" sz="1200" dirty="0"/>
          </a:p>
          <a:p>
            <a:pPr marL="342900" indent="-342900">
              <a:spcAft>
                <a:spcPts val="600"/>
              </a:spcAft>
              <a:buSzPct val="100000"/>
              <a:buChar char="•"/>
            </a:pPr>
            <a:r>
              <a:rPr lang="en-US" sz="1200" dirty="0">
                <a:solidFill>
                  <a:srgbClr val="1A2E35"/>
                </a:solidFill>
                <a:latin typeface="Calibri" pitchFamily="34" charset="0"/>
                <a:ea typeface="Calibri" pitchFamily="34" charset="-122"/>
                <a:cs typeface="Calibri" pitchFamily="34" charset="-120"/>
              </a:rPr>
              <a:t>Disrupted childcare arrangements over the past two years</a:t>
            </a:r>
            <a:endParaRPr lang="en-US" sz="1200" dirty="0"/>
          </a:p>
        </p:txBody>
      </p:sp>
      <p:sp>
        <p:nvSpPr>
          <p:cNvPr id="8" name="Shape 6"/>
          <p:cNvSpPr/>
          <p:nvPr/>
        </p:nvSpPr>
        <p:spPr>
          <a:xfrm>
            <a:off x="4572000" y="1371600"/>
            <a:ext cx="4206240" cy="3383280"/>
          </a:xfrm>
          <a:prstGeom prst="rect">
            <a:avLst/>
          </a:prstGeom>
          <a:solidFill>
            <a:srgbClr val="F0FAFC"/>
          </a:solidFill>
          <a:ln w="15240">
            <a:solidFill>
              <a:srgbClr val="028090"/>
            </a:solidFill>
            <a:prstDash val="solid"/>
          </a:ln>
          <a:effectLst>
            <a:outerShdw sx="100000" sy="100000" kx="0" ky="0" algn="bl" rotWithShape="0" blurRad="101600" dist="25400" dir="2700000">
              <a:srgbClr val="000000">
                <a:alpha val="10000"/>
              </a:srgbClr>
            </a:outerShdw>
          </a:effectLst>
        </p:spPr>
      </p:sp>
      <p:sp>
        <p:nvSpPr>
          <p:cNvPr id="9" name="Text 7"/>
          <p:cNvSpPr/>
          <p:nvPr/>
        </p:nvSpPr>
        <p:spPr>
          <a:xfrm>
            <a:off x="4754880" y="1463040"/>
            <a:ext cx="3657600" cy="365760"/>
          </a:xfrm>
          <a:prstGeom prst="rect">
            <a:avLst/>
          </a:prstGeom>
          <a:noFill/>
          <a:ln/>
        </p:spPr>
        <p:txBody>
          <a:bodyPr wrap="square" lIns="0" tIns="0" rIns="0" bIns="0" rtlCol="0" anchor="ctr"/>
          <a:lstStyle/>
          <a:p>
            <a:pPr indent="0" marL="0">
              <a:buNone/>
            </a:pPr>
            <a:r>
              <a:rPr lang="en-US" sz="1300" b="1" dirty="0">
                <a:solidFill>
                  <a:srgbClr val="025E73"/>
                </a:solidFill>
                <a:latin typeface="Calibri" pitchFamily="34" charset="0"/>
                <a:ea typeface="Calibri" pitchFamily="34" charset="-122"/>
                <a:cs typeface="Calibri" pitchFamily="34" charset="-120"/>
              </a:rPr>
              <a:t>Staff Observations</a:t>
            </a:r>
            <a:endParaRPr lang="en-US" sz="1300" dirty="0"/>
          </a:p>
        </p:txBody>
      </p:sp>
      <p:sp>
        <p:nvSpPr>
          <p:cNvPr id="10" name="Text 8"/>
          <p:cNvSpPr/>
          <p:nvPr/>
        </p:nvSpPr>
        <p:spPr>
          <a:xfrm>
            <a:off x="4754880" y="1920240"/>
            <a:ext cx="3840480" cy="2743200"/>
          </a:xfrm>
          <a:prstGeom prst="rect">
            <a:avLst/>
          </a:prstGeom>
          <a:noFill/>
          <a:ln/>
        </p:spPr>
        <p:txBody>
          <a:bodyPr wrap="square" rtlCol="0" anchor="ctr"/>
          <a:lstStyle/>
          <a:p>
            <a:pPr marL="342900" indent="-342900">
              <a:spcAft>
                <a:spcPts val="600"/>
              </a:spcAft>
              <a:buSzPct val="100000"/>
              <a:buChar char="•"/>
            </a:pPr>
            <a:r>
              <a:rPr lang="en-US" sz="1200" dirty="0">
                <a:solidFill>
                  <a:srgbClr val="1A2E35"/>
                </a:solidFill>
                <a:latin typeface="Calibri" pitchFamily="34" charset="0"/>
                <a:ea typeface="Calibri" pitchFamily="34" charset="-122"/>
                <a:cs typeface="Calibri" pitchFamily="34" charset="-120"/>
              </a:rPr>
              <a:t>Quiet and withdrawn during free play</a:t>
            </a:r>
            <a:endParaRPr lang="en-US" sz="1200" dirty="0"/>
          </a:p>
          <a:p>
            <a:pPr marL="342900" indent="-342900">
              <a:spcAft>
                <a:spcPts val="600"/>
              </a:spcAft>
              <a:buSzPct val="100000"/>
              <a:buChar char="•"/>
            </a:pPr>
            <a:r>
              <a:rPr lang="en-US" sz="1200" dirty="0">
                <a:solidFill>
                  <a:srgbClr val="1A2E35"/>
                </a:solidFill>
                <a:latin typeface="Calibri" pitchFamily="34" charset="0"/>
                <a:ea typeface="Calibri" pitchFamily="34" charset="-122"/>
                <a:cs typeface="Calibri" pitchFamily="34" charset="-120"/>
              </a:rPr>
              <a:t>Becomes distressed when separated from his mother</a:t>
            </a:r>
            <a:endParaRPr lang="en-US" sz="1200" dirty="0"/>
          </a:p>
          <a:p>
            <a:pPr marL="342900" indent="-342900">
              <a:spcAft>
                <a:spcPts val="600"/>
              </a:spcAft>
              <a:buSzPct val="100000"/>
              <a:buChar char="•"/>
            </a:pPr>
            <a:r>
              <a:rPr lang="en-US" sz="1200" dirty="0">
                <a:solidFill>
                  <a:srgbClr val="1A2E35"/>
                </a:solidFill>
                <a:latin typeface="Calibri" pitchFamily="34" charset="0"/>
                <a:ea typeface="Calibri" pitchFamily="34" charset="-122"/>
                <a:cs typeface="Calibri" pitchFamily="34" charset="-120"/>
              </a:rPr>
              <a:t>Delays in language development</a:t>
            </a:r>
            <a:endParaRPr lang="en-US" sz="1200" dirty="0"/>
          </a:p>
          <a:p>
            <a:pPr marL="342900" indent="-342900">
              <a:spcAft>
                <a:spcPts val="600"/>
              </a:spcAft>
              <a:buSzPct val="100000"/>
              <a:buChar char="•"/>
            </a:pPr>
            <a:r>
              <a:rPr lang="en-US" sz="1200" dirty="0">
                <a:solidFill>
                  <a:srgbClr val="1A2E35"/>
                </a:solidFill>
                <a:latin typeface="Calibri" pitchFamily="34" charset="0"/>
                <a:ea typeface="Calibri" pitchFamily="34" charset="-122"/>
                <a:cs typeface="Calibri" pitchFamily="34" charset="-120"/>
              </a:rPr>
              <a:t>Struggles to join group activities</a:t>
            </a:r>
            <a:endParaRPr lang="en-US" sz="1200" dirty="0"/>
          </a:p>
          <a:p>
            <a:pPr marL="342900" indent="-342900">
              <a:spcAft>
                <a:spcPts val="600"/>
              </a:spcAft>
              <a:buSzPct val="100000"/>
              <a:buChar char="•"/>
            </a:pPr>
            <a:r>
              <a:rPr lang="en-US" sz="1200" dirty="0">
                <a:solidFill>
                  <a:srgbClr val="1A2E35"/>
                </a:solidFill>
                <a:latin typeface="Calibri" pitchFamily="34" charset="0"/>
                <a:ea typeface="Calibri" pitchFamily="34" charset="-122"/>
                <a:cs typeface="Calibri" pitchFamily="34" charset="-120"/>
              </a:rPr>
              <a:t>Reports from mother: difficulty sleeping, clingy behaviour, rarely plays independently at home</a:t>
            </a:r>
            <a:endParaRPr lang="en-US" sz="12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p:bgPr>
    </p:bg>
    <p:spTree>
      <p:nvGrpSpPr>
        <p:cNvPr id="1" name=""/>
        <p:cNvGrpSpPr/>
        <p:nvPr/>
      </p:nvGrpSpPr>
      <p:grpSpPr>
        <a:xfrm>
          <a:off x="0" y="0"/>
          <a:ext cx="0" cy="0"/>
          <a:chOff x="0" y="0"/>
          <a:chExt cx="0" cy="0"/>
        </a:xfrm>
      </p:grpSpPr>
      <p:sp>
        <p:nvSpPr>
          <p:cNvPr id="2" name="Shape 0"/>
          <p:cNvSpPr/>
          <p:nvPr/>
        </p:nvSpPr>
        <p:spPr>
          <a:xfrm>
            <a:off x="365760" y="182880"/>
            <a:ext cx="2377440" cy="347472"/>
          </a:xfrm>
          <a:prstGeom prst="roundRect">
            <a:avLst>
              <a:gd name="adj" fmla="val 21053"/>
            </a:avLst>
          </a:prstGeom>
          <a:solidFill>
            <a:srgbClr val="028090"/>
          </a:solidFill>
          <a:ln w="12700">
            <a:solidFill>
              <a:srgbClr val="028090"/>
            </a:solidFill>
            <a:prstDash val="solid"/>
          </a:ln>
        </p:spPr>
      </p:sp>
      <p:sp>
        <p:nvSpPr>
          <p:cNvPr id="3" name="Text 1"/>
          <p:cNvSpPr/>
          <p:nvPr/>
        </p:nvSpPr>
        <p:spPr>
          <a:xfrm>
            <a:off x="365760" y="182880"/>
            <a:ext cx="2377440" cy="347472"/>
          </a:xfrm>
          <a:prstGeom prst="rect">
            <a:avLst/>
          </a:prstGeom>
          <a:noFill/>
          <a:ln/>
        </p:spPr>
        <p:txBody>
          <a:bodyPr wrap="square" lIns="0" tIns="0" rIns="0" bIns="0" rtlCol="0" anchor="ctr"/>
          <a:lstStyle/>
          <a:p>
            <a:pPr algn="ctr" indent="0" marL="0">
              <a:buNone/>
            </a:pPr>
            <a:r>
              <a:rPr lang="en-US" sz="900" b="1" dirty="0">
                <a:solidFill>
                  <a:srgbClr val="FFFFFF"/>
                </a:solidFill>
              </a:rPr>
              <a:t>THEORY</a:t>
            </a:r>
            <a:endParaRPr lang="en-US" sz="900" dirty="0"/>
          </a:p>
        </p:txBody>
      </p:sp>
      <p:sp>
        <p:nvSpPr>
          <p:cNvPr id="4" name="Text 2"/>
          <p:cNvSpPr/>
          <p:nvPr/>
        </p:nvSpPr>
        <p:spPr>
          <a:xfrm>
            <a:off x="365760" y="594360"/>
            <a:ext cx="8412480" cy="658368"/>
          </a:xfrm>
          <a:prstGeom prst="rect">
            <a:avLst/>
          </a:prstGeom>
          <a:noFill/>
          <a:ln/>
        </p:spPr>
        <p:txBody>
          <a:bodyPr wrap="square" lIns="0" tIns="0" rIns="0" bIns="0" rtlCol="0" anchor="ctr"/>
          <a:lstStyle/>
          <a:p>
            <a:pPr algn="l" indent="0" marL="0">
              <a:buNone/>
            </a:pPr>
            <a:r>
              <a:rPr lang="en-US" sz="2800" b="1" dirty="0">
                <a:solidFill>
                  <a:srgbClr val="025E73"/>
                </a:solidFill>
                <a:latin typeface="Cambria" pitchFamily="34" charset="0"/>
                <a:ea typeface="Cambria" pitchFamily="34" charset="-122"/>
                <a:cs typeface="Cambria" pitchFamily="34" charset="-120"/>
              </a:rPr>
              <a:t>Bowlby's Attachment Theory: Key Concepts</a:t>
            </a:r>
            <a:endParaRPr lang="en-US" sz="2800" dirty="0"/>
          </a:p>
        </p:txBody>
      </p:sp>
      <p:sp>
        <p:nvSpPr>
          <p:cNvPr id="5" name="Shape 3"/>
          <p:cNvSpPr/>
          <p:nvPr/>
        </p:nvSpPr>
        <p:spPr>
          <a:xfrm>
            <a:off x="365760" y="1371600"/>
            <a:ext cx="4023360" cy="1554480"/>
          </a:xfrm>
          <a:prstGeom prst="rect">
            <a:avLst/>
          </a:prstGeom>
          <a:solidFill>
            <a:srgbClr val="F0FAFC"/>
          </a:solidFill>
          <a:ln w="15240">
            <a:solidFill>
              <a:srgbClr val="028090"/>
            </a:solidFill>
            <a:prstDash val="solid"/>
          </a:ln>
          <a:effectLst>
            <a:outerShdw sx="100000" sy="100000" kx="0" ky="0" algn="bl" rotWithShape="0" blurRad="101600" dist="25400" dir="2700000">
              <a:srgbClr val="000000">
                <a:alpha val="10000"/>
              </a:srgbClr>
            </a:outerShdw>
          </a:effectLst>
        </p:spPr>
      </p:sp>
      <p:sp>
        <p:nvSpPr>
          <p:cNvPr id="6" name="Text 4"/>
          <p:cNvSpPr/>
          <p:nvPr/>
        </p:nvSpPr>
        <p:spPr>
          <a:xfrm>
            <a:off x="530352" y="1463040"/>
            <a:ext cx="3749040" cy="320040"/>
          </a:xfrm>
          <a:prstGeom prst="rect">
            <a:avLst/>
          </a:prstGeom>
          <a:noFill/>
          <a:ln/>
        </p:spPr>
        <p:txBody>
          <a:bodyPr wrap="square" lIns="0" tIns="0" rIns="0" bIns="0" rtlCol="0" anchor="ctr"/>
          <a:lstStyle/>
          <a:p>
            <a:pPr indent="0" marL="0">
              <a:buNone/>
            </a:pPr>
            <a:r>
              <a:rPr lang="en-US" sz="1300" b="1" dirty="0">
                <a:solidFill>
                  <a:srgbClr val="028090"/>
                </a:solidFill>
                <a:latin typeface="Calibri" pitchFamily="34" charset="0"/>
                <a:ea typeface="Calibri" pitchFamily="34" charset="-122"/>
                <a:cs typeface="Calibri" pitchFamily="34" charset="-120"/>
              </a:rPr>
              <a:t>Monotropy</a:t>
            </a:r>
            <a:endParaRPr lang="en-US" sz="1300" dirty="0"/>
          </a:p>
        </p:txBody>
      </p:sp>
      <p:sp>
        <p:nvSpPr>
          <p:cNvPr id="7" name="Text 5"/>
          <p:cNvSpPr/>
          <p:nvPr/>
        </p:nvSpPr>
        <p:spPr>
          <a:xfrm>
            <a:off x="530352" y="1810512"/>
            <a:ext cx="3749040" cy="1005840"/>
          </a:xfrm>
          <a:prstGeom prst="rect">
            <a:avLst/>
          </a:prstGeom>
          <a:noFill/>
          <a:ln/>
        </p:spPr>
        <p:txBody>
          <a:bodyPr wrap="square" lIns="0" tIns="0" rIns="0" bIns="0" rtlCol="0" anchor="ctr"/>
          <a:lstStyle/>
          <a:p>
            <a:pPr indent="0" marL="0">
              <a:buNone/>
            </a:pPr>
            <a:r>
              <a:rPr lang="en-US" sz="1100" dirty="0">
                <a:solidFill>
                  <a:srgbClr val="1A2E35"/>
                </a:solidFill>
                <a:latin typeface="Calibri" pitchFamily="34" charset="0"/>
                <a:ea typeface="Calibri" pitchFamily="34" charset="-122"/>
                <a:cs typeface="Calibri" pitchFamily="34" charset="-120"/>
              </a:rPr>
              <a:t>Infants form one primary attachment bond (usually the primary caregiver) that is qualitatively different from all others (Bowlby, 1969).</a:t>
            </a:r>
            <a:endParaRPr lang="en-US" sz="1100" dirty="0"/>
          </a:p>
        </p:txBody>
      </p:sp>
      <p:sp>
        <p:nvSpPr>
          <p:cNvPr id="8" name="Shape 6"/>
          <p:cNvSpPr/>
          <p:nvPr/>
        </p:nvSpPr>
        <p:spPr>
          <a:xfrm>
            <a:off x="4663440" y="1371600"/>
            <a:ext cx="4023360" cy="1554480"/>
          </a:xfrm>
          <a:prstGeom prst="rect">
            <a:avLst/>
          </a:prstGeom>
          <a:solidFill>
            <a:srgbClr val="F0FAFC"/>
          </a:solidFill>
          <a:ln w="15240">
            <a:solidFill>
              <a:srgbClr val="028090"/>
            </a:solidFill>
            <a:prstDash val="solid"/>
          </a:ln>
          <a:effectLst>
            <a:outerShdw sx="100000" sy="100000" kx="0" ky="0" algn="bl" rotWithShape="0" blurRad="101600" dist="25400" dir="2700000">
              <a:srgbClr val="000000">
                <a:alpha val="10000"/>
              </a:srgbClr>
            </a:outerShdw>
          </a:effectLst>
        </p:spPr>
      </p:sp>
      <p:sp>
        <p:nvSpPr>
          <p:cNvPr id="9" name="Text 7"/>
          <p:cNvSpPr/>
          <p:nvPr/>
        </p:nvSpPr>
        <p:spPr>
          <a:xfrm>
            <a:off x="4828032" y="1463040"/>
            <a:ext cx="3749040" cy="320040"/>
          </a:xfrm>
          <a:prstGeom prst="rect">
            <a:avLst/>
          </a:prstGeom>
          <a:noFill/>
          <a:ln/>
        </p:spPr>
        <p:txBody>
          <a:bodyPr wrap="square" lIns="0" tIns="0" rIns="0" bIns="0" rtlCol="0" anchor="ctr"/>
          <a:lstStyle/>
          <a:p>
            <a:pPr indent="0" marL="0">
              <a:buNone/>
            </a:pPr>
            <a:r>
              <a:rPr lang="en-US" sz="1300" b="1" dirty="0">
                <a:solidFill>
                  <a:srgbClr val="028090"/>
                </a:solidFill>
                <a:latin typeface="Calibri" pitchFamily="34" charset="0"/>
                <a:ea typeface="Calibri" pitchFamily="34" charset="-122"/>
                <a:cs typeface="Calibri" pitchFamily="34" charset="-120"/>
              </a:rPr>
              <a:t>Internal Working Models</a:t>
            </a:r>
            <a:endParaRPr lang="en-US" sz="1300" dirty="0"/>
          </a:p>
        </p:txBody>
      </p:sp>
      <p:sp>
        <p:nvSpPr>
          <p:cNvPr id="10" name="Text 8"/>
          <p:cNvSpPr/>
          <p:nvPr/>
        </p:nvSpPr>
        <p:spPr>
          <a:xfrm>
            <a:off x="4828032" y="1810512"/>
            <a:ext cx="3749040" cy="1005840"/>
          </a:xfrm>
          <a:prstGeom prst="rect">
            <a:avLst/>
          </a:prstGeom>
          <a:noFill/>
          <a:ln/>
        </p:spPr>
        <p:txBody>
          <a:bodyPr wrap="square" lIns="0" tIns="0" rIns="0" bIns="0" rtlCol="0" anchor="ctr"/>
          <a:lstStyle/>
          <a:p>
            <a:pPr indent="0" marL="0">
              <a:buNone/>
            </a:pPr>
            <a:r>
              <a:rPr lang="en-US" sz="1100" dirty="0">
                <a:solidFill>
                  <a:srgbClr val="1A2E35"/>
                </a:solidFill>
                <a:latin typeface="Calibri" pitchFamily="34" charset="0"/>
                <a:ea typeface="Calibri" pitchFamily="34" charset="-122"/>
                <a:cs typeface="Calibri" pitchFamily="34" charset="-120"/>
              </a:rPr>
              <a:t>Early attachment experiences create mental templates that shape future relationships and self-concept (Bowlby, 1973).</a:t>
            </a:r>
            <a:endParaRPr lang="en-US" sz="1100" dirty="0"/>
          </a:p>
        </p:txBody>
      </p:sp>
      <p:sp>
        <p:nvSpPr>
          <p:cNvPr id="11" name="Shape 9"/>
          <p:cNvSpPr/>
          <p:nvPr/>
        </p:nvSpPr>
        <p:spPr>
          <a:xfrm>
            <a:off x="365760" y="3108960"/>
            <a:ext cx="4023360" cy="1554480"/>
          </a:xfrm>
          <a:prstGeom prst="rect">
            <a:avLst/>
          </a:prstGeom>
          <a:solidFill>
            <a:srgbClr val="F0FAFC"/>
          </a:solidFill>
          <a:ln w="15240">
            <a:solidFill>
              <a:srgbClr val="028090"/>
            </a:solidFill>
            <a:prstDash val="solid"/>
          </a:ln>
          <a:effectLst>
            <a:outerShdw sx="100000" sy="100000" kx="0" ky="0" algn="bl" rotWithShape="0" blurRad="101600" dist="25400" dir="2700000">
              <a:srgbClr val="000000">
                <a:alpha val="10000"/>
              </a:srgbClr>
            </a:outerShdw>
          </a:effectLst>
        </p:spPr>
      </p:sp>
      <p:sp>
        <p:nvSpPr>
          <p:cNvPr id="12" name="Text 10"/>
          <p:cNvSpPr/>
          <p:nvPr/>
        </p:nvSpPr>
        <p:spPr>
          <a:xfrm>
            <a:off x="530352" y="3200400"/>
            <a:ext cx="3749040" cy="320040"/>
          </a:xfrm>
          <a:prstGeom prst="rect">
            <a:avLst/>
          </a:prstGeom>
          <a:noFill/>
          <a:ln/>
        </p:spPr>
        <p:txBody>
          <a:bodyPr wrap="square" lIns="0" tIns="0" rIns="0" bIns="0" rtlCol="0" anchor="ctr"/>
          <a:lstStyle/>
          <a:p>
            <a:pPr indent="0" marL="0">
              <a:buNone/>
            </a:pPr>
            <a:r>
              <a:rPr lang="en-US" sz="1300" b="1" dirty="0">
                <a:solidFill>
                  <a:srgbClr val="028090"/>
                </a:solidFill>
                <a:latin typeface="Calibri" pitchFamily="34" charset="0"/>
                <a:ea typeface="Calibri" pitchFamily="34" charset="-122"/>
                <a:cs typeface="Calibri" pitchFamily="34" charset="-120"/>
              </a:rPr>
              <a:t>Critical Period</a:t>
            </a:r>
            <a:endParaRPr lang="en-US" sz="1300" dirty="0"/>
          </a:p>
        </p:txBody>
      </p:sp>
      <p:sp>
        <p:nvSpPr>
          <p:cNvPr id="13" name="Text 11"/>
          <p:cNvSpPr/>
          <p:nvPr/>
        </p:nvSpPr>
        <p:spPr>
          <a:xfrm>
            <a:off x="530352" y="3547872"/>
            <a:ext cx="3749040" cy="1005840"/>
          </a:xfrm>
          <a:prstGeom prst="rect">
            <a:avLst/>
          </a:prstGeom>
          <a:noFill/>
          <a:ln/>
        </p:spPr>
        <p:txBody>
          <a:bodyPr wrap="square" lIns="0" tIns="0" rIns="0" bIns="0" rtlCol="0" anchor="ctr"/>
          <a:lstStyle/>
          <a:p>
            <a:pPr indent="0" marL="0">
              <a:buNone/>
            </a:pPr>
            <a:r>
              <a:rPr lang="en-US" sz="1100" dirty="0">
                <a:solidFill>
                  <a:srgbClr val="1A2E35"/>
                </a:solidFill>
                <a:latin typeface="Calibri" pitchFamily="34" charset="0"/>
                <a:ea typeface="Calibri" pitchFamily="34" charset="-122"/>
                <a:cs typeface="Calibri" pitchFamily="34" charset="-120"/>
              </a:rPr>
              <a:t>Attachments must form within the first 2–3 years of life; failure to do so has lasting developmental consequences (Bowlby, 1951).</a:t>
            </a:r>
            <a:endParaRPr lang="en-US" sz="1100" dirty="0"/>
          </a:p>
        </p:txBody>
      </p:sp>
      <p:sp>
        <p:nvSpPr>
          <p:cNvPr id="14" name="Shape 12"/>
          <p:cNvSpPr/>
          <p:nvPr/>
        </p:nvSpPr>
        <p:spPr>
          <a:xfrm>
            <a:off x="4663440" y="3108960"/>
            <a:ext cx="4023360" cy="1554480"/>
          </a:xfrm>
          <a:prstGeom prst="rect">
            <a:avLst/>
          </a:prstGeom>
          <a:solidFill>
            <a:srgbClr val="F0FAFC"/>
          </a:solidFill>
          <a:ln w="15240">
            <a:solidFill>
              <a:srgbClr val="028090"/>
            </a:solidFill>
            <a:prstDash val="solid"/>
          </a:ln>
          <a:effectLst>
            <a:outerShdw sx="100000" sy="100000" kx="0" ky="0" algn="bl" rotWithShape="0" blurRad="101600" dist="25400" dir="2700000">
              <a:srgbClr val="000000">
                <a:alpha val="10000"/>
              </a:srgbClr>
            </a:outerShdw>
          </a:effectLst>
        </p:spPr>
      </p:sp>
      <p:sp>
        <p:nvSpPr>
          <p:cNvPr id="15" name="Text 13"/>
          <p:cNvSpPr/>
          <p:nvPr/>
        </p:nvSpPr>
        <p:spPr>
          <a:xfrm>
            <a:off x="4828032" y="3200400"/>
            <a:ext cx="3749040" cy="320040"/>
          </a:xfrm>
          <a:prstGeom prst="rect">
            <a:avLst/>
          </a:prstGeom>
          <a:noFill/>
          <a:ln/>
        </p:spPr>
        <p:txBody>
          <a:bodyPr wrap="square" lIns="0" tIns="0" rIns="0" bIns="0" rtlCol="0" anchor="ctr"/>
          <a:lstStyle/>
          <a:p>
            <a:pPr indent="0" marL="0">
              <a:buNone/>
            </a:pPr>
            <a:r>
              <a:rPr lang="en-US" sz="1300" b="1" dirty="0">
                <a:solidFill>
                  <a:srgbClr val="028090"/>
                </a:solidFill>
                <a:latin typeface="Calibri" pitchFamily="34" charset="0"/>
                <a:ea typeface="Calibri" pitchFamily="34" charset="-122"/>
                <a:cs typeface="Calibri" pitchFamily="34" charset="-120"/>
              </a:rPr>
              <a:t>Safe Base Concept</a:t>
            </a:r>
            <a:endParaRPr lang="en-US" sz="1300" dirty="0"/>
          </a:p>
        </p:txBody>
      </p:sp>
      <p:sp>
        <p:nvSpPr>
          <p:cNvPr id="16" name="Text 14"/>
          <p:cNvSpPr/>
          <p:nvPr/>
        </p:nvSpPr>
        <p:spPr>
          <a:xfrm>
            <a:off x="4828032" y="3547872"/>
            <a:ext cx="3749040" cy="1005840"/>
          </a:xfrm>
          <a:prstGeom prst="rect">
            <a:avLst/>
          </a:prstGeom>
          <a:noFill/>
          <a:ln/>
        </p:spPr>
        <p:txBody>
          <a:bodyPr wrap="square" lIns="0" tIns="0" rIns="0" bIns="0" rtlCol="0" anchor="ctr"/>
          <a:lstStyle/>
          <a:p>
            <a:pPr indent="0" marL="0">
              <a:buNone/>
            </a:pPr>
            <a:r>
              <a:rPr lang="en-US" sz="1100" dirty="0">
                <a:solidFill>
                  <a:srgbClr val="1A2E35"/>
                </a:solidFill>
                <a:latin typeface="Calibri" pitchFamily="34" charset="0"/>
                <a:ea typeface="Calibri" pitchFamily="34" charset="-122"/>
                <a:cs typeface="Calibri" pitchFamily="34" charset="-120"/>
              </a:rPr>
              <a:t>A secure attachment provides a child with a 'safe base' from which to explore the world confidently (Ainsworth et al., 1978).</a:t>
            </a:r>
            <a:endParaRPr lang="en-US" sz="1100" dirty="0"/>
          </a:p>
        </p:txBody>
      </p:sp>
      <p:sp>
        <p:nvSpPr>
          <p:cNvPr id="17" name="Text 15"/>
          <p:cNvSpPr/>
          <p:nvPr/>
        </p:nvSpPr>
        <p:spPr>
          <a:xfrm>
            <a:off x="365760" y="4754880"/>
            <a:ext cx="8412480" cy="228600"/>
          </a:xfrm>
          <a:prstGeom prst="rect">
            <a:avLst/>
          </a:prstGeom>
          <a:noFill/>
          <a:ln/>
        </p:spPr>
        <p:txBody>
          <a:bodyPr wrap="square" lIns="0" tIns="0" rIns="0" bIns="0" rtlCol="0" anchor="ctr"/>
          <a:lstStyle/>
          <a:p>
            <a:pPr algn="r" indent="0" marL="0">
              <a:buNone/>
            </a:pPr>
            <a:r>
              <a:rPr lang="en-US" sz="900" i="1" dirty="0">
                <a:solidFill>
                  <a:srgbClr val="64748B"/>
                </a:solidFill>
                <a:latin typeface="Calibri" pitchFamily="34" charset="0"/>
                <a:ea typeface="Calibri" pitchFamily="34" charset="-122"/>
                <a:cs typeface="Calibri" pitchFamily="34" charset="-120"/>
              </a:rPr>
              <a:t>Bowlby (1969, 1973) | Ainsworth et al. (1978)</a:t>
            </a:r>
            <a:endParaRPr lang="en-US" sz="9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p:bgPr>
    </p:bg>
    <p:spTree>
      <p:nvGrpSpPr>
        <p:cNvPr id="1" name=""/>
        <p:cNvGrpSpPr/>
        <p:nvPr/>
      </p:nvGrpSpPr>
      <p:grpSpPr>
        <a:xfrm>
          <a:off x="0" y="0"/>
          <a:ext cx="0" cy="0"/>
          <a:chOff x="0" y="0"/>
          <a:chExt cx="0" cy="0"/>
        </a:xfrm>
      </p:grpSpPr>
      <p:sp>
        <p:nvSpPr>
          <p:cNvPr id="2" name="Shape 0"/>
          <p:cNvSpPr/>
          <p:nvPr/>
        </p:nvSpPr>
        <p:spPr>
          <a:xfrm>
            <a:off x="365760" y="182880"/>
            <a:ext cx="2377440" cy="347472"/>
          </a:xfrm>
          <a:prstGeom prst="roundRect">
            <a:avLst>
              <a:gd name="adj" fmla="val 21053"/>
            </a:avLst>
          </a:prstGeom>
          <a:solidFill>
            <a:srgbClr val="028090"/>
          </a:solidFill>
          <a:ln w="12700">
            <a:solidFill>
              <a:srgbClr val="028090"/>
            </a:solidFill>
            <a:prstDash val="solid"/>
          </a:ln>
        </p:spPr>
      </p:sp>
      <p:sp>
        <p:nvSpPr>
          <p:cNvPr id="3" name="Text 1"/>
          <p:cNvSpPr/>
          <p:nvPr/>
        </p:nvSpPr>
        <p:spPr>
          <a:xfrm>
            <a:off x="365760" y="182880"/>
            <a:ext cx="2377440" cy="347472"/>
          </a:xfrm>
          <a:prstGeom prst="rect">
            <a:avLst/>
          </a:prstGeom>
          <a:noFill/>
          <a:ln/>
        </p:spPr>
        <p:txBody>
          <a:bodyPr wrap="square" lIns="0" tIns="0" rIns="0" bIns="0" rtlCol="0" anchor="ctr"/>
          <a:lstStyle/>
          <a:p>
            <a:pPr algn="ctr" indent="0" marL="0">
              <a:buNone/>
            </a:pPr>
            <a:r>
              <a:rPr lang="en-US" sz="900" b="1" dirty="0">
                <a:solidFill>
                  <a:srgbClr val="FFFFFF"/>
                </a:solidFill>
              </a:rPr>
              <a:t>THEORY RELEVANCE</a:t>
            </a:r>
            <a:endParaRPr lang="en-US" sz="900" dirty="0"/>
          </a:p>
        </p:txBody>
      </p:sp>
      <p:sp>
        <p:nvSpPr>
          <p:cNvPr id="4" name="Text 2"/>
          <p:cNvSpPr/>
          <p:nvPr/>
        </p:nvSpPr>
        <p:spPr>
          <a:xfrm>
            <a:off x="365760" y="594360"/>
            <a:ext cx="8412480" cy="658368"/>
          </a:xfrm>
          <a:prstGeom prst="rect">
            <a:avLst/>
          </a:prstGeom>
          <a:noFill/>
          <a:ln/>
        </p:spPr>
        <p:txBody>
          <a:bodyPr wrap="square" lIns="0" tIns="0" rIns="0" bIns="0" rtlCol="0" anchor="ctr"/>
          <a:lstStyle/>
          <a:p>
            <a:pPr algn="l" indent="0" marL="0">
              <a:buNone/>
            </a:pPr>
            <a:r>
              <a:rPr lang="en-US" sz="2800" b="1" dirty="0">
                <a:solidFill>
                  <a:srgbClr val="025E73"/>
                </a:solidFill>
                <a:latin typeface="Cambria" pitchFamily="34" charset="0"/>
                <a:ea typeface="Cambria" pitchFamily="34" charset="-122"/>
                <a:cs typeface="Cambria" pitchFamily="34" charset="-120"/>
              </a:rPr>
              <a:t>Why Bowlby's Theory Fits Isaac's Situation</a:t>
            </a:r>
            <a:endParaRPr lang="en-US" sz="2800" dirty="0"/>
          </a:p>
        </p:txBody>
      </p:sp>
      <p:sp>
        <p:nvSpPr>
          <p:cNvPr id="5" name="Text 3"/>
          <p:cNvSpPr/>
          <p:nvPr/>
        </p:nvSpPr>
        <p:spPr>
          <a:xfrm>
            <a:off x="457200" y="1325880"/>
            <a:ext cx="8229600" cy="914400"/>
          </a:xfrm>
          <a:prstGeom prst="rect">
            <a:avLst/>
          </a:prstGeom>
          <a:noFill/>
          <a:ln/>
        </p:spPr>
        <p:txBody>
          <a:bodyPr wrap="square" lIns="0" tIns="0" rIns="0" bIns="0" rtlCol="0" anchor="ctr"/>
          <a:lstStyle/>
          <a:p>
            <a:pPr algn="ctr" indent="0" marL="0">
              <a:buNone/>
            </a:pPr>
            <a:r>
              <a:rPr lang="en-US" sz="1500" i="1" dirty="0">
                <a:solidFill>
                  <a:srgbClr val="028090"/>
                </a:solidFill>
                <a:latin typeface="Cambria" pitchFamily="34" charset="0"/>
                <a:ea typeface="Cambria" pitchFamily="34" charset="-122"/>
                <a:cs typeface="Cambria" pitchFamily="34" charset="-120"/>
              </a:rPr>
              <a:t>"Disruption, inconsistency, and maternal mental health challenges directly</a:t>
            </a:r>
            <a:endParaRPr lang="en-US" sz="1500" dirty="0"/>
          </a:p>
          <a:p>
            <a:pPr algn="ctr" indent="0" marL="0">
              <a:buNone/>
            </a:pPr>
            <a:r>
              <a:rPr lang="en-US" sz="1500" i="1" dirty="0">
                <a:solidFill>
                  <a:srgbClr val="028090"/>
                </a:solidFill>
                <a:latin typeface="Cambria" pitchFamily="34" charset="0"/>
                <a:ea typeface="Cambria" pitchFamily="34" charset="-122"/>
                <a:cs typeface="Cambria" pitchFamily="34" charset="-120"/>
              </a:rPr>
              <a:t>impact a child's capacity to form a secure attachment."</a:t>
            </a:r>
            <a:endParaRPr lang="en-US" sz="1500" dirty="0"/>
          </a:p>
        </p:txBody>
      </p:sp>
      <p:sp>
        <p:nvSpPr>
          <p:cNvPr id="6" name="Shape 4"/>
          <p:cNvSpPr/>
          <p:nvPr/>
        </p:nvSpPr>
        <p:spPr>
          <a:xfrm>
            <a:off x="365760" y="2377440"/>
            <a:ext cx="8412480" cy="749808"/>
          </a:xfrm>
          <a:prstGeom prst="rect">
            <a:avLst/>
          </a:prstGeom>
          <a:solidFill>
            <a:srgbClr val="F0FAFC"/>
          </a:solidFill>
          <a:ln w="15240">
            <a:solidFill>
              <a:srgbClr val="028090"/>
            </a:solidFill>
            <a:prstDash val="solid"/>
          </a:ln>
          <a:effectLst>
            <a:outerShdw sx="100000" sy="100000" kx="0" ky="0" algn="bl" rotWithShape="0" blurRad="101600" dist="25400" dir="2700000">
              <a:srgbClr val="000000">
                <a:alpha val="10000"/>
              </a:srgbClr>
            </a:outerShdw>
          </a:effectLst>
        </p:spPr>
      </p:sp>
      <p:sp>
        <p:nvSpPr>
          <p:cNvPr id="7" name="Text 5"/>
          <p:cNvSpPr/>
          <p:nvPr/>
        </p:nvSpPr>
        <p:spPr>
          <a:xfrm>
            <a:off x="548640" y="2423160"/>
            <a:ext cx="2377440" cy="658368"/>
          </a:xfrm>
          <a:prstGeom prst="rect">
            <a:avLst/>
          </a:prstGeom>
          <a:noFill/>
          <a:ln/>
        </p:spPr>
        <p:txBody>
          <a:bodyPr wrap="square" lIns="0" tIns="0" rIns="0" bIns="0" rtlCol="0" anchor="ctr"/>
          <a:lstStyle/>
          <a:p>
            <a:pPr indent="0" marL="0">
              <a:buNone/>
            </a:pPr>
            <a:r>
              <a:rPr lang="en-US" sz="1200" b="1" dirty="0">
                <a:solidFill>
                  <a:srgbClr val="025E73"/>
                </a:solidFill>
                <a:latin typeface="Calibri" pitchFamily="34" charset="0"/>
                <a:ea typeface="Calibri" pitchFamily="34" charset="-122"/>
                <a:cs typeface="Calibri" pitchFamily="34" charset="-120"/>
              </a:rPr>
              <a:t>Primary Caregiver Risk</a:t>
            </a:r>
            <a:endParaRPr lang="en-US" sz="1200" dirty="0"/>
          </a:p>
        </p:txBody>
      </p:sp>
      <p:sp>
        <p:nvSpPr>
          <p:cNvPr id="8" name="Text 6"/>
          <p:cNvSpPr/>
          <p:nvPr/>
        </p:nvSpPr>
        <p:spPr>
          <a:xfrm>
            <a:off x="3017520" y="2423160"/>
            <a:ext cx="5577840" cy="658368"/>
          </a:xfrm>
          <a:prstGeom prst="rect">
            <a:avLst/>
          </a:prstGeom>
          <a:noFill/>
          <a:ln/>
        </p:spPr>
        <p:txBody>
          <a:bodyPr wrap="square" lIns="0" tIns="0" rIns="0" bIns="0" rtlCol="0" anchor="ctr"/>
          <a:lstStyle/>
          <a:p>
            <a:pPr indent="0" marL="0">
              <a:buNone/>
            </a:pPr>
            <a:r>
              <a:rPr lang="en-US" sz="1100" dirty="0">
                <a:solidFill>
                  <a:srgbClr val="1A2E35"/>
                </a:solidFill>
                <a:latin typeface="Calibri" pitchFamily="34" charset="0"/>
                <a:ea typeface="Calibri" pitchFamily="34" charset="-122"/>
                <a:cs typeface="Calibri" pitchFamily="34" charset="-120"/>
              </a:rPr>
              <a:t>Isaac's mother's post-natal depression compromises her ability to provide consistent, sensitive caregiving — the foundation of secure attachment (Goodman &amp; Gotlib, 1999).</a:t>
            </a:r>
            <a:endParaRPr lang="en-US" sz="1100" dirty="0"/>
          </a:p>
        </p:txBody>
      </p:sp>
      <p:sp>
        <p:nvSpPr>
          <p:cNvPr id="9" name="Shape 7"/>
          <p:cNvSpPr/>
          <p:nvPr/>
        </p:nvSpPr>
        <p:spPr>
          <a:xfrm>
            <a:off x="365760" y="3246120"/>
            <a:ext cx="8412480" cy="749808"/>
          </a:xfrm>
          <a:prstGeom prst="rect">
            <a:avLst/>
          </a:prstGeom>
          <a:solidFill>
            <a:srgbClr val="F0FAFC"/>
          </a:solidFill>
          <a:ln w="15240">
            <a:solidFill>
              <a:srgbClr val="028090"/>
            </a:solidFill>
            <a:prstDash val="solid"/>
          </a:ln>
          <a:effectLst>
            <a:outerShdw sx="100000" sy="100000" kx="0" ky="0" algn="bl" rotWithShape="0" blurRad="101600" dist="25400" dir="2700000">
              <a:srgbClr val="000000">
                <a:alpha val="10000"/>
              </a:srgbClr>
            </a:outerShdw>
          </a:effectLst>
        </p:spPr>
      </p:sp>
      <p:sp>
        <p:nvSpPr>
          <p:cNvPr id="10" name="Text 8"/>
          <p:cNvSpPr/>
          <p:nvPr/>
        </p:nvSpPr>
        <p:spPr>
          <a:xfrm>
            <a:off x="548640" y="3291840"/>
            <a:ext cx="2377440" cy="658368"/>
          </a:xfrm>
          <a:prstGeom prst="rect">
            <a:avLst/>
          </a:prstGeom>
          <a:noFill/>
          <a:ln/>
        </p:spPr>
        <p:txBody>
          <a:bodyPr wrap="square" lIns="0" tIns="0" rIns="0" bIns="0" rtlCol="0" anchor="ctr"/>
          <a:lstStyle/>
          <a:p>
            <a:pPr indent="0" marL="0">
              <a:buNone/>
            </a:pPr>
            <a:r>
              <a:rPr lang="en-US" sz="1200" b="1" dirty="0">
                <a:solidFill>
                  <a:srgbClr val="025E73"/>
                </a:solidFill>
                <a:latin typeface="Calibri" pitchFamily="34" charset="0"/>
                <a:ea typeface="Calibri" pitchFamily="34" charset="-122"/>
                <a:cs typeface="Calibri" pitchFamily="34" charset="-120"/>
              </a:rPr>
              <a:t>Disrupted Attachments</a:t>
            </a:r>
            <a:endParaRPr lang="en-US" sz="1200" dirty="0"/>
          </a:p>
        </p:txBody>
      </p:sp>
      <p:sp>
        <p:nvSpPr>
          <p:cNvPr id="11" name="Text 9"/>
          <p:cNvSpPr/>
          <p:nvPr/>
        </p:nvSpPr>
        <p:spPr>
          <a:xfrm>
            <a:off x="3017520" y="3291840"/>
            <a:ext cx="5577840" cy="658368"/>
          </a:xfrm>
          <a:prstGeom prst="rect">
            <a:avLst/>
          </a:prstGeom>
          <a:noFill/>
          <a:ln/>
        </p:spPr>
        <p:txBody>
          <a:bodyPr wrap="square" lIns="0" tIns="0" rIns="0" bIns="0" rtlCol="0" anchor="ctr"/>
          <a:lstStyle/>
          <a:p>
            <a:pPr indent="0" marL="0">
              <a:buNone/>
            </a:pPr>
            <a:r>
              <a:rPr lang="en-US" sz="1100" dirty="0">
                <a:solidFill>
                  <a:srgbClr val="1A2E35"/>
                </a:solidFill>
                <a:latin typeface="Calibri" pitchFamily="34" charset="0"/>
                <a:ea typeface="Calibri" pitchFamily="34" charset="-122"/>
                <a:cs typeface="Calibri" pitchFamily="34" charset="-120"/>
              </a:rPr>
              <a:t>Two years of disrupted childcare places Isaac at risk of developing insecure or avoidant attachment patterns (Ainsworth et al., 1978).</a:t>
            </a:r>
            <a:endParaRPr lang="en-US" sz="1100" dirty="0"/>
          </a:p>
        </p:txBody>
      </p:sp>
      <p:sp>
        <p:nvSpPr>
          <p:cNvPr id="12" name="Shape 10"/>
          <p:cNvSpPr/>
          <p:nvPr/>
        </p:nvSpPr>
        <p:spPr>
          <a:xfrm>
            <a:off x="365760" y="4114800"/>
            <a:ext cx="8412480" cy="749808"/>
          </a:xfrm>
          <a:prstGeom prst="rect">
            <a:avLst/>
          </a:prstGeom>
          <a:solidFill>
            <a:srgbClr val="F0FAFC"/>
          </a:solidFill>
          <a:ln w="15240">
            <a:solidFill>
              <a:srgbClr val="028090"/>
            </a:solidFill>
            <a:prstDash val="solid"/>
          </a:ln>
          <a:effectLst>
            <a:outerShdw sx="100000" sy="100000" kx="0" ky="0" algn="bl" rotWithShape="0" blurRad="101600" dist="25400" dir="2700000">
              <a:srgbClr val="000000">
                <a:alpha val="10000"/>
              </a:srgbClr>
            </a:outerShdw>
          </a:effectLst>
        </p:spPr>
      </p:sp>
      <p:sp>
        <p:nvSpPr>
          <p:cNvPr id="13" name="Text 11"/>
          <p:cNvSpPr/>
          <p:nvPr/>
        </p:nvSpPr>
        <p:spPr>
          <a:xfrm>
            <a:off x="548640" y="4160520"/>
            <a:ext cx="2377440" cy="658368"/>
          </a:xfrm>
          <a:prstGeom prst="rect">
            <a:avLst/>
          </a:prstGeom>
          <a:noFill/>
          <a:ln/>
        </p:spPr>
        <p:txBody>
          <a:bodyPr wrap="square" lIns="0" tIns="0" rIns="0" bIns="0" rtlCol="0" anchor="ctr"/>
          <a:lstStyle/>
          <a:p>
            <a:pPr indent="0" marL="0">
              <a:buNone/>
            </a:pPr>
            <a:r>
              <a:rPr lang="en-US" sz="1200" b="1" dirty="0">
                <a:solidFill>
                  <a:srgbClr val="025E73"/>
                </a:solidFill>
                <a:latin typeface="Calibri" pitchFamily="34" charset="0"/>
                <a:ea typeface="Calibri" pitchFamily="34" charset="-122"/>
                <a:cs typeface="Calibri" pitchFamily="34" charset="-120"/>
              </a:rPr>
              <a:t>Developmental Impact</a:t>
            </a:r>
            <a:endParaRPr lang="en-US" sz="1200" dirty="0"/>
          </a:p>
        </p:txBody>
      </p:sp>
      <p:sp>
        <p:nvSpPr>
          <p:cNvPr id="14" name="Text 12"/>
          <p:cNvSpPr/>
          <p:nvPr/>
        </p:nvSpPr>
        <p:spPr>
          <a:xfrm>
            <a:off x="3017520" y="4160520"/>
            <a:ext cx="5577840" cy="658368"/>
          </a:xfrm>
          <a:prstGeom prst="rect">
            <a:avLst/>
          </a:prstGeom>
          <a:noFill/>
          <a:ln/>
        </p:spPr>
        <p:txBody>
          <a:bodyPr wrap="square" lIns="0" tIns="0" rIns="0" bIns="0" rtlCol="0" anchor="ctr"/>
          <a:lstStyle/>
          <a:p>
            <a:pPr indent="0" marL="0">
              <a:buNone/>
            </a:pPr>
            <a:r>
              <a:rPr lang="en-US" sz="1100" dirty="0">
                <a:solidFill>
                  <a:srgbClr val="1A2E35"/>
                </a:solidFill>
                <a:latin typeface="Calibri" pitchFamily="34" charset="0"/>
                <a:ea typeface="Calibri" pitchFamily="34" charset="-122"/>
                <a:cs typeface="Calibri" pitchFamily="34" charset="-120"/>
              </a:rPr>
              <a:t>Language delay, social withdrawal, and separation distress are consistent with the outcomes Bowlby associated with insecure attachment (Bowlby, 1988).</a:t>
            </a:r>
            <a:endParaRPr lang="en-US" sz="11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p:bgPr>
    </p:bg>
    <p:spTree>
      <p:nvGrpSpPr>
        <p:cNvPr id="1" name=""/>
        <p:cNvGrpSpPr/>
        <p:nvPr/>
      </p:nvGrpSpPr>
      <p:grpSpPr>
        <a:xfrm>
          <a:off x="0" y="0"/>
          <a:ext cx="0" cy="0"/>
          <a:chOff x="0" y="0"/>
          <a:chExt cx="0" cy="0"/>
        </a:xfrm>
      </p:grpSpPr>
      <p:sp>
        <p:nvSpPr>
          <p:cNvPr id="2" name="Shape 0"/>
          <p:cNvSpPr/>
          <p:nvPr/>
        </p:nvSpPr>
        <p:spPr>
          <a:xfrm>
            <a:off x="365760" y="182880"/>
            <a:ext cx="2377440" cy="347472"/>
          </a:xfrm>
          <a:prstGeom prst="roundRect">
            <a:avLst>
              <a:gd name="adj" fmla="val 21053"/>
            </a:avLst>
          </a:prstGeom>
          <a:solidFill>
            <a:srgbClr val="028090"/>
          </a:solidFill>
          <a:ln w="12700">
            <a:solidFill>
              <a:srgbClr val="028090"/>
            </a:solidFill>
            <a:prstDash val="solid"/>
          </a:ln>
        </p:spPr>
      </p:sp>
      <p:sp>
        <p:nvSpPr>
          <p:cNvPr id="3" name="Text 1"/>
          <p:cNvSpPr/>
          <p:nvPr/>
        </p:nvSpPr>
        <p:spPr>
          <a:xfrm>
            <a:off x="365760" y="182880"/>
            <a:ext cx="2377440" cy="347472"/>
          </a:xfrm>
          <a:prstGeom prst="rect">
            <a:avLst/>
          </a:prstGeom>
          <a:noFill/>
          <a:ln/>
        </p:spPr>
        <p:txBody>
          <a:bodyPr wrap="square" lIns="0" tIns="0" rIns="0" bIns="0" rtlCol="0" anchor="ctr"/>
          <a:lstStyle/>
          <a:p>
            <a:pPr algn="ctr" indent="0" marL="0">
              <a:buNone/>
            </a:pPr>
            <a:r>
              <a:rPr lang="en-US" sz="900" b="1" dirty="0">
                <a:solidFill>
                  <a:srgbClr val="FFFFFF"/>
                </a:solidFill>
              </a:rPr>
              <a:t>APPLICATION</a:t>
            </a:r>
            <a:endParaRPr lang="en-US" sz="900" dirty="0"/>
          </a:p>
        </p:txBody>
      </p:sp>
      <p:sp>
        <p:nvSpPr>
          <p:cNvPr id="4" name="Text 2"/>
          <p:cNvSpPr/>
          <p:nvPr/>
        </p:nvSpPr>
        <p:spPr>
          <a:xfrm>
            <a:off x="365760" y="594360"/>
            <a:ext cx="8412480" cy="658368"/>
          </a:xfrm>
          <a:prstGeom prst="rect">
            <a:avLst/>
          </a:prstGeom>
          <a:noFill/>
          <a:ln/>
        </p:spPr>
        <p:txBody>
          <a:bodyPr wrap="square" lIns="0" tIns="0" rIns="0" bIns="0" rtlCol="0" anchor="ctr"/>
          <a:lstStyle/>
          <a:p>
            <a:pPr algn="l" indent="0" marL="0">
              <a:buNone/>
            </a:pPr>
            <a:r>
              <a:rPr lang="en-US" sz="2800" b="1" dirty="0">
                <a:solidFill>
                  <a:srgbClr val="025E73"/>
                </a:solidFill>
                <a:latin typeface="Cambria" pitchFamily="34" charset="0"/>
                <a:ea typeface="Cambria" pitchFamily="34" charset="-122"/>
                <a:cs typeface="Cambria" pitchFamily="34" charset="-120"/>
              </a:rPr>
              <a:t>Nature vs Nurture: What Shapes Isaac's Development?</a:t>
            </a:r>
            <a:endParaRPr lang="en-US" sz="2800" dirty="0"/>
          </a:p>
        </p:txBody>
      </p:sp>
      <p:sp>
        <p:nvSpPr>
          <p:cNvPr id="5" name="Shape 3"/>
          <p:cNvSpPr/>
          <p:nvPr/>
        </p:nvSpPr>
        <p:spPr>
          <a:xfrm>
            <a:off x="365760" y="1371600"/>
            <a:ext cx="3931920" cy="3520440"/>
          </a:xfrm>
          <a:prstGeom prst="rect">
            <a:avLst/>
          </a:prstGeom>
          <a:solidFill>
            <a:srgbClr val="F0FAFC"/>
          </a:solidFill>
          <a:ln w="15240">
            <a:solidFill>
              <a:srgbClr val="028090"/>
            </a:solidFill>
            <a:prstDash val="solid"/>
          </a:ln>
          <a:effectLst>
            <a:outerShdw sx="100000" sy="100000" kx="0" ky="0" algn="bl" rotWithShape="0" blurRad="101600" dist="25400" dir="2700000">
              <a:srgbClr val="000000">
                <a:alpha val="10000"/>
              </a:srgbClr>
            </a:outerShdw>
          </a:effectLst>
        </p:spPr>
      </p:sp>
      <p:sp>
        <p:nvSpPr>
          <p:cNvPr id="6" name="Text 4"/>
          <p:cNvSpPr/>
          <p:nvPr/>
        </p:nvSpPr>
        <p:spPr>
          <a:xfrm>
            <a:off x="548640" y="1463040"/>
            <a:ext cx="3566160" cy="411480"/>
          </a:xfrm>
          <a:prstGeom prst="rect">
            <a:avLst/>
          </a:prstGeom>
          <a:noFill/>
          <a:ln/>
        </p:spPr>
        <p:txBody>
          <a:bodyPr wrap="square" lIns="0" tIns="0" rIns="0" bIns="0" rtlCol="0" anchor="ctr"/>
          <a:lstStyle/>
          <a:p>
            <a:pPr indent="0" marL="0">
              <a:buNone/>
            </a:pPr>
            <a:r>
              <a:rPr lang="en-US" sz="1400" b="1" dirty="0">
                <a:solidFill>
                  <a:srgbClr val="025E73"/>
                </a:solidFill>
                <a:latin typeface="Calibri" pitchFamily="34" charset="0"/>
                <a:ea typeface="Calibri" pitchFamily="34" charset="-122"/>
                <a:cs typeface="Calibri" pitchFamily="34" charset="-120"/>
              </a:rPr>
              <a:t>🧬  Nature (Biological)</a:t>
            </a:r>
            <a:endParaRPr lang="en-US" sz="1400" dirty="0"/>
          </a:p>
        </p:txBody>
      </p:sp>
      <p:sp>
        <p:nvSpPr>
          <p:cNvPr id="7" name="Text 5"/>
          <p:cNvSpPr/>
          <p:nvPr/>
        </p:nvSpPr>
        <p:spPr>
          <a:xfrm>
            <a:off x="548640" y="1920240"/>
            <a:ext cx="3566160" cy="2834640"/>
          </a:xfrm>
          <a:prstGeom prst="rect">
            <a:avLst/>
          </a:prstGeom>
          <a:noFill/>
          <a:ln/>
        </p:spPr>
        <p:txBody>
          <a:bodyPr wrap="square" lIns="0" tIns="0" rIns="0" bIns="0" rtlCol="0" anchor="ctr"/>
          <a:lstStyle/>
          <a:p>
            <a:pPr marL="342900" indent="-342900">
              <a:spcAft>
                <a:spcPts val="800"/>
              </a:spcAft>
              <a:buSzPct val="100000"/>
              <a:buChar char="•"/>
            </a:pPr>
            <a:r>
              <a:rPr lang="en-US" sz="1100" dirty="0">
                <a:solidFill>
                  <a:srgbClr val="1A2E35"/>
                </a:solidFill>
                <a:latin typeface="Calibri" pitchFamily="34" charset="0"/>
                <a:ea typeface="Calibri" pitchFamily="34" charset="-122"/>
                <a:cs typeface="Calibri" pitchFamily="34" charset="-120"/>
              </a:rPr>
              <a:t>Bowlby proposed an evolutionary basis: infants are biologically pre-programmed to form attachments for survival</a:t>
            </a:r>
            <a:endParaRPr lang="en-US" sz="1100" dirty="0"/>
          </a:p>
          <a:p>
            <a:pPr marL="342900" indent="-342900">
              <a:spcAft>
                <a:spcPts val="800"/>
              </a:spcAft>
              <a:buSzPct val="100000"/>
              <a:buChar char="•"/>
            </a:pPr>
            <a:r>
              <a:rPr lang="en-US" sz="1100" dirty="0">
                <a:solidFill>
                  <a:srgbClr val="1A2E35"/>
                </a:solidFill>
                <a:latin typeface="Calibri" pitchFamily="34" charset="0"/>
                <a:ea typeface="Calibri" pitchFamily="34" charset="-122"/>
                <a:cs typeface="Calibri" pitchFamily="34" charset="-120"/>
              </a:rPr>
              <a:t>Individual temperament may affect Isaac's sensitivity to disruption and his ability to self-regulate</a:t>
            </a:r>
            <a:endParaRPr lang="en-US" sz="1100" dirty="0"/>
          </a:p>
          <a:p>
            <a:pPr marL="342900" indent="-342900">
              <a:spcAft>
                <a:spcPts val="800"/>
              </a:spcAft>
              <a:buSzPct val="100000"/>
              <a:buChar char="•"/>
            </a:pPr>
            <a:r>
              <a:rPr lang="en-US" sz="1100" dirty="0">
                <a:solidFill>
                  <a:srgbClr val="1A2E35"/>
                </a:solidFill>
                <a:latin typeface="Calibri" pitchFamily="34" charset="0"/>
                <a:ea typeface="Calibri" pitchFamily="34" charset="-122"/>
                <a:cs typeface="Calibri" pitchFamily="34" charset="-120"/>
              </a:rPr>
              <a:t>Early brain development: the first years are a sensitive period for neural pathways linked to emotion and stress regulation (Schore, 2001)</a:t>
            </a:r>
            <a:endParaRPr lang="en-US" sz="1100" dirty="0"/>
          </a:p>
        </p:txBody>
      </p:sp>
      <p:sp>
        <p:nvSpPr>
          <p:cNvPr id="8" name="Shape 6"/>
          <p:cNvSpPr/>
          <p:nvPr/>
        </p:nvSpPr>
        <p:spPr>
          <a:xfrm>
            <a:off x="4572000" y="1371600"/>
            <a:ext cx="4206240" cy="3520440"/>
          </a:xfrm>
          <a:prstGeom prst="rect">
            <a:avLst/>
          </a:prstGeom>
          <a:solidFill>
            <a:srgbClr val="F0FAFC"/>
          </a:solidFill>
          <a:ln w="15240">
            <a:solidFill>
              <a:srgbClr val="028090"/>
            </a:solidFill>
            <a:prstDash val="solid"/>
          </a:ln>
          <a:effectLst>
            <a:outerShdw sx="100000" sy="100000" kx="0" ky="0" algn="bl" rotWithShape="0" blurRad="101600" dist="25400" dir="2700000">
              <a:srgbClr val="000000">
                <a:alpha val="10000"/>
              </a:srgbClr>
            </a:outerShdw>
          </a:effectLst>
        </p:spPr>
      </p:sp>
      <p:sp>
        <p:nvSpPr>
          <p:cNvPr id="9" name="Text 7"/>
          <p:cNvSpPr/>
          <p:nvPr/>
        </p:nvSpPr>
        <p:spPr>
          <a:xfrm>
            <a:off x="4754880" y="1463040"/>
            <a:ext cx="3749040" cy="411480"/>
          </a:xfrm>
          <a:prstGeom prst="rect">
            <a:avLst/>
          </a:prstGeom>
          <a:noFill/>
          <a:ln/>
        </p:spPr>
        <p:txBody>
          <a:bodyPr wrap="square" lIns="0" tIns="0" rIns="0" bIns="0" rtlCol="0" anchor="ctr"/>
          <a:lstStyle/>
          <a:p>
            <a:pPr indent="0" marL="0">
              <a:buNone/>
            </a:pPr>
            <a:r>
              <a:rPr lang="en-US" sz="1400" b="1" dirty="0">
                <a:solidFill>
                  <a:srgbClr val="025E73"/>
                </a:solidFill>
                <a:latin typeface="Calibri" pitchFamily="34" charset="0"/>
                <a:ea typeface="Calibri" pitchFamily="34" charset="-122"/>
                <a:cs typeface="Calibri" pitchFamily="34" charset="-120"/>
              </a:rPr>
              <a:t>🌍  Nurture (Environmental)</a:t>
            </a:r>
            <a:endParaRPr lang="en-US" sz="1400" dirty="0"/>
          </a:p>
        </p:txBody>
      </p:sp>
      <p:sp>
        <p:nvSpPr>
          <p:cNvPr id="10" name="Text 8"/>
          <p:cNvSpPr/>
          <p:nvPr/>
        </p:nvSpPr>
        <p:spPr>
          <a:xfrm>
            <a:off x="4754880" y="1920240"/>
            <a:ext cx="3840480" cy="2834640"/>
          </a:xfrm>
          <a:prstGeom prst="rect">
            <a:avLst/>
          </a:prstGeom>
          <a:noFill/>
          <a:ln/>
        </p:spPr>
        <p:txBody>
          <a:bodyPr wrap="square" lIns="0" tIns="0" rIns="0" bIns="0" rtlCol="0" anchor="ctr"/>
          <a:lstStyle/>
          <a:p>
            <a:pPr marL="342900" indent="-342900">
              <a:spcAft>
                <a:spcPts val="800"/>
              </a:spcAft>
              <a:buSzPct val="100000"/>
              <a:buChar char="•"/>
            </a:pPr>
            <a:r>
              <a:rPr lang="en-US" sz="1100" dirty="0">
                <a:solidFill>
                  <a:srgbClr val="1A2E35"/>
                </a:solidFill>
                <a:latin typeface="Calibri" pitchFamily="34" charset="0"/>
                <a:ea typeface="Calibri" pitchFamily="34" charset="-122"/>
                <a:cs typeface="Calibri" pitchFamily="34" charset="-120"/>
              </a:rPr>
              <a:t>Maternal post-natal depression reduces emotional availability and responsive caregiving</a:t>
            </a:r>
            <a:endParaRPr lang="en-US" sz="1100" dirty="0"/>
          </a:p>
          <a:p>
            <a:pPr marL="342900" indent="-342900">
              <a:spcAft>
                <a:spcPts val="800"/>
              </a:spcAft>
              <a:buSzPct val="100000"/>
              <a:buChar char="•"/>
            </a:pPr>
            <a:r>
              <a:rPr lang="en-US" sz="1100" dirty="0">
                <a:solidFill>
                  <a:srgbClr val="1A2E35"/>
                </a:solidFill>
                <a:latin typeface="Calibri" pitchFamily="34" charset="0"/>
                <a:ea typeface="Calibri" pitchFamily="34" charset="-122"/>
                <a:cs typeface="Calibri" pitchFamily="34" charset="-120"/>
              </a:rPr>
              <a:t>Relocation to London has reduced Isaac's social support networks and familiar environments</a:t>
            </a:r>
            <a:endParaRPr lang="en-US" sz="1100" dirty="0"/>
          </a:p>
          <a:p>
            <a:pPr marL="342900" indent="-342900">
              <a:spcAft>
                <a:spcPts val="800"/>
              </a:spcAft>
              <a:buSzPct val="100000"/>
              <a:buChar char="•"/>
            </a:pPr>
            <a:r>
              <a:rPr lang="en-US" sz="1100" dirty="0">
                <a:solidFill>
                  <a:srgbClr val="1A2E35"/>
                </a:solidFill>
                <a:latin typeface="Calibri" pitchFamily="34" charset="0"/>
                <a:ea typeface="Calibri" pitchFamily="34" charset="-122"/>
                <a:cs typeface="Calibri" pitchFamily="34" charset="-120"/>
              </a:rPr>
              <a:t>Inconsistent childcare undermines the continuity needed for healthy attachment formation</a:t>
            </a:r>
            <a:endParaRPr lang="en-US" sz="1100" dirty="0"/>
          </a:p>
          <a:p>
            <a:pPr marL="342900" indent="-342900">
              <a:spcAft>
                <a:spcPts val="800"/>
              </a:spcAft>
              <a:buSzPct val="100000"/>
              <a:buChar char="•"/>
            </a:pPr>
            <a:r>
              <a:rPr lang="en-US" sz="1100" dirty="0">
                <a:solidFill>
                  <a:srgbClr val="1A2E35"/>
                </a:solidFill>
                <a:latin typeface="Calibri" pitchFamily="34" charset="0"/>
                <a:ea typeface="Calibri" pitchFamily="34" charset="-122"/>
                <a:cs typeface="Calibri" pitchFamily="34" charset="-120"/>
              </a:rPr>
              <a:t>Language-poor home environment may compound developmental delays (Vygotsky, 1978)</a:t>
            </a:r>
            <a:endParaRPr lang="en-US" sz="1100" dirty="0"/>
          </a:p>
        </p:txBody>
      </p:sp>
      <p:sp>
        <p:nvSpPr>
          <p:cNvPr id="11" name="Text 9"/>
          <p:cNvSpPr/>
          <p:nvPr/>
        </p:nvSpPr>
        <p:spPr>
          <a:xfrm>
            <a:off x="365760" y="4754880"/>
            <a:ext cx="8412480" cy="228600"/>
          </a:xfrm>
          <a:prstGeom prst="rect">
            <a:avLst/>
          </a:prstGeom>
          <a:noFill/>
          <a:ln/>
        </p:spPr>
        <p:txBody>
          <a:bodyPr wrap="square" lIns="0" tIns="0" rIns="0" bIns="0" rtlCol="0" anchor="ctr"/>
          <a:lstStyle/>
          <a:p>
            <a:pPr algn="r" indent="0" marL="0">
              <a:buNone/>
            </a:pPr>
            <a:r>
              <a:rPr lang="en-US" sz="900" i="1" dirty="0">
                <a:solidFill>
                  <a:srgbClr val="64748B"/>
                </a:solidFill>
                <a:latin typeface="Calibri" pitchFamily="34" charset="0"/>
                <a:ea typeface="Calibri" pitchFamily="34" charset="-122"/>
                <a:cs typeface="Calibri" pitchFamily="34" charset="-120"/>
              </a:rPr>
              <a:t>Bowlby (1969) | Schore (2001) | Vygotsky (1978)</a:t>
            </a:r>
            <a:endParaRPr lang="en-US" sz="9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p:bgPr>
    </p:bg>
    <p:spTree>
      <p:nvGrpSpPr>
        <p:cNvPr id="1" name=""/>
        <p:cNvGrpSpPr/>
        <p:nvPr/>
      </p:nvGrpSpPr>
      <p:grpSpPr>
        <a:xfrm>
          <a:off x="0" y="0"/>
          <a:ext cx="0" cy="0"/>
          <a:chOff x="0" y="0"/>
          <a:chExt cx="0" cy="0"/>
        </a:xfrm>
      </p:grpSpPr>
      <p:sp>
        <p:nvSpPr>
          <p:cNvPr id="2" name="Shape 0"/>
          <p:cNvSpPr/>
          <p:nvPr/>
        </p:nvSpPr>
        <p:spPr>
          <a:xfrm>
            <a:off x="365760" y="182880"/>
            <a:ext cx="2377440" cy="347472"/>
          </a:xfrm>
          <a:prstGeom prst="roundRect">
            <a:avLst>
              <a:gd name="adj" fmla="val 21053"/>
            </a:avLst>
          </a:prstGeom>
          <a:solidFill>
            <a:srgbClr val="028090"/>
          </a:solidFill>
          <a:ln w="12700">
            <a:solidFill>
              <a:srgbClr val="028090"/>
            </a:solidFill>
            <a:prstDash val="solid"/>
          </a:ln>
        </p:spPr>
      </p:sp>
      <p:sp>
        <p:nvSpPr>
          <p:cNvPr id="3" name="Text 1"/>
          <p:cNvSpPr/>
          <p:nvPr/>
        </p:nvSpPr>
        <p:spPr>
          <a:xfrm>
            <a:off x="365760" y="182880"/>
            <a:ext cx="2377440" cy="347472"/>
          </a:xfrm>
          <a:prstGeom prst="rect">
            <a:avLst/>
          </a:prstGeom>
          <a:noFill/>
          <a:ln/>
        </p:spPr>
        <p:txBody>
          <a:bodyPr wrap="square" lIns="0" tIns="0" rIns="0" bIns="0" rtlCol="0" anchor="ctr"/>
          <a:lstStyle/>
          <a:p>
            <a:pPr algn="ctr" indent="0" marL="0">
              <a:buNone/>
            </a:pPr>
            <a:r>
              <a:rPr lang="en-US" sz="900" b="1" dirty="0">
                <a:solidFill>
                  <a:srgbClr val="FFFFFF"/>
                </a:solidFill>
              </a:rPr>
              <a:t>APPLICATION</a:t>
            </a:r>
            <a:endParaRPr lang="en-US" sz="900" dirty="0"/>
          </a:p>
        </p:txBody>
      </p:sp>
      <p:sp>
        <p:nvSpPr>
          <p:cNvPr id="4" name="Text 2"/>
          <p:cNvSpPr/>
          <p:nvPr/>
        </p:nvSpPr>
        <p:spPr>
          <a:xfrm>
            <a:off x="365760" y="594360"/>
            <a:ext cx="8412480" cy="658368"/>
          </a:xfrm>
          <a:prstGeom prst="rect">
            <a:avLst/>
          </a:prstGeom>
          <a:noFill/>
          <a:ln/>
        </p:spPr>
        <p:txBody>
          <a:bodyPr wrap="square" lIns="0" tIns="0" rIns="0" bIns="0" rtlCol="0" anchor="ctr"/>
          <a:lstStyle/>
          <a:p>
            <a:pPr algn="l" indent="0" marL="0">
              <a:buNone/>
            </a:pPr>
            <a:r>
              <a:rPr lang="en-US" sz="2800" b="1" dirty="0">
                <a:solidFill>
                  <a:srgbClr val="025E73"/>
                </a:solidFill>
                <a:latin typeface="Cambria" pitchFamily="34" charset="0"/>
                <a:ea typeface="Cambria" pitchFamily="34" charset="-122"/>
                <a:cs typeface="Cambria" pitchFamily="34" charset="-120"/>
              </a:rPr>
              <a:t>Ainsworth's Attachment Styles: Locating Isaac</a:t>
            </a:r>
            <a:endParaRPr lang="en-US" sz="2800" dirty="0"/>
          </a:p>
        </p:txBody>
      </p:sp>
      <p:sp>
        <p:nvSpPr>
          <p:cNvPr id="5" name="Shape 3"/>
          <p:cNvSpPr/>
          <p:nvPr/>
        </p:nvSpPr>
        <p:spPr>
          <a:xfrm>
            <a:off x="365760" y="1371600"/>
            <a:ext cx="8412480" cy="1005840"/>
          </a:xfrm>
          <a:prstGeom prst="rect">
            <a:avLst/>
          </a:prstGeom>
          <a:solidFill>
            <a:srgbClr val="F8FAFB"/>
          </a:solidFill>
          <a:ln w="12700">
            <a:solidFill>
              <a:srgbClr val="D1D5DB"/>
            </a:solidFill>
            <a:prstDash val="solid"/>
          </a:ln>
        </p:spPr>
      </p:sp>
      <p:sp>
        <p:nvSpPr>
          <p:cNvPr id="6" name="Shape 4"/>
          <p:cNvSpPr/>
          <p:nvPr/>
        </p:nvSpPr>
        <p:spPr>
          <a:xfrm>
            <a:off x="365760" y="1371600"/>
            <a:ext cx="1645920" cy="1005840"/>
          </a:xfrm>
          <a:prstGeom prst="rect">
            <a:avLst/>
          </a:prstGeom>
          <a:solidFill>
            <a:srgbClr val="2D9E6B"/>
          </a:solidFill>
          <a:ln w="12700">
            <a:solidFill>
              <a:srgbClr val="2D9E6B"/>
            </a:solidFill>
            <a:prstDash val="solid"/>
          </a:ln>
        </p:spPr>
      </p:sp>
      <p:sp>
        <p:nvSpPr>
          <p:cNvPr id="7" name="Text 5"/>
          <p:cNvSpPr/>
          <p:nvPr/>
        </p:nvSpPr>
        <p:spPr>
          <a:xfrm>
            <a:off x="365760" y="1371600"/>
            <a:ext cx="1645920" cy="1005840"/>
          </a:xfrm>
          <a:prstGeom prst="rect">
            <a:avLst/>
          </a:prstGeom>
          <a:noFill/>
          <a:ln/>
        </p:spPr>
        <p:txBody>
          <a:bodyPr wrap="square" lIns="0" tIns="0" rIns="0" bIns="0" rtlCol="0" anchor="ctr"/>
          <a:lstStyle/>
          <a:p>
            <a:pPr algn="ctr" indent="0" marL="0">
              <a:buNone/>
            </a:pPr>
            <a:r>
              <a:rPr lang="en-US" sz="1200" b="1" dirty="0">
                <a:solidFill>
                  <a:srgbClr val="FFFFFF"/>
                </a:solidFill>
                <a:latin typeface="Calibri" pitchFamily="34" charset="0"/>
                <a:ea typeface="Calibri" pitchFamily="34" charset="-122"/>
                <a:cs typeface="Calibri" pitchFamily="34" charset="-120"/>
              </a:rPr>
              <a:t>Secure</a:t>
            </a:r>
            <a:endParaRPr lang="en-US" sz="1200" dirty="0"/>
          </a:p>
        </p:txBody>
      </p:sp>
      <p:sp>
        <p:nvSpPr>
          <p:cNvPr id="8" name="Text 6"/>
          <p:cNvSpPr/>
          <p:nvPr/>
        </p:nvSpPr>
        <p:spPr>
          <a:xfrm>
            <a:off x="2194560" y="1463040"/>
            <a:ext cx="6217920" cy="822960"/>
          </a:xfrm>
          <a:prstGeom prst="rect">
            <a:avLst/>
          </a:prstGeom>
          <a:noFill/>
          <a:ln/>
        </p:spPr>
        <p:txBody>
          <a:bodyPr wrap="square" lIns="0" tIns="0" rIns="0" bIns="0" rtlCol="0" anchor="ctr"/>
          <a:lstStyle/>
          <a:p>
            <a:pPr indent="0" marL="0">
              <a:buNone/>
            </a:pPr>
            <a:r>
              <a:rPr lang="en-US" sz="1200" dirty="0">
                <a:solidFill>
                  <a:srgbClr val="1A2E35"/>
                </a:solidFill>
                <a:latin typeface="Calibri" pitchFamily="34" charset="0"/>
                <a:ea typeface="Calibri" pitchFamily="34" charset="-122"/>
                <a:cs typeface="Calibri" pitchFamily="34" charset="-120"/>
              </a:rPr>
              <a:t>Child uses caregiver as safe base; confident to explore; manages separation calmly.</a:t>
            </a:r>
            <a:endParaRPr lang="en-US" sz="1200" dirty="0"/>
          </a:p>
        </p:txBody>
      </p:sp>
      <p:sp>
        <p:nvSpPr>
          <p:cNvPr id="9" name="Shape 7"/>
          <p:cNvSpPr/>
          <p:nvPr/>
        </p:nvSpPr>
        <p:spPr>
          <a:xfrm>
            <a:off x="365760" y="2514600"/>
            <a:ext cx="8412480" cy="1005840"/>
          </a:xfrm>
          <a:prstGeom prst="rect">
            <a:avLst/>
          </a:prstGeom>
          <a:solidFill>
            <a:srgbClr val="FFF3E8"/>
          </a:solidFill>
          <a:ln w="25400">
            <a:solidFill>
              <a:srgbClr val="E07B39"/>
            </a:solidFill>
            <a:prstDash val="solid"/>
          </a:ln>
          <a:effectLst>
            <a:outerShdw sx="100000" sy="100000" kx="0" ky="0" algn="bl" rotWithShape="0" blurRad="101600" dist="25400" dir="2700000">
              <a:srgbClr val="000000">
                <a:alpha val="12000"/>
              </a:srgbClr>
            </a:outerShdw>
          </a:effectLst>
        </p:spPr>
      </p:sp>
      <p:sp>
        <p:nvSpPr>
          <p:cNvPr id="10" name="Shape 8"/>
          <p:cNvSpPr/>
          <p:nvPr/>
        </p:nvSpPr>
        <p:spPr>
          <a:xfrm>
            <a:off x="365760" y="2514600"/>
            <a:ext cx="1645920" cy="1005840"/>
          </a:xfrm>
          <a:prstGeom prst="rect">
            <a:avLst/>
          </a:prstGeom>
          <a:solidFill>
            <a:srgbClr val="E07B39"/>
          </a:solidFill>
          <a:ln w="12700">
            <a:solidFill>
              <a:srgbClr val="E07B39"/>
            </a:solidFill>
            <a:prstDash val="solid"/>
          </a:ln>
        </p:spPr>
      </p:sp>
      <p:sp>
        <p:nvSpPr>
          <p:cNvPr id="11" name="Text 9"/>
          <p:cNvSpPr/>
          <p:nvPr/>
        </p:nvSpPr>
        <p:spPr>
          <a:xfrm>
            <a:off x="365760" y="2514600"/>
            <a:ext cx="1645920" cy="1005840"/>
          </a:xfrm>
          <a:prstGeom prst="rect">
            <a:avLst/>
          </a:prstGeom>
          <a:noFill/>
          <a:ln/>
        </p:spPr>
        <p:txBody>
          <a:bodyPr wrap="square" lIns="0" tIns="0" rIns="0" bIns="0" rtlCol="0" anchor="ctr"/>
          <a:lstStyle/>
          <a:p>
            <a:pPr algn="ctr" indent="0" marL="0">
              <a:buNone/>
            </a:pPr>
            <a:r>
              <a:rPr lang="en-US" sz="1200" b="1" dirty="0">
                <a:solidFill>
                  <a:srgbClr val="FFFFFF"/>
                </a:solidFill>
                <a:latin typeface="Calibri" pitchFamily="34" charset="0"/>
                <a:ea typeface="Calibri" pitchFamily="34" charset="-122"/>
                <a:cs typeface="Calibri" pitchFamily="34" charset="-120"/>
              </a:rPr>
              <a:t>Anxious-Ambivalent</a:t>
            </a:r>
            <a:endParaRPr lang="en-US" sz="1200" dirty="0"/>
          </a:p>
        </p:txBody>
      </p:sp>
      <p:sp>
        <p:nvSpPr>
          <p:cNvPr id="12" name="Text 10"/>
          <p:cNvSpPr/>
          <p:nvPr/>
        </p:nvSpPr>
        <p:spPr>
          <a:xfrm>
            <a:off x="2194560" y="2606040"/>
            <a:ext cx="6217920" cy="822960"/>
          </a:xfrm>
          <a:prstGeom prst="rect">
            <a:avLst/>
          </a:prstGeom>
          <a:noFill/>
          <a:ln/>
        </p:spPr>
        <p:txBody>
          <a:bodyPr wrap="square" lIns="0" tIns="0" rIns="0" bIns="0" rtlCol="0" anchor="ctr"/>
          <a:lstStyle/>
          <a:p>
            <a:pPr indent="0" marL="0">
              <a:buNone/>
            </a:pPr>
            <a:r>
              <a:rPr lang="en-US" sz="1200" dirty="0">
                <a:solidFill>
                  <a:srgbClr val="1A2E35"/>
                </a:solidFill>
                <a:latin typeface="Calibri" pitchFamily="34" charset="0"/>
                <a:ea typeface="Calibri" pitchFamily="34" charset="-122"/>
                <a:cs typeface="Calibri" pitchFamily="34" charset="-120"/>
              </a:rPr>
              <a:t>Child is clingy, distressed at separation, difficult to comfort. Inconsistent caregiving is the key risk factor.</a:t>
            </a:r>
            <a:endParaRPr lang="en-US" sz="1200" dirty="0"/>
          </a:p>
        </p:txBody>
      </p:sp>
      <p:sp>
        <p:nvSpPr>
          <p:cNvPr id="13" name="Text 11"/>
          <p:cNvSpPr/>
          <p:nvPr/>
        </p:nvSpPr>
        <p:spPr>
          <a:xfrm>
            <a:off x="8138160" y="2788920"/>
            <a:ext cx="731520" cy="457200"/>
          </a:xfrm>
          <a:prstGeom prst="rect">
            <a:avLst/>
          </a:prstGeom>
          <a:noFill/>
          <a:ln/>
        </p:spPr>
        <p:txBody>
          <a:bodyPr wrap="square" lIns="0" tIns="0" rIns="0" bIns="0" rtlCol="0" anchor="ctr"/>
          <a:lstStyle/>
          <a:p>
            <a:pPr algn="r" indent="0" marL="0">
              <a:buNone/>
            </a:pPr>
            <a:r>
              <a:rPr lang="en-US" sz="1000" b="1" dirty="0">
                <a:solidFill>
                  <a:srgbClr val="E07B39"/>
                </a:solidFill>
                <a:latin typeface="Calibri" pitchFamily="34" charset="0"/>
                <a:ea typeface="Calibri" pitchFamily="34" charset="-122"/>
                <a:cs typeface="Calibri" pitchFamily="34" charset="-120"/>
              </a:rPr>
              <a:t>▶ ISAAC</a:t>
            </a:r>
            <a:endParaRPr lang="en-US" sz="1000" dirty="0"/>
          </a:p>
        </p:txBody>
      </p:sp>
      <p:sp>
        <p:nvSpPr>
          <p:cNvPr id="14" name="Shape 12"/>
          <p:cNvSpPr/>
          <p:nvPr/>
        </p:nvSpPr>
        <p:spPr>
          <a:xfrm>
            <a:off x="365760" y="3657600"/>
            <a:ext cx="8412480" cy="1005840"/>
          </a:xfrm>
          <a:prstGeom prst="rect">
            <a:avLst/>
          </a:prstGeom>
          <a:solidFill>
            <a:srgbClr val="F8FAFB"/>
          </a:solidFill>
          <a:ln w="12700">
            <a:solidFill>
              <a:srgbClr val="D1D5DB"/>
            </a:solidFill>
            <a:prstDash val="solid"/>
          </a:ln>
        </p:spPr>
      </p:sp>
      <p:sp>
        <p:nvSpPr>
          <p:cNvPr id="15" name="Shape 13"/>
          <p:cNvSpPr/>
          <p:nvPr/>
        </p:nvSpPr>
        <p:spPr>
          <a:xfrm>
            <a:off x="365760" y="3657600"/>
            <a:ext cx="1645920" cy="1005840"/>
          </a:xfrm>
          <a:prstGeom prst="rect">
            <a:avLst/>
          </a:prstGeom>
          <a:solidFill>
            <a:srgbClr val="9E3A2D"/>
          </a:solidFill>
          <a:ln w="12700">
            <a:solidFill>
              <a:srgbClr val="9E3A2D"/>
            </a:solidFill>
            <a:prstDash val="solid"/>
          </a:ln>
        </p:spPr>
      </p:sp>
      <p:sp>
        <p:nvSpPr>
          <p:cNvPr id="16" name="Text 14"/>
          <p:cNvSpPr/>
          <p:nvPr/>
        </p:nvSpPr>
        <p:spPr>
          <a:xfrm>
            <a:off x="365760" y="3657600"/>
            <a:ext cx="1645920" cy="1005840"/>
          </a:xfrm>
          <a:prstGeom prst="rect">
            <a:avLst/>
          </a:prstGeom>
          <a:noFill/>
          <a:ln/>
        </p:spPr>
        <p:txBody>
          <a:bodyPr wrap="square" lIns="0" tIns="0" rIns="0" bIns="0" rtlCol="0" anchor="ctr"/>
          <a:lstStyle/>
          <a:p>
            <a:pPr algn="ctr" indent="0" marL="0">
              <a:buNone/>
            </a:pPr>
            <a:r>
              <a:rPr lang="en-US" sz="1200" b="1" dirty="0">
                <a:solidFill>
                  <a:srgbClr val="FFFFFF"/>
                </a:solidFill>
                <a:latin typeface="Calibri" pitchFamily="34" charset="0"/>
                <a:ea typeface="Calibri" pitchFamily="34" charset="-122"/>
                <a:cs typeface="Calibri" pitchFamily="34" charset="-120"/>
              </a:rPr>
              <a:t>Anxious-Avoidant</a:t>
            </a:r>
            <a:endParaRPr lang="en-US" sz="1200" dirty="0"/>
          </a:p>
        </p:txBody>
      </p:sp>
      <p:sp>
        <p:nvSpPr>
          <p:cNvPr id="17" name="Text 15"/>
          <p:cNvSpPr/>
          <p:nvPr/>
        </p:nvSpPr>
        <p:spPr>
          <a:xfrm>
            <a:off x="2194560" y="3749040"/>
            <a:ext cx="6217920" cy="822960"/>
          </a:xfrm>
          <a:prstGeom prst="rect">
            <a:avLst/>
          </a:prstGeom>
          <a:noFill/>
          <a:ln/>
        </p:spPr>
        <p:txBody>
          <a:bodyPr wrap="square" lIns="0" tIns="0" rIns="0" bIns="0" rtlCol="0" anchor="ctr"/>
          <a:lstStyle/>
          <a:p>
            <a:pPr indent="0" marL="0">
              <a:buNone/>
            </a:pPr>
            <a:r>
              <a:rPr lang="en-US" sz="1200" dirty="0">
                <a:solidFill>
                  <a:srgbClr val="1A2E35"/>
                </a:solidFill>
                <a:latin typeface="Calibri" pitchFamily="34" charset="0"/>
                <a:ea typeface="Calibri" pitchFamily="34" charset="-122"/>
                <a:cs typeface="Calibri" pitchFamily="34" charset="-120"/>
              </a:rPr>
              <a:t>Child appears independent but suppresses attachment needs; may show limited emotional expression.</a:t>
            </a:r>
            <a:endParaRPr lang="en-US" sz="1200" dirty="0"/>
          </a:p>
        </p:txBody>
      </p:sp>
      <p:sp>
        <p:nvSpPr>
          <p:cNvPr id="18" name="Text 16"/>
          <p:cNvSpPr/>
          <p:nvPr/>
        </p:nvSpPr>
        <p:spPr>
          <a:xfrm>
            <a:off x="365760" y="4754880"/>
            <a:ext cx="8412480" cy="228600"/>
          </a:xfrm>
          <a:prstGeom prst="rect">
            <a:avLst/>
          </a:prstGeom>
          <a:noFill/>
          <a:ln/>
        </p:spPr>
        <p:txBody>
          <a:bodyPr wrap="square" lIns="0" tIns="0" rIns="0" bIns="0" rtlCol="0" anchor="ctr"/>
          <a:lstStyle/>
          <a:p>
            <a:pPr algn="r" indent="0" marL="0">
              <a:buNone/>
            </a:pPr>
            <a:r>
              <a:rPr lang="en-US" sz="900" i="1" dirty="0">
                <a:solidFill>
                  <a:srgbClr val="64748B"/>
                </a:solidFill>
                <a:latin typeface="Calibri" pitchFamily="34" charset="0"/>
                <a:ea typeface="Calibri" pitchFamily="34" charset="-122"/>
                <a:cs typeface="Calibri" pitchFamily="34" charset="-120"/>
              </a:rPr>
              <a:t>Based on Ainsworth et al. (1978) — Strange Situation Study</a:t>
            </a:r>
            <a:endParaRPr lang="en-US" sz="9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p:bgPr>
    </p:bg>
    <p:spTree>
      <p:nvGrpSpPr>
        <p:cNvPr id="1" name=""/>
        <p:cNvGrpSpPr/>
        <p:nvPr/>
      </p:nvGrpSpPr>
      <p:grpSpPr>
        <a:xfrm>
          <a:off x="0" y="0"/>
          <a:ext cx="0" cy="0"/>
          <a:chOff x="0" y="0"/>
          <a:chExt cx="0" cy="0"/>
        </a:xfrm>
      </p:grpSpPr>
      <p:sp>
        <p:nvSpPr>
          <p:cNvPr id="2" name="Shape 0"/>
          <p:cNvSpPr/>
          <p:nvPr/>
        </p:nvSpPr>
        <p:spPr>
          <a:xfrm>
            <a:off x="365760" y="182880"/>
            <a:ext cx="2377440" cy="347472"/>
          </a:xfrm>
          <a:prstGeom prst="roundRect">
            <a:avLst>
              <a:gd name="adj" fmla="val 21053"/>
            </a:avLst>
          </a:prstGeom>
          <a:solidFill>
            <a:srgbClr val="028090"/>
          </a:solidFill>
          <a:ln w="12700">
            <a:solidFill>
              <a:srgbClr val="028090"/>
            </a:solidFill>
            <a:prstDash val="solid"/>
          </a:ln>
        </p:spPr>
      </p:sp>
      <p:sp>
        <p:nvSpPr>
          <p:cNvPr id="3" name="Text 1"/>
          <p:cNvSpPr/>
          <p:nvPr/>
        </p:nvSpPr>
        <p:spPr>
          <a:xfrm>
            <a:off x="365760" y="182880"/>
            <a:ext cx="2377440" cy="347472"/>
          </a:xfrm>
          <a:prstGeom prst="rect">
            <a:avLst/>
          </a:prstGeom>
          <a:noFill/>
          <a:ln/>
        </p:spPr>
        <p:txBody>
          <a:bodyPr wrap="square" lIns="0" tIns="0" rIns="0" bIns="0" rtlCol="0" anchor="ctr"/>
          <a:lstStyle/>
          <a:p>
            <a:pPr algn="ctr" indent="0" marL="0">
              <a:buNone/>
            </a:pPr>
            <a:r>
              <a:rPr lang="en-US" sz="900" b="1" dirty="0">
                <a:solidFill>
                  <a:srgbClr val="FFFFFF"/>
                </a:solidFill>
              </a:rPr>
              <a:t>SUPPORT PLAN</a:t>
            </a:r>
            <a:endParaRPr lang="en-US" sz="900" dirty="0"/>
          </a:p>
        </p:txBody>
      </p:sp>
      <p:sp>
        <p:nvSpPr>
          <p:cNvPr id="4" name="Text 2"/>
          <p:cNvSpPr/>
          <p:nvPr/>
        </p:nvSpPr>
        <p:spPr>
          <a:xfrm>
            <a:off x="365760" y="594360"/>
            <a:ext cx="8412480" cy="658368"/>
          </a:xfrm>
          <a:prstGeom prst="rect">
            <a:avLst/>
          </a:prstGeom>
          <a:noFill/>
          <a:ln/>
        </p:spPr>
        <p:txBody>
          <a:bodyPr wrap="square" lIns="0" tIns="0" rIns="0" bIns="0" rtlCol="0" anchor="ctr"/>
          <a:lstStyle/>
          <a:p>
            <a:pPr algn="l" indent="0" marL="0">
              <a:buNone/>
            </a:pPr>
            <a:r>
              <a:rPr lang="en-US" sz="2800" b="1" dirty="0">
                <a:solidFill>
                  <a:srgbClr val="025E73"/>
                </a:solidFill>
                <a:latin typeface="Cambria" pitchFamily="34" charset="0"/>
                <a:ea typeface="Cambria" pitchFamily="34" charset="-122"/>
                <a:cs typeface="Cambria" pitchFamily="34" charset="-120"/>
              </a:rPr>
              <a:t>Theory-Informed Support Plan for Isaac (1 of 2)</a:t>
            </a:r>
            <a:endParaRPr lang="en-US" sz="2800" dirty="0"/>
          </a:p>
        </p:txBody>
      </p:sp>
      <p:sp>
        <p:nvSpPr>
          <p:cNvPr id="5" name="Shape 3"/>
          <p:cNvSpPr/>
          <p:nvPr/>
        </p:nvSpPr>
        <p:spPr>
          <a:xfrm>
            <a:off x="365760" y="1371600"/>
            <a:ext cx="8412480" cy="1005840"/>
          </a:xfrm>
          <a:prstGeom prst="rect">
            <a:avLst/>
          </a:prstGeom>
          <a:solidFill>
            <a:srgbClr val="F0FAFC"/>
          </a:solidFill>
          <a:ln w="15240">
            <a:solidFill>
              <a:srgbClr val="028090"/>
            </a:solidFill>
            <a:prstDash val="solid"/>
          </a:ln>
          <a:effectLst>
            <a:outerShdw sx="100000" sy="100000" kx="0" ky="0" algn="bl" rotWithShape="0" blurRad="101600" dist="25400" dir="2700000">
              <a:srgbClr val="000000">
                <a:alpha val="10000"/>
              </a:srgbClr>
            </a:outerShdw>
          </a:effectLst>
        </p:spPr>
      </p:sp>
      <p:sp>
        <p:nvSpPr>
          <p:cNvPr id="6" name="Shape 4"/>
          <p:cNvSpPr/>
          <p:nvPr/>
        </p:nvSpPr>
        <p:spPr>
          <a:xfrm>
            <a:off x="365760" y="1371600"/>
            <a:ext cx="640080" cy="1005840"/>
          </a:xfrm>
          <a:prstGeom prst="rect">
            <a:avLst/>
          </a:prstGeom>
          <a:solidFill>
            <a:srgbClr val="028090"/>
          </a:solidFill>
          <a:ln w="12700">
            <a:solidFill>
              <a:srgbClr val="028090"/>
            </a:solidFill>
            <a:prstDash val="solid"/>
          </a:ln>
        </p:spPr>
      </p:sp>
      <p:sp>
        <p:nvSpPr>
          <p:cNvPr id="7" name="Text 5"/>
          <p:cNvSpPr/>
          <p:nvPr/>
        </p:nvSpPr>
        <p:spPr>
          <a:xfrm>
            <a:off x="365760" y="1371600"/>
            <a:ext cx="640080" cy="1005840"/>
          </a:xfrm>
          <a:prstGeom prst="rect">
            <a:avLst/>
          </a:prstGeom>
          <a:noFill/>
          <a:ln/>
        </p:spPr>
        <p:txBody>
          <a:bodyPr wrap="square" lIns="0" tIns="0" rIns="0" bIns="0" rtlCol="0" anchor="ctr"/>
          <a:lstStyle/>
          <a:p>
            <a:pPr algn="ctr" indent="0" marL="0">
              <a:buNone/>
            </a:pPr>
            <a:r>
              <a:rPr lang="en-US" sz="1600" b="1" dirty="0">
                <a:solidFill>
                  <a:srgbClr val="FFFFFF"/>
                </a:solidFill>
                <a:latin typeface="Cambria" pitchFamily="34" charset="0"/>
                <a:ea typeface="Cambria" pitchFamily="34" charset="-122"/>
                <a:cs typeface="Cambria" pitchFamily="34" charset="-120"/>
              </a:rPr>
              <a:t>01</a:t>
            </a:r>
            <a:endParaRPr lang="en-US" sz="1600" dirty="0"/>
          </a:p>
        </p:txBody>
      </p:sp>
      <p:sp>
        <p:nvSpPr>
          <p:cNvPr id="8" name="Text 6"/>
          <p:cNvSpPr/>
          <p:nvPr/>
        </p:nvSpPr>
        <p:spPr>
          <a:xfrm>
            <a:off x="1143000" y="1444752"/>
            <a:ext cx="7132320" cy="347472"/>
          </a:xfrm>
          <a:prstGeom prst="rect">
            <a:avLst/>
          </a:prstGeom>
          <a:noFill/>
          <a:ln/>
        </p:spPr>
        <p:txBody>
          <a:bodyPr wrap="square" lIns="0" tIns="0" rIns="0" bIns="0" rtlCol="0" anchor="ctr"/>
          <a:lstStyle/>
          <a:p>
            <a:pPr indent="0" marL="0">
              <a:buNone/>
            </a:pPr>
            <a:r>
              <a:rPr lang="en-US" sz="1300" b="1" dirty="0">
                <a:solidFill>
                  <a:srgbClr val="025E73"/>
                </a:solidFill>
                <a:latin typeface="Calibri" pitchFamily="34" charset="0"/>
                <a:ea typeface="Calibri" pitchFamily="34" charset="-122"/>
                <a:cs typeface="Calibri" pitchFamily="34" charset="-120"/>
              </a:rPr>
              <a:t>Key Person Approach</a:t>
            </a:r>
            <a:endParaRPr lang="en-US" sz="1300" dirty="0"/>
          </a:p>
        </p:txBody>
      </p:sp>
      <p:sp>
        <p:nvSpPr>
          <p:cNvPr id="9" name="Text 7"/>
          <p:cNvSpPr/>
          <p:nvPr/>
        </p:nvSpPr>
        <p:spPr>
          <a:xfrm>
            <a:off x="1143000" y="1810512"/>
            <a:ext cx="7132320" cy="530352"/>
          </a:xfrm>
          <a:prstGeom prst="rect">
            <a:avLst/>
          </a:prstGeom>
          <a:noFill/>
          <a:ln/>
        </p:spPr>
        <p:txBody>
          <a:bodyPr wrap="square" lIns="0" tIns="0" rIns="0" bIns="0" rtlCol="0" anchor="ctr"/>
          <a:lstStyle/>
          <a:p>
            <a:pPr indent="0" marL="0">
              <a:buNone/>
            </a:pPr>
            <a:r>
              <a:rPr lang="en-US" sz="1100" dirty="0">
                <a:solidFill>
                  <a:srgbClr val="1A2E35"/>
                </a:solidFill>
                <a:latin typeface="Calibri" pitchFamily="34" charset="0"/>
                <a:ea typeface="Calibri" pitchFamily="34" charset="-122"/>
                <a:cs typeface="Calibri" pitchFamily="34" charset="-120"/>
              </a:rPr>
              <a:t>Assign Isaac a consistent Key Person at the centre to provide a secondary secure base. Consistency of care is the core principle of Bowlby's monotropy concept (Department for Education, 2021 — EYFS Framework).</a:t>
            </a:r>
            <a:endParaRPr lang="en-US" sz="1100" dirty="0"/>
          </a:p>
        </p:txBody>
      </p:sp>
      <p:sp>
        <p:nvSpPr>
          <p:cNvPr id="10" name="Shape 8"/>
          <p:cNvSpPr/>
          <p:nvPr/>
        </p:nvSpPr>
        <p:spPr>
          <a:xfrm>
            <a:off x="365760" y="2560320"/>
            <a:ext cx="8412480" cy="1005840"/>
          </a:xfrm>
          <a:prstGeom prst="rect">
            <a:avLst/>
          </a:prstGeom>
          <a:solidFill>
            <a:srgbClr val="F0FAFC"/>
          </a:solidFill>
          <a:ln w="15240">
            <a:solidFill>
              <a:srgbClr val="028090"/>
            </a:solidFill>
            <a:prstDash val="solid"/>
          </a:ln>
          <a:effectLst>
            <a:outerShdw sx="100000" sy="100000" kx="0" ky="0" algn="bl" rotWithShape="0" blurRad="101600" dist="25400" dir="2700000">
              <a:srgbClr val="000000">
                <a:alpha val="10000"/>
              </a:srgbClr>
            </a:outerShdw>
          </a:effectLst>
        </p:spPr>
      </p:sp>
      <p:sp>
        <p:nvSpPr>
          <p:cNvPr id="11" name="Shape 9"/>
          <p:cNvSpPr/>
          <p:nvPr/>
        </p:nvSpPr>
        <p:spPr>
          <a:xfrm>
            <a:off x="365760" y="2560320"/>
            <a:ext cx="640080" cy="1005840"/>
          </a:xfrm>
          <a:prstGeom prst="rect">
            <a:avLst/>
          </a:prstGeom>
          <a:solidFill>
            <a:srgbClr val="028090"/>
          </a:solidFill>
          <a:ln w="12700">
            <a:solidFill>
              <a:srgbClr val="028090"/>
            </a:solidFill>
            <a:prstDash val="solid"/>
          </a:ln>
        </p:spPr>
      </p:sp>
      <p:sp>
        <p:nvSpPr>
          <p:cNvPr id="12" name="Text 10"/>
          <p:cNvSpPr/>
          <p:nvPr/>
        </p:nvSpPr>
        <p:spPr>
          <a:xfrm>
            <a:off x="365760" y="2560320"/>
            <a:ext cx="640080" cy="1005840"/>
          </a:xfrm>
          <a:prstGeom prst="rect">
            <a:avLst/>
          </a:prstGeom>
          <a:noFill/>
          <a:ln/>
        </p:spPr>
        <p:txBody>
          <a:bodyPr wrap="square" lIns="0" tIns="0" rIns="0" bIns="0" rtlCol="0" anchor="ctr"/>
          <a:lstStyle/>
          <a:p>
            <a:pPr algn="ctr" indent="0" marL="0">
              <a:buNone/>
            </a:pPr>
            <a:r>
              <a:rPr lang="en-US" sz="1600" b="1" dirty="0">
                <a:solidFill>
                  <a:srgbClr val="FFFFFF"/>
                </a:solidFill>
                <a:latin typeface="Cambria" pitchFamily="34" charset="0"/>
                <a:ea typeface="Cambria" pitchFamily="34" charset="-122"/>
                <a:cs typeface="Cambria" pitchFamily="34" charset="-120"/>
              </a:rPr>
              <a:t>02</a:t>
            </a:r>
            <a:endParaRPr lang="en-US" sz="1600" dirty="0"/>
          </a:p>
        </p:txBody>
      </p:sp>
      <p:sp>
        <p:nvSpPr>
          <p:cNvPr id="13" name="Text 11"/>
          <p:cNvSpPr/>
          <p:nvPr/>
        </p:nvSpPr>
        <p:spPr>
          <a:xfrm>
            <a:off x="1143000" y="2633472"/>
            <a:ext cx="7132320" cy="347472"/>
          </a:xfrm>
          <a:prstGeom prst="rect">
            <a:avLst/>
          </a:prstGeom>
          <a:noFill/>
          <a:ln/>
        </p:spPr>
        <p:txBody>
          <a:bodyPr wrap="square" lIns="0" tIns="0" rIns="0" bIns="0" rtlCol="0" anchor="ctr"/>
          <a:lstStyle/>
          <a:p>
            <a:pPr indent="0" marL="0">
              <a:buNone/>
            </a:pPr>
            <a:r>
              <a:rPr lang="en-US" sz="1300" b="1" dirty="0">
                <a:solidFill>
                  <a:srgbClr val="025E73"/>
                </a:solidFill>
                <a:latin typeface="Calibri" pitchFamily="34" charset="0"/>
                <a:ea typeface="Calibri" pitchFamily="34" charset="-122"/>
                <a:cs typeface="Calibri" pitchFamily="34" charset="-120"/>
              </a:rPr>
              <a:t>Graduated Settling-In Programme</a:t>
            </a:r>
            <a:endParaRPr lang="en-US" sz="1300" dirty="0"/>
          </a:p>
        </p:txBody>
      </p:sp>
      <p:sp>
        <p:nvSpPr>
          <p:cNvPr id="14" name="Text 12"/>
          <p:cNvSpPr/>
          <p:nvPr/>
        </p:nvSpPr>
        <p:spPr>
          <a:xfrm>
            <a:off x="1143000" y="2999232"/>
            <a:ext cx="7132320" cy="530352"/>
          </a:xfrm>
          <a:prstGeom prst="rect">
            <a:avLst/>
          </a:prstGeom>
          <a:noFill/>
          <a:ln/>
        </p:spPr>
        <p:txBody>
          <a:bodyPr wrap="square" lIns="0" tIns="0" rIns="0" bIns="0" rtlCol="0" anchor="ctr"/>
          <a:lstStyle/>
          <a:p>
            <a:pPr indent="0" marL="0">
              <a:buNone/>
            </a:pPr>
            <a:r>
              <a:rPr lang="en-US" sz="1100" dirty="0">
                <a:solidFill>
                  <a:srgbClr val="1A2E35"/>
                </a:solidFill>
                <a:latin typeface="Calibri" pitchFamily="34" charset="0"/>
                <a:ea typeface="Calibri" pitchFamily="34" charset="-122"/>
                <a:cs typeface="Calibri" pitchFamily="34" charset="-120"/>
              </a:rPr>
              <a:t>Use a phased separation plan: mother stays initially, then gradually increases time away. This mirrors the 'safe base' concept and reduces cortisol response associated with abrupt separation (Gerhardt, 2004).</a:t>
            </a:r>
            <a:endParaRPr lang="en-US" sz="1100" dirty="0"/>
          </a:p>
        </p:txBody>
      </p:sp>
      <p:sp>
        <p:nvSpPr>
          <p:cNvPr id="15" name="Shape 13"/>
          <p:cNvSpPr/>
          <p:nvPr/>
        </p:nvSpPr>
        <p:spPr>
          <a:xfrm>
            <a:off x="365760" y="3749040"/>
            <a:ext cx="8412480" cy="1005840"/>
          </a:xfrm>
          <a:prstGeom prst="rect">
            <a:avLst/>
          </a:prstGeom>
          <a:solidFill>
            <a:srgbClr val="F0FAFC"/>
          </a:solidFill>
          <a:ln w="15240">
            <a:solidFill>
              <a:srgbClr val="028090"/>
            </a:solidFill>
            <a:prstDash val="solid"/>
          </a:ln>
          <a:effectLst>
            <a:outerShdw sx="100000" sy="100000" kx="0" ky="0" algn="bl" rotWithShape="0" blurRad="101600" dist="25400" dir="2700000">
              <a:srgbClr val="000000">
                <a:alpha val="10000"/>
              </a:srgbClr>
            </a:outerShdw>
          </a:effectLst>
        </p:spPr>
      </p:sp>
      <p:sp>
        <p:nvSpPr>
          <p:cNvPr id="16" name="Shape 14"/>
          <p:cNvSpPr/>
          <p:nvPr/>
        </p:nvSpPr>
        <p:spPr>
          <a:xfrm>
            <a:off x="365760" y="3749040"/>
            <a:ext cx="640080" cy="1005840"/>
          </a:xfrm>
          <a:prstGeom prst="rect">
            <a:avLst/>
          </a:prstGeom>
          <a:solidFill>
            <a:srgbClr val="028090"/>
          </a:solidFill>
          <a:ln w="12700">
            <a:solidFill>
              <a:srgbClr val="028090"/>
            </a:solidFill>
            <a:prstDash val="solid"/>
          </a:ln>
        </p:spPr>
      </p:sp>
      <p:sp>
        <p:nvSpPr>
          <p:cNvPr id="17" name="Text 15"/>
          <p:cNvSpPr/>
          <p:nvPr/>
        </p:nvSpPr>
        <p:spPr>
          <a:xfrm>
            <a:off x="365760" y="3749040"/>
            <a:ext cx="640080" cy="1005840"/>
          </a:xfrm>
          <a:prstGeom prst="rect">
            <a:avLst/>
          </a:prstGeom>
          <a:noFill/>
          <a:ln/>
        </p:spPr>
        <p:txBody>
          <a:bodyPr wrap="square" lIns="0" tIns="0" rIns="0" bIns="0" rtlCol="0" anchor="ctr"/>
          <a:lstStyle/>
          <a:p>
            <a:pPr algn="ctr" indent="0" marL="0">
              <a:buNone/>
            </a:pPr>
            <a:r>
              <a:rPr lang="en-US" sz="1600" b="1" dirty="0">
                <a:solidFill>
                  <a:srgbClr val="FFFFFF"/>
                </a:solidFill>
                <a:latin typeface="Cambria" pitchFamily="34" charset="0"/>
                <a:ea typeface="Cambria" pitchFamily="34" charset="-122"/>
                <a:cs typeface="Cambria" pitchFamily="34" charset="-120"/>
              </a:rPr>
              <a:t>03</a:t>
            </a:r>
            <a:endParaRPr lang="en-US" sz="1600" dirty="0"/>
          </a:p>
        </p:txBody>
      </p:sp>
      <p:sp>
        <p:nvSpPr>
          <p:cNvPr id="18" name="Text 16"/>
          <p:cNvSpPr/>
          <p:nvPr/>
        </p:nvSpPr>
        <p:spPr>
          <a:xfrm>
            <a:off x="1143000" y="3822192"/>
            <a:ext cx="7132320" cy="347472"/>
          </a:xfrm>
          <a:prstGeom prst="rect">
            <a:avLst/>
          </a:prstGeom>
          <a:noFill/>
          <a:ln/>
        </p:spPr>
        <p:txBody>
          <a:bodyPr wrap="square" lIns="0" tIns="0" rIns="0" bIns="0" rtlCol="0" anchor="ctr"/>
          <a:lstStyle/>
          <a:p>
            <a:pPr indent="0" marL="0">
              <a:buNone/>
            </a:pPr>
            <a:r>
              <a:rPr lang="en-US" sz="1300" b="1" dirty="0">
                <a:solidFill>
                  <a:srgbClr val="025E73"/>
                </a:solidFill>
                <a:latin typeface="Calibri" pitchFamily="34" charset="0"/>
                <a:ea typeface="Calibri" pitchFamily="34" charset="-122"/>
                <a:cs typeface="Calibri" pitchFamily="34" charset="-120"/>
              </a:rPr>
              <a:t>Attachment-Based Play Therapy</a:t>
            </a:r>
            <a:endParaRPr lang="en-US" sz="1300" dirty="0"/>
          </a:p>
        </p:txBody>
      </p:sp>
      <p:sp>
        <p:nvSpPr>
          <p:cNvPr id="19" name="Text 17"/>
          <p:cNvSpPr/>
          <p:nvPr/>
        </p:nvSpPr>
        <p:spPr>
          <a:xfrm>
            <a:off x="1143000" y="4187952"/>
            <a:ext cx="7132320" cy="530352"/>
          </a:xfrm>
          <a:prstGeom prst="rect">
            <a:avLst/>
          </a:prstGeom>
          <a:noFill/>
          <a:ln/>
        </p:spPr>
        <p:txBody>
          <a:bodyPr wrap="square" lIns="0" tIns="0" rIns="0" bIns="0" rtlCol="0" anchor="ctr"/>
          <a:lstStyle/>
          <a:p>
            <a:pPr indent="0" marL="0">
              <a:buNone/>
            </a:pPr>
            <a:r>
              <a:rPr lang="en-US" sz="1100" dirty="0">
                <a:solidFill>
                  <a:srgbClr val="1A2E35"/>
                </a:solidFill>
                <a:latin typeface="Calibri" pitchFamily="34" charset="0"/>
                <a:ea typeface="Calibri" pitchFamily="34" charset="-122"/>
                <a:cs typeface="Calibri" pitchFamily="34" charset="-120"/>
              </a:rPr>
              <a:t>Structured, relationship-based play activities led by the Key Person to build Isaac's trust and sense of security, supporting internal working model re-calibration (Bomber, 2007).</a:t>
            </a:r>
            <a:endParaRPr lang="en-US" sz="11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p:bgPr>
    </p:bg>
    <p:spTree>
      <p:nvGrpSpPr>
        <p:cNvPr id="1" name=""/>
        <p:cNvGrpSpPr/>
        <p:nvPr/>
      </p:nvGrpSpPr>
      <p:grpSpPr>
        <a:xfrm>
          <a:off x="0" y="0"/>
          <a:ext cx="0" cy="0"/>
          <a:chOff x="0" y="0"/>
          <a:chExt cx="0" cy="0"/>
        </a:xfrm>
      </p:grpSpPr>
      <p:sp>
        <p:nvSpPr>
          <p:cNvPr id="2" name="Shape 0"/>
          <p:cNvSpPr/>
          <p:nvPr/>
        </p:nvSpPr>
        <p:spPr>
          <a:xfrm>
            <a:off x="365760" y="182880"/>
            <a:ext cx="2377440" cy="347472"/>
          </a:xfrm>
          <a:prstGeom prst="roundRect">
            <a:avLst>
              <a:gd name="adj" fmla="val 21053"/>
            </a:avLst>
          </a:prstGeom>
          <a:solidFill>
            <a:srgbClr val="028090"/>
          </a:solidFill>
          <a:ln w="12700">
            <a:solidFill>
              <a:srgbClr val="028090"/>
            </a:solidFill>
            <a:prstDash val="solid"/>
          </a:ln>
        </p:spPr>
      </p:sp>
      <p:sp>
        <p:nvSpPr>
          <p:cNvPr id="3" name="Text 1"/>
          <p:cNvSpPr/>
          <p:nvPr/>
        </p:nvSpPr>
        <p:spPr>
          <a:xfrm>
            <a:off x="365760" y="182880"/>
            <a:ext cx="2377440" cy="347472"/>
          </a:xfrm>
          <a:prstGeom prst="rect">
            <a:avLst/>
          </a:prstGeom>
          <a:noFill/>
          <a:ln/>
        </p:spPr>
        <p:txBody>
          <a:bodyPr wrap="square" lIns="0" tIns="0" rIns="0" bIns="0" rtlCol="0" anchor="ctr"/>
          <a:lstStyle/>
          <a:p>
            <a:pPr algn="ctr" indent="0" marL="0">
              <a:buNone/>
            </a:pPr>
            <a:r>
              <a:rPr lang="en-US" sz="900" b="1" dirty="0">
                <a:solidFill>
                  <a:srgbClr val="FFFFFF"/>
                </a:solidFill>
              </a:rPr>
              <a:t>SUPPORT PLAN</a:t>
            </a:r>
            <a:endParaRPr lang="en-US" sz="900" dirty="0"/>
          </a:p>
        </p:txBody>
      </p:sp>
      <p:sp>
        <p:nvSpPr>
          <p:cNvPr id="4" name="Text 2"/>
          <p:cNvSpPr/>
          <p:nvPr/>
        </p:nvSpPr>
        <p:spPr>
          <a:xfrm>
            <a:off x="365760" y="594360"/>
            <a:ext cx="8412480" cy="658368"/>
          </a:xfrm>
          <a:prstGeom prst="rect">
            <a:avLst/>
          </a:prstGeom>
          <a:noFill/>
          <a:ln/>
        </p:spPr>
        <p:txBody>
          <a:bodyPr wrap="square" lIns="0" tIns="0" rIns="0" bIns="0" rtlCol="0" anchor="ctr"/>
          <a:lstStyle/>
          <a:p>
            <a:pPr algn="l" indent="0" marL="0">
              <a:buNone/>
            </a:pPr>
            <a:r>
              <a:rPr lang="en-US" sz="2800" b="1" dirty="0">
                <a:solidFill>
                  <a:srgbClr val="025E73"/>
                </a:solidFill>
                <a:latin typeface="Cambria" pitchFamily="34" charset="0"/>
                <a:ea typeface="Cambria" pitchFamily="34" charset="-122"/>
                <a:cs typeface="Cambria" pitchFamily="34" charset="-120"/>
              </a:rPr>
              <a:t>Theory-Informed Support Plan for Isaac (2 of 2)</a:t>
            </a:r>
            <a:endParaRPr lang="en-US" sz="2800" dirty="0"/>
          </a:p>
        </p:txBody>
      </p:sp>
      <p:sp>
        <p:nvSpPr>
          <p:cNvPr id="5" name="Shape 3"/>
          <p:cNvSpPr/>
          <p:nvPr/>
        </p:nvSpPr>
        <p:spPr>
          <a:xfrm>
            <a:off x="365760" y="1371600"/>
            <a:ext cx="8412480" cy="1005840"/>
          </a:xfrm>
          <a:prstGeom prst="rect">
            <a:avLst/>
          </a:prstGeom>
          <a:solidFill>
            <a:srgbClr val="F0FAFC"/>
          </a:solidFill>
          <a:ln w="15240">
            <a:solidFill>
              <a:srgbClr val="028090"/>
            </a:solidFill>
            <a:prstDash val="solid"/>
          </a:ln>
          <a:effectLst>
            <a:outerShdw sx="100000" sy="100000" kx="0" ky="0" algn="bl" rotWithShape="0" blurRad="101600" dist="25400" dir="2700000">
              <a:srgbClr val="000000">
                <a:alpha val="10000"/>
              </a:srgbClr>
            </a:outerShdw>
          </a:effectLst>
        </p:spPr>
      </p:sp>
      <p:sp>
        <p:nvSpPr>
          <p:cNvPr id="6" name="Shape 4"/>
          <p:cNvSpPr/>
          <p:nvPr/>
        </p:nvSpPr>
        <p:spPr>
          <a:xfrm>
            <a:off x="365760" y="1371600"/>
            <a:ext cx="640080" cy="1005840"/>
          </a:xfrm>
          <a:prstGeom prst="rect">
            <a:avLst/>
          </a:prstGeom>
          <a:solidFill>
            <a:srgbClr val="F4A261"/>
          </a:solidFill>
          <a:ln w="12700">
            <a:solidFill>
              <a:srgbClr val="F4A261"/>
            </a:solidFill>
            <a:prstDash val="solid"/>
          </a:ln>
        </p:spPr>
      </p:sp>
      <p:sp>
        <p:nvSpPr>
          <p:cNvPr id="7" name="Text 5"/>
          <p:cNvSpPr/>
          <p:nvPr/>
        </p:nvSpPr>
        <p:spPr>
          <a:xfrm>
            <a:off x="365760" y="1371600"/>
            <a:ext cx="640080" cy="1005840"/>
          </a:xfrm>
          <a:prstGeom prst="rect">
            <a:avLst/>
          </a:prstGeom>
          <a:noFill/>
          <a:ln/>
        </p:spPr>
        <p:txBody>
          <a:bodyPr wrap="square" lIns="0" tIns="0" rIns="0" bIns="0" rtlCol="0" anchor="ctr"/>
          <a:lstStyle/>
          <a:p>
            <a:pPr algn="ctr" indent="0" marL="0">
              <a:buNone/>
            </a:pPr>
            <a:r>
              <a:rPr lang="en-US" sz="1600" b="1" dirty="0">
                <a:solidFill>
                  <a:srgbClr val="FFFFFF"/>
                </a:solidFill>
                <a:latin typeface="Cambria" pitchFamily="34" charset="0"/>
                <a:ea typeface="Cambria" pitchFamily="34" charset="-122"/>
                <a:cs typeface="Cambria" pitchFamily="34" charset="-120"/>
              </a:rPr>
              <a:t>04</a:t>
            </a:r>
            <a:endParaRPr lang="en-US" sz="1600" dirty="0"/>
          </a:p>
        </p:txBody>
      </p:sp>
      <p:sp>
        <p:nvSpPr>
          <p:cNvPr id="8" name="Text 6"/>
          <p:cNvSpPr/>
          <p:nvPr/>
        </p:nvSpPr>
        <p:spPr>
          <a:xfrm>
            <a:off x="1143000" y="1444752"/>
            <a:ext cx="7132320" cy="347472"/>
          </a:xfrm>
          <a:prstGeom prst="rect">
            <a:avLst/>
          </a:prstGeom>
          <a:noFill/>
          <a:ln/>
        </p:spPr>
        <p:txBody>
          <a:bodyPr wrap="square" lIns="0" tIns="0" rIns="0" bIns="0" rtlCol="0" anchor="ctr"/>
          <a:lstStyle/>
          <a:p>
            <a:pPr indent="0" marL="0">
              <a:buNone/>
            </a:pPr>
            <a:r>
              <a:rPr lang="en-US" sz="1300" b="1" dirty="0">
                <a:solidFill>
                  <a:srgbClr val="025E73"/>
                </a:solidFill>
                <a:latin typeface="Calibri" pitchFamily="34" charset="0"/>
                <a:ea typeface="Calibri" pitchFamily="34" charset="-122"/>
                <a:cs typeface="Calibri" pitchFamily="34" charset="-120"/>
              </a:rPr>
              <a:t>Parental Support &amp; Modelling</a:t>
            </a:r>
            <a:endParaRPr lang="en-US" sz="1300" dirty="0"/>
          </a:p>
        </p:txBody>
      </p:sp>
      <p:sp>
        <p:nvSpPr>
          <p:cNvPr id="9" name="Text 7"/>
          <p:cNvSpPr/>
          <p:nvPr/>
        </p:nvSpPr>
        <p:spPr>
          <a:xfrm>
            <a:off x="1143000" y="1810512"/>
            <a:ext cx="7132320" cy="530352"/>
          </a:xfrm>
          <a:prstGeom prst="rect">
            <a:avLst/>
          </a:prstGeom>
          <a:noFill/>
          <a:ln/>
        </p:spPr>
        <p:txBody>
          <a:bodyPr wrap="square" lIns="0" tIns="0" rIns="0" bIns="0" rtlCol="0" anchor="ctr"/>
          <a:lstStyle/>
          <a:p>
            <a:pPr indent="0" marL="0">
              <a:buNone/>
            </a:pPr>
            <a:r>
              <a:rPr lang="en-US" sz="1100" dirty="0">
                <a:solidFill>
                  <a:srgbClr val="1A2E35"/>
                </a:solidFill>
                <a:latin typeface="Calibri" pitchFamily="34" charset="0"/>
                <a:ea typeface="Calibri" pitchFamily="34" charset="-122"/>
                <a:cs typeface="Calibri" pitchFamily="34" charset="-120"/>
              </a:rPr>
              <a:t>Refer mother to post-natal depression support services (GP/IAPT). Offer parenting coaching at the centre to build sensitive caregiving skills. Addressing maternal wellbeing directly improves attachment quality (Murray et al., 2010; NHS England, 2023).</a:t>
            </a:r>
            <a:endParaRPr lang="en-US" sz="1100" dirty="0"/>
          </a:p>
        </p:txBody>
      </p:sp>
      <p:sp>
        <p:nvSpPr>
          <p:cNvPr id="10" name="Shape 8"/>
          <p:cNvSpPr/>
          <p:nvPr/>
        </p:nvSpPr>
        <p:spPr>
          <a:xfrm>
            <a:off x="365760" y="2560320"/>
            <a:ext cx="8412480" cy="1005840"/>
          </a:xfrm>
          <a:prstGeom prst="rect">
            <a:avLst/>
          </a:prstGeom>
          <a:solidFill>
            <a:srgbClr val="F0FAFC"/>
          </a:solidFill>
          <a:ln w="15240">
            <a:solidFill>
              <a:srgbClr val="028090"/>
            </a:solidFill>
            <a:prstDash val="solid"/>
          </a:ln>
          <a:effectLst>
            <a:outerShdw sx="100000" sy="100000" kx="0" ky="0" algn="bl" rotWithShape="0" blurRad="101600" dist="25400" dir="2700000">
              <a:srgbClr val="000000">
                <a:alpha val="10000"/>
              </a:srgbClr>
            </a:outerShdw>
          </a:effectLst>
        </p:spPr>
      </p:sp>
      <p:sp>
        <p:nvSpPr>
          <p:cNvPr id="11" name="Shape 9"/>
          <p:cNvSpPr/>
          <p:nvPr/>
        </p:nvSpPr>
        <p:spPr>
          <a:xfrm>
            <a:off x="365760" y="2560320"/>
            <a:ext cx="640080" cy="1005840"/>
          </a:xfrm>
          <a:prstGeom prst="rect">
            <a:avLst/>
          </a:prstGeom>
          <a:solidFill>
            <a:srgbClr val="F4A261"/>
          </a:solidFill>
          <a:ln w="12700">
            <a:solidFill>
              <a:srgbClr val="F4A261"/>
            </a:solidFill>
            <a:prstDash val="solid"/>
          </a:ln>
        </p:spPr>
      </p:sp>
      <p:sp>
        <p:nvSpPr>
          <p:cNvPr id="12" name="Text 10"/>
          <p:cNvSpPr/>
          <p:nvPr/>
        </p:nvSpPr>
        <p:spPr>
          <a:xfrm>
            <a:off x="365760" y="2560320"/>
            <a:ext cx="640080" cy="1005840"/>
          </a:xfrm>
          <a:prstGeom prst="rect">
            <a:avLst/>
          </a:prstGeom>
          <a:noFill/>
          <a:ln/>
        </p:spPr>
        <p:txBody>
          <a:bodyPr wrap="square" lIns="0" tIns="0" rIns="0" bIns="0" rtlCol="0" anchor="ctr"/>
          <a:lstStyle/>
          <a:p>
            <a:pPr algn="ctr" indent="0" marL="0">
              <a:buNone/>
            </a:pPr>
            <a:r>
              <a:rPr lang="en-US" sz="1600" b="1" dirty="0">
                <a:solidFill>
                  <a:srgbClr val="FFFFFF"/>
                </a:solidFill>
                <a:latin typeface="Cambria" pitchFamily="34" charset="0"/>
                <a:ea typeface="Cambria" pitchFamily="34" charset="-122"/>
                <a:cs typeface="Cambria" pitchFamily="34" charset="-120"/>
              </a:rPr>
              <a:t>05</a:t>
            </a:r>
            <a:endParaRPr lang="en-US" sz="1600" dirty="0"/>
          </a:p>
        </p:txBody>
      </p:sp>
      <p:sp>
        <p:nvSpPr>
          <p:cNvPr id="13" name="Text 11"/>
          <p:cNvSpPr/>
          <p:nvPr/>
        </p:nvSpPr>
        <p:spPr>
          <a:xfrm>
            <a:off x="1143000" y="2633472"/>
            <a:ext cx="7132320" cy="347472"/>
          </a:xfrm>
          <a:prstGeom prst="rect">
            <a:avLst/>
          </a:prstGeom>
          <a:noFill/>
          <a:ln/>
        </p:spPr>
        <p:txBody>
          <a:bodyPr wrap="square" lIns="0" tIns="0" rIns="0" bIns="0" rtlCol="0" anchor="ctr"/>
          <a:lstStyle/>
          <a:p>
            <a:pPr indent="0" marL="0">
              <a:buNone/>
            </a:pPr>
            <a:r>
              <a:rPr lang="en-US" sz="1300" b="1" dirty="0">
                <a:solidFill>
                  <a:srgbClr val="025E73"/>
                </a:solidFill>
                <a:latin typeface="Calibri" pitchFamily="34" charset="0"/>
                <a:ea typeface="Calibri" pitchFamily="34" charset="-122"/>
                <a:cs typeface="Calibri" pitchFamily="34" charset="-120"/>
              </a:rPr>
              <a:t>Language-Rich Environment</a:t>
            </a:r>
            <a:endParaRPr lang="en-US" sz="1300" dirty="0"/>
          </a:p>
        </p:txBody>
      </p:sp>
      <p:sp>
        <p:nvSpPr>
          <p:cNvPr id="14" name="Text 12"/>
          <p:cNvSpPr/>
          <p:nvPr/>
        </p:nvSpPr>
        <p:spPr>
          <a:xfrm>
            <a:off x="1143000" y="2999232"/>
            <a:ext cx="7132320" cy="530352"/>
          </a:xfrm>
          <a:prstGeom prst="rect">
            <a:avLst/>
          </a:prstGeom>
          <a:noFill/>
          <a:ln/>
        </p:spPr>
        <p:txBody>
          <a:bodyPr wrap="square" lIns="0" tIns="0" rIns="0" bIns="0" rtlCol="0" anchor="ctr"/>
          <a:lstStyle/>
          <a:p>
            <a:pPr indent="0" marL="0">
              <a:buNone/>
            </a:pPr>
            <a:r>
              <a:rPr lang="en-US" sz="1100" dirty="0">
                <a:solidFill>
                  <a:srgbClr val="1A2E35"/>
                </a:solidFill>
                <a:latin typeface="Calibri" pitchFamily="34" charset="0"/>
                <a:ea typeface="Calibri" pitchFamily="34" charset="-122"/>
                <a:cs typeface="Calibri" pitchFamily="34" charset="-120"/>
              </a:rPr>
              <a:t>Implement daily story sessions, singing circles, and verbal narration of activities to stimulate language development. Vygotsky's (1978) ZPD framework supports scaffolded language interactions; Sheridan et al. (2022) affirm play as the primary vehicle for early language acquisition.</a:t>
            </a:r>
            <a:endParaRPr lang="en-US" sz="1100" dirty="0"/>
          </a:p>
        </p:txBody>
      </p:sp>
      <p:sp>
        <p:nvSpPr>
          <p:cNvPr id="15" name="Shape 13"/>
          <p:cNvSpPr/>
          <p:nvPr/>
        </p:nvSpPr>
        <p:spPr>
          <a:xfrm>
            <a:off x="365760" y="3749040"/>
            <a:ext cx="8412480" cy="1005840"/>
          </a:xfrm>
          <a:prstGeom prst="rect">
            <a:avLst/>
          </a:prstGeom>
          <a:solidFill>
            <a:srgbClr val="F0FAFC"/>
          </a:solidFill>
          <a:ln w="15240">
            <a:solidFill>
              <a:srgbClr val="028090"/>
            </a:solidFill>
            <a:prstDash val="solid"/>
          </a:ln>
          <a:effectLst>
            <a:outerShdw sx="100000" sy="100000" kx="0" ky="0" algn="bl" rotWithShape="0" blurRad="101600" dist="25400" dir="2700000">
              <a:srgbClr val="000000">
                <a:alpha val="10000"/>
              </a:srgbClr>
            </a:outerShdw>
          </a:effectLst>
        </p:spPr>
      </p:sp>
      <p:sp>
        <p:nvSpPr>
          <p:cNvPr id="16" name="Shape 14"/>
          <p:cNvSpPr/>
          <p:nvPr/>
        </p:nvSpPr>
        <p:spPr>
          <a:xfrm>
            <a:off x="365760" y="3749040"/>
            <a:ext cx="640080" cy="1005840"/>
          </a:xfrm>
          <a:prstGeom prst="rect">
            <a:avLst/>
          </a:prstGeom>
          <a:solidFill>
            <a:srgbClr val="F4A261"/>
          </a:solidFill>
          <a:ln w="12700">
            <a:solidFill>
              <a:srgbClr val="F4A261"/>
            </a:solidFill>
            <a:prstDash val="solid"/>
          </a:ln>
        </p:spPr>
      </p:sp>
      <p:sp>
        <p:nvSpPr>
          <p:cNvPr id="17" name="Text 15"/>
          <p:cNvSpPr/>
          <p:nvPr/>
        </p:nvSpPr>
        <p:spPr>
          <a:xfrm>
            <a:off x="365760" y="3749040"/>
            <a:ext cx="640080" cy="1005840"/>
          </a:xfrm>
          <a:prstGeom prst="rect">
            <a:avLst/>
          </a:prstGeom>
          <a:noFill/>
          <a:ln/>
        </p:spPr>
        <p:txBody>
          <a:bodyPr wrap="square" lIns="0" tIns="0" rIns="0" bIns="0" rtlCol="0" anchor="ctr"/>
          <a:lstStyle/>
          <a:p>
            <a:pPr algn="ctr" indent="0" marL="0">
              <a:buNone/>
            </a:pPr>
            <a:r>
              <a:rPr lang="en-US" sz="1600" b="1" dirty="0">
                <a:solidFill>
                  <a:srgbClr val="FFFFFF"/>
                </a:solidFill>
                <a:latin typeface="Cambria" pitchFamily="34" charset="0"/>
                <a:ea typeface="Cambria" pitchFamily="34" charset="-122"/>
                <a:cs typeface="Cambria" pitchFamily="34" charset="-120"/>
              </a:rPr>
              <a:t>06</a:t>
            </a:r>
            <a:endParaRPr lang="en-US" sz="1600" dirty="0"/>
          </a:p>
        </p:txBody>
      </p:sp>
      <p:sp>
        <p:nvSpPr>
          <p:cNvPr id="18" name="Text 16"/>
          <p:cNvSpPr/>
          <p:nvPr/>
        </p:nvSpPr>
        <p:spPr>
          <a:xfrm>
            <a:off x="1143000" y="3822192"/>
            <a:ext cx="7132320" cy="347472"/>
          </a:xfrm>
          <a:prstGeom prst="rect">
            <a:avLst/>
          </a:prstGeom>
          <a:noFill/>
          <a:ln/>
        </p:spPr>
        <p:txBody>
          <a:bodyPr wrap="square" lIns="0" tIns="0" rIns="0" bIns="0" rtlCol="0" anchor="ctr"/>
          <a:lstStyle/>
          <a:p>
            <a:pPr indent="0" marL="0">
              <a:buNone/>
            </a:pPr>
            <a:r>
              <a:rPr lang="en-US" sz="1300" b="1" dirty="0">
                <a:solidFill>
                  <a:srgbClr val="025E73"/>
                </a:solidFill>
                <a:latin typeface="Calibri" pitchFamily="34" charset="0"/>
                <a:ea typeface="Calibri" pitchFamily="34" charset="-122"/>
                <a:cs typeface="Calibri" pitchFamily="34" charset="-120"/>
              </a:rPr>
              <a:t>Multi-Agency Collaboration</a:t>
            </a:r>
            <a:endParaRPr lang="en-US" sz="1300" dirty="0"/>
          </a:p>
        </p:txBody>
      </p:sp>
      <p:sp>
        <p:nvSpPr>
          <p:cNvPr id="19" name="Text 17"/>
          <p:cNvSpPr/>
          <p:nvPr/>
        </p:nvSpPr>
        <p:spPr>
          <a:xfrm>
            <a:off x="1143000" y="4187952"/>
            <a:ext cx="7132320" cy="530352"/>
          </a:xfrm>
          <a:prstGeom prst="rect">
            <a:avLst/>
          </a:prstGeom>
          <a:noFill/>
          <a:ln/>
        </p:spPr>
        <p:txBody>
          <a:bodyPr wrap="square" lIns="0" tIns="0" rIns="0" bIns="0" rtlCol="0" anchor="ctr"/>
          <a:lstStyle/>
          <a:p>
            <a:pPr indent="0" marL="0">
              <a:buNone/>
            </a:pPr>
            <a:r>
              <a:rPr lang="en-US" sz="1100" dirty="0">
                <a:solidFill>
                  <a:srgbClr val="1A2E35"/>
                </a:solidFill>
                <a:latin typeface="Calibri" pitchFamily="34" charset="0"/>
                <a:ea typeface="Calibri" pitchFamily="34" charset="-122"/>
                <a:cs typeface="Calibri" pitchFamily="34" charset="-120"/>
              </a:rPr>
              <a:t>Coordinate with health visitor, GP, family support worker, and SALT (Speech and Language Therapist) via the Early Help Assessment (EHA). A multi-agency approach addresses the full scope of Isaac's needs holistically (HM Government, 2018).</a:t>
            </a:r>
            <a:endParaRPr lang="en-US" sz="11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p:bgPr>
    </p:bg>
    <p:spTree>
      <p:nvGrpSpPr>
        <p:cNvPr id="1" name=""/>
        <p:cNvGrpSpPr/>
        <p:nvPr/>
      </p:nvGrpSpPr>
      <p:grpSpPr>
        <a:xfrm>
          <a:off x="0" y="0"/>
          <a:ext cx="0" cy="0"/>
          <a:chOff x="0" y="0"/>
          <a:chExt cx="0" cy="0"/>
        </a:xfrm>
      </p:grpSpPr>
      <p:sp>
        <p:nvSpPr>
          <p:cNvPr id="2" name="Shape 0"/>
          <p:cNvSpPr/>
          <p:nvPr/>
        </p:nvSpPr>
        <p:spPr>
          <a:xfrm>
            <a:off x="365760" y="182880"/>
            <a:ext cx="2377440" cy="347472"/>
          </a:xfrm>
          <a:prstGeom prst="roundRect">
            <a:avLst>
              <a:gd name="adj" fmla="val 21053"/>
            </a:avLst>
          </a:prstGeom>
          <a:solidFill>
            <a:srgbClr val="028090"/>
          </a:solidFill>
          <a:ln w="12700">
            <a:solidFill>
              <a:srgbClr val="028090"/>
            </a:solidFill>
            <a:prstDash val="solid"/>
          </a:ln>
        </p:spPr>
      </p:sp>
      <p:sp>
        <p:nvSpPr>
          <p:cNvPr id="3" name="Text 1"/>
          <p:cNvSpPr/>
          <p:nvPr/>
        </p:nvSpPr>
        <p:spPr>
          <a:xfrm>
            <a:off x="365760" y="182880"/>
            <a:ext cx="2377440" cy="347472"/>
          </a:xfrm>
          <a:prstGeom prst="rect">
            <a:avLst/>
          </a:prstGeom>
          <a:noFill/>
          <a:ln/>
        </p:spPr>
        <p:txBody>
          <a:bodyPr wrap="square" lIns="0" tIns="0" rIns="0" bIns="0" rtlCol="0" anchor="ctr"/>
          <a:lstStyle/>
          <a:p>
            <a:pPr algn="ctr" indent="0" marL="0">
              <a:buNone/>
            </a:pPr>
            <a:r>
              <a:rPr lang="en-US" sz="900" b="1" dirty="0">
                <a:solidFill>
                  <a:srgbClr val="FFFFFF"/>
                </a:solidFill>
              </a:rPr>
              <a:t>CRITICAL EVALUATION</a:t>
            </a:r>
            <a:endParaRPr lang="en-US" sz="900" dirty="0"/>
          </a:p>
        </p:txBody>
      </p:sp>
      <p:sp>
        <p:nvSpPr>
          <p:cNvPr id="4" name="Text 2"/>
          <p:cNvSpPr/>
          <p:nvPr/>
        </p:nvSpPr>
        <p:spPr>
          <a:xfrm>
            <a:off x="365760" y="594360"/>
            <a:ext cx="8412480" cy="658368"/>
          </a:xfrm>
          <a:prstGeom prst="rect">
            <a:avLst/>
          </a:prstGeom>
          <a:noFill/>
          <a:ln/>
        </p:spPr>
        <p:txBody>
          <a:bodyPr wrap="square" lIns="0" tIns="0" rIns="0" bIns="0" rtlCol="0" anchor="ctr"/>
          <a:lstStyle/>
          <a:p>
            <a:pPr algn="l" indent="0" marL="0">
              <a:buNone/>
            </a:pPr>
            <a:r>
              <a:rPr lang="en-US" sz="2800" b="1" dirty="0">
                <a:solidFill>
                  <a:srgbClr val="025E73"/>
                </a:solidFill>
                <a:latin typeface="Cambria" pitchFamily="34" charset="0"/>
                <a:ea typeface="Cambria" pitchFamily="34" charset="-122"/>
                <a:cs typeface="Cambria" pitchFamily="34" charset="-120"/>
              </a:rPr>
              <a:t>Critically Evaluating Bowlby's Attachment Theory</a:t>
            </a:r>
            <a:endParaRPr lang="en-US" sz="2800" dirty="0"/>
          </a:p>
        </p:txBody>
      </p:sp>
      <p:sp>
        <p:nvSpPr>
          <p:cNvPr id="5" name="Shape 3"/>
          <p:cNvSpPr/>
          <p:nvPr/>
        </p:nvSpPr>
        <p:spPr>
          <a:xfrm>
            <a:off x="365760" y="1371600"/>
            <a:ext cx="3931920" cy="3520440"/>
          </a:xfrm>
          <a:prstGeom prst="rect">
            <a:avLst/>
          </a:prstGeom>
          <a:solidFill>
            <a:srgbClr val="EAF8F2"/>
          </a:solidFill>
          <a:ln w="15240">
            <a:solidFill>
              <a:srgbClr val="028090"/>
            </a:solidFill>
            <a:prstDash val="solid"/>
          </a:ln>
          <a:effectLst>
            <a:outerShdw sx="100000" sy="100000" kx="0" ky="0" algn="bl" rotWithShape="0" blurRad="101600" dist="25400" dir="2700000">
              <a:srgbClr val="000000">
                <a:alpha val="10000"/>
              </a:srgbClr>
            </a:outerShdw>
          </a:effectLst>
        </p:spPr>
      </p:sp>
      <p:sp>
        <p:nvSpPr>
          <p:cNvPr id="6" name="Text 4"/>
          <p:cNvSpPr/>
          <p:nvPr/>
        </p:nvSpPr>
        <p:spPr>
          <a:xfrm>
            <a:off x="548640" y="1463040"/>
            <a:ext cx="3566160" cy="384048"/>
          </a:xfrm>
          <a:prstGeom prst="rect">
            <a:avLst/>
          </a:prstGeom>
          <a:noFill/>
          <a:ln/>
        </p:spPr>
        <p:txBody>
          <a:bodyPr wrap="square" lIns="0" tIns="0" rIns="0" bIns="0" rtlCol="0" anchor="ctr"/>
          <a:lstStyle/>
          <a:p>
            <a:pPr indent="0" marL="0">
              <a:buNone/>
            </a:pPr>
            <a:r>
              <a:rPr lang="en-US" sz="1400" b="1" dirty="0">
                <a:solidFill>
                  <a:srgbClr val="2D9E6B"/>
                </a:solidFill>
                <a:latin typeface="Calibri" pitchFamily="34" charset="0"/>
                <a:ea typeface="Calibri" pitchFamily="34" charset="-122"/>
                <a:cs typeface="Calibri" pitchFamily="34" charset="-120"/>
              </a:rPr>
              <a:t>✔  Strengths</a:t>
            </a:r>
            <a:endParaRPr lang="en-US" sz="1400" dirty="0"/>
          </a:p>
        </p:txBody>
      </p:sp>
      <p:sp>
        <p:nvSpPr>
          <p:cNvPr id="7" name="Text 5"/>
          <p:cNvSpPr/>
          <p:nvPr/>
        </p:nvSpPr>
        <p:spPr>
          <a:xfrm>
            <a:off x="548640" y="1920240"/>
            <a:ext cx="3566160" cy="2743200"/>
          </a:xfrm>
          <a:prstGeom prst="rect">
            <a:avLst/>
          </a:prstGeom>
          <a:noFill/>
          <a:ln/>
        </p:spPr>
        <p:txBody>
          <a:bodyPr wrap="square" lIns="0" tIns="0" rIns="0" bIns="0" rtlCol="0" anchor="ctr"/>
          <a:lstStyle/>
          <a:p>
            <a:pPr marL="342900" indent="-342900">
              <a:spcAft>
                <a:spcPts val="800"/>
              </a:spcAft>
              <a:buSzPct val="100000"/>
              <a:buChar char="•"/>
            </a:pPr>
            <a:r>
              <a:rPr lang="en-US" sz="1100" dirty="0">
                <a:solidFill>
                  <a:srgbClr val="1A2E35"/>
                </a:solidFill>
                <a:latin typeface="Calibri" pitchFamily="34" charset="0"/>
                <a:ea typeface="Calibri" pitchFamily="34" charset="-122"/>
                <a:cs typeface="Calibri" pitchFamily="34" charset="-120"/>
              </a:rPr>
              <a:t>Extensive empirical support (Strange Situation, longitudinal studies)</a:t>
            </a:r>
            <a:endParaRPr lang="en-US" sz="1100" dirty="0"/>
          </a:p>
          <a:p>
            <a:pPr marL="342900" indent="-342900">
              <a:spcAft>
                <a:spcPts val="800"/>
              </a:spcAft>
              <a:buSzPct val="100000"/>
              <a:buChar char="•"/>
            </a:pPr>
            <a:r>
              <a:rPr lang="en-US" sz="1100" dirty="0">
                <a:solidFill>
                  <a:srgbClr val="1A2E35"/>
                </a:solidFill>
                <a:latin typeface="Calibri" pitchFamily="34" charset="0"/>
                <a:ea typeface="Calibri" pitchFamily="34" charset="-122"/>
                <a:cs typeface="Calibri" pitchFamily="34" charset="-120"/>
              </a:rPr>
              <a:t>Directly translated into influential child welfare policy (EYFS Key Person, Children Act 1989)</a:t>
            </a:r>
            <a:endParaRPr lang="en-US" sz="1100" dirty="0"/>
          </a:p>
          <a:p>
            <a:pPr marL="342900" indent="-342900">
              <a:spcAft>
                <a:spcPts val="800"/>
              </a:spcAft>
              <a:buSzPct val="100000"/>
              <a:buChar char="•"/>
            </a:pPr>
            <a:r>
              <a:rPr lang="en-US" sz="1100" dirty="0">
                <a:solidFill>
                  <a:srgbClr val="1A2E35"/>
                </a:solidFill>
                <a:latin typeface="Calibri" pitchFamily="34" charset="0"/>
                <a:ea typeface="Calibri" pitchFamily="34" charset="-122"/>
                <a:cs typeface="Calibri" pitchFamily="34" charset="-120"/>
              </a:rPr>
              <a:t>Neuroscientific validation: Schore (2001) confirmed early attachment shapes brain development</a:t>
            </a:r>
            <a:endParaRPr lang="en-US" sz="1100" dirty="0"/>
          </a:p>
        </p:txBody>
      </p:sp>
      <p:sp>
        <p:nvSpPr>
          <p:cNvPr id="8" name="Shape 6"/>
          <p:cNvSpPr/>
          <p:nvPr/>
        </p:nvSpPr>
        <p:spPr>
          <a:xfrm>
            <a:off x="4572000" y="1371600"/>
            <a:ext cx="4206240" cy="3520440"/>
          </a:xfrm>
          <a:prstGeom prst="rect">
            <a:avLst/>
          </a:prstGeom>
          <a:solidFill>
            <a:srgbClr val="FEF3F2"/>
          </a:solidFill>
          <a:ln w="15240">
            <a:solidFill>
              <a:srgbClr val="028090"/>
            </a:solidFill>
            <a:prstDash val="solid"/>
          </a:ln>
          <a:effectLst>
            <a:outerShdw sx="100000" sy="100000" kx="0" ky="0" algn="bl" rotWithShape="0" blurRad="101600" dist="25400" dir="2700000">
              <a:srgbClr val="000000">
                <a:alpha val="10000"/>
              </a:srgbClr>
            </a:outerShdw>
          </a:effectLst>
        </p:spPr>
      </p:sp>
      <p:sp>
        <p:nvSpPr>
          <p:cNvPr id="9" name="Text 7"/>
          <p:cNvSpPr/>
          <p:nvPr/>
        </p:nvSpPr>
        <p:spPr>
          <a:xfrm>
            <a:off x="4754880" y="1463040"/>
            <a:ext cx="3749040" cy="384048"/>
          </a:xfrm>
          <a:prstGeom prst="rect">
            <a:avLst/>
          </a:prstGeom>
          <a:noFill/>
          <a:ln/>
        </p:spPr>
        <p:txBody>
          <a:bodyPr wrap="square" lIns="0" tIns="0" rIns="0" bIns="0" rtlCol="0" anchor="ctr"/>
          <a:lstStyle/>
          <a:p>
            <a:pPr indent="0" marL="0">
              <a:buNone/>
            </a:pPr>
            <a:r>
              <a:rPr lang="en-US" sz="1400" b="1" dirty="0">
                <a:solidFill>
                  <a:srgbClr val="9E3A2D"/>
                </a:solidFill>
                <a:latin typeface="Calibri" pitchFamily="34" charset="0"/>
                <a:ea typeface="Calibri" pitchFamily="34" charset="-122"/>
                <a:cs typeface="Calibri" pitchFamily="34" charset="-120"/>
              </a:rPr>
              <a:t>✖  Limitations &amp; Criticisms</a:t>
            </a:r>
            <a:endParaRPr lang="en-US" sz="1400" dirty="0"/>
          </a:p>
        </p:txBody>
      </p:sp>
      <p:sp>
        <p:nvSpPr>
          <p:cNvPr id="10" name="Text 8"/>
          <p:cNvSpPr/>
          <p:nvPr/>
        </p:nvSpPr>
        <p:spPr>
          <a:xfrm>
            <a:off x="4754880" y="1920240"/>
            <a:ext cx="3840480" cy="2743200"/>
          </a:xfrm>
          <a:prstGeom prst="rect">
            <a:avLst/>
          </a:prstGeom>
          <a:noFill/>
          <a:ln/>
        </p:spPr>
        <p:txBody>
          <a:bodyPr wrap="square" lIns="0" tIns="0" rIns="0" bIns="0" rtlCol="0" anchor="ctr"/>
          <a:lstStyle/>
          <a:p>
            <a:pPr marL="342900" indent="-342900">
              <a:spcAft>
                <a:spcPts val="800"/>
              </a:spcAft>
              <a:buSzPct val="100000"/>
              <a:buChar char="•"/>
            </a:pPr>
            <a:r>
              <a:rPr lang="en-US" sz="1100" dirty="0">
                <a:solidFill>
                  <a:srgbClr val="1A2E35"/>
                </a:solidFill>
                <a:latin typeface="Calibri" pitchFamily="34" charset="0"/>
                <a:ea typeface="Calibri" pitchFamily="34" charset="-122"/>
                <a:cs typeface="Calibri" pitchFamily="34" charset="-120"/>
              </a:rPr>
              <a:t>Over-emphasis on the mother as primary caregiver — culturally biased; ignores multiple caregiving models common in many cultures (Rutter, 1981)</a:t>
            </a:r>
            <a:endParaRPr lang="en-US" sz="1100" dirty="0"/>
          </a:p>
          <a:p>
            <a:pPr marL="342900" indent="-342900">
              <a:spcAft>
                <a:spcPts val="800"/>
              </a:spcAft>
              <a:buSzPct val="100000"/>
              <a:buChar char="•"/>
            </a:pPr>
            <a:r>
              <a:rPr lang="en-US" sz="1100" dirty="0">
                <a:solidFill>
                  <a:srgbClr val="1A2E35"/>
                </a:solidFill>
                <a:latin typeface="Calibri" pitchFamily="34" charset="0"/>
                <a:ea typeface="Calibri" pitchFamily="34" charset="-122"/>
                <a:cs typeface="Calibri" pitchFamily="34" charset="-120"/>
              </a:rPr>
              <a:t>Feminist critique: places undue burden/blame on mothers (Eyer, 1993)</a:t>
            </a:r>
            <a:endParaRPr lang="en-US" sz="1100" dirty="0"/>
          </a:p>
          <a:p>
            <a:pPr marL="342900" indent="-342900">
              <a:spcAft>
                <a:spcPts val="800"/>
              </a:spcAft>
              <a:buSzPct val="100000"/>
              <a:buChar char="•"/>
            </a:pPr>
            <a:r>
              <a:rPr lang="en-US" sz="1100" dirty="0">
                <a:solidFill>
                  <a:srgbClr val="1A2E35"/>
                </a:solidFill>
                <a:latin typeface="Calibri" pitchFamily="34" charset="0"/>
                <a:ea typeface="Calibri" pitchFamily="34" charset="-122"/>
                <a:cs typeface="Calibri" pitchFamily="34" charset="-120"/>
              </a:rPr>
              <a:t>Attachment is dynamic, not fixed — resilience is possible with positive later relationships (Rutter, 1981)</a:t>
            </a:r>
            <a:endParaRPr lang="en-US" sz="1100" dirty="0"/>
          </a:p>
          <a:p>
            <a:pPr marL="342900" indent="-342900">
              <a:spcAft>
                <a:spcPts val="800"/>
              </a:spcAft>
              <a:buSzPct val="100000"/>
              <a:buChar char="•"/>
            </a:pPr>
            <a:r>
              <a:rPr lang="en-US" sz="1100" dirty="0">
                <a:solidFill>
                  <a:srgbClr val="1A2E35"/>
                </a:solidFill>
                <a:latin typeface="Calibri" pitchFamily="34" charset="0"/>
                <a:ea typeface="Calibri" pitchFamily="34" charset="-122"/>
                <a:cs typeface="Calibri" pitchFamily="34" charset="-120"/>
              </a:rPr>
              <a:t>London context: diverse caregiving norms across cultural communities must be respected</a:t>
            </a:r>
            <a:endParaRPr lang="en-US" sz="11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025E73"/>
        </a:solidFill>
      </p:bgPr>
    </p:bg>
    <p:spTree>
      <p:nvGrpSpPr>
        <p:cNvPr id="1" name=""/>
        <p:cNvGrpSpPr/>
        <p:nvPr/>
      </p:nvGrpSpPr>
      <p:grpSpPr>
        <a:xfrm>
          <a:off x="0" y="0"/>
          <a:ext cx="0" cy="0"/>
          <a:chOff x="0" y="0"/>
          <a:chExt cx="0" cy="0"/>
        </a:xfrm>
      </p:grpSpPr>
      <p:sp>
        <p:nvSpPr>
          <p:cNvPr id="2" name="Shape 0"/>
          <p:cNvSpPr/>
          <p:nvPr/>
        </p:nvSpPr>
        <p:spPr>
          <a:xfrm>
            <a:off x="-457200" y="3200400"/>
            <a:ext cx="2743200" cy="2743200"/>
          </a:xfrm>
          <a:prstGeom prst="ellipse">
            <a:avLst/>
          </a:prstGeom>
          <a:solidFill>
            <a:srgbClr val="026D80">
              <a:alpha val="50000"/>
            </a:srgbClr>
          </a:solidFill>
          <a:ln w="12700">
            <a:solidFill>
              <a:srgbClr val="026D80"/>
            </a:solidFill>
            <a:prstDash val="solid"/>
          </a:ln>
        </p:spPr>
      </p:sp>
      <p:sp>
        <p:nvSpPr>
          <p:cNvPr id="3" name="Shape 1"/>
          <p:cNvSpPr/>
          <p:nvPr/>
        </p:nvSpPr>
        <p:spPr>
          <a:xfrm>
            <a:off x="7498080" y="3657600"/>
            <a:ext cx="2011680" cy="2011680"/>
          </a:xfrm>
          <a:prstGeom prst="ellipse">
            <a:avLst/>
          </a:prstGeom>
          <a:solidFill>
            <a:srgbClr val="02A9C5">
              <a:alpha val="60000"/>
            </a:srgbClr>
          </a:solidFill>
          <a:ln w="12700">
            <a:solidFill>
              <a:srgbClr val="02A9C5"/>
            </a:solidFill>
            <a:prstDash val="solid"/>
          </a:ln>
        </p:spPr>
      </p:sp>
      <p:sp>
        <p:nvSpPr>
          <p:cNvPr id="4" name="Text 2"/>
          <p:cNvSpPr/>
          <p:nvPr/>
        </p:nvSpPr>
        <p:spPr>
          <a:xfrm>
            <a:off x="457200" y="274320"/>
            <a:ext cx="8229600" cy="365760"/>
          </a:xfrm>
          <a:prstGeom prst="rect">
            <a:avLst/>
          </a:prstGeom>
          <a:noFill/>
          <a:ln/>
        </p:spPr>
        <p:txBody>
          <a:bodyPr wrap="square" lIns="0" tIns="0" rIns="0" bIns="0" rtlCol="0" anchor="ctr"/>
          <a:lstStyle/>
          <a:p>
            <a:pPr algn="l" indent="0" marL="0">
              <a:buNone/>
            </a:pPr>
            <a:r>
              <a:rPr lang="en-US" sz="1100" b="1" spc="300" kern="0" dirty="0">
                <a:solidFill>
                  <a:srgbClr val="7ECEDA"/>
                </a:solidFill>
                <a:latin typeface="Calibri" pitchFamily="34" charset="0"/>
                <a:ea typeface="Calibri" pitchFamily="34" charset="-122"/>
                <a:cs typeface="Calibri" pitchFamily="34" charset="-120"/>
              </a:rPr>
              <a:t>CONCLUSION &amp; REFERENCES</a:t>
            </a:r>
            <a:endParaRPr lang="en-US" sz="1100" dirty="0"/>
          </a:p>
        </p:txBody>
      </p:sp>
      <p:sp>
        <p:nvSpPr>
          <p:cNvPr id="5" name="Text 3"/>
          <p:cNvSpPr/>
          <p:nvPr/>
        </p:nvSpPr>
        <p:spPr>
          <a:xfrm>
            <a:off x="457200" y="731520"/>
            <a:ext cx="8229600" cy="411480"/>
          </a:xfrm>
          <a:prstGeom prst="rect">
            <a:avLst/>
          </a:prstGeom>
          <a:noFill/>
          <a:ln/>
        </p:spPr>
        <p:txBody>
          <a:bodyPr wrap="square" lIns="0" tIns="0" rIns="0" bIns="0" rtlCol="0" anchor="ctr"/>
          <a:lstStyle/>
          <a:p>
            <a:pPr indent="0" marL="0">
              <a:buNone/>
            </a:pPr>
            <a:r>
              <a:rPr lang="en-US" sz="1800" b="1" dirty="0">
                <a:solidFill>
                  <a:srgbClr val="FFFFFF"/>
                </a:solidFill>
                <a:latin typeface="Cambria" pitchFamily="34" charset="0"/>
                <a:ea typeface="Cambria" pitchFamily="34" charset="-122"/>
                <a:cs typeface="Cambria" pitchFamily="34" charset="-120"/>
              </a:rPr>
              <a:t>Conclusion</a:t>
            </a:r>
            <a:endParaRPr lang="en-US" sz="1800" dirty="0"/>
          </a:p>
        </p:txBody>
      </p:sp>
      <p:sp>
        <p:nvSpPr>
          <p:cNvPr id="6" name="Text 4"/>
          <p:cNvSpPr/>
          <p:nvPr/>
        </p:nvSpPr>
        <p:spPr>
          <a:xfrm>
            <a:off x="457200" y="1188720"/>
            <a:ext cx="8229600" cy="1188720"/>
          </a:xfrm>
          <a:prstGeom prst="rect">
            <a:avLst/>
          </a:prstGeom>
          <a:noFill/>
          <a:ln/>
        </p:spPr>
        <p:txBody>
          <a:bodyPr wrap="square" lIns="0" tIns="0" rIns="0" bIns="0" rtlCol="0" anchor="ctr"/>
          <a:lstStyle/>
          <a:p>
            <a:pPr indent="0" marL="0">
              <a:buNone/>
            </a:pPr>
            <a:r>
              <a:rPr lang="en-US" sz="1200" dirty="0">
                <a:solidFill>
                  <a:srgbClr val="D1EEF2"/>
                </a:solidFill>
                <a:latin typeface="Calibri" pitchFamily="34" charset="0"/>
                <a:ea typeface="Calibri" pitchFamily="34" charset="-122"/>
                <a:cs typeface="Calibri" pitchFamily="34" charset="-120"/>
              </a:rPr>
              <a:t>Bowlby's Attachment Theory provides a robust and directly applicable framework for understanding Isaac's early experiences. His observed behaviours — separation distress, withdrawal, and language delays — are consistent with anxious-ambivalent attachment arising from maternal depression and disrupted caregiving. The proposed support plan addresses both relational and environmental risk factors through six evidence-based, theory-linked interventions, delivered through a coordinated multi-agency approach.</a:t>
            </a:r>
            <a:endParaRPr lang="en-US" sz="1200" dirty="0"/>
          </a:p>
        </p:txBody>
      </p:sp>
      <p:sp>
        <p:nvSpPr>
          <p:cNvPr id="7" name="Text 5"/>
          <p:cNvSpPr/>
          <p:nvPr/>
        </p:nvSpPr>
        <p:spPr>
          <a:xfrm>
            <a:off x="457200" y="2468880"/>
            <a:ext cx="8229600" cy="347472"/>
          </a:xfrm>
          <a:prstGeom prst="rect">
            <a:avLst/>
          </a:prstGeom>
          <a:noFill/>
          <a:ln/>
        </p:spPr>
        <p:txBody>
          <a:bodyPr wrap="square" lIns="0" tIns="0" rIns="0" bIns="0" rtlCol="0" anchor="ctr"/>
          <a:lstStyle/>
          <a:p>
            <a:pPr indent="0" marL="0">
              <a:buNone/>
            </a:pPr>
            <a:r>
              <a:rPr lang="en-US" sz="1300" b="1" dirty="0">
                <a:solidFill>
                  <a:srgbClr val="F4A261"/>
                </a:solidFill>
                <a:latin typeface="Calibri" pitchFamily="34" charset="0"/>
                <a:ea typeface="Calibri" pitchFamily="34" charset="-122"/>
                <a:cs typeface="Calibri" pitchFamily="34" charset="-120"/>
              </a:rPr>
              <a:t>References (UWTSD Harvard Style)</a:t>
            </a:r>
            <a:endParaRPr lang="en-US" sz="1300" dirty="0"/>
          </a:p>
        </p:txBody>
      </p:sp>
      <p:sp>
        <p:nvSpPr>
          <p:cNvPr id="8" name="Text 6"/>
          <p:cNvSpPr/>
          <p:nvPr/>
        </p:nvSpPr>
        <p:spPr>
          <a:xfrm>
            <a:off x="457200" y="2880360"/>
            <a:ext cx="8229600" cy="2148840"/>
          </a:xfrm>
          <a:prstGeom prst="rect">
            <a:avLst/>
          </a:prstGeom>
          <a:noFill/>
          <a:ln/>
        </p:spPr>
        <p:txBody>
          <a:bodyPr wrap="square" lIns="0" tIns="0" rIns="0" bIns="0" rtlCol="0" anchor="t"/>
          <a:lstStyle/>
          <a:p>
            <a:pPr indent="0" marL="0">
              <a:buNone/>
            </a:pPr>
            <a:r>
              <a:rPr lang="en-US" sz="850" dirty="0">
                <a:solidFill>
                  <a:srgbClr val="B0DDE4"/>
                </a:solidFill>
                <a:latin typeface="Calibri" pitchFamily="34" charset="0"/>
                <a:ea typeface="Calibri" pitchFamily="34" charset="-122"/>
                <a:cs typeface="Calibri" pitchFamily="34" charset="-120"/>
              </a:rPr>
              <a:t>Ainsworth, M.D.S., Blehar, M., Waters, E. and Wall, S. (1978) Patterns of Attachment. Hillsdale, NJ: Lawrence Erlbaum.
</a:t>
            </a:r>
            <a:pPr indent="0" marL="0">
              <a:buNone/>
            </a:pPr>
            <a:r>
              <a:rPr lang="en-US" sz="850" dirty="0">
                <a:solidFill>
                  <a:srgbClr val="B0DDE4"/>
                </a:solidFill>
                <a:latin typeface="Calibri" pitchFamily="34" charset="0"/>
                <a:ea typeface="Calibri" pitchFamily="34" charset="-122"/>
                <a:cs typeface="Calibri" pitchFamily="34" charset="-120"/>
              </a:rPr>
              <a:t>Bomber, L.M. (2007) Inside I'm Hurting. London: Worth Publishing.
</a:t>
            </a:r>
            <a:pPr indent="0" marL="0">
              <a:buNone/>
            </a:pPr>
            <a:r>
              <a:rPr lang="en-US" sz="850" dirty="0">
                <a:solidFill>
                  <a:srgbClr val="B0DDE4"/>
                </a:solidFill>
                <a:latin typeface="Calibri" pitchFamily="34" charset="0"/>
                <a:ea typeface="Calibri" pitchFamily="34" charset="-122"/>
                <a:cs typeface="Calibri" pitchFamily="34" charset="-120"/>
              </a:rPr>
              <a:t>Bowlby, J. (1969) Attachment and Loss: Vol. 1. Attachment. London: Hogarth Press.
</a:t>
            </a:r>
            <a:pPr indent="0" marL="0">
              <a:buNone/>
            </a:pPr>
            <a:r>
              <a:rPr lang="en-US" sz="850" dirty="0">
                <a:solidFill>
                  <a:srgbClr val="B0DDE4"/>
                </a:solidFill>
                <a:latin typeface="Calibri" pitchFamily="34" charset="0"/>
                <a:ea typeface="Calibri" pitchFamily="34" charset="-122"/>
                <a:cs typeface="Calibri" pitchFamily="34" charset="-120"/>
              </a:rPr>
              <a:t>Bowlby, J. (1973) Attachment and Loss: Vol. 2. Separation. London: Hogarth Press.
</a:t>
            </a:r>
            <a:pPr indent="0" marL="0">
              <a:buNone/>
            </a:pPr>
            <a:r>
              <a:rPr lang="en-US" sz="850" dirty="0">
                <a:solidFill>
                  <a:srgbClr val="B0DDE4"/>
                </a:solidFill>
                <a:latin typeface="Calibri" pitchFamily="34" charset="0"/>
                <a:ea typeface="Calibri" pitchFamily="34" charset="-122"/>
                <a:cs typeface="Calibri" pitchFamily="34" charset="-120"/>
              </a:rPr>
              <a:t>Bowlby, J. (1988) A Secure Base. London: Routledge.
</a:t>
            </a:r>
            <a:pPr indent="0" marL="0">
              <a:buNone/>
            </a:pPr>
            <a:r>
              <a:rPr lang="en-US" sz="850" dirty="0">
                <a:solidFill>
                  <a:srgbClr val="B0DDE4"/>
                </a:solidFill>
                <a:latin typeface="Calibri" pitchFamily="34" charset="0"/>
                <a:ea typeface="Calibri" pitchFamily="34" charset="-122"/>
                <a:cs typeface="Calibri" pitchFamily="34" charset="-120"/>
              </a:rPr>
              <a:t>Department for Education (2021) Early Years Foundation Stage Framework. London: DfE.
</a:t>
            </a:r>
            <a:pPr indent="0" marL="0">
              <a:buNone/>
            </a:pPr>
            <a:r>
              <a:rPr lang="en-US" sz="850" dirty="0">
                <a:solidFill>
                  <a:srgbClr val="B0DDE4"/>
                </a:solidFill>
                <a:latin typeface="Calibri" pitchFamily="34" charset="0"/>
                <a:ea typeface="Calibri" pitchFamily="34" charset="-122"/>
                <a:cs typeface="Calibri" pitchFamily="34" charset="-120"/>
              </a:rPr>
              <a:t>Eyer, D. (1993) Mother-Infant Bonding: A Scientific Fiction. New Haven: Yale University Press.
</a:t>
            </a:r>
            <a:pPr indent="0" marL="0">
              <a:buNone/>
            </a:pPr>
            <a:r>
              <a:rPr lang="en-US" sz="850" dirty="0">
                <a:solidFill>
                  <a:srgbClr val="B0DDE4"/>
                </a:solidFill>
                <a:latin typeface="Calibri" pitchFamily="34" charset="0"/>
                <a:ea typeface="Calibri" pitchFamily="34" charset="-122"/>
                <a:cs typeface="Calibri" pitchFamily="34" charset="-120"/>
              </a:rPr>
              <a:t>Gerhardt, S. (2004) Why Love Matters. Hove: Brunner-Routledge.
</a:t>
            </a:r>
            <a:pPr indent="0" marL="0">
              <a:buNone/>
            </a:pPr>
            <a:r>
              <a:rPr lang="en-US" sz="850" dirty="0">
                <a:solidFill>
                  <a:srgbClr val="B0DDE4"/>
                </a:solidFill>
                <a:latin typeface="Calibri" pitchFamily="34" charset="0"/>
                <a:ea typeface="Calibri" pitchFamily="34" charset="-122"/>
                <a:cs typeface="Calibri" pitchFamily="34" charset="-120"/>
              </a:rPr>
              <a:t>Goodman, S.H. and Gotlib, I.H. (1999) 'Risk for psychopathology in the children of depressed mothers', Psychological Review, 106(3), pp. 458–490.
</a:t>
            </a:r>
            <a:pPr indent="0" marL="0">
              <a:buNone/>
            </a:pPr>
            <a:r>
              <a:rPr lang="en-US" sz="850" dirty="0">
                <a:solidFill>
                  <a:srgbClr val="B0DDE4"/>
                </a:solidFill>
                <a:latin typeface="Calibri" pitchFamily="34" charset="0"/>
                <a:ea typeface="Calibri" pitchFamily="34" charset="-122"/>
                <a:cs typeface="Calibri" pitchFamily="34" charset="-120"/>
              </a:rPr>
              <a:t>HM Government (2018) Working Together to Safeguard Children. London: HMSO.
</a:t>
            </a:r>
            <a:pPr indent="0" marL="0">
              <a:buNone/>
            </a:pPr>
            <a:r>
              <a:rPr lang="en-US" sz="850" dirty="0">
                <a:solidFill>
                  <a:srgbClr val="B0DDE4"/>
                </a:solidFill>
                <a:latin typeface="Calibri" pitchFamily="34" charset="0"/>
                <a:ea typeface="Calibri" pitchFamily="34" charset="-122"/>
                <a:cs typeface="Calibri" pitchFamily="34" charset="-120"/>
              </a:rPr>
              <a:t>Murray, L. et al. (2010) 'Very early postnatal depression and infant-directed speech', Archives of Disease in Childhood, 95(3), pp. 178–183.
</a:t>
            </a:r>
            <a:pPr indent="0" marL="0">
              <a:buNone/>
            </a:pPr>
            <a:r>
              <a:rPr lang="en-US" sz="850" dirty="0">
                <a:solidFill>
                  <a:srgbClr val="B0DDE4"/>
                </a:solidFill>
                <a:latin typeface="Calibri" pitchFamily="34" charset="0"/>
                <a:ea typeface="Calibri" pitchFamily="34" charset="-122"/>
                <a:cs typeface="Calibri" pitchFamily="34" charset="-120"/>
              </a:rPr>
              <a:t>NHS England (2023) Perinatal Mental Health. Available at: https://www.england.nhs.uk/mental-health/perinatal/ (Accessed: May 2026).
</a:t>
            </a:r>
            <a:pPr indent="0" marL="0">
              <a:buNone/>
            </a:pPr>
            <a:r>
              <a:rPr lang="en-US" sz="850" dirty="0">
                <a:solidFill>
                  <a:srgbClr val="B0DDE4"/>
                </a:solidFill>
                <a:latin typeface="Calibri" pitchFamily="34" charset="0"/>
                <a:ea typeface="Calibri" pitchFamily="34" charset="-122"/>
                <a:cs typeface="Calibri" pitchFamily="34" charset="-120"/>
              </a:rPr>
              <a:t>Rutter, M. (1981) Maternal Deprivation Reassessed. 2nd edn. Harmondsworth: Penguin.
</a:t>
            </a:r>
            <a:pPr indent="0" marL="0">
              <a:buNone/>
            </a:pPr>
            <a:r>
              <a:rPr lang="en-US" sz="850" dirty="0">
                <a:solidFill>
                  <a:srgbClr val="B0DDE4"/>
                </a:solidFill>
                <a:latin typeface="Calibri" pitchFamily="34" charset="0"/>
                <a:ea typeface="Calibri" pitchFamily="34" charset="-122"/>
                <a:cs typeface="Calibri" pitchFamily="34" charset="-120"/>
              </a:rPr>
              <a:t>Schore, A.N. (2001) 'Effects of early relational trauma on right brain development', Psychiatric Annals, 31(4), pp. 189–196.
</a:t>
            </a:r>
            <a:pPr indent="0" marL="0">
              <a:buNone/>
            </a:pPr>
            <a:r>
              <a:rPr lang="en-US" sz="850" dirty="0">
                <a:solidFill>
                  <a:srgbClr val="B0DDE4"/>
                </a:solidFill>
                <a:latin typeface="Calibri" pitchFamily="34" charset="0"/>
                <a:ea typeface="Calibri" pitchFamily="34" charset="-122"/>
                <a:cs typeface="Calibri" pitchFamily="34" charset="-120"/>
              </a:rPr>
              <a:t>Sheridan, M.D., Howard, J. and Alderson, D. (2022) Play in Early Childhood. 4th edn. London: Routledge.
</a:t>
            </a:r>
            <a:pPr indent="0" marL="0">
              <a:buNone/>
            </a:pPr>
            <a:r>
              <a:rPr lang="en-US" sz="850" dirty="0">
                <a:solidFill>
                  <a:srgbClr val="B0DDE4"/>
                </a:solidFill>
                <a:latin typeface="Calibri" pitchFamily="34" charset="0"/>
                <a:ea typeface="Calibri" pitchFamily="34" charset="-122"/>
                <a:cs typeface="Calibri" pitchFamily="34" charset="-120"/>
              </a:rPr>
              <a:t>Vygotsky, L.S. (1978) Mind in Society. Cambridge, MA: Harvard University Press.</a:t>
            </a:r>
            <a:endParaRPr lang="en-US" sz="85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10</Slides>
  <Notes>10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10</vt:i4>
      </vt:variant>
    </vt:vector>
  </HeadingPairs>
  <TitlesOfParts>
    <vt:vector size="13" baseType="lpstr">
      <vt:lpstr>Arial</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LCHS4010 – Isaac's Early Help Plan: Bowlby's Attachment Theory</dc:title>
  <dc:subject>PptxGenJS Presentation</dc:subject>
  <dc:creator>Student</dc:creator>
  <cp:lastModifiedBy>Student</cp:lastModifiedBy>
  <cp:revision>1</cp:revision>
  <dcterms:created xsi:type="dcterms:W3CDTF">2026-06-15T08:20:59Z</dcterms:created>
  <dcterms:modified xsi:type="dcterms:W3CDTF">2026-06-15T08:20:59Z</dcterms:modified>
</cp:coreProperties>
</file>