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4"/>
  </p:sldMasterIdLst>
  <p:notesMasterIdLst>
    <p:notesMasterId r:id="rId12"/>
  </p:notesMasterIdLst>
  <p:sldIdLst>
    <p:sldId id="256" r:id="rId5"/>
    <p:sldId id="257" r:id="rId6"/>
    <p:sldId id="258" r:id="rId7"/>
    <p:sldId id="259" r:id="rId8"/>
    <p:sldId id="260" r:id="rId9"/>
    <p:sldId id="262" r:id="rId10"/>
    <p:sldId id="261"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BD9A970A-5F62-4580-86AF-29A994116CED}">
          <p14:sldIdLst>
            <p14:sldId id="256"/>
            <p14:sldId id="257"/>
          </p14:sldIdLst>
        </p14:section>
        <p14:section name="Untitled Section" id="{1BD34AD7-2706-4E31-A96A-19DBC0D49FD4}">
          <p14:sldIdLst>
            <p14:sldId id="258"/>
            <p14:sldId id="259"/>
          </p14:sldIdLst>
        </p14:section>
        <p14:section name="Untitled Section" id="{16F5E8B9-91C6-4021-860B-E3C0B66C5D82}">
          <p14:sldIdLst>
            <p14:sldId id="260"/>
            <p14:sldId id="262"/>
            <p14:sldId id="261"/>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6BAFE7"/>
    <a:srgbClr val="FE6666"/>
    <a:srgbClr val="FE48C1"/>
    <a:srgbClr val="BD54FE"/>
    <a:srgbClr val="F8AD5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6E0EFBE-D776-4B1A-9F46-724CE4653F2F}" v="88" dt="2019-10-16T09:26:44.8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85986" autoAdjust="0"/>
  </p:normalViewPr>
  <p:slideViewPr>
    <p:cSldViewPr snapToGrid="0">
      <p:cViewPr varScale="1">
        <p:scale>
          <a:sx n="66" d="100"/>
          <a:sy n="66" d="100"/>
        </p:scale>
        <p:origin x="90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561FB9-77EB-486B-A33C-42F05BA6757B}" type="datetimeFigureOut">
              <a:rPr lang="en-GB" smtClean="0"/>
              <a:t>16/10/2019</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1BD1F9-E4E4-4961-910D-357D942F844C}" type="slidenum">
              <a:rPr lang="en-GB" smtClean="0"/>
              <a:t>‹#›</a:t>
            </a:fld>
            <a:endParaRPr lang="en-GB" dirty="0"/>
          </a:p>
        </p:txBody>
      </p:sp>
    </p:spTree>
    <p:extLst>
      <p:ext uri="{BB962C8B-B14F-4D97-AF65-F5344CB8AC3E}">
        <p14:creationId xmlns:p14="http://schemas.microsoft.com/office/powerpoint/2010/main" val="214676702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Such as depression, anxiety, all the way to disorders such as OCD and PTSD</a:t>
            </a:r>
          </a:p>
          <a:p>
            <a:r>
              <a:rPr lang="en-GB" dirty="0"/>
              <a:t>Outside of the IAPT, you'll be referred to as a CBT therapist.</a:t>
            </a:r>
          </a:p>
        </p:txBody>
      </p:sp>
      <p:sp>
        <p:nvSpPr>
          <p:cNvPr id="4" name="Slide Number Placeholder 3"/>
          <p:cNvSpPr>
            <a:spLocks noGrp="1"/>
          </p:cNvSpPr>
          <p:nvPr>
            <p:ph type="sldNum" sz="quarter" idx="5"/>
          </p:nvPr>
        </p:nvSpPr>
        <p:spPr/>
        <p:txBody>
          <a:bodyPr/>
          <a:lstStyle/>
          <a:p>
            <a:fld id="{B91BD1F9-E4E4-4961-910D-357D942F844C}" type="slidenum">
              <a:rPr lang="en-GB" smtClean="0"/>
              <a:t>2</a:t>
            </a:fld>
            <a:endParaRPr lang="en-GB" dirty="0"/>
          </a:p>
        </p:txBody>
      </p:sp>
    </p:spTree>
    <p:extLst>
      <p:ext uri="{BB962C8B-B14F-4D97-AF65-F5344CB8AC3E}">
        <p14:creationId xmlns:p14="http://schemas.microsoft.com/office/powerpoint/2010/main" val="40333092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part of long term five year forward view plan for mental health</a:t>
            </a:r>
          </a:p>
          <a:p>
            <a:r>
              <a:rPr lang="en-GB" dirty="0"/>
              <a:t>But how will that happen?</a:t>
            </a:r>
          </a:p>
          <a:p>
            <a:r>
              <a:rPr lang="en-GB" dirty="0"/>
              <a:t>Integral that the correct therapeutic intervention is matched the mental health problem, as part of university course we have studied theory upon theory and have learned a lot about what therapy is more effective. I believe this is a positive for me as I already have a strong pool of knowledge to draw from. Couples therapy, interpersonal, mindfulness etc. CBT training is basis for all these interventions</a:t>
            </a:r>
          </a:p>
          <a:p>
            <a:r>
              <a:rPr lang="en-GB" dirty="0"/>
              <a:t>RMO – outcomes of therapy are documented (anonymously) so that progress can be tracked. Feedback is important to improve in places where may be weak and can help in the long term. With a topic as sensitive as this its important it is done correctly. Also helps towards the shared goal of therapy.</a:t>
            </a:r>
          </a:p>
          <a:p>
            <a:r>
              <a:rPr lang="en-GB" dirty="0"/>
              <a:t>ROFS – trainee therapists are supervised so practitioners can improve and deliver great standard at all times.</a:t>
            </a:r>
          </a:p>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B91BD1F9-E4E4-4961-910D-357D942F844C}" type="slidenum">
              <a:rPr lang="en-GB" smtClean="0"/>
              <a:t>3</a:t>
            </a:fld>
            <a:endParaRPr lang="en-GB" dirty="0"/>
          </a:p>
        </p:txBody>
      </p:sp>
    </p:spTree>
    <p:extLst>
      <p:ext uri="{BB962C8B-B14F-4D97-AF65-F5344CB8AC3E}">
        <p14:creationId xmlns:p14="http://schemas.microsoft.com/office/powerpoint/2010/main" val="308261034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Empathy – Empathy is a critical part of being a high intensity CBT therapist, as well as in day to day life. The art of empathy has become a bit lost nowadays, we often are so engrossed in our lives (rightfully so) that we sometimes forget to empathise with others. Believe it or not were always right! Study in 2009 found that empathy helps us in social interaction, the more empathetic we are the easier it is to cope in social dilemmas.</a:t>
            </a:r>
          </a:p>
          <a:p>
            <a:r>
              <a:rPr lang="en-GB" dirty="0"/>
              <a:t>Teamwork – As part of a mental health team, it is important to work as an efficient team to reach the most effective outcome for the patients. One of the big assignments last year was our research project where 4 of us worked in a team to create and perform an experiment. It was a first for all of us so we utilised our teamwork skills to get the best outcome.</a:t>
            </a:r>
          </a:p>
          <a:p>
            <a:r>
              <a:rPr lang="en-GB" dirty="0"/>
              <a:t>ATWUP – This module was taught as 3 week block, this is a first for me and has meant I have had to work under pressure from the get go. Whilst challenging it also provides an opportunity to demonstrate that I can work well under pressure. As others in this room will attest I often leave assignments till last minute so this is nothing new for me. This is important skill to have in a therapeutic environment because a lot of cases will need to be handled quickly and sensitively. There is often no way to plan ahead for who walks in the door or their story so you must be able to adapt and work on your feet.</a:t>
            </a:r>
          </a:p>
          <a:p>
            <a:r>
              <a:rPr lang="en-GB" dirty="0"/>
              <a:t>COMMUNICATION IS KEY for this role. </a:t>
            </a:r>
            <a:r>
              <a:rPr lang="en-GB" dirty="0" err="1"/>
              <a:t>Communciating</a:t>
            </a:r>
            <a:r>
              <a:rPr lang="en-GB" dirty="0"/>
              <a:t> with a patient is so integral to this job role. Whether that’s verbally or non verbal you must be able to </a:t>
            </a:r>
            <a:r>
              <a:rPr lang="en-GB" dirty="0" err="1"/>
              <a:t>commmuincat</a:t>
            </a:r>
            <a:r>
              <a:rPr lang="en-GB" dirty="0"/>
              <a:t> clearly and vice versa. This has been a difficult skill to discover but after many presentations and group work it becomes easier and easier.</a:t>
            </a:r>
          </a:p>
          <a:p>
            <a:r>
              <a:rPr lang="en-GB" dirty="0"/>
              <a:t>ATR – I learned of the Gibbs reflective model during this module which has helped me be able to reflect on my own work. </a:t>
            </a:r>
            <a:r>
              <a:rPr lang="en-GB" dirty="0" err="1"/>
              <a:t>Decription</a:t>
            </a:r>
            <a:r>
              <a:rPr lang="en-GB" dirty="0"/>
              <a:t> – Feelings – Evaluation – Analysis – Conclusion – action plan. . Used this for time keeping skill below, will come back to it. Reflection is important in the counselling profession as you must reflect on </a:t>
            </a:r>
            <a:r>
              <a:rPr lang="en-GB" dirty="0" err="1"/>
              <a:t>previousfeeelings</a:t>
            </a:r>
            <a:r>
              <a:rPr lang="en-GB" dirty="0"/>
              <a:t> and thought processes.</a:t>
            </a:r>
          </a:p>
          <a:p>
            <a:r>
              <a:rPr lang="en-GB" dirty="0"/>
              <a:t>Professionalism – WE often think were professional but its not often something that is tangible.  I completed the professional behaviour </a:t>
            </a:r>
            <a:r>
              <a:rPr lang="en-GB" dirty="0" err="1"/>
              <a:t>evalauation</a:t>
            </a:r>
            <a:r>
              <a:rPr lang="en-GB" dirty="0"/>
              <a:t> and discovered I am weak in the self motivating area. So this is now something I am working on. I employ more study breaks as a reward for work, and pay attention to previous feedback on good marks to motivate me. </a:t>
            </a:r>
          </a:p>
          <a:p>
            <a:r>
              <a:rPr lang="en-GB" dirty="0"/>
              <a:t>Organisation – I completed a personal development plan to pick up on my strengths and weaknesses, something id never done before but has beneficial to me to discover what needs to come next.. Time keeping is always something is </a:t>
            </a:r>
            <a:r>
              <a:rPr lang="en-GB" dirty="0" err="1"/>
              <a:t>truggled</a:t>
            </a:r>
            <a:r>
              <a:rPr lang="en-GB" dirty="0"/>
              <a:t> with, so I employed the </a:t>
            </a:r>
            <a:r>
              <a:rPr lang="en-GB" dirty="0" err="1"/>
              <a:t>gibbs</a:t>
            </a:r>
            <a:r>
              <a:rPr lang="en-GB" dirty="0"/>
              <a:t> model and found that I always left things last minute – it made me feel stressed – I evaluated that this was bad and I wanted to change this – I knew I could be better by doing things such as </a:t>
            </a:r>
            <a:r>
              <a:rPr lang="en-GB" dirty="0" err="1"/>
              <a:t>jounralling</a:t>
            </a:r>
            <a:r>
              <a:rPr lang="en-GB" dirty="0"/>
              <a:t> and diary – and now I find </a:t>
            </a:r>
            <a:r>
              <a:rPr lang="en-GB" dirty="0" err="1"/>
              <a:t>im</a:t>
            </a:r>
            <a:r>
              <a:rPr lang="en-GB" dirty="0"/>
              <a:t> more </a:t>
            </a:r>
            <a:r>
              <a:rPr lang="en-GB" dirty="0" err="1"/>
              <a:t>orgnaied</a:t>
            </a:r>
            <a:r>
              <a:rPr lang="en-GB" dirty="0"/>
              <a:t>.</a:t>
            </a:r>
          </a:p>
          <a:p>
            <a:r>
              <a:rPr lang="en-GB" dirty="0"/>
              <a:t>Listening – the online </a:t>
            </a:r>
            <a:r>
              <a:rPr lang="en-GB" dirty="0" err="1"/>
              <a:t>tsks</a:t>
            </a:r>
            <a:r>
              <a:rPr lang="en-GB" dirty="0"/>
              <a:t> on this module have made me listen to what they are </a:t>
            </a:r>
            <a:r>
              <a:rPr lang="en-GB" dirty="0" err="1"/>
              <a:t>tring</a:t>
            </a:r>
            <a:r>
              <a:rPr lang="en-GB" dirty="0"/>
              <a:t> to tell me as often the answers are in them as </a:t>
            </a:r>
            <a:r>
              <a:rPr lang="en-GB" dirty="0" err="1"/>
              <a:t>wel</a:t>
            </a:r>
            <a:r>
              <a:rPr lang="en-GB" dirty="0"/>
              <a:t> as interacting </a:t>
            </a:r>
            <a:r>
              <a:rPr lang="en-GB" dirty="0" err="1"/>
              <a:t>wth</a:t>
            </a:r>
            <a:r>
              <a:rPr lang="en-GB" dirty="0"/>
              <a:t> other students we al have our little </a:t>
            </a:r>
            <a:r>
              <a:rPr lang="en-GB" dirty="0" err="1"/>
              <a:t>facbeook</a:t>
            </a:r>
            <a:r>
              <a:rPr lang="en-GB" dirty="0"/>
              <a:t> group and we </a:t>
            </a:r>
            <a:r>
              <a:rPr lang="en-GB" dirty="0" err="1"/>
              <a:t>aways</a:t>
            </a:r>
            <a:r>
              <a:rPr lang="en-GB" dirty="0"/>
              <a:t> try to lift each other up and help </a:t>
            </a:r>
            <a:r>
              <a:rPr lang="en-GB" dirty="0" err="1"/>
              <a:t>eah</a:t>
            </a:r>
            <a:r>
              <a:rPr lang="en-GB" dirty="0"/>
              <a:t> other out. </a:t>
            </a:r>
            <a:r>
              <a:rPr lang="en-GB" dirty="0" err="1"/>
              <a:t>Imortant</a:t>
            </a:r>
            <a:r>
              <a:rPr lang="en-GB" dirty="0"/>
              <a:t> in counselling as you need to listen to any small </a:t>
            </a:r>
            <a:r>
              <a:rPr lang="en-GB" dirty="0" err="1"/>
              <a:t>piee</a:t>
            </a:r>
            <a:r>
              <a:rPr lang="en-GB" dirty="0"/>
              <a:t> that my be key to what they may be suffering from.</a:t>
            </a:r>
          </a:p>
        </p:txBody>
      </p:sp>
      <p:sp>
        <p:nvSpPr>
          <p:cNvPr id="4" name="Slide Number Placeholder 3"/>
          <p:cNvSpPr>
            <a:spLocks noGrp="1"/>
          </p:cNvSpPr>
          <p:nvPr>
            <p:ph type="sldNum" sz="quarter" idx="5"/>
          </p:nvPr>
        </p:nvSpPr>
        <p:spPr/>
        <p:txBody>
          <a:bodyPr/>
          <a:lstStyle/>
          <a:p>
            <a:fld id="{B91BD1F9-E4E4-4961-910D-357D942F844C}" type="slidenum">
              <a:rPr lang="en-GB" smtClean="0"/>
              <a:t>4</a:t>
            </a:fld>
            <a:endParaRPr lang="en-GB" dirty="0"/>
          </a:p>
        </p:txBody>
      </p:sp>
    </p:spTree>
    <p:extLst>
      <p:ext uri="{BB962C8B-B14F-4D97-AF65-F5344CB8AC3E}">
        <p14:creationId xmlns:p14="http://schemas.microsoft.com/office/powerpoint/2010/main" val="2218358878"/>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7" name="Picture 6"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ctrTitle"/>
          </p:nvPr>
        </p:nvSpPr>
        <p:spPr>
          <a:xfrm>
            <a:off x="1371600" y="1803405"/>
            <a:ext cx="9448800" cy="1825096"/>
          </a:xfrm>
        </p:spPr>
        <p:txBody>
          <a:bodyPr anchor="b">
            <a:normAutofit/>
          </a:bodyPr>
          <a:lstStyle>
            <a:lvl1pPr algn="l">
              <a:defRPr sz="6000"/>
            </a:lvl1pPr>
          </a:lstStyle>
          <a:p>
            <a:r>
              <a:rPr lang="en-US"/>
              <a:t>Click to edit Master title style</a:t>
            </a:r>
            <a:endParaRPr lang="en-US" dirty="0"/>
          </a:p>
        </p:txBody>
      </p:sp>
      <p:sp>
        <p:nvSpPr>
          <p:cNvPr id="3" name="Subtitle 2"/>
          <p:cNvSpPr>
            <a:spLocks noGrp="1"/>
          </p:cNvSpPr>
          <p:nvPr>
            <p:ph type="subTitle" idx="1"/>
          </p:nvPr>
        </p:nvSpPr>
        <p:spPr>
          <a:xfrm>
            <a:off x="1371600" y="3632201"/>
            <a:ext cx="9448800" cy="685800"/>
          </a:xfrm>
        </p:spPr>
        <p:txBody>
          <a:bodyPr>
            <a:normAutofit/>
          </a:bodyPr>
          <a:lstStyle>
            <a:lvl1pPr marL="0" indent="0" algn="l">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7909561" y="4314328"/>
            <a:ext cx="2910840" cy="374642"/>
          </a:xfrm>
        </p:spPr>
        <p:txBody>
          <a:bodyPr/>
          <a:lstStyle/>
          <a:p>
            <a:fld id="{88D38747-4367-4BD2-8D51-C97E202738E2}" type="datetime1">
              <a:rPr lang="en-US" smtClean="0"/>
              <a:t>10/16/2019</a:t>
            </a:fld>
            <a:endParaRPr lang="en-US" dirty="0"/>
          </a:p>
        </p:txBody>
      </p:sp>
      <p:sp>
        <p:nvSpPr>
          <p:cNvPr id="5" name="Footer Placeholder 4"/>
          <p:cNvSpPr>
            <a:spLocks noGrp="1"/>
          </p:cNvSpPr>
          <p:nvPr>
            <p:ph type="ftr" sz="quarter" idx="11"/>
          </p:nvPr>
        </p:nvSpPr>
        <p:spPr>
          <a:xfrm>
            <a:off x="1371600" y="4323845"/>
            <a:ext cx="6400800" cy="365125"/>
          </a:xfrm>
        </p:spPr>
        <p:txBody>
          <a:bodyPr/>
          <a:lstStyle/>
          <a:p>
            <a:endParaRPr lang="en-US" dirty="0"/>
          </a:p>
        </p:txBody>
      </p:sp>
      <p:sp>
        <p:nvSpPr>
          <p:cNvPr id="6" name="Slide Number Placeholder 5"/>
          <p:cNvSpPr>
            <a:spLocks noGrp="1"/>
          </p:cNvSpPr>
          <p:nvPr>
            <p:ph type="sldNum" sz="quarter" idx="12"/>
          </p:nvPr>
        </p:nvSpPr>
        <p:spPr>
          <a:xfrm>
            <a:off x="8077200" y="1430866"/>
            <a:ext cx="2743200"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811660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3C55A3C-5767-4844-A0A3-83778C2E5409}"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0337044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3"/>
            <a:ext cx="10820399" cy="2801935"/>
          </a:xfrm>
        </p:spPr>
        <p:txBody>
          <a:bodyPr anchor="b">
            <a:normAutofit/>
          </a:bodyPr>
          <a:lstStyle>
            <a:lvl1pPr algn="r">
              <a:defRPr sz="4000"/>
            </a:lvl1pPr>
          </a:lstStyle>
          <a:p>
            <a:r>
              <a:rPr lang="en-US"/>
              <a:t>Click to edit Master title style</a:t>
            </a:r>
            <a:endParaRPr lang="en-US" dirty="0"/>
          </a:p>
        </p:txBody>
      </p:sp>
      <p:sp>
        <p:nvSpPr>
          <p:cNvPr id="3" name="Text Placeholder 2"/>
          <p:cNvSpPr>
            <a:spLocks noGrp="1"/>
          </p:cNvSpPr>
          <p:nvPr>
            <p:ph type="body" idx="1"/>
          </p:nvPr>
        </p:nvSpPr>
        <p:spPr>
          <a:xfrm>
            <a:off x="1024467" y="3641725"/>
            <a:ext cx="10490200" cy="955675"/>
          </a:xfrm>
        </p:spPr>
        <p:txBody>
          <a:bodyPr>
            <a:normAutofit/>
          </a:bodyPr>
          <a:lstStyle>
            <a:lvl1pPr marL="0" indent="0" algn="r">
              <a:buNone/>
              <a:defRPr sz="22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7814452" y="381000"/>
            <a:ext cx="2910840" cy="365125"/>
          </a:xfrm>
        </p:spPr>
        <p:txBody>
          <a:bodyPr/>
          <a:lstStyle>
            <a:lvl1pPr algn="r">
              <a:defRPr/>
            </a:lvl1pPr>
          </a:lstStyle>
          <a:p>
            <a:fld id="{CAE507A8-A5CF-4D38-AB86-7EDDA87A85D4}" type="datetime1">
              <a:rPr lang="en-US" smtClean="0"/>
              <a:t>10/16/2019</a:t>
            </a:fld>
            <a:endParaRPr lang="en-US" dirty="0"/>
          </a:p>
        </p:txBody>
      </p:sp>
      <p:sp>
        <p:nvSpPr>
          <p:cNvPr id="5" name="Footer Placeholder 4"/>
          <p:cNvSpPr>
            <a:spLocks noGrp="1"/>
          </p:cNvSpPr>
          <p:nvPr>
            <p:ph type="ftr" sz="quarter" idx="11"/>
          </p:nvPr>
        </p:nvSpPr>
        <p:spPr>
          <a:xfrm>
            <a:off x="685800" y="381001"/>
            <a:ext cx="6991492" cy="36406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34272223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2194559"/>
            <a:ext cx="5334000" cy="4024125"/>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DFCD27C-8599-43EF-BA1D-14DDC1946E06}" type="datetime1">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768265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895600" y="762000"/>
            <a:ext cx="8610600" cy="1295400"/>
          </a:xfrm>
        </p:spPr>
        <p:txBody>
          <a:bodyPr/>
          <a:lstStyle/>
          <a:p>
            <a:r>
              <a:rPr lang="en-US"/>
              <a:t>Click to edit Master title style</a:t>
            </a:r>
            <a:endParaRPr lang="en-US" dirty="0"/>
          </a:p>
        </p:txBody>
      </p:sp>
      <p:sp>
        <p:nvSpPr>
          <p:cNvPr id="3" name="Text Placeholder 2"/>
          <p:cNvSpPr>
            <a:spLocks noGrp="1"/>
          </p:cNvSpPr>
          <p:nvPr>
            <p:ph type="body" idx="1"/>
          </p:nvPr>
        </p:nvSpPr>
        <p:spPr>
          <a:xfrm>
            <a:off x="914409" y="2183802"/>
            <a:ext cx="5079991"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0" y="3132666"/>
            <a:ext cx="5311775"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400800" y="2183802"/>
            <a:ext cx="5105400" cy="823912"/>
          </a:xfrm>
        </p:spPr>
        <p:txBody>
          <a:bodyPr anchor="b">
            <a:norm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3132666"/>
            <a:ext cx="5334000" cy="308601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343D99-809A-49C0-96E5-4250D0B498EE}" type="datetime1">
              <a:rPr lang="en-US" smtClean="0"/>
              <a:t>10/16/2019</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1569269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143DE9B-B678-4EFB-BB7D-A4370204A0B0}" type="datetime1">
              <a:rPr lang="en-US" smtClean="0"/>
              <a:t>10/16/2019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78616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68812DA-F765-4142-A6A3-A8ED7235E082}" type="datetime1">
              <a:rPr lang="en-US" smtClean="0"/>
              <a:t>10/16/2019</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657588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4114800" cy="1600200"/>
          </a:xfrm>
        </p:spPr>
        <p:txBody>
          <a:bodyPr anchor="b"/>
          <a:lstStyle>
            <a:lvl1pPr algn="l">
              <a:defRPr sz="3200"/>
            </a:lvl1pPr>
          </a:lstStyle>
          <a:p>
            <a:r>
              <a:rPr lang="en-US"/>
              <a:t>Click to edit Master title style</a:t>
            </a:r>
            <a:endParaRPr lang="en-US" dirty="0"/>
          </a:p>
        </p:txBody>
      </p:sp>
      <p:sp>
        <p:nvSpPr>
          <p:cNvPr id="3" name="Content Placeholder 2"/>
          <p:cNvSpPr>
            <a:spLocks noGrp="1"/>
          </p:cNvSpPr>
          <p:nvPr>
            <p:ph idx="1"/>
          </p:nvPr>
        </p:nvSpPr>
        <p:spPr>
          <a:xfrm>
            <a:off x="4995582" y="746759"/>
            <a:ext cx="6510618" cy="5471925"/>
          </a:xfrm>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124199"/>
            <a:ext cx="411480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E0277FD-7DE6-41D4-930D-AC99F5AFE54E}" type="datetime1">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6898347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1524000"/>
            <a:ext cx="6873240" cy="1600200"/>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7861238" y="751241"/>
            <a:ext cx="3644962" cy="5467443"/>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3124199"/>
            <a:ext cx="6873240" cy="3094485"/>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EA15526-7079-4B7B-987C-1B5FAE11A0FF}" type="datetime1">
              <a:rPr lang="en-US" smtClean="0"/>
              <a:t>10/16/2019</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1966137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777" y="4697360"/>
            <a:ext cx="10822034" cy="819355"/>
          </a:xfrm>
        </p:spPr>
        <p:txBody>
          <a:bodyPr anchor="b"/>
          <a:lstStyle>
            <a:lvl1pPr algn="l">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681727" y="941439"/>
            <a:ext cx="10821840" cy="3478161"/>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685800" y="5516715"/>
            <a:ext cx="10820400" cy="701969"/>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11F1B079-7EF0-44EE-B798-BCC497C9F3B2}" type="datetime1">
              <a:rPr lang="en-US" smtClean="0"/>
              <a:t>10/16/2019</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1057867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685800" y="753532"/>
            <a:ext cx="10820400" cy="2802467"/>
          </a:xfrm>
        </p:spPr>
        <p:txBody>
          <a:bodyPr anchor="ctr"/>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9133"/>
            <a:ext cx="10130516" cy="999067"/>
          </a:xfrm>
        </p:spPr>
        <p:txBody>
          <a:bodyPr anchor="ct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8FF70A8-1D13-4657-95F0-A9EA54967B8D}" type="datetime1">
              <a:rPr lang="en-US" smtClean="0"/>
              <a:t>10/16/2019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08960126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pic>
        <p:nvPicPr>
          <p:cNvPr id="13" name="Picture 12"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67" y="753533"/>
            <a:ext cx="10151533" cy="2604495"/>
          </a:xfrm>
        </p:spPr>
        <p:txBody>
          <a:bodyPr anchor="ctr"/>
          <a:lstStyle>
            <a:lvl1pPr algn="l">
              <a:defRPr sz="3200"/>
            </a:lvl1pPr>
          </a:lstStyle>
          <a:p>
            <a:r>
              <a:rPr lang="en-US"/>
              <a:t>Click to edit Master title style</a:t>
            </a:r>
            <a:endParaRPr lang="en-US" dirty="0"/>
          </a:p>
        </p:txBody>
      </p:sp>
      <p:sp>
        <p:nvSpPr>
          <p:cNvPr id="12" name="Text Placeholder 3"/>
          <p:cNvSpPr>
            <a:spLocks noGrp="1"/>
          </p:cNvSpPr>
          <p:nvPr>
            <p:ph type="body" sz="half" idx="13"/>
          </p:nvPr>
        </p:nvSpPr>
        <p:spPr>
          <a:xfrm>
            <a:off x="1303865" y="3365556"/>
            <a:ext cx="9592736" cy="444443"/>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1024467" y="3959862"/>
            <a:ext cx="10151533" cy="679871"/>
          </a:xfrm>
        </p:spPr>
        <p:txBody>
          <a:bodyPr anchor="ct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81000"/>
            <a:ext cx="2910840" cy="365125"/>
          </a:xfrm>
        </p:spPr>
        <p:txBody>
          <a:bodyPr/>
          <a:lstStyle>
            <a:lvl1pPr algn="r">
              <a:defRPr/>
            </a:lvl1pPr>
          </a:lstStyle>
          <a:p>
            <a:fld id="{21EB90AC-71BD-4C7F-8ACA-7B3F18292E63}" type="datetime1">
              <a:rPr lang="en-US" smtClean="0"/>
              <a:t>10/16/2019</a:t>
            </a:fld>
            <a:endParaRPr lang="en-US" dirty="0"/>
          </a:p>
        </p:txBody>
      </p:sp>
      <p:sp>
        <p:nvSpPr>
          <p:cNvPr id="6" name="Footer Placeholder 5"/>
          <p:cNvSpPr>
            <a:spLocks noGrp="1"/>
          </p:cNvSpPr>
          <p:nvPr>
            <p:ph type="ftr" sz="quarter" idx="11"/>
          </p:nvPr>
        </p:nvSpPr>
        <p:spPr>
          <a:xfrm>
            <a:off x="685800" y="379941"/>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dirty="0"/>
          </a:p>
        </p:txBody>
      </p:sp>
      <p:sp>
        <p:nvSpPr>
          <p:cNvPr id="9" name="TextBox 8"/>
          <p:cNvSpPr txBox="1"/>
          <p:nvPr/>
        </p:nvSpPr>
        <p:spPr>
          <a:xfrm>
            <a:off x="476250" y="93345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0" name="TextBox 9"/>
          <p:cNvSpPr txBox="1"/>
          <p:nvPr/>
        </p:nvSpPr>
        <p:spPr>
          <a:xfrm>
            <a:off x="10984230" y="270129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58976364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pic>
        <p:nvPicPr>
          <p:cNvPr id="9" name="Picture 8"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Title 1"/>
          <p:cNvSpPr>
            <a:spLocks noGrp="1"/>
          </p:cNvSpPr>
          <p:nvPr>
            <p:ph type="title"/>
          </p:nvPr>
        </p:nvSpPr>
        <p:spPr>
          <a:xfrm>
            <a:off x="1024495" y="1124701"/>
            <a:ext cx="10146186" cy="2511835"/>
          </a:xfrm>
        </p:spPr>
        <p:txBody>
          <a:bodyPr anchor="b"/>
          <a:lstStyle>
            <a:lvl1pPr algn="l">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1024467" y="3648315"/>
            <a:ext cx="10144654" cy="999885"/>
          </a:xfrm>
        </p:spPr>
        <p:txBody>
          <a:bodyPr anchor="t"/>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814452" y="378883"/>
            <a:ext cx="2910840" cy="365125"/>
          </a:xfrm>
        </p:spPr>
        <p:txBody>
          <a:bodyPr/>
          <a:lstStyle>
            <a:lvl1pPr algn="r">
              <a:defRPr/>
            </a:lvl1pPr>
          </a:lstStyle>
          <a:p>
            <a:fld id="{4E6EFC2C-8905-46F0-B443-CE905B76BA01}" type="datetime1">
              <a:rPr lang="en-US" smtClean="0"/>
              <a:t>10/16/2019</a:t>
            </a:fld>
            <a:endParaRPr lang="en-US" dirty="0"/>
          </a:p>
        </p:txBody>
      </p:sp>
      <p:sp>
        <p:nvSpPr>
          <p:cNvPr id="6" name="Footer Placeholder 5"/>
          <p:cNvSpPr>
            <a:spLocks noGrp="1"/>
          </p:cNvSpPr>
          <p:nvPr>
            <p:ph type="ftr" sz="quarter" idx="11"/>
          </p:nvPr>
        </p:nvSpPr>
        <p:spPr>
          <a:xfrm>
            <a:off x="685800" y="378883"/>
            <a:ext cx="6991492" cy="365125"/>
          </a:xfrm>
        </p:spPr>
        <p:txBody>
          <a:bodyPr/>
          <a:lstStyle/>
          <a:p>
            <a:endParaRPr lang="en-US" dirty="0"/>
          </a:p>
        </p:txBody>
      </p:sp>
      <p:sp>
        <p:nvSpPr>
          <p:cNvPr id="7" name="Slide Number Placeholder 6"/>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62667078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2895600" y="761999"/>
            <a:ext cx="8610599" cy="1303867"/>
          </a:xfrm>
        </p:spPr>
        <p:txBody>
          <a:bodyPr/>
          <a:lstStyle/>
          <a:p>
            <a:r>
              <a:rPr lang="en-US"/>
              <a:t>Click to edit Master title style</a:t>
            </a:r>
            <a:endParaRPr lang="en-US" dirty="0"/>
          </a:p>
        </p:txBody>
      </p:sp>
      <p:sp>
        <p:nvSpPr>
          <p:cNvPr id="7" name="Text Placeholder 2"/>
          <p:cNvSpPr>
            <a:spLocks noGrp="1"/>
          </p:cNvSpPr>
          <p:nvPr>
            <p:ph type="body" idx="1"/>
          </p:nvPr>
        </p:nvSpPr>
        <p:spPr>
          <a:xfrm>
            <a:off x="685800" y="2202080"/>
            <a:ext cx="3456432" cy="617320"/>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8" name="Text Placeholder 3"/>
          <p:cNvSpPr>
            <a:spLocks noGrp="1"/>
          </p:cNvSpPr>
          <p:nvPr>
            <p:ph type="body" sz="half" idx="15"/>
          </p:nvPr>
        </p:nvSpPr>
        <p:spPr>
          <a:xfrm>
            <a:off x="685799"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368800" y="2201333"/>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0" name="Text Placeholder 3"/>
          <p:cNvSpPr>
            <a:spLocks noGrp="1"/>
          </p:cNvSpPr>
          <p:nvPr>
            <p:ph type="body" sz="half" idx="16"/>
          </p:nvPr>
        </p:nvSpPr>
        <p:spPr>
          <a:xfrm>
            <a:off x="4366858" y="2904067"/>
            <a:ext cx="3456432" cy="331461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1" name="Text Placeholder 4"/>
          <p:cNvSpPr>
            <a:spLocks noGrp="1"/>
          </p:cNvSpPr>
          <p:nvPr>
            <p:ph type="body" sz="quarter" idx="13"/>
          </p:nvPr>
        </p:nvSpPr>
        <p:spPr>
          <a:xfrm>
            <a:off x="8051800" y="2192866"/>
            <a:ext cx="3456432" cy="626534"/>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2" name="Text Placeholder 3"/>
          <p:cNvSpPr>
            <a:spLocks noGrp="1"/>
          </p:cNvSpPr>
          <p:nvPr>
            <p:ph type="body" sz="half" idx="17"/>
          </p:nvPr>
        </p:nvSpPr>
        <p:spPr>
          <a:xfrm>
            <a:off x="8051801" y="2904565"/>
            <a:ext cx="3456432" cy="331413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D9079DC3-C9B5-499E-9140-0DC28B7074E2}" type="datetime1">
              <a:rPr lang="en-US" smtClean="0"/>
              <a:t>10/16/2019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90937787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2895600" y="762000"/>
            <a:ext cx="8610599" cy="129540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688618" y="4191000"/>
            <a:ext cx="3451582"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Picture Placeholder 2"/>
          <p:cNvSpPr>
            <a:spLocks noGrp="1" noChangeAspect="1"/>
          </p:cNvSpPr>
          <p:nvPr>
            <p:ph type="pic" idx="15"/>
          </p:nvPr>
        </p:nvSpPr>
        <p:spPr>
          <a:xfrm>
            <a:off x="688618" y="2362200"/>
            <a:ext cx="3451582"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688618" y="4873764"/>
            <a:ext cx="3451582"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374263" y="4191000"/>
            <a:ext cx="3448935"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3" name="Picture Placeholder 2"/>
          <p:cNvSpPr>
            <a:spLocks noGrp="1" noChangeAspect="1"/>
          </p:cNvSpPr>
          <p:nvPr>
            <p:ph type="pic" idx="21"/>
          </p:nvPr>
        </p:nvSpPr>
        <p:spPr>
          <a:xfrm>
            <a:off x="4374263" y="2362200"/>
            <a:ext cx="3448936"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374264" y="4873763"/>
            <a:ext cx="344893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8049731" y="4191000"/>
            <a:ext cx="3456469" cy="682765"/>
          </a:xfrm>
        </p:spPr>
        <p:txBody>
          <a:bodyPr anchor="b">
            <a:noAutofit/>
          </a:bodyPr>
          <a:lstStyle>
            <a:lvl1pPr marL="0" indent="0">
              <a:buNone/>
              <a:defRPr sz="24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49855" y="2362200"/>
            <a:ext cx="3447878" cy="1524000"/>
          </a:xfrm>
          <a:prstGeom prst="roundRect">
            <a:avLst>
              <a:gd name="adj" fmla="val 0"/>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8049731" y="4873761"/>
            <a:ext cx="3452445" cy="1344921"/>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30BB33EA-E472-4D22-9C03-A9C14AA21CED}" type="datetime1">
              <a:rPr lang="en-US" smtClean="0"/>
              <a:t>10/16/2019</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26790389"/>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685800" y="2194559"/>
            <a:ext cx="10820400" cy="40241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217E833E-1B6D-415F-AD29-75AE8C43BD0D}" type="datetime1">
              <a:rPr lang="en-US" smtClean="0"/>
              <a:t>10/16/2019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77998727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pic>
        <p:nvPicPr>
          <p:cNvPr id="8" name="Picture 7" descr="C0-HD-BTM.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4375150"/>
            <a:ext cx="12192000" cy="2482850"/>
          </a:xfrm>
          <a:prstGeom prst="rect">
            <a:avLst/>
          </a:prstGeom>
        </p:spPr>
      </p:pic>
      <p:sp>
        <p:nvSpPr>
          <p:cNvPr id="2" name="Vertical Title 1"/>
          <p:cNvSpPr>
            <a:spLocks noGrp="1"/>
          </p:cNvSpPr>
          <p:nvPr>
            <p:ph type="title" orient="vert"/>
          </p:nvPr>
        </p:nvSpPr>
        <p:spPr>
          <a:xfrm>
            <a:off x="9448800" y="745066"/>
            <a:ext cx="2057400" cy="3903133"/>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1024466" y="745067"/>
            <a:ext cx="8204201" cy="3903133"/>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7814452" y="379941"/>
            <a:ext cx="2910840" cy="365125"/>
          </a:xfrm>
        </p:spPr>
        <p:txBody>
          <a:bodyPr/>
          <a:lstStyle>
            <a:lvl1pPr algn="r">
              <a:defRPr/>
            </a:lvl1pPr>
          </a:lstStyle>
          <a:p>
            <a:fld id="{8452596F-08A7-4B70-989A-F2B1CF31E66B}" type="datetime1">
              <a:rPr lang="en-US" smtClean="0"/>
              <a:t>10/16/2019</a:t>
            </a:fld>
            <a:endParaRPr lang="en-US" dirty="0"/>
          </a:p>
        </p:txBody>
      </p:sp>
      <p:sp>
        <p:nvSpPr>
          <p:cNvPr id="5" name="Footer Placeholder 4"/>
          <p:cNvSpPr>
            <a:spLocks noGrp="1"/>
          </p:cNvSpPr>
          <p:nvPr>
            <p:ph type="ftr" sz="quarter" idx="11"/>
          </p:nvPr>
        </p:nvSpPr>
        <p:spPr>
          <a:xfrm>
            <a:off x="685800" y="381000"/>
            <a:ext cx="6991492" cy="365125"/>
          </a:xfrm>
        </p:spPr>
        <p:txBody>
          <a:bodyPr/>
          <a:lstStyle/>
          <a:p>
            <a:endParaRPr lang="en-US" dirty="0"/>
          </a:p>
        </p:txBody>
      </p:sp>
      <p:sp>
        <p:nvSpPr>
          <p:cNvPr id="6" name="Slide Number Placeholder 5"/>
          <p:cNvSpPr>
            <a:spLocks noGrp="1"/>
          </p:cNvSpPr>
          <p:nvPr>
            <p:ph type="sldNum" sz="quarter" idx="12"/>
          </p:nvPr>
        </p:nvSpPr>
        <p:spPr>
          <a:xfrm>
            <a:off x="10862452" y="381000"/>
            <a:ext cx="643748" cy="365125"/>
          </a:xfrm>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8190349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7" name="Picture 6" descr="C0-HD-TOP.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2" name="Title Placeholder 1"/>
          <p:cNvSpPr>
            <a:spLocks noGrp="1"/>
          </p:cNvSpPr>
          <p:nvPr>
            <p:ph type="title"/>
          </p:nvPr>
        </p:nvSpPr>
        <p:spPr>
          <a:xfrm>
            <a:off x="2895600" y="764373"/>
            <a:ext cx="8610600" cy="12930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0" y="2194560"/>
            <a:ext cx="10820400" cy="402412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95360" y="6356350"/>
            <a:ext cx="291084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073ED0CC-082F-4160-86E5-0D6041F12778}" type="datetime1">
              <a:rPr lang="en-US" smtClean="0"/>
              <a:t>10/16/2019</a:t>
            </a:fld>
            <a:endParaRPr lang="en-US" dirty="0"/>
          </a:p>
        </p:txBody>
      </p:sp>
      <p:sp>
        <p:nvSpPr>
          <p:cNvPr id="5" name="Footer Placeholder 4"/>
          <p:cNvSpPr>
            <a:spLocks noGrp="1"/>
          </p:cNvSpPr>
          <p:nvPr>
            <p:ph type="ftr" sz="quarter" idx="3"/>
          </p:nvPr>
        </p:nvSpPr>
        <p:spPr>
          <a:xfrm>
            <a:off x="685800" y="6355845"/>
            <a:ext cx="7772400" cy="365125"/>
          </a:xfrm>
          <a:prstGeom prst="rect">
            <a:avLst/>
          </a:prstGeom>
        </p:spPr>
        <p:txBody>
          <a:bodyPr vert="horz" lIns="91440" tIns="45720" rIns="91440" bIns="45720" rtlCol="0" anchor="ctr"/>
          <a:lstStyle>
            <a:lvl1pPr algn="l">
              <a:defRPr sz="105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763000" y="381000"/>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1623032353"/>
      </p:ext>
    </p:extLst>
  </p:cSld>
  <p:clrMap bg1="dk1" tx1="lt1" bg2="dk2" tx2="lt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hf sldNum="0" hdr="0" ftr="0" dt="0"/>
  <p:txStyles>
    <p:titleStyle>
      <a:lvl1pPr algn="r" defTabSz="914400" rtl="0" eaLnBrk="1" latinLnBrk="0" hangingPunct="1">
        <a:lnSpc>
          <a:spcPct val="90000"/>
        </a:lnSpc>
        <a:spcBef>
          <a:spcPct val="0"/>
        </a:spcBef>
        <a:buNone/>
        <a:defRPr sz="4000"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england.nhs.uk/mental-health/adults/iapt/"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C8C97E-3ADC-4BA6-AEFE-DFC6D4A7EAFB}"/>
              </a:ext>
            </a:extLst>
          </p:cNvPr>
          <p:cNvSpPr>
            <a:spLocks noGrp="1"/>
          </p:cNvSpPr>
          <p:nvPr>
            <p:ph type="ctrTitle"/>
          </p:nvPr>
        </p:nvSpPr>
        <p:spPr>
          <a:xfrm>
            <a:off x="979699" y="633855"/>
            <a:ext cx="10594349" cy="2287229"/>
          </a:xfrm>
        </p:spPr>
        <p:txBody>
          <a:bodyPr>
            <a:normAutofit/>
          </a:bodyPr>
          <a:lstStyle/>
          <a:p>
            <a:pPr algn="l"/>
            <a:r>
              <a:rPr lang="en-GB" sz="4400" dirty="0"/>
              <a:t>Trainee High Intensity Cognitive Behavioural therapist (HICBT)</a:t>
            </a:r>
          </a:p>
        </p:txBody>
      </p:sp>
      <p:sp>
        <p:nvSpPr>
          <p:cNvPr id="3" name="Subtitle 2">
            <a:extLst>
              <a:ext uri="{FF2B5EF4-FFF2-40B4-BE49-F238E27FC236}">
                <a16:creationId xmlns:a16="http://schemas.microsoft.com/office/drawing/2014/main" id="{828CF8FD-CC33-4426-92B9-AFC4CF09D786}"/>
              </a:ext>
            </a:extLst>
          </p:cNvPr>
          <p:cNvSpPr>
            <a:spLocks noGrp="1"/>
          </p:cNvSpPr>
          <p:nvPr>
            <p:ph type="subTitle" idx="1"/>
          </p:nvPr>
        </p:nvSpPr>
        <p:spPr>
          <a:xfrm>
            <a:off x="979700" y="3429000"/>
            <a:ext cx="3503122" cy="1244361"/>
          </a:xfrm>
        </p:spPr>
        <p:txBody>
          <a:bodyPr>
            <a:normAutofit/>
          </a:bodyPr>
          <a:lstStyle/>
          <a:p>
            <a:pPr algn="l"/>
            <a:r>
              <a:rPr lang="en-GB" sz="1800" dirty="0"/>
              <a:t>BOBBY FARMER</a:t>
            </a:r>
          </a:p>
          <a:p>
            <a:pPr algn="l"/>
            <a:r>
              <a:rPr lang="en-GB" sz="1800" dirty="0"/>
              <a:t>1702887</a:t>
            </a:r>
          </a:p>
        </p:txBody>
      </p:sp>
    </p:spTree>
    <p:extLst>
      <p:ext uri="{BB962C8B-B14F-4D97-AF65-F5344CB8AC3E}">
        <p14:creationId xmlns:p14="http://schemas.microsoft.com/office/powerpoint/2010/main" val="260758849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766A7-C223-4AA8-889F-128EBB1162A5}"/>
              </a:ext>
            </a:extLst>
          </p:cNvPr>
          <p:cNvSpPr>
            <a:spLocks noGrp="1"/>
          </p:cNvSpPr>
          <p:nvPr>
            <p:ph type="title"/>
          </p:nvPr>
        </p:nvSpPr>
        <p:spPr>
          <a:xfrm>
            <a:off x="3918856" y="714269"/>
            <a:ext cx="4611159" cy="1293028"/>
          </a:xfrm>
        </p:spPr>
        <p:txBody>
          <a:bodyPr/>
          <a:lstStyle/>
          <a:p>
            <a:r>
              <a:rPr lang="en-GB" dirty="0"/>
              <a:t>Job Description</a:t>
            </a:r>
          </a:p>
        </p:txBody>
      </p:sp>
      <p:sp>
        <p:nvSpPr>
          <p:cNvPr id="3" name="Content Placeholder 2">
            <a:extLst>
              <a:ext uri="{FF2B5EF4-FFF2-40B4-BE49-F238E27FC236}">
                <a16:creationId xmlns:a16="http://schemas.microsoft.com/office/drawing/2014/main" id="{9FA3661F-4835-499C-A19B-0CA71583B758}"/>
              </a:ext>
            </a:extLst>
          </p:cNvPr>
          <p:cNvSpPr>
            <a:spLocks noGrp="1"/>
          </p:cNvSpPr>
          <p:nvPr>
            <p:ph idx="1"/>
          </p:nvPr>
        </p:nvSpPr>
        <p:spPr>
          <a:xfrm>
            <a:off x="685800" y="2007297"/>
            <a:ext cx="10820400" cy="885953"/>
          </a:xfrm>
          <a:ln w="19050">
            <a:solidFill>
              <a:schemeClr val="tx1"/>
            </a:solidFill>
            <a:prstDash val="solid"/>
            <a:extLst>
              <a:ext uri="{C807C97D-BFC1-408E-A445-0C87EB9F89A2}">
                <ask:lineSketchStyleProps xmlns:ask="http://schemas.microsoft.com/office/drawing/2018/sketchyshapes" sd="1381889161">
                  <a:custGeom>
                    <a:avLst/>
                    <a:gdLst>
                      <a:gd name="connsiteX0" fmla="*/ 0 w 10820400"/>
                      <a:gd name="connsiteY0" fmla="*/ 0 h 824213"/>
                      <a:gd name="connsiteX1" fmla="*/ 677699 w 10820400"/>
                      <a:gd name="connsiteY1" fmla="*/ 0 h 824213"/>
                      <a:gd name="connsiteX2" fmla="*/ 1030785 w 10820400"/>
                      <a:gd name="connsiteY2" fmla="*/ 0 h 824213"/>
                      <a:gd name="connsiteX3" fmla="*/ 1383872 w 10820400"/>
                      <a:gd name="connsiteY3" fmla="*/ 0 h 824213"/>
                      <a:gd name="connsiteX4" fmla="*/ 1736959 w 10820400"/>
                      <a:gd name="connsiteY4" fmla="*/ 0 h 824213"/>
                      <a:gd name="connsiteX5" fmla="*/ 2090046 w 10820400"/>
                      <a:gd name="connsiteY5" fmla="*/ 0 h 824213"/>
                      <a:gd name="connsiteX6" fmla="*/ 2659540 w 10820400"/>
                      <a:gd name="connsiteY6" fmla="*/ 0 h 824213"/>
                      <a:gd name="connsiteX7" fmla="*/ 3337239 w 10820400"/>
                      <a:gd name="connsiteY7" fmla="*/ 0 h 824213"/>
                      <a:gd name="connsiteX8" fmla="*/ 4014938 w 10820400"/>
                      <a:gd name="connsiteY8" fmla="*/ 0 h 824213"/>
                      <a:gd name="connsiteX9" fmla="*/ 4368025 w 10820400"/>
                      <a:gd name="connsiteY9" fmla="*/ 0 h 824213"/>
                      <a:gd name="connsiteX10" fmla="*/ 4829315 w 10820400"/>
                      <a:gd name="connsiteY10" fmla="*/ 0 h 824213"/>
                      <a:gd name="connsiteX11" fmla="*/ 5398810 w 10820400"/>
                      <a:gd name="connsiteY11" fmla="*/ 0 h 824213"/>
                      <a:gd name="connsiteX12" fmla="*/ 6184713 w 10820400"/>
                      <a:gd name="connsiteY12" fmla="*/ 0 h 824213"/>
                      <a:gd name="connsiteX13" fmla="*/ 6646004 w 10820400"/>
                      <a:gd name="connsiteY13" fmla="*/ 0 h 824213"/>
                      <a:gd name="connsiteX14" fmla="*/ 7323702 w 10820400"/>
                      <a:gd name="connsiteY14" fmla="*/ 0 h 824213"/>
                      <a:gd name="connsiteX15" fmla="*/ 7893197 w 10820400"/>
                      <a:gd name="connsiteY15" fmla="*/ 0 h 824213"/>
                      <a:gd name="connsiteX16" fmla="*/ 8354488 w 10820400"/>
                      <a:gd name="connsiteY16" fmla="*/ 0 h 824213"/>
                      <a:gd name="connsiteX17" fmla="*/ 8923983 w 10820400"/>
                      <a:gd name="connsiteY17" fmla="*/ 0 h 824213"/>
                      <a:gd name="connsiteX18" fmla="*/ 9601681 w 10820400"/>
                      <a:gd name="connsiteY18" fmla="*/ 0 h 824213"/>
                      <a:gd name="connsiteX19" fmla="*/ 9954768 w 10820400"/>
                      <a:gd name="connsiteY19" fmla="*/ 0 h 824213"/>
                      <a:gd name="connsiteX20" fmla="*/ 10199651 w 10820400"/>
                      <a:gd name="connsiteY20" fmla="*/ 0 h 824213"/>
                      <a:gd name="connsiteX21" fmla="*/ 10820400 w 10820400"/>
                      <a:gd name="connsiteY21" fmla="*/ 0 h 824213"/>
                      <a:gd name="connsiteX22" fmla="*/ 10820400 w 10820400"/>
                      <a:gd name="connsiteY22" fmla="*/ 412107 h 824213"/>
                      <a:gd name="connsiteX23" fmla="*/ 10820400 w 10820400"/>
                      <a:gd name="connsiteY23" fmla="*/ 824213 h 824213"/>
                      <a:gd name="connsiteX24" fmla="*/ 10250905 w 10820400"/>
                      <a:gd name="connsiteY24" fmla="*/ 824213 h 824213"/>
                      <a:gd name="connsiteX25" fmla="*/ 9681411 w 10820400"/>
                      <a:gd name="connsiteY25" fmla="*/ 824213 h 824213"/>
                      <a:gd name="connsiteX26" fmla="*/ 9328324 w 10820400"/>
                      <a:gd name="connsiteY26" fmla="*/ 824213 h 824213"/>
                      <a:gd name="connsiteX27" fmla="*/ 9083441 w 10820400"/>
                      <a:gd name="connsiteY27" fmla="*/ 824213 h 824213"/>
                      <a:gd name="connsiteX28" fmla="*/ 8297538 w 10820400"/>
                      <a:gd name="connsiteY28" fmla="*/ 824213 h 824213"/>
                      <a:gd name="connsiteX29" fmla="*/ 7836248 w 10820400"/>
                      <a:gd name="connsiteY29" fmla="*/ 824213 h 824213"/>
                      <a:gd name="connsiteX30" fmla="*/ 7374957 w 10820400"/>
                      <a:gd name="connsiteY30" fmla="*/ 824213 h 824213"/>
                      <a:gd name="connsiteX31" fmla="*/ 6697258 w 10820400"/>
                      <a:gd name="connsiteY31" fmla="*/ 824213 h 824213"/>
                      <a:gd name="connsiteX32" fmla="*/ 6127763 w 10820400"/>
                      <a:gd name="connsiteY32" fmla="*/ 824213 h 824213"/>
                      <a:gd name="connsiteX33" fmla="*/ 5341861 w 10820400"/>
                      <a:gd name="connsiteY33" fmla="*/ 824213 h 824213"/>
                      <a:gd name="connsiteX34" fmla="*/ 4988774 w 10820400"/>
                      <a:gd name="connsiteY34" fmla="*/ 824213 h 824213"/>
                      <a:gd name="connsiteX35" fmla="*/ 4527483 w 10820400"/>
                      <a:gd name="connsiteY35" fmla="*/ 824213 h 824213"/>
                      <a:gd name="connsiteX36" fmla="*/ 4066192 w 10820400"/>
                      <a:gd name="connsiteY36" fmla="*/ 824213 h 824213"/>
                      <a:gd name="connsiteX37" fmla="*/ 3280290 w 10820400"/>
                      <a:gd name="connsiteY37" fmla="*/ 824213 h 824213"/>
                      <a:gd name="connsiteX38" fmla="*/ 2602591 w 10820400"/>
                      <a:gd name="connsiteY38" fmla="*/ 824213 h 824213"/>
                      <a:gd name="connsiteX39" fmla="*/ 2141300 w 10820400"/>
                      <a:gd name="connsiteY39" fmla="*/ 824213 h 824213"/>
                      <a:gd name="connsiteX40" fmla="*/ 1788213 w 10820400"/>
                      <a:gd name="connsiteY40" fmla="*/ 824213 h 824213"/>
                      <a:gd name="connsiteX41" fmla="*/ 1110515 w 10820400"/>
                      <a:gd name="connsiteY41" fmla="*/ 824213 h 824213"/>
                      <a:gd name="connsiteX42" fmla="*/ 541020 w 10820400"/>
                      <a:gd name="connsiteY42" fmla="*/ 824213 h 824213"/>
                      <a:gd name="connsiteX43" fmla="*/ 0 w 10820400"/>
                      <a:gd name="connsiteY43" fmla="*/ 824213 h 824213"/>
                      <a:gd name="connsiteX44" fmla="*/ 0 w 10820400"/>
                      <a:gd name="connsiteY44" fmla="*/ 412107 h 824213"/>
                      <a:gd name="connsiteX45" fmla="*/ 0 w 10820400"/>
                      <a:gd name="connsiteY45" fmla="*/ 0 h 824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0820400" h="824213" fill="none" extrusionOk="0">
                        <a:moveTo>
                          <a:pt x="0" y="0"/>
                        </a:moveTo>
                        <a:cubicBezTo>
                          <a:pt x="292164" y="-57076"/>
                          <a:pt x="394049" y="60133"/>
                          <a:pt x="677699" y="0"/>
                        </a:cubicBezTo>
                        <a:cubicBezTo>
                          <a:pt x="961349" y="-60133"/>
                          <a:pt x="915168" y="37199"/>
                          <a:pt x="1030785" y="0"/>
                        </a:cubicBezTo>
                        <a:cubicBezTo>
                          <a:pt x="1146402" y="-37199"/>
                          <a:pt x="1219724" y="36467"/>
                          <a:pt x="1383872" y="0"/>
                        </a:cubicBezTo>
                        <a:cubicBezTo>
                          <a:pt x="1548020" y="-36467"/>
                          <a:pt x="1597251" y="35713"/>
                          <a:pt x="1736959" y="0"/>
                        </a:cubicBezTo>
                        <a:cubicBezTo>
                          <a:pt x="1876667" y="-35713"/>
                          <a:pt x="1940995" y="39996"/>
                          <a:pt x="2090046" y="0"/>
                        </a:cubicBezTo>
                        <a:cubicBezTo>
                          <a:pt x="2239097" y="-39996"/>
                          <a:pt x="2377337" y="21812"/>
                          <a:pt x="2659540" y="0"/>
                        </a:cubicBezTo>
                        <a:cubicBezTo>
                          <a:pt x="2941743" y="-21812"/>
                          <a:pt x="3088718" y="52736"/>
                          <a:pt x="3337239" y="0"/>
                        </a:cubicBezTo>
                        <a:cubicBezTo>
                          <a:pt x="3585760" y="-52736"/>
                          <a:pt x="3734413" y="15490"/>
                          <a:pt x="4014938" y="0"/>
                        </a:cubicBezTo>
                        <a:cubicBezTo>
                          <a:pt x="4295463" y="-15490"/>
                          <a:pt x="4193021" y="41525"/>
                          <a:pt x="4368025" y="0"/>
                        </a:cubicBezTo>
                        <a:cubicBezTo>
                          <a:pt x="4543029" y="-41525"/>
                          <a:pt x="4688640" y="25659"/>
                          <a:pt x="4829315" y="0"/>
                        </a:cubicBezTo>
                        <a:cubicBezTo>
                          <a:pt x="4969990" y="-25659"/>
                          <a:pt x="5251998" y="59354"/>
                          <a:pt x="5398810" y="0"/>
                        </a:cubicBezTo>
                        <a:cubicBezTo>
                          <a:pt x="5545623" y="-59354"/>
                          <a:pt x="5946472" y="61235"/>
                          <a:pt x="6184713" y="0"/>
                        </a:cubicBezTo>
                        <a:cubicBezTo>
                          <a:pt x="6422954" y="-61235"/>
                          <a:pt x="6525766" y="22859"/>
                          <a:pt x="6646004" y="0"/>
                        </a:cubicBezTo>
                        <a:cubicBezTo>
                          <a:pt x="6766242" y="-22859"/>
                          <a:pt x="7177664" y="63730"/>
                          <a:pt x="7323702" y="0"/>
                        </a:cubicBezTo>
                        <a:cubicBezTo>
                          <a:pt x="7469740" y="-63730"/>
                          <a:pt x="7687877" y="65527"/>
                          <a:pt x="7893197" y="0"/>
                        </a:cubicBezTo>
                        <a:cubicBezTo>
                          <a:pt x="8098517" y="-65527"/>
                          <a:pt x="8172687" y="4483"/>
                          <a:pt x="8354488" y="0"/>
                        </a:cubicBezTo>
                        <a:cubicBezTo>
                          <a:pt x="8536289" y="-4483"/>
                          <a:pt x="8694439" y="19609"/>
                          <a:pt x="8923983" y="0"/>
                        </a:cubicBezTo>
                        <a:cubicBezTo>
                          <a:pt x="9153528" y="-19609"/>
                          <a:pt x="9282835" y="61060"/>
                          <a:pt x="9601681" y="0"/>
                        </a:cubicBezTo>
                        <a:cubicBezTo>
                          <a:pt x="9920527" y="-61060"/>
                          <a:pt x="9846447" y="11361"/>
                          <a:pt x="9954768" y="0"/>
                        </a:cubicBezTo>
                        <a:cubicBezTo>
                          <a:pt x="10063089" y="-11361"/>
                          <a:pt x="10110982" y="11305"/>
                          <a:pt x="10199651" y="0"/>
                        </a:cubicBezTo>
                        <a:cubicBezTo>
                          <a:pt x="10288320" y="-11305"/>
                          <a:pt x="10551842" y="66530"/>
                          <a:pt x="10820400" y="0"/>
                        </a:cubicBezTo>
                        <a:cubicBezTo>
                          <a:pt x="10866402" y="123332"/>
                          <a:pt x="10801490" y="274832"/>
                          <a:pt x="10820400" y="412107"/>
                        </a:cubicBezTo>
                        <a:cubicBezTo>
                          <a:pt x="10839310" y="549382"/>
                          <a:pt x="10813242" y="619142"/>
                          <a:pt x="10820400" y="824213"/>
                        </a:cubicBezTo>
                        <a:cubicBezTo>
                          <a:pt x="10572816" y="857145"/>
                          <a:pt x="10397980" y="771682"/>
                          <a:pt x="10250905" y="824213"/>
                        </a:cubicBezTo>
                        <a:cubicBezTo>
                          <a:pt x="10103831" y="876744"/>
                          <a:pt x="9924984" y="762662"/>
                          <a:pt x="9681411" y="824213"/>
                        </a:cubicBezTo>
                        <a:cubicBezTo>
                          <a:pt x="9437838" y="885764"/>
                          <a:pt x="9487274" y="806902"/>
                          <a:pt x="9328324" y="824213"/>
                        </a:cubicBezTo>
                        <a:cubicBezTo>
                          <a:pt x="9169374" y="841524"/>
                          <a:pt x="9190845" y="802975"/>
                          <a:pt x="9083441" y="824213"/>
                        </a:cubicBezTo>
                        <a:cubicBezTo>
                          <a:pt x="8976037" y="845451"/>
                          <a:pt x="8621809" y="814738"/>
                          <a:pt x="8297538" y="824213"/>
                        </a:cubicBezTo>
                        <a:cubicBezTo>
                          <a:pt x="7973267" y="833688"/>
                          <a:pt x="8030664" y="803805"/>
                          <a:pt x="7836248" y="824213"/>
                        </a:cubicBezTo>
                        <a:cubicBezTo>
                          <a:pt x="7641832" y="844621"/>
                          <a:pt x="7526951" y="815024"/>
                          <a:pt x="7374957" y="824213"/>
                        </a:cubicBezTo>
                        <a:cubicBezTo>
                          <a:pt x="7222963" y="833402"/>
                          <a:pt x="6892847" y="765874"/>
                          <a:pt x="6697258" y="824213"/>
                        </a:cubicBezTo>
                        <a:cubicBezTo>
                          <a:pt x="6501669" y="882552"/>
                          <a:pt x="6253916" y="789052"/>
                          <a:pt x="6127763" y="824213"/>
                        </a:cubicBezTo>
                        <a:cubicBezTo>
                          <a:pt x="6001610" y="859374"/>
                          <a:pt x="5660879" y="790931"/>
                          <a:pt x="5341861" y="824213"/>
                        </a:cubicBezTo>
                        <a:cubicBezTo>
                          <a:pt x="5022843" y="857495"/>
                          <a:pt x="5146791" y="821571"/>
                          <a:pt x="4988774" y="824213"/>
                        </a:cubicBezTo>
                        <a:cubicBezTo>
                          <a:pt x="4830757" y="826855"/>
                          <a:pt x="4742018" y="814245"/>
                          <a:pt x="4527483" y="824213"/>
                        </a:cubicBezTo>
                        <a:cubicBezTo>
                          <a:pt x="4312948" y="834181"/>
                          <a:pt x="4278583" y="791942"/>
                          <a:pt x="4066192" y="824213"/>
                        </a:cubicBezTo>
                        <a:cubicBezTo>
                          <a:pt x="3853801" y="856484"/>
                          <a:pt x="3437668" y="794392"/>
                          <a:pt x="3280290" y="824213"/>
                        </a:cubicBezTo>
                        <a:cubicBezTo>
                          <a:pt x="3122912" y="854034"/>
                          <a:pt x="2937652" y="784357"/>
                          <a:pt x="2602591" y="824213"/>
                        </a:cubicBezTo>
                        <a:cubicBezTo>
                          <a:pt x="2267530" y="864069"/>
                          <a:pt x="2274674" y="775252"/>
                          <a:pt x="2141300" y="824213"/>
                        </a:cubicBezTo>
                        <a:cubicBezTo>
                          <a:pt x="2007926" y="873174"/>
                          <a:pt x="1874972" y="800211"/>
                          <a:pt x="1788213" y="824213"/>
                        </a:cubicBezTo>
                        <a:cubicBezTo>
                          <a:pt x="1701454" y="848215"/>
                          <a:pt x="1277529" y="771394"/>
                          <a:pt x="1110515" y="824213"/>
                        </a:cubicBezTo>
                        <a:cubicBezTo>
                          <a:pt x="943501" y="877032"/>
                          <a:pt x="710371" y="791609"/>
                          <a:pt x="541020" y="824213"/>
                        </a:cubicBezTo>
                        <a:cubicBezTo>
                          <a:pt x="371669" y="856817"/>
                          <a:pt x="247541" y="771342"/>
                          <a:pt x="0" y="824213"/>
                        </a:cubicBezTo>
                        <a:cubicBezTo>
                          <a:pt x="-2157" y="704997"/>
                          <a:pt x="4103" y="535702"/>
                          <a:pt x="0" y="412107"/>
                        </a:cubicBezTo>
                        <a:cubicBezTo>
                          <a:pt x="-4103" y="288512"/>
                          <a:pt x="40244" y="141863"/>
                          <a:pt x="0" y="0"/>
                        </a:cubicBezTo>
                        <a:close/>
                      </a:path>
                      <a:path w="10820400" h="824213" stroke="0" extrusionOk="0">
                        <a:moveTo>
                          <a:pt x="0" y="0"/>
                        </a:moveTo>
                        <a:cubicBezTo>
                          <a:pt x="258921" y="-51156"/>
                          <a:pt x="451314" y="37102"/>
                          <a:pt x="569495" y="0"/>
                        </a:cubicBezTo>
                        <a:cubicBezTo>
                          <a:pt x="687677" y="-37102"/>
                          <a:pt x="736330" y="24307"/>
                          <a:pt x="814377" y="0"/>
                        </a:cubicBezTo>
                        <a:cubicBezTo>
                          <a:pt x="892424" y="-24307"/>
                          <a:pt x="952094" y="11147"/>
                          <a:pt x="1059260" y="0"/>
                        </a:cubicBezTo>
                        <a:cubicBezTo>
                          <a:pt x="1166426" y="-11147"/>
                          <a:pt x="1187168" y="5045"/>
                          <a:pt x="1304143" y="0"/>
                        </a:cubicBezTo>
                        <a:cubicBezTo>
                          <a:pt x="1421118" y="-5045"/>
                          <a:pt x="1578075" y="25018"/>
                          <a:pt x="1657230" y="0"/>
                        </a:cubicBezTo>
                        <a:cubicBezTo>
                          <a:pt x="1736385" y="-25018"/>
                          <a:pt x="1987422" y="17777"/>
                          <a:pt x="2118520" y="0"/>
                        </a:cubicBezTo>
                        <a:cubicBezTo>
                          <a:pt x="2249618" y="-17777"/>
                          <a:pt x="2386996" y="41232"/>
                          <a:pt x="2471607" y="0"/>
                        </a:cubicBezTo>
                        <a:cubicBezTo>
                          <a:pt x="2556218" y="-41232"/>
                          <a:pt x="2705698" y="28455"/>
                          <a:pt x="2824694" y="0"/>
                        </a:cubicBezTo>
                        <a:cubicBezTo>
                          <a:pt x="2943690" y="-28455"/>
                          <a:pt x="3088685" y="23968"/>
                          <a:pt x="3285985" y="0"/>
                        </a:cubicBezTo>
                        <a:cubicBezTo>
                          <a:pt x="3483285" y="-23968"/>
                          <a:pt x="3537404" y="35658"/>
                          <a:pt x="3747275" y="0"/>
                        </a:cubicBezTo>
                        <a:cubicBezTo>
                          <a:pt x="3957146" y="-35658"/>
                          <a:pt x="4337292" y="72209"/>
                          <a:pt x="4533178" y="0"/>
                        </a:cubicBezTo>
                        <a:cubicBezTo>
                          <a:pt x="4729064" y="-72209"/>
                          <a:pt x="4854969" y="27319"/>
                          <a:pt x="4994469" y="0"/>
                        </a:cubicBezTo>
                        <a:cubicBezTo>
                          <a:pt x="5133969" y="-27319"/>
                          <a:pt x="5188128" y="8902"/>
                          <a:pt x="5239352" y="0"/>
                        </a:cubicBezTo>
                        <a:cubicBezTo>
                          <a:pt x="5290576" y="-8902"/>
                          <a:pt x="5710274" y="30781"/>
                          <a:pt x="6025254" y="0"/>
                        </a:cubicBezTo>
                        <a:cubicBezTo>
                          <a:pt x="6340234" y="-30781"/>
                          <a:pt x="6296217" y="30670"/>
                          <a:pt x="6486545" y="0"/>
                        </a:cubicBezTo>
                        <a:cubicBezTo>
                          <a:pt x="6676873" y="-30670"/>
                          <a:pt x="6753560" y="33384"/>
                          <a:pt x="6839632" y="0"/>
                        </a:cubicBezTo>
                        <a:cubicBezTo>
                          <a:pt x="6925704" y="-33384"/>
                          <a:pt x="7177549" y="30934"/>
                          <a:pt x="7409127" y="0"/>
                        </a:cubicBezTo>
                        <a:cubicBezTo>
                          <a:pt x="7640706" y="-30934"/>
                          <a:pt x="7819876" y="34047"/>
                          <a:pt x="7978621" y="0"/>
                        </a:cubicBezTo>
                        <a:cubicBezTo>
                          <a:pt x="8137366" y="-34047"/>
                          <a:pt x="8142972" y="13336"/>
                          <a:pt x="8223504" y="0"/>
                        </a:cubicBezTo>
                        <a:cubicBezTo>
                          <a:pt x="8304036" y="-13336"/>
                          <a:pt x="8433327" y="4196"/>
                          <a:pt x="8576591" y="0"/>
                        </a:cubicBezTo>
                        <a:cubicBezTo>
                          <a:pt x="8719855" y="-4196"/>
                          <a:pt x="8994567" y="51834"/>
                          <a:pt x="9362493" y="0"/>
                        </a:cubicBezTo>
                        <a:cubicBezTo>
                          <a:pt x="9730419" y="-51834"/>
                          <a:pt x="9699021" y="5567"/>
                          <a:pt x="9931988" y="0"/>
                        </a:cubicBezTo>
                        <a:cubicBezTo>
                          <a:pt x="10164956" y="-5567"/>
                          <a:pt x="10496574" y="83938"/>
                          <a:pt x="10820400" y="0"/>
                        </a:cubicBezTo>
                        <a:cubicBezTo>
                          <a:pt x="10857553" y="195833"/>
                          <a:pt x="10777316" y="268468"/>
                          <a:pt x="10820400" y="395622"/>
                        </a:cubicBezTo>
                        <a:cubicBezTo>
                          <a:pt x="10863484" y="522776"/>
                          <a:pt x="10807838" y="628848"/>
                          <a:pt x="10820400" y="824213"/>
                        </a:cubicBezTo>
                        <a:cubicBezTo>
                          <a:pt x="10769183" y="830477"/>
                          <a:pt x="10665408" y="807821"/>
                          <a:pt x="10575517" y="824213"/>
                        </a:cubicBezTo>
                        <a:cubicBezTo>
                          <a:pt x="10485626" y="840605"/>
                          <a:pt x="10452464" y="798669"/>
                          <a:pt x="10330635" y="824213"/>
                        </a:cubicBezTo>
                        <a:cubicBezTo>
                          <a:pt x="10208806" y="849757"/>
                          <a:pt x="10136955" y="805897"/>
                          <a:pt x="10085752" y="824213"/>
                        </a:cubicBezTo>
                        <a:cubicBezTo>
                          <a:pt x="10034549" y="842529"/>
                          <a:pt x="9900265" y="793597"/>
                          <a:pt x="9732665" y="824213"/>
                        </a:cubicBezTo>
                        <a:cubicBezTo>
                          <a:pt x="9565065" y="854829"/>
                          <a:pt x="9554419" y="803602"/>
                          <a:pt x="9379578" y="824213"/>
                        </a:cubicBezTo>
                        <a:cubicBezTo>
                          <a:pt x="9204737" y="844824"/>
                          <a:pt x="8939434" y="804337"/>
                          <a:pt x="8810084" y="824213"/>
                        </a:cubicBezTo>
                        <a:cubicBezTo>
                          <a:pt x="8680734" y="844089"/>
                          <a:pt x="8468518" y="803644"/>
                          <a:pt x="8240589" y="824213"/>
                        </a:cubicBezTo>
                        <a:cubicBezTo>
                          <a:pt x="8012661" y="844782"/>
                          <a:pt x="7784798" y="745147"/>
                          <a:pt x="7562890" y="824213"/>
                        </a:cubicBezTo>
                        <a:cubicBezTo>
                          <a:pt x="7340982" y="903279"/>
                          <a:pt x="7137396" y="819807"/>
                          <a:pt x="6993395" y="824213"/>
                        </a:cubicBezTo>
                        <a:cubicBezTo>
                          <a:pt x="6849395" y="828619"/>
                          <a:pt x="6625491" y="814191"/>
                          <a:pt x="6423901" y="824213"/>
                        </a:cubicBezTo>
                        <a:cubicBezTo>
                          <a:pt x="6222311" y="834235"/>
                          <a:pt x="6283348" y="821077"/>
                          <a:pt x="6179018" y="824213"/>
                        </a:cubicBezTo>
                        <a:cubicBezTo>
                          <a:pt x="6074688" y="827349"/>
                          <a:pt x="5816002" y="766927"/>
                          <a:pt x="5609523" y="824213"/>
                        </a:cubicBezTo>
                        <a:cubicBezTo>
                          <a:pt x="5403044" y="881499"/>
                          <a:pt x="5424374" y="788075"/>
                          <a:pt x="5256436" y="824213"/>
                        </a:cubicBezTo>
                        <a:cubicBezTo>
                          <a:pt x="5088498" y="860351"/>
                          <a:pt x="4904781" y="790956"/>
                          <a:pt x="4795146" y="824213"/>
                        </a:cubicBezTo>
                        <a:cubicBezTo>
                          <a:pt x="4685511" y="857470"/>
                          <a:pt x="4486372" y="823986"/>
                          <a:pt x="4333855" y="824213"/>
                        </a:cubicBezTo>
                        <a:cubicBezTo>
                          <a:pt x="4181338" y="824440"/>
                          <a:pt x="3910442" y="798076"/>
                          <a:pt x="3547952" y="824213"/>
                        </a:cubicBezTo>
                        <a:cubicBezTo>
                          <a:pt x="3185462" y="850350"/>
                          <a:pt x="3192026" y="804551"/>
                          <a:pt x="2978457" y="824213"/>
                        </a:cubicBezTo>
                        <a:cubicBezTo>
                          <a:pt x="2764889" y="843875"/>
                          <a:pt x="2743797" y="822298"/>
                          <a:pt x="2517167" y="824213"/>
                        </a:cubicBezTo>
                        <a:cubicBezTo>
                          <a:pt x="2290537" y="826128"/>
                          <a:pt x="2373765" y="814913"/>
                          <a:pt x="2272284" y="824213"/>
                        </a:cubicBezTo>
                        <a:cubicBezTo>
                          <a:pt x="2170803" y="833513"/>
                          <a:pt x="2007519" y="783797"/>
                          <a:pt x="1919197" y="824213"/>
                        </a:cubicBezTo>
                        <a:cubicBezTo>
                          <a:pt x="1830875" y="864629"/>
                          <a:pt x="1723882" y="799956"/>
                          <a:pt x="1674315" y="824213"/>
                        </a:cubicBezTo>
                        <a:cubicBezTo>
                          <a:pt x="1624748" y="848470"/>
                          <a:pt x="1333815" y="758176"/>
                          <a:pt x="996616" y="824213"/>
                        </a:cubicBezTo>
                        <a:cubicBezTo>
                          <a:pt x="659417" y="890250"/>
                          <a:pt x="453998" y="788191"/>
                          <a:pt x="0" y="824213"/>
                        </a:cubicBezTo>
                        <a:cubicBezTo>
                          <a:pt x="-14678" y="689054"/>
                          <a:pt x="9226" y="601476"/>
                          <a:pt x="0" y="436833"/>
                        </a:cubicBezTo>
                        <a:cubicBezTo>
                          <a:pt x="-9226" y="272190"/>
                          <a:pt x="50709" y="184256"/>
                          <a:pt x="0" y="0"/>
                        </a:cubicBezTo>
                        <a:close/>
                      </a:path>
                    </a:pathLst>
                  </a:custGeom>
                  <ask:type>
                    <ask:lineSketchNone/>
                  </ask:type>
                </ask:lineSketchStyleProps>
              </a:ext>
            </a:extLst>
          </a:ln>
        </p:spPr>
        <p:txBody>
          <a:bodyPr anchor="ctr" anchorCtr="1">
            <a:normAutofit/>
          </a:bodyPr>
          <a:lstStyle/>
          <a:p>
            <a:pPr marL="0" indent="0" algn="ctr">
              <a:buNone/>
            </a:pPr>
            <a:r>
              <a:rPr lang="en-GB" sz="2000" i="1" dirty="0"/>
              <a:t>“Equip people with the tools and techniques they need to overcome complex problems related to anxiety and depression” (NHS England, 2019)</a:t>
            </a:r>
          </a:p>
        </p:txBody>
      </p:sp>
      <p:sp>
        <p:nvSpPr>
          <p:cNvPr id="4" name="Content Placeholder 2">
            <a:extLst>
              <a:ext uri="{FF2B5EF4-FFF2-40B4-BE49-F238E27FC236}">
                <a16:creationId xmlns:a16="http://schemas.microsoft.com/office/drawing/2014/main" id="{1D736E5A-38E4-4D5E-BB79-9FE0EB63EF6C}"/>
              </a:ext>
            </a:extLst>
          </p:cNvPr>
          <p:cNvSpPr txBox="1">
            <a:spLocks/>
          </p:cNvSpPr>
          <p:nvPr/>
        </p:nvSpPr>
        <p:spPr>
          <a:xfrm>
            <a:off x="685800" y="3585754"/>
            <a:ext cx="10820400" cy="1945919"/>
          </a:xfrm>
          <a:prstGeom prst="rect">
            <a:avLst/>
          </a:prstGeom>
          <a:ln>
            <a:noFill/>
          </a:ln>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2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600" kern="1200">
                <a:solidFill>
                  <a:schemeClr val="tx1"/>
                </a:solidFill>
                <a:latin typeface="+mn-lt"/>
                <a:ea typeface="+mn-ea"/>
                <a:cs typeface="+mn-cs"/>
              </a:defRPr>
            </a:lvl9pPr>
          </a:lstStyle>
          <a:p>
            <a:r>
              <a:rPr lang="en-GB" dirty="0"/>
              <a:t>Offer a range of cognitive behavioural therapeutic interventions to those experiencing mental health disorders.</a:t>
            </a:r>
          </a:p>
          <a:p>
            <a:r>
              <a:rPr lang="en-GB" dirty="0"/>
              <a:t>Delivered through NHS Trusts across the UK.</a:t>
            </a:r>
          </a:p>
          <a:p>
            <a:r>
              <a:rPr lang="en-GB" dirty="0"/>
              <a:t>Work specifically within the Improving Access to Psychological Therapy Scheme (IAPT).</a:t>
            </a:r>
          </a:p>
          <a:p>
            <a:endParaRPr lang="en-GB" dirty="0"/>
          </a:p>
          <a:p>
            <a:endParaRPr lang="en-GB" dirty="0"/>
          </a:p>
          <a:p>
            <a:endParaRPr lang="en-GB" dirty="0"/>
          </a:p>
          <a:p>
            <a:pPr marL="0" indent="0">
              <a:buFont typeface="Arial" panose="020B0604020202020204" pitchFamily="34" charset="0"/>
              <a:buNone/>
            </a:pPr>
            <a:endParaRPr lang="en-GB" i="1" dirty="0"/>
          </a:p>
          <a:p>
            <a:pPr marL="0" indent="0">
              <a:buFont typeface="Arial" panose="020B0604020202020204" pitchFamily="34" charset="0"/>
              <a:buNone/>
            </a:pPr>
            <a:endParaRPr lang="en-GB" i="1"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a:p>
            <a:pPr marL="0" indent="0">
              <a:buFont typeface="Arial" panose="020B0604020202020204" pitchFamily="34" charset="0"/>
              <a:buNone/>
            </a:pPr>
            <a:endParaRPr lang="en-GB" dirty="0"/>
          </a:p>
        </p:txBody>
      </p:sp>
    </p:spTree>
    <p:extLst>
      <p:ext uri="{BB962C8B-B14F-4D97-AF65-F5344CB8AC3E}">
        <p14:creationId xmlns:p14="http://schemas.microsoft.com/office/powerpoint/2010/main" val="94326697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Oval 9">
            <a:extLst>
              <a:ext uri="{FF2B5EF4-FFF2-40B4-BE49-F238E27FC236}">
                <a16:creationId xmlns:a16="http://schemas.microsoft.com/office/drawing/2014/main" id="{FD19EACE-19A9-4D01-8672-983C0540FA05}"/>
              </a:ext>
            </a:extLst>
          </p:cNvPr>
          <p:cNvSpPr/>
          <p:nvPr/>
        </p:nvSpPr>
        <p:spPr>
          <a:xfrm>
            <a:off x="4245429" y="2756263"/>
            <a:ext cx="3892731" cy="1894114"/>
          </a:xfrm>
          <a:prstGeom prst="ellipse">
            <a:avLst/>
          </a:prstGeom>
          <a:solidFill>
            <a:schemeClr val="bg2">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Improving Access to Psychological Therapies (IAPT)</a:t>
            </a:r>
          </a:p>
        </p:txBody>
      </p:sp>
      <p:sp>
        <p:nvSpPr>
          <p:cNvPr id="2" name="Arrow: Up 1">
            <a:extLst>
              <a:ext uri="{FF2B5EF4-FFF2-40B4-BE49-F238E27FC236}">
                <a16:creationId xmlns:a16="http://schemas.microsoft.com/office/drawing/2014/main" id="{37D3EF2D-083F-4A9B-A424-96F6619AA25E}"/>
              </a:ext>
            </a:extLst>
          </p:cNvPr>
          <p:cNvSpPr/>
          <p:nvPr/>
        </p:nvSpPr>
        <p:spPr>
          <a:xfrm rot="3966049">
            <a:off x="8251734" y="2347997"/>
            <a:ext cx="281354" cy="871192"/>
          </a:xfrm>
          <a:prstGeom prst="upArrow">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4" name="Rectangle: Rounded Corners 3">
            <a:extLst>
              <a:ext uri="{FF2B5EF4-FFF2-40B4-BE49-F238E27FC236}">
                <a16:creationId xmlns:a16="http://schemas.microsoft.com/office/drawing/2014/main" id="{5E64DB47-A5EF-4B5A-A228-2E9D47FA251D}"/>
              </a:ext>
            </a:extLst>
          </p:cNvPr>
          <p:cNvSpPr/>
          <p:nvPr/>
        </p:nvSpPr>
        <p:spPr>
          <a:xfrm>
            <a:off x="6634063" y="1068690"/>
            <a:ext cx="1702191" cy="618979"/>
          </a:xfrm>
          <a:prstGeom prst="roundRect">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Began in 2008</a:t>
            </a:r>
          </a:p>
        </p:txBody>
      </p:sp>
      <p:sp>
        <p:nvSpPr>
          <p:cNvPr id="6" name="Arrow: Up 5">
            <a:extLst>
              <a:ext uri="{FF2B5EF4-FFF2-40B4-BE49-F238E27FC236}">
                <a16:creationId xmlns:a16="http://schemas.microsoft.com/office/drawing/2014/main" id="{11C0473D-7156-460F-8CED-D5E590042ABD}"/>
              </a:ext>
            </a:extLst>
          </p:cNvPr>
          <p:cNvSpPr/>
          <p:nvPr/>
        </p:nvSpPr>
        <p:spPr>
          <a:xfrm rot="1247236">
            <a:off x="7203804" y="1892401"/>
            <a:ext cx="281354" cy="871192"/>
          </a:xfrm>
          <a:prstGeom prst="upArrow">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7" name="Rectangle: Rounded Corners 6">
            <a:extLst>
              <a:ext uri="{FF2B5EF4-FFF2-40B4-BE49-F238E27FC236}">
                <a16:creationId xmlns:a16="http://schemas.microsoft.com/office/drawing/2014/main" id="{1F1F2AF6-F03F-4A10-B82C-94813C85D5A8}"/>
              </a:ext>
            </a:extLst>
          </p:cNvPr>
          <p:cNvSpPr/>
          <p:nvPr/>
        </p:nvSpPr>
        <p:spPr>
          <a:xfrm>
            <a:off x="9222227" y="1180777"/>
            <a:ext cx="2065743" cy="1308654"/>
          </a:xfrm>
          <a:prstGeom prst="roundRect">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NHS plan to transform mental health in the UK</a:t>
            </a:r>
          </a:p>
        </p:txBody>
      </p:sp>
      <p:sp>
        <p:nvSpPr>
          <p:cNvPr id="8" name="Rectangle: Rounded Corners 7">
            <a:extLst>
              <a:ext uri="{FF2B5EF4-FFF2-40B4-BE49-F238E27FC236}">
                <a16:creationId xmlns:a16="http://schemas.microsoft.com/office/drawing/2014/main" id="{12F07C2B-64D5-4968-B406-197873D507CE}"/>
              </a:ext>
            </a:extLst>
          </p:cNvPr>
          <p:cNvSpPr/>
          <p:nvPr/>
        </p:nvSpPr>
        <p:spPr>
          <a:xfrm>
            <a:off x="9557142" y="3385723"/>
            <a:ext cx="2250062" cy="1308654"/>
          </a:xfrm>
          <a:prstGeom prst="roundRect">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1.9 million people accessing therapy by 2023</a:t>
            </a:r>
          </a:p>
        </p:txBody>
      </p:sp>
      <p:sp>
        <p:nvSpPr>
          <p:cNvPr id="9" name="Arrow: Up 8">
            <a:extLst>
              <a:ext uri="{FF2B5EF4-FFF2-40B4-BE49-F238E27FC236}">
                <a16:creationId xmlns:a16="http://schemas.microsoft.com/office/drawing/2014/main" id="{3D6A2F74-15A8-4948-9EDA-6D8FD8AD14E5}"/>
              </a:ext>
            </a:extLst>
          </p:cNvPr>
          <p:cNvSpPr/>
          <p:nvPr/>
        </p:nvSpPr>
        <p:spPr>
          <a:xfrm rot="5997744">
            <a:off x="8611197" y="3323765"/>
            <a:ext cx="281354" cy="871192"/>
          </a:xfrm>
          <a:prstGeom prst="upArrow">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1" name="Arrow: Up 10">
            <a:extLst>
              <a:ext uri="{FF2B5EF4-FFF2-40B4-BE49-F238E27FC236}">
                <a16:creationId xmlns:a16="http://schemas.microsoft.com/office/drawing/2014/main" id="{B046BC25-8D27-490A-8CFA-E39CB17ECF0C}"/>
              </a:ext>
            </a:extLst>
          </p:cNvPr>
          <p:cNvSpPr/>
          <p:nvPr/>
        </p:nvSpPr>
        <p:spPr>
          <a:xfrm rot="7938171">
            <a:off x="7518532" y="4578338"/>
            <a:ext cx="281354" cy="871192"/>
          </a:xfrm>
          <a:prstGeom prst="upArrow">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2" name="Rectangle: Rounded Corners 11">
            <a:extLst>
              <a:ext uri="{FF2B5EF4-FFF2-40B4-BE49-F238E27FC236}">
                <a16:creationId xmlns:a16="http://schemas.microsoft.com/office/drawing/2014/main" id="{68E464B0-69D9-4598-B116-E57BF15C3DE2}"/>
              </a:ext>
            </a:extLst>
          </p:cNvPr>
          <p:cNvSpPr/>
          <p:nvPr/>
        </p:nvSpPr>
        <p:spPr>
          <a:xfrm>
            <a:off x="8194693" y="5142008"/>
            <a:ext cx="2250062" cy="1308654"/>
          </a:xfrm>
          <a:prstGeom prst="roundRect">
            <a:avLst/>
          </a:prstGeom>
          <a:solidFill>
            <a:schemeClr val="tx1">
              <a:lumMod val="8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Provides training scheme to train people to be CBT therapists </a:t>
            </a:r>
          </a:p>
        </p:txBody>
      </p:sp>
      <p:sp>
        <p:nvSpPr>
          <p:cNvPr id="5" name="Rectangle: Rounded Corners 4">
            <a:extLst>
              <a:ext uri="{FF2B5EF4-FFF2-40B4-BE49-F238E27FC236}">
                <a16:creationId xmlns:a16="http://schemas.microsoft.com/office/drawing/2014/main" id="{F755F435-ABD3-4ED5-ACF2-7BA18D2B3E18}"/>
              </a:ext>
            </a:extLst>
          </p:cNvPr>
          <p:cNvSpPr/>
          <p:nvPr/>
        </p:nvSpPr>
        <p:spPr>
          <a:xfrm>
            <a:off x="483157" y="1549412"/>
            <a:ext cx="2913018" cy="1417365"/>
          </a:xfrm>
          <a:prstGeom prst="roundRect">
            <a:avLst/>
          </a:prstGeom>
          <a:solidFill>
            <a:srgbClr val="FE66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Evidence based psychological therapies</a:t>
            </a:r>
          </a:p>
        </p:txBody>
      </p:sp>
      <p:sp>
        <p:nvSpPr>
          <p:cNvPr id="14" name="Rectangle: Rounded Corners 13">
            <a:extLst>
              <a:ext uri="{FF2B5EF4-FFF2-40B4-BE49-F238E27FC236}">
                <a16:creationId xmlns:a16="http://schemas.microsoft.com/office/drawing/2014/main" id="{3B0F02F6-2D7E-4A74-8683-A892990FE7F6}"/>
              </a:ext>
            </a:extLst>
          </p:cNvPr>
          <p:cNvSpPr/>
          <p:nvPr/>
        </p:nvSpPr>
        <p:spPr>
          <a:xfrm>
            <a:off x="483157" y="3105034"/>
            <a:ext cx="2913018" cy="1417365"/>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Routine outcome monitoring</a:t>
            </a:r>
          </a:p>
        </p:txBody>
      </p:sp>
      <p:sp>
        <p:nvSpPr>
          <p:cNvPr id="15" name="Rectangle: Rounded Corners 14">
            <a:extLst>
              <a:ext uri="{FF2B5EF4-FFF2-40B4-BE49-F238E27FC236}">
                <a16:creationId xmlns:a16="http://schemas.microsoft.com/office/drawing/2014/main" id="{C4972BBC-ABB9-4D7E-8227-E19412A9BBFE}"/>
              </a:ext>
            </a:extLst>
          </p:cNvPr>
          <p:cNvSpPr/>
          <p:nvPr/>
        </p:nvSpPr>
        <p:spPr>
          <a:xfrm>
            <a:off x="483157" y="4660656"/>
            <a:ext cx="2913018" cy="1417365"/>
          </a:xfrm>
          <a:prstGeom prst="roundRect">
            <a:avLst/>
          </a:prstGeom>
          <a:solidFill>
            <a:srgbClr val="6BA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solidFill>
                  <a:sysClr val="windowText" lastClr="000000"/>
                </a:solidFill>
              </a:rPr>
              <a:t>Regular and outcome focused supervision</a:t>
            </a:r>
          </a:p>
        </p:txBody>
      </p:sp>
      <p:sp>
        <p:nvSpPr>
          <p:cNvPr id="16" name="TextBox 15">
            <a:extLst>
              <a:ext uri="{FF2B5EF4-FFF2-40B4-BE49-F238E27FC236}">
                <a16:creationId xmlns:a16="http://schemas.microsoft.com/office/drawing/2014/main" id="{0911B267-6328-4CAC-955D-2692017EF34A}"/>
              </a:ext>
            </a:extLst>
          </p:cNvPr>
          <p:cNvSpPr txBox="1"/>
          <p:nvPr/>
        </p:nvSpPr>
        <p:spPr>
          <a:xfrm>
            <a:off x="587829" y="6078021"/>
            <a:ext cx="1933302" cy="307777"/>
          </a:xfrm>
          <a:prstGeom prst="rect">
            <a:avLst/>
          </a:prstGeom>
          <a:noFill/>
        </p:spPr>
        <p:txBody>
          <a:bodyPr wrap="square" rtlCol="0">
            <a:spAutoFit/>
          </a:bodyPr>
          <a:lstStyle/>
          <a:p>
            <a:r>
              <a:rPr lang="en-GB" sz="1400" dirty="0"/>
              <a:t>NHS England (2019)</a:t>
            </a:r>
          </a:p>
        </p:txBody>
      </p:sp>
    </p:spTree>
    <p:extLst>
      <p:ext uri="{BB962C8B-B14F-4D97-AF65-F5344CB8AC3E}">
        <p14:creationId xmlns:p14="http://schemas.microsoft.com/office/powerpoint/2010/main" val="11557701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95DD5BC2-A8E7-4CAD-955A-3807355EC97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1441450"/>
          </a:xfrm>
          <a:prstGeom prst="rect">
            <a:avLst/>
          </a:prstGeom>
        </p:spPr>
      </p:pic>
      <p:sp>
        <p:nvSpPr>
          <p:cNvPr id="13" name="Rounded Rectangle 11">
            <a:extLst>
              <a:ext uri="{FF2B5EF4-FFF2-40B4-BE49-F238E27FC236}">
                <a16:creationId xmlns:a16="http://schemas.microsoft.com/office/drawing/2014/main" id="{2770B5F4-AED0-4A3A-859D-B6239ED38A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03" y="643464"/>
            <a:ext cx="10905195" cy="5571072"/>
          </a:xfrm>
          <a:prstGeom prst="roundRect">
            <a:avLst>
              <a:gd name="adj" fmla="val 2403"/>
            </a:avLst>
          </a:prstGeom>
          <a:solidFill>
            <a:srgbClr val="FFFFFF"/>
          </a:solidFill>
          <a:ln>
            <a:noFill/>
          </a:ln>
          <a:effectLst>
            <a:innerShdw blurRad="114300">
              <a:prstClr val="black"/>
            </a:inn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aphicFrame>
        <p:nvGraphicFramePr>
          <p:cNvPr id="6" name="Table 6">
            <a:extLst>
              <a:ext uri="{FF2B5EF4-FFF2-40B4-BE49-F238E27FC236}">
                <a16:creationId xmlns:a16="http://schemas.microsoft.com/office/drawing/2014/main" id="{3376B43F-21C6-4BEF-8B07-5266ED0516D3}"/>
              </a:ext>
            </a:extLst>
          </p:cNvPr>
          <p:cNvGraphicFramePr>
            <a:graphicFrameLocks noGrp="1"/>
          </p:cNvGraphicFramePr>
          <p:nvPr>
            <p:extLst>
              <p:ext uri="{D42A27DB-BD31-4B8C-83A1-F6EECF244321}">
                <p14:modId xmlns:p14="http://schemas.microsoft.com/office/powerpoint/2010/main" val="909518567"/>
              </p:ext>
            </p:extLst>
          </p:nvPr>
        </p:nvGraphicFramePr>
        <p:xfrm>
          <a:off x="849086" y="822960"/>
          <a:ext cx="10515599" cy="5138483"/>
        </p:xfrm>
        <a:graphic>
          <a:graphicData uri="http://schemas.openxmlformats.org/drawingml/2006/table">
            <a:tbl>
              <a:tblPr firstRow="1" bandRow="1">
                <a:tableStyleId>{8EC20E35-A176-4012-BC5E-935CFFF8708E}</a:tableStyleId>
              </a:tblPr>
              <a:tblGrid>
                <a:gridCol w="5461179">
                  <a:extLst>
                    <a:ext uri="{9D8B030D-6E8A-4147-A177-3AD203B41FA5}">
                      <a16:colId xmlns:a16="http://schemas.microsoft.com/office/drawing/2014/main" val="3414201345"/>
                    </a:ext>
                  </a:extLst>
                </a:gridCol>
                <a:gridCol w="5054420">
                  <a:extLst>
                    <a:ext uri="{9D8B030D-6E8A-4147-A177-3AD203B41FA5}">
                      <a16:colId xmlns:a16="http://schemas.microsoft.com/office/drawing/2014/main" val="637933049"/>
                    </a:ext>
                  </a:extLst>
                </a:gridCol>
              </a:tblGrid>
              <a:tr h="514933">
                <a:tc>
                  <a:txBody>
                    <a:bodyPr/>
                    <a:lstStyle/>
                    <a:p>
                      <a:pPr algn="ctr"/>
                      <a:r>
                        <a:rPr lang="en-GB" sz="2500" dirty="0"/>
                        <a:t>SKILLS NEEDED FOR THIS ROLE</a:t>
                      </a:r>
                    </a:p>
                  </a:txBody>
                  <a:tcPr marL="126558" marR="126558" marT="63279" marB="63279" anchor="ctr"/>
                </a:tc>
                <a:tc>
                  <a:txBody>
                    <a:bodyPr/>
                    <a:lstStyle/>
                    <a:p>
                      <a:pPr algn="ctr"/>
                      <a:r>
                        <a:rPr lang="en-GB" sz="2500" dirty="0"/>
                        <a:t>HOW I HAVE ACHIEVED THEM</a:t>
                      </a:r>
                    </a:p>
                  </a:txBody>
                  <a:tcPr marL="126558" marR="126558" marT="63279" marB="63279" anchor="ctr"/>
                </a:tc>
                <a:extLst>
                  <a:ext uri="{0D108BD9-81ED-4DB2-BD59-A6C34878D82A}">
                    <a16:rowId xmlns:a16="http://schemas.microsoft.com/office/drawing/2014/main" val="2577691347"/>
                  </a:ext>
                </a:extLst>
              </a:tr>
              <a:tr h="561317">
                <a:tc>
                  <a:txBody>
                    <a:bodyPr/>
                    <a:lstStyle/>
                    <a:p>
                      <a:pPr algn="ctr"/>
                      <a:r>
                        <a:rPr lang="en-GB" sz="1400" dirty="0"/>
                        <a:t>Empathy </a:t>
                      </a:r>
                    </a:p>
                  </a:txBody>
                  <a:tcPr marL="126558" marR="126558" marT="63279" marB="63279" anchor="ctr"/>
                </a:tc>
                <a:tc>
                  <a:txBody>
                    <a:bodyPr/>
                    <a:lstStyle/>
                    <a:p>
                      <a:pPr algn="ctr"/>
                      <a:r>
                        <a:rPr lang="en-GB" sz="1400" dirty="0"/>
                        <a:t>Volunteering / Charity work discovered through careers service meeting</a:t>
                      </a:r>
                    </a:p>
                  </a:txBody>
                  <a:tcPr marL="126558" marR="126558" marT="63279" marB="63279" anchor="ctr"/>
                </a:tc>
                <a:extLst>
                  <a:ext uri="{0D108BD9-81ED-4DB2-BD59-A6C34878D82A}">
                    <a16:rowId xmlns:a16="http://schemas.microsoft.com/office/drawing/2014/main" val="2207355572"/>
                  </a:ext>
                </a:extLst>
              </a:tr>
              <a:tr h="580319">
                <a:tc>
                  <a:txBody>
                    <a:bodyPr/>
                    <a:lstStyle/>
                    <a:p>
                      <a:pPr algn="ctr"/>
                      <a:r>
                        <a:rPr lang="en-GB" sz="1400" dirty="0"/>
                        <a:t>Teamwork</a:t>
                      </a:r>
                    </a:p>
                  </a:txBody>
                  <a:tcPr marL="126558" marR="126558" marT="63279" marB="63279" anchor="ctr">
                    <a:solidFill>
                      <a:schemeClr val="tx1">
                        <a:alpha val="4000"/>
                      </a:schemeClr>
                    </a:solidFill>
                  </a:tcPr>
                </a:tc>
                <a:tc>
                  <a:txBody>
                    <a:bodyPr/>
                    <a:lstStyle/>
                    <a:p>
                      <a:pPr algn="ctr"/>
                      <a:r>
                        <a:rPr lang="en-GB" sz="1400" dirty="0"/>
                        <a:t>Various group assignments across my course</a:t>
                      </a:r>
                    </a:p>
                  </a:txBody>
                  <a:tcPr marL="126558" marR="126558" marT="63279" marB="63279" anchor="ctr"/>
                </a:tc>
                <a:extLst>
                  <a:ext uri="{0D108BD9-81ED-4DB2-BD59-A6C34878D82A}">
                    <a16:rowId xmlns:a16="http://schemas.microsoft.com/office/drawing/2014/main" val="3150228239"/>
                  </a:ext>
                </a:extLst>
              </a:tr>
              <a:tr h="580319">
                <a:tc>
                  <a:txBody>
                    <a:bodyPr/>
                    <a:lstStyle/>
                    <a:p>
                      <a:pPr algn="ctr"/>
                      <a:r>
                        <a:rPr lang="en-GB" sz="1400" dirty="0"/>
                        <a:t>Ability to work under pressure </a:t>
                      </a:r>
                    </a:p>
                  </a:txBody>
                  <a:tcPr marL="126558" marR="126558" marT="63279" marB="63279" anchor="ctr"/>
                </a:tc>
                <a:tc>
                  <a:txBody>
                    <a:bodyPr/>
                    <a:lstStyle/>
                    <a:p>
                      <a:pPr algn="ctr"/>
                      <a:r>
                        <a:rPr lang="en-GB" sz="1400" dirty="0"/>
                        <a:t>Assignments often completed in small timescales </a:t>
                      </a:r>
                    </a:p>
                  </a:txBody>
                  <a:tcPr marL="126558" marR="126558" marT="63279" marB="63279" anchor="ctr"/>
                </a:tc>
                <a:extLst>
                  <a:ext uri="{0D108BD9-81ED-4DB2-BD59-A6C34878D82A}">
                    <a16:rowId xmlns:a16="http://schemas.microsoft.com/office/drawing/2014/main" val="2498768298"/>
                  </a:ext>
                </a:extLst>
              </a:tr>
              <a:tr h="580319">
                <a:tc>
                  <a:txBody>
                    <a:bodyPr/>
                    <a:lstStyle/>
                    <a:p>
                      <a:pPr algn="ctr"/>
                      <a:r>
                        <a:rPr lang="en-GB" sz="1400" dirty="0"/>
                        <a:t>Communication</a:t>
                      </a:r>
                    </a:p>
                  </a:txBody>
                  <a:tcPr marL="126558" marR="126558" marT="63279" marB="63279" anchor="ctr"/>
                </a:tc>
                <a:tc>
                  <a:txBody>
                    <a:bodyPr/>
                    <a:lstStyle/>
                    <a:p>
                      <a:pPr algn="ctr"/>
                      <a:r>
                        <a:rPr lang="en-GB" sz="1400" dirty="0"/>
                        <a:t>Presentations </a:t>
                      </a:r>
                    </a:p>
                  </a:txBody>
                  <a:tcPr marL="126558" marR="126558" marT="63279" marB="63279" anchor="ctr"/>
                </a:tc>
                <a:extLst>
                  <a:ext uri="{0D108BD9-81ED-4DB2-BD59-A6C34878D82A}">
                    <a16:rowId xmlns:a16="http://schemas.microsoft.com/office/drawing/2014/main" val="4029779017"/>
                  </a:ext>
                </a:extLst>
              </a:tr>
              <a:tr h="580319">
                <a:tc>
                  <a:txBody>
                    <a:bodyPr/>
                    <a:lstStyle/>
                    <a:p>
                      <a:pPr algn="ctr"/>
                      <a:r>
                        <a:rPr lang="en-GB" sz="1400" dirty="0"/>
                        <a:t>Ability to reflect</a:t>
                      </a:r>
                    </a:p>
                  </a:txBody>
                  <a:tcPr marL="126558" marR="126558" marT="63279" marB="63279" anchor="ctr"/>
                </a:tc>
                <a:tc>
                  <a:txBody>
                    <a:bodyPr/>
                    <a:lstStyle/>
                    <a:p>
                      <a:pPr algn="ctr"/>
                      <a:r>
                        <a:rPr lang="en-GB" sz="1400" dirty="0"/>
                        <a:t>Apply Gibbs’ reflective model (1988) </a:t>
                      </a:r>
                    </a:p>
                  </a:txBody>
                  <a:tcPr marL="126558" marR="126558" marT="63279" marB="63279" anchor="ctr"/>
                </a:tc>
                <a:extLst>
                  <a:ext uri="{0D108BD9-81ED-4DB2-BD59-A6C34878D82A}">
                    <a16:rowId xmlns:a16="http://schemas.microsoft.com/office/drawing/2014/main" val="2976748836"/>
                  </a:ext>
                </a:extLst>
              </a:tr>
              <a:tr h="580319">
                <a:tc>
                  <a:txBody>
                    <a:bodyPr/>
                    <a:lstStyle/>
                    <a:p>
                      <a:pPr algn="ctr"/>
                      <a:r>
                        <a:rPr lang="en-GB" sz="1400" dirty="0"/>
                        <a:t>Professionalism</a:t>
                      </a:r>
                    </a:p>
                  </a:txBody>
                  <a:tcPr marL="126558" marR="126558" marT="63279" marB="63279" anchor="ctr"/>
                </a:tc>
                <a:tc>
                  <a:txBody>
                    <a:bodyPr/>
                    <a:lstStyle/>
                    <a:p>
                      <a:pPr algn="ctr"/>
                      <a:r>
                        <a:rPr lang="en-GB" sz="1400" dirty="0"/>
                        <a:t>Professional behaviour evaluation</a:t>
                      </a:r>
                    </a:p>
                  </a:txBody>
                  <a:tcPr marL="126558" marR="126558" marT="63279" marB="63279" anchor="ctr"/>
                </a:tc>
                <a:extLst>
                  <a:ext uri="{0D108BD9-81ED-4DB2-BD59-A6C34878D82A}">
                    <a16:rowId xmlns:a16="http://schemas.microsoft.com/office/drawing/2014/main" val="16824957"/>
                  </a:ext>
                </a:extLst>
              </a:tr>
              <a:tr h="580319">
                <a:tc>
                  <a:txBody>
                    <a:bodyPr/>
                    <a:lstStyle/>
                    <a:p>
                      <a:pPr algn="ctr"/>
                      <a:r>
                        <a:rPr lang="en-GB" sz="1400" dirty="0"/>
                        <a:t>Organisation / Time keeping</a:t>
                      </a:r>
                    </a:p>
                  </a:txBody>
                  <a:tcPr marL="126558" marR="126558" marT="63279" marB="63279" anchor="ctr"/>
                </a:tc>
                <a:tc>
                  <a:txBody>
                    <a:bodyPr/>
                    <a:lstStyle/>
                    <a:p>
                      <a:pPr algn="ctr"/>
                      <a:r>
                        <a:rPr lang="en-GB" sz="1400" dirty="0"/>
                        <a:t>Personal Development Plan / 3-week intense block teaching of this module</a:t>
                      </a:r>
                    </a:p>
                  </a:txBody>
                  <a:tcPr marL="126558" marR="126558" marT="63279" marB="63279" anchor="ctr"/>
                </a:tc>
                <a:extLst>
                  <a:ext uri="{0D108BD9-81ED-4DB2-BD59-A6C34878D82A}">
                    <a16:rowId xmlns:a16="http://schemas.microsoft.com/office/drawing/2014/main" val="406368348"/>
                  </a:ext>
                </a:extLst>
              </a:tr>
              <a:tr h="580319">
                <a:tc>
                  <a:txBody>
                    <a:bodyPr/>
                    <a:lstStyle/>
                    <a:p>
                      <a:pPr algn="ctr"/>
                      <a:r>
                        <a:rPr lang="en-GB" sz="1400" dirty="0"/>
                        <a:t>Listening skills / Interpersonal skills</a:t>
                      </a:r>
                    </a:p>
                  </a:txBody>
                  <a:tcPr marL="126558" marR="126558" marT="63279" marB="63279" anchor="ctr"/>
                </a:tc>
                <a:tc>
                  <a:txBody>
                    <a:bodyPr/>
                    <a:lstStyle/>
                    <a:p>
                      <a:pPr algn="ctr"/>
                      <a:r>
                        <a:rPr lang="en-GB" sz="1400" dirty="0"/>
                        <a:t>Online tasks / Interacting with other students</a:t>
                      </a:r>
                    </a:p>
                  </a:txBody>
                  <a:tcPr marL="126558" marR="126558" marT="63279" marB="63279" anchor="ctr"/>
                </a:tc>
                <a:extLst>
                  <a:ext uri="{0D108BD9-81ED-4DB2-BD59-A6C34878D82A}">
                    <a16:rowId xmlns:a16="http://schemas.microsoft.com/office/drawing/2014/main" val="450352984"/>
                  </a:ext>
                </a:extLst>
              </a:tr>
            </a:tbl>
          </a:graphicData>
        </a:graphic>
      </p:graphicFrame>
    </p:spTree>
    <p:extLst>
      <p:ext uri="{BB962C8B-B14F-4D97-AF65-F5344CB8AC3E}">
        <p14:creationId xmlns:p14="http://schemas.microsoft.com/office/powerpoint/2010/main" val="28174193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FD285-5937-4629-AEB6-64058FA2D487}"/>
              </a:ext>
            </a:extLst>
          </p:cNvPr>
          <p:cNvSpPr>
            <a:spLocks noGrp="1"/>
          </p:cNvSpPr>
          <p:nvPr>
            <p:ph type="title"/>
          </p:nvPr>
        </p:nvSpPr>
        <p:spPr/>
        <p:txBody>
          <a:bodyPr/>
          <a:lstStyle/>
          <a:p>
            <a:r>
              <a:rPr lang="en-GB" dirty="0"/>
              <a:t>Careers service</a:t>
            </a:r>
          </a:p>
        </p:txBody>
      </p:sp>
      <p:sp>
        <p:nvSpPr>
          <p:cNvPr id="3" name="Content Placeholder 2">
            <a:extLst>
              <a:ext uri="{FF2B5EF4-FFF2-40B4-BE49-F238E27FC236}">
                <a16:creationId xmlns:a16="http://schemas.microsoft.com/office/drawing/2014/main" id="{573B397F-0657-43BE-A781-D332610DFF66}"/>
              </a:ext>
            </a:extLst>
          </p:cNvPr>
          <p:cNvSpPr>
            <a:spLocks noGrp="1"/>
          </p:cNvSpPr>
          <p:nvPr>
            <p:ph idx="1"/>
          </p:nvPr>
        </p:nvSpPr>
        <p:spPr>
          <a:xfrm>
            <a:off x="685800" y="2194560"/>
            <a:ext cx="10820400" cy="1125415"/>
          </a:xfrm>
        </p:spPr>
        <p:txBody>
          <a:bodyPr/>
          <a:lstStyle/>
          <a:p>
            <a:pPr marL="0" indent="0" algn="ctr">
              <a:buNone/>
            </a:pPr>
            <a:r>
              <a:rPr lang="en-GB" dirty="0"/>
              <a:t>Following a meeting with the University careers service and the completion of a personal development plan, I have identified the following opportunities to help reach my desired occupation:</a:t>
            </a:r>
          </a:p>
          <a:p>
            <a:pPr marL="0" indent="0">
              <a:buNone/>
            </a:pPr>
            <a:endParaRPr lang="en-GB" dirty="0"/>
          </a:p>
          <a:p>
            <a:endParaRPr lang="en-GB" dirty="0"/>
          </a:p>
          <a:p>
            <a:endParaRPr lang="en-GB" dirty="0"/>
          </a:p>
          <a:p>
            <a:endParaRPr lang="en-GB" dirty="0"/>
          </a:p>
          <a:p>
            <a:pPr marL="0" indent="0">
              <a:buNone/>
            </a:pPr>
            <a:endParaRPr lang="en-GB" dirty="0"/>
          </a:p>
          <a:p>
            <a:pPr marL="0" indent="0">
              <a:buNone/>
            </a:pPr>
            <a:endParaRPr lang="en-GB" dirty="0"/>
          </a:p>
        </p:txBody>
      </p:sp>
      <p:sp>
        <p:nvSpPr>
          <p:cNvPr id="4" name="Rectangle: Rounded Corners 3">
            <a:extLst>
              <a:ext uri="{FF2B5EF4-FFF2-40B4-BE49-F238E27FC236}">
                <a16:creationId xmlns:a16="http://schemas.microsoft.com/office/drawing/2014/main" id="{F017FB7D-3057-448B-90DE-8E5CF2AE47B6}"/>
              </a:ext>
            </a:extLst>
          </p:cNvPr>
          <p:cNvSpPr/>
          <p:nvPr/>
        </p:nvSpPr>
        <p:spPr>
          <a:xfrm>
            <a:off x="8393387" y="3448596"/>
            <a:ext cx="2293034" cy="1125415"/>
          </a:xfrm>
          <a:prstGeom prst="roundRect">
            <a:avLst/>
          </a:prstGeom>
          <a:solidFill>
            <a:srgbClr val="92D05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Postgraduate Certificate in Counselling Skills</a:t>
            </a:r>
          </a:p>
        </p:txBody>
      </p:sp>
      <p:sp>
        <p:nvSpPr>
          <p:cNvPr id="5" name="Rectangle: Rounded Corners 4">
            <a:extLst>
              <a:ext uri="{FF2B5EF4-FFF2-40B4-BE49-F238E27FC236}">
                <a16:creationId xmlns:a16="http://schemas.microsoft.com/office/drawing/2014/main" id="{136FF4C7-1D36-4064-A2E1-58430A4FA06A}"/>
              </a:ext>
            </a:extLst>
          </p:cNvPr>
          <p:cNvSpPr/>
          <p:nvPr/>
        </p:nvSpPr>
        <p:spPr>
          <a:xfrm>
            <a:off x="4907866" y="3424481"/>
            <a:ext cx="2293034" cy="1125415"/>
          </a:xfrm>
          <a:prstGeom prst="roundRect">
            <a:avLst/>
          </a:prstGeom>
          <a:solidFill>
            <a:srgbClr val="F8AD5A"/>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Volunteering with a counselling-based charity</a:t>
            </a:r>
          </a:p>
        </p:txBody>
      </p:sp>
      <p:sp>
        <p:nvSpPr>
          <p:cNvPr id="6" name="Rectangle: Rounded Corners 5">
            <a:extLst>
              <a:ext uri="{FF2B5EF4-FFF2-40B4-BE49-F238E27FC236}">
                <a16:creationId xmlns:a16="http://schemas.microsoft.com/office/drawing/2014/main" id="{A25269DB-BC47-4ED9-BD28-97ABF561A67A}"/>
              </a:ext>
            </a:extLst>
          </p:cNvPr>
          <p:cNvSpPr/>
          <p:nvPr/>
        </p:nvSpPr>
        <p:spPr>
          <a:xfrm>
            <a:off x="1422345" y="3424480"/>
            <a:ext cx="2293034" cy="1125415"/>
          </a:xfrm>
          <a:prstGeom prst="roundRect">
            <a:avLst/>
          </a:prstGeom>
          <a:solidFill>
            <a:srgbClr val="FE6666"/>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Minimum of a 2:1 class degree</a:t>
            </a:r>
          </a:p>
        </p:txBody>
      </p:sp>
      <p:sp>
        <p:nvSpPr>
          <p:cNvPr id="7" name="Arrow: Right 6">
            <a:extLst>
              <a:ext uri="{FF2B5EF4-FFF2-40B4-BE49-F238E27FC236}">
                <a16:creationId xmlns:a16="http://schemas.microsoft.com/office/drawing/2014/main" id="{86507CA6-E9B1-4D3A-A517-497F5CED1171}"/>
              </a:ext>
            </a:extLst>
          </p:cNvPr>
          <p:cNvSpPr/>
          <p:nvPr/>
        </p:nvSpPr>
        <p:spPr>
          <a:xfrm>
            <a:off x="4023360" y="4054007"/>
            <a:ext cx="613954" cy="205991"/>
          </a:xfrm>
          <a:prstGeom prst="rightArrow">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8" name="Arrow: Right 7">
            <a:extLst>
              <a:ext uri="{FF2B5EF4-FFF2-40B4-BE49-F238E27FC236}">
                <a16:creationId xmlns:a16="http://schemas.microsoft.com/office/drawing/2014/main" id="{7FF6EFB7-A478-4CFE-93CD-1A8FE1AAA86C}"/>
              </a:ext>
            </a:extLst>
          </p:cNvPr>
          <p:cNvSpPr/>
          <p:nvPr/>
        </p:nvSpPr>
        <p:spPr>
          <a:xfrm>
            <a:off x="7490167" y="4054006"/>
            <a:ext cx="613954" cy="205991"/>
          </a:xfrm>
          <a:prstGeom prst="rightArrow">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9" name="Arrow: Right 8">
            <a:extLst>
              <a:ext uri="{FF2B5EF4-FFF2-40B4-BE49-F238E27FC236}">
                <a16:creationId xmlns:a16="http://schemas.microsoft.com/office/drawing/2014/main" id="{57F1496F-A8B4-49F8-9247-470C53F24FA3}"/>
              </a:ext>
            </a:extLst>
          </p:cNvPr>
          <p:cNvSpPr/>
          <p:nvPr/>
        </p:nvSpPr>
        <p:spPr>
          <a:xfrm rot="5400000">
            <a:off x="9296111" y="4858275"/>
            <a:ext cx="438166" cy="219874"/>
          </a:xfrm>
          <a:prstGeom prst="rightArrow">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0" name="Rectangle: Rounded Corners 9">
            <a:extLst>
              <a:ext uri="{FF2B5EF4-FFF2-40B4-BE49-F238E27FC236}">
                <a16:creationId xmlns:a16="http://schemas.microsoft.com/office/drawing/2014/main" id="{FCCA5EF9-D67B-4EDF-A304-91DF6C1C8C24}"/>
              </a:ext>
            </a:extLst>
          </p:cNvPr>
          <p:cNvSpPr/>
          <p:nvPr/>
        </p:nvSpPr>
        <p:spPr>
          <a:xfrm>
            <a:off x="8372578" y="5362413"/>
            <a:ext cx="2334651" cy="1125415"/>
          </a:xfrm>
          <a:prstGeom prst="roundRect">
            <a:avLst/>
          </a:prstGeom>
          <a:solidFill>
            <a:srgbClr val="6BAFE7"/>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Masters in Cognitive Behavioural Therapy</a:t>
            </a:r>
          </a:p>
        </p:txBody>
      </p:sp>
      <p:sp>
        <p:nvSpPr>
          <p:cNvPr id="11" name="Rectangle: Rounded Corners 10">
            <a:extLst>
              <a:ext uri="{FF2B5EF4-FFF2-40B4-BE49-F238E27FC236}">
                <a16:creationId xmlns:a16="http://schemas.microsoft.com/office/drawing/2014/main" id="{C86B9B6B-DEC6-4DE7-908C-DAD08C488F24}"/>
              </a:ext>
            </a:extLst>
          </p:cNvPr>
          <p:cNvSpPr/>
          <p:nvPr/>
        </p:nvSpPr>
        <p:spPr>
          <a:xfrm>
            <a:off x="4928674" y="5362412"/>
            <a:ext cx="2334651" cy="1125415"/>
          </a:xfrm>
          <a:prstGeom prst="roundRect">
            <a:avLst/>
          </a:prstGeom>
          <a:solidFill>
            <a:srgbClr val="BD54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Trainee under IAPT scheme</a:t>
            </a:r>
          </a:p>
        </p:txBody>
      </p:sp>
      <p:sp>
        <p:nvSpPr>
          <p:cNvPr id="12" name="Arrow: Right 11">
            <a:extLst>
              <a:ext uri="{FF2B5EF4-FFF2-40B4-BE49-F238E27FC236}">
                <a16:creationId xmlns:a16="http://schemas.microsoft.com/office/drawing/2014/main" id="{14612AFD-BAAD-4949-948F-4132A80224A3}"/>
              </a:ext>
            </a:extLst>
          </p:cNvPr>
          <p:cNvSpPr/>
          <p:nvPr/>
        </p:nvSpPr>
        <p:spPr>
          <a:xfrm rot="10800000">
            <a:off x="7510974" y="5822123"/>
            <a:ext cx="613954" cy="205991"/>
          </a:xfrm>
          <a:prstGeom prst="rightArrow">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3" name="Arrow: Right 12">
            <a:extLst>
              <a:ext uri="{FF2B5EF4-FFF2-40B4-BE49-F238E27FC236}">
                <a16:creationId xmlns:a16="http://schemas.microsoft.com/office/drawing/2014/main" id="{CBB9A62F-2ABD-4494-96A2-0E2F9D2DDB59}"/>
              </a:ext>
            </a:extLst>
          </p:cNvPr>
          <p:cNvSpPr/>
          <p:nvPr/>
        </p:nvSpPr>
        <p:spPr>
          <a:xfrm rot="10800000">
            <a:off x="4023360" y="5836890"/>
            <a:ext cx="613954" cy="205991"/>
          </a:xfrm>
          <a:prstGeom prst="rightArrow">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4" name="Rectangle: Rounded Corners 13">
            <a:extLst>
              <a:ext uri="{FF2B5EF4-FFF2-40B4-BE49-F238E27FC236}">
                <a16:creationId xmlns:a16="http://schemas.microsoft.com/office/drawing/2014/main" id="{32B78CD1-8871-41EB-8A76-DA2EE8F01427}"/>
              </a:ext>
            </a:extLst>
          </p:cNvPr>
          <p:cNvSpPr/>
          <p:nvPr/>
        </p:nvSpPr>
        <p:spPr>
          <a:xfrm>
            <a:off x="1401536" y="5362411"/>
            <a:ext cx="2334651" cy="1125415"/>
          </a:xfrm>
          <a:prstGeom prst="roundRect">
            <a:avLst/>
          </a:prstGeom>
          <a:solidFill>
            <a:srgbClr val="FE48C1"/>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b="1" dirty="0"/>
              <a:t>Qualified high intensity cognitive behavioural therapist</a:t>
            </a:r>
          </a:p>
        </p:txBody>
      </p:sp>
    </p:spTree>
    <p:extLst>
      <p:ext uri="{BB962C8B-B14F-4D97-AF65-F5344CB8AC3E}">
        <p14:creationId xmlns:p14="http://schemas.microsoft.com/office/powerpoint/2010/main" val="15145696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6544D-A5FB-41A0-830A-5CE90CBE5EBD}"/>
              </a:ext>
            </a:extLst>
          </p:cNvPr>
          <p:cNvSpPr>
            <a:spLocks noGrp="1"/>
          </p:cNvSpPr>
          <p:nvPr>
            <p:ph type="title"/>
          </p:nvPr>
        </p:nvSpPr>
        <p:spPr>
          <a:xfrm>
            <a:off x="2735943" y="4925657"/>
            <a:ext cx="8610600" cy="1293028"/>
          </a:xfrm>
        </p:spPr>
        <p:txBody>
          <a:bodyPr/>
          <a:lstStyle/>
          <a:p>
            <a:r>
              <a:rPr lang="en-GB" dirty="0"/>
              <a:t>Thank you for listening</a:t>
            </a:r>
          </a:p>
        </p:txBody>
      </p:sp>
      <p:sp>
        <p:nvSpPr>
          <p:cNvPr id="3" name="Content Placeholder 2">
            <a:extLst>
              <a:ext uri="{FF2B5EF4-FFF2-40B4-BE49-F238E27FC236}">
                <a16:creationId xmlns:a16="http://schemas.microsoft.com/office/drawing/2014/main" id="{10582945-FD68-4D04-BD8B-8B40FEBF9D35}"/>
              </a:ext>
            </a:extLst>
          </p:cNvPr>
          <p:cNvSpPr>
            <a:spLocks noGrp="1"/>
          </p:cNvSpPr>
          <p:nvPr>
            <p:ph idx="1"/>
          </p:nvPr>
        </p:nvSpPr>
        <p:spPr>
          <a:xfrm>
            <a:off x="1364343" y="2875085"/>
            <a:ext cx="10199914" cy="3343600"/>
          </a:xfrm>
        </p:spPr>
        <p:txBody>
          <a:bodyPr/>
          <a:lstStyle/>
          <a:p>
            <a:pPr marL="0" indent="0">
              <a:buNone/>
            </a:pPr>
            <a:r>
              <a:rPr lang="en-GB" dirty="0"/>
              <a:t>I was inspired by one of our guest speakers to think outside the box when applying for a job, so please enjoy this handout!</a:t>
            </a:r>
          </a:p>
        </p:txBody>
      </p:sp>
    </p:spTree>
    <p:extLst>
      <p:ext uri="{BB962C8B-B14F-4D97-AF65-F5344CB8AC3E}">
        <p14:creationId xmlns:p14="http://schemas.microsoft.com/office/powerpoint/2010/main" val="140326420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05A01-EED0-4D58-9FFE-C9B86F0F9DD0}"/>
              </a:ext>
            </a:extLst>
          </p:cNvPr>
          <p:cNvSpPr>
            <a:spLocks noGrp="1"/>
          </p:cNvSpPr>
          <p:nvPr>
            <p:ph type="title"/>
          </p:nvPr>
        </p:nvSpPr>
        <p:spPr/>
        <p:txBody>
          <a:bodyPr/>
          <a:lstStyle/>
          <a:p>
            <a:pPr algn="ctr"/>
            <a:r>
              <a:rPr lang="en-GB" dirty="0"/>
              <a:t>References</a:t>
            </a:r>
          </a:p>
        </p:txBody>
      </p:sp>
      <p:sp>
        <p:nvSpPr>
          <p:cNvPr id="3" name="Content Placeholder 2">
            <a:extLst>
              <a:ext uri="{FF2B5EF4-FFF2-40B4-BE49-F238E27FC236}">
                <a16:creationId xmlns:a16="http://schemas.microsoft.com/office/drawing/2014/main" id="{59134078-591C-481F-A2F0-E17937353203}"/>
              </a:ext>
            </a:extLst>
          </p:cNvPr>
          <p:cNvSpPr>
            <a:spLocks noGrp="1"/>
          </p:cNvSpPr>
          <p:nvPr>
            <p:ph idx="1"/>
          </p:nvPr>
        </p:nvSpPr>
        <p:spPr/>
        <p:txBody>
          <a:bodyPr/>
          <a:lstStyle/>
          <a:p>
            <a:pPr marL="0" indent="0">
              <a:buNone/>
            </a:pPr>
            <a:r>
              <a:rPr lang="en-GB" dirty="0"/>
              <a:t>Gibbs, G (1988) Learning by Doing: </a:t>
            </a:r>
            <a:r>
              <a:rPr lang="en-GB" i="1" dirty="0"/>
              <a:t>A guide to teaching and learning methods</a:t>
            </a:r>
            <a:r>
              <a:rPr lang="en-GB" dirty="0"/>
              <a:t>. Further Education Unit. Oxford Polytechnic: Oxford.</a:t>
            </a:r>
          </a:p>
          <a:p>
            <a:pPr marL="0" indent="0">
              <a:buNone/>
            </a:pPr>
            <a:r>
              <a:rPr lang="en-GB" dirty="0"/>
              <a:t>NHS England (2019). NHS England » Adult Improving Access to Psychological Therapies programme. Retrieved 16 October 2019, from </a:t>
            </a:r>
            <a:r>
              <a:rPr lang="en-GB" dirty="0">
                <a:hlinkClick r:id="rId2"/>
              </a:rPr>
              <a:t>https://www.england.nhs.uk/mental-health/adults/iapt/</a:t>
            </a:r>
            <a:endParaRPr lang="en-GB" dirty="0"/>
          </a:p>
          <a:p>
            <a:pPr marL="0" indent="0">
              <a:buNone/>
            </a:pPr>
            <a:r>
              <a:rPr lang="en-GB" dirty="0"/>
              <a:t>NHS England, (2019). </a:t>
            </a:r>
            <a:r>
              <a:rPr lang="en-GB" i="1" dirty="0"/>
              <a:t>High intensity therapist</a:t>
            </a:r>
            <a:r>
              <a:rPr lang="en-GB" dirty="0"/>
              <a:t>. [online] Available at: https://www.healthcareers.nhs.uk/explore-roles/psychological-therapies/roles/high-intensity-therapist [Accessed 15 Oct. 2019].</a:t>
            </a:r>
          </a:p>
          <a:p>
            <a:pPr marL="0" indent="0">
              <a:buNone/>
            </a:pPr>
            <a:r>
              <a:rPr lang="en-GB" dirty="0"/>
              <a:t>Rumble, A., Lange &amp; Parks, C. (2010). </a:t>
            </a:r>
            <a:r>
              <a:rPr lang="en-GB" i="1" dirty="0"/>
              <a:t>The benefits of empathy: When empathy may sustain cooperation in social dilemmas.</a:t>
            </a:r>
            <a:r>
              <a:rPr lang="en-GB" dirty="0"/>
              <a:t> European Journal of Social Psychology. 856-866.</a:t>
            </a:r>
            <a:endParaRPr lang="en-GB" i="1" dirty="0"/>
          </a:p>
        </p:txBody>
      </p:sp>
    </p:spTree>
    <p:extLst>
      <p:ext uri="{BB962C8B-B14F-4D97-AF65-F5344CB8AC3E}">
        <p14:creationId xmlns:p14="http://schemas.microsoft.com/office/powerpoint/2010/main" val="3091024721"/>
      </p:ext>
    </p:extLst>
  </p:cSld>
  <p:clrMapOvr>
    <a:masterClrMapping/>
  </p:clrMapOvr>
</p:sld>
</file>

<file path=ppt/theme/theme1.xml><?xml version="1.0" encoding="utf-8"?>
<a:theme xmlns:a="http://schemas.openxmlformats.org/drawingml/2006/main" name="Vapor Trail">
  <a:themeElements>
    <a:clrScheme name="Custom 2">
      <a:dk1>
        <a:sysClr val="windowText" lastClr="000000"/>
      </a:dk1>
      <a:lt1>
        <a:sysClr val="window" lastClr="FFFFFF"/>
      </a:lt1>
      <a:dk2>
        <a:srgbClr val="7030A0"/>
      </a:dk2>
      <a:lt2>
        <a:srgbClr val="EBEBEB"/>
      </a:lt2>
      <a:accent1>
        <a:srgbClr val="000000"/>
      </a:accent1>
      <a:accent2>
        <a:srgbClr val="EA6312"/>
      </a:accent2>
      <a:accent3>
        <a:srgbClr val="E6B729"/>
      </a:accent3>
      <a:accent4>
        <a:srgbClr val="6AAC90"/>
      </a:accent4>
      <a:accent5>
        <a:srgbClr val="5F9C9D"/>
      </a:accent5>
      <a:accent6>
        <a:srgbClr val="9E5E9B"/>
      </a:accent6>
      <a:hlink>
        <a:srgbClr val="58C1BA"/>
      </a:hlink>
      <a:folHlink>
        <a:srgbClr val="9DFFCB"/>
      </a:folHlink>
    </a:clrScheme>
    <a:fontScheme name="Vapor Trail">
      <a:majorFont>
        <a:latin typeface="Century Gothic" panose="020B0502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Vapor Trail">
      <a:fillStyleLst>
        <a:solidFill>
          <a:schemeClr val="phClr"/>
        </a:solidFill>
        <a:gradFill rotWithShape="1">
          <a:gsLst>
            <a:gs pos="0">
              <a:schemeClr val="phClr">
                <a:tint val="69000"/>
                <a:alpha val="100000"/>
                <a:satMod val="109000"/>
                <a:lumMod val="110000"/>
              </a:schemeClr>
            </a:gs>
            <a:gs pos="52000">
              <a:schemeClr val="phClr">
                <a:tint val="74000"/>
                <a:satMod val="100000"/>
                <a:lumMod val="104000"/>
              </a:schemeClr>
            </a:gs>
            <a:gs pos="100000">
              <a:schemeClr val="phClr">
                <a:tint val="78000"/>
                <a:satMod val="100000"/>
                <a:lumMod val="100000"/>
              </a:schemeClr>
            </a:gs>
          </a:gsLst>
          <a:lin ang="5400000" scaled="0"/>
        </a:gradFill>
        <a:gradFill rotWithShape="1">
          <a:gsLst>
            <a:gs pos="0">
              <a:schemeClr val="phClr">
                <a:tint val="96000"/>
                <a:satMod val="100000"/>
                <a:lumMod val="104000"/>
              </a:schemeClr>
            </a:gs>
            <a:gs pos="78000">
              <a:schemeClr val="phClr">
                <a:shade val="100000"/>
                <a:satMod val="110000"/>
                <a:lumMod val="100000"/>
              </a:schemeClr>
            </a:gs>
          </a:gsLst>
          <a:lin ang="54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cene3d>
            <a:camera prst="orthographicFront">
              <a:rot lat="0" lon="0" rev="0"/>
            </a:camera>
            <a:lightRig rig="threePt" dir="t"/>
          </a:scene3d>
          <a:sp3d>
            <a:bevelT w="25400" h="12700"/>
          </a:sp3d>
        </a:effectStyle>
        <a:effectStyle>
          <a:effectLst>
            <a:outerShdw blurRad="57150" dist="19050" dir="5400000" algn="ctr" rotWithShape="0">
              <a:srgbClr val="000000">
                <a:alpha val="48000"/>
              </a:srgbClr>
            </a:outerShdw>
          </a:effectLst>
          <a:scene3d>
            <a:camera prst="orthographicFront">
              <a:rot lat="0" lon="0" rev="0"/>
            </a:camera>
            <a:lightRig rig="threePt" dir="t"/>
          </a:scene3d>
          <a:sp3d>
            <a:bevelT w="50800" h="25400"/>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por Trail" id="{4FDF2955-7D9C-493C-B9F9-C205151B46CD}" vid="{8F31A783-2159-4870-BC29-2BA7D038EA44}"/>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D2B428575DA40243AF564D85770AF54A" ma:contentTypeVersion="5" ma:contentTypeDescription="Create a new document." ma:contentTypeScope="" ma:versionID="dfbb680ae997e4e519afdc574ca0727e">
  <xsd:schema xmlns:xsd="http://www.w3.org/2001/XMLSchema" xmlns:xs="http://www.w3.org/2001/XMLSchema" xmlns:p="http://schemas.microsoft.com/office/2006/metadata/properties" xmlns:ns3="759019c2-801f-4a8d-8b31-c78641550411" xmlns:ns4="f8a19ec0-dc81-4987-a929-8e93d70c8233" targetNamespace="http://schemas.microsoft.com/office/2006/metadata/properties" ma:root="true" ma:fieldsID="3282d550d15e7b22050a1322c1635fcc" ns3:_="" ns4:_="">
    <xsd:import namespace="759019c2-801f-4a8d-8b31-c78641550411"/>
    <xsd:import namespace="f8a19ec0-dc81-4987-a929-8e93d70c8233"/>
    <xsd:element name="properties">
      <xsd:complexType>
        <xsd:sequence>
          <xsd:element name="documentManagement">
            <xsd:complexType>
              <xsd:all>
                <xsd:element ref="ns3:MediaServiceMetadata" minOccurs="0"/>
                <xsd:element ref="ns3:MediaServiceFastMetadata"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59019c2-801f-4a8d-8b31-c78641550411" elementFormDefault="qualified">
    <xsd:import namespace="http://schemas.microsoft.com/office/2006/documentManagement/types"/>
    <xsd:import namespace="http://schemas.microsoft.com/office/infopath/2007/PartnerControls"/>
    <xsd:element name="MediaServiceMetadata" ma:index="8" nillable="true" ma:displayName="MediaServiceMetadata" ma:description="" ma:hidden="true" ma:internalName="MediaServiceMetadata" ma:readOnly="true">
      <xsd:simpleType>
        <xsd:restriction base="dms:Note"/>
      </xsd:simpleType>
    </xsd:element>
    <xsd:element name="MediaServiceFastMetadata" ma:index="9" nillable="true" ma:displayName="MediaServiceFastMetadata" ma:description=""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f8a19ec0-dc81-4987-a929-8e93d70c8233"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element name="SharingHintHash" ma:index="12"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1F5D1C70-1704-40F1-9A01-22728782805E}">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59019c2-801f-4a8d-8b31-c78641550411"/>
    <ds:schemaRef ds:uri="f8a19ec0-dc81-4987-a929-8e93d70c823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FA5158C-6362-4C40-A561-5BF0AC6B4E0F}">
  <ds:schemaRefs>
    <ds:schemaRef ds:uri="http://schemas.microsoft.com/sharepoint/v3/contenttype/forms"/>
  </ds:schemaRefs>
</ds:datastoreItem>
</file>

<file path=customXml/itemProps3.xml><?xml version="1.0" encoding="utf-8"?>
<ds:datastoreItem xmlns:ds="http://schemas.openxmlformats.org/officeDocument/2006/customXml" ds:itemID="{CD5FF48B-3149-43E3-B06E-6097D88B0811}">
  <ds:schemaRefs>
    <ds:schemaRef ds:uri="http://purl.org/dc/dcmitype/"/>
    <ds:schemaRef ds:uri="http://schemas.microsoft.com/office/infopath/2007/PartnerControls"/>
    <ds:schemaRef ds:uri="http://schemas.microsoft.com/office/2006/documentManagement/types"/>
    <ds:schemaRef ds:uri="http://purl.org/dc/elements/1.1/"/>
    <ds:schemaRef ds:uri="http://schemas.microsoft.com/office/2006/metadata/properties"/>
    <ds:schemaRef ds:uri="f8a19ec0-dc81-4987-a929-8e93d70c8233"/>
    <ds:schemaRef ds:uri="http://purl.org/dc/terms/"/>
    <ds:schemaRef ds:uri="759019c2-801f-4a8d-8b31-c78641550411"/>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747</TotalTime>
  <Words>1315</Words>
  <Application>Microsoft Office PowerPoint</Application>
  <PresentationFormat>Widescreen</PresentationFormat>
  <Paragraphs>79</Paragraphs>
  <Slides>7</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7</vt:i4>
      </vt:variant>
    </vt:vector>
  </HeadingPairs>
  <TitlesOfParts>
    <vt:vector size="11" baseType="lpstr">
      <vt:lpstr>Arial</vt:lpstr>
      <vt:lpstr>Calibri</vt:lpstr>
      <vt:lpstr>Century Gothic</vt:lpstr>
      <vt:lpstr>Vapor Trail</vt:lpstr>
      <vt:lpstr>Trainee High Intensity Cognitive Behavioural therapist (HICBT)</vt:lpstr>
      <vt:lpstr>Job Description</vt:lpstr>
      <vt:lpstr>PowerPoint Presentation</vt:lpstr>
      <vt:lpstr>PowerPoint Presentation</vt:lpstr>
      <vt:lpstr>Careers service</vt:lpstr>
      <vt:lpstr>Thank you for listening</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Trainee High Intensity Cognitive Behavioural therapist (HICBT)</dc:title>
  <dc:creator>Bobby Farmer</dc:creator>
  <cp:lastModifiedBy>Bobby Farmer</cp:lastModifiedBy>
  <cp:revision>2</cp:revision>
  <dcterms:created xsi:type="dcterms:W3CDTF">2019-10-15T08:23:05Z</dcterms:created>
  <dcterms:modified xsi:type="dcterms:W3CDTF">2019-10-16T09:55:44Z</dcterms:modified>
</cp:coreProperties>
</file>