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6" r:id="rId3"/>
    <p:sldId id="257" r:id="rId4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bleStyles" Target="tableStyles.xml"/><Relationship Id="rId8" Type="http://schemas.openxmlformats.org/officeDocument/2006/relationships/viewProps" Target="viewProps.xml"/><Relationship Id="rId7" Type="http://schemas.openxmlformats.org/officeDocument/2006/relationships/presProps" Target="presProps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tags" Target="../tags/tag9.xml"/><Relationship Id="rId7" Type="http://schemas.openxmlformats.org/officeDocument/2006/relationships/tags" Target="../tags/tag8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Relationship Id="rId3" Type="http://schemas.openxmlformats.org/officeDocument/2006/relationships/tags" Target="../tags/tag4.xml"/><Relationship Id="rId2" Type="http://schemas.openxmlformats.org/officeDocument/2006/relationships/tags" Target="../tags/tag3.xml"/><Relationship Id="rId17" Type="http://schemas.openxmlformats.org/officeDocument/2006/relationships/notesSlide" Target="../notesSlides/notesSlide1.xml"/><Relationship Id="rId16" Type="http://schemas.openxmlformats.org/officeDocument/2006/relationships/slideLayout" Target="../slideLayouts/slideLayout2.xml"/><Relationship Id="rId15" Type="http://schemas.openxmlformats.org/officeDocument/2006/relationships/tags" Target="../tags/tag16.xml"/><Relationship Id="rId14" Type="http://schemas.openxmlformats.org/officeDocument/2006/relationships/tags" Target="../tags/tag15.xml"/><Relationship Id="rId13" Type="http://schemas.openxmlformats.org/officeDocument/2006/relationships/tags" Target="../tags/tag14.xml"/><Relationship Id="rId12" Type="http://schemas.openxmlformats.org/officeDocument/2006/relationships/tags" Target="../tags/tag13.xml"/><Relationship Id="rId11" Type="http://schemas.openxmlformats.org/officeDocument/2006/relationships/tags" Target="../tags/tag12.xml"/><Relationship Id="rId10" Type="http://schemas.openxmlformats.org/officeDocument/2006/relationships/tags" Target="../tags/tag11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US" altLang="zh-CN"/>
              <a:t>Poster</a:t>
            </a:r>
            <a:endParaRPr lang="en-US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r>
              <a:rPr lang="en-US" altLang="zh-CN"/>
              <a:t>Jingxin Ma</a:t>
            </a:r>
            <a:endParaRPr lang="en-US" altLang="zh-CN"/>
          </a:p>
          <a:p>
            <a:r>
              <a:rPr lang="en-US" altLang="zh-CN"/>
              <a:t>1914544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  <a:alpha val="88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4150" y="239395"/>
            <a:ext cx="11872595" cy="260985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zh-CN" altLang="en-US" sz="180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 Investigation on the Application of Flipped Classroom </a:t>
            </a:r>
            <a:br>
              <a:rPr lang="zh-CN" altLang="en-US" sz="180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altLang="zh-CN" sz="180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zh-CN" altLang="en-US" sz="180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 Translation Teaching in English Major in Chifeng University</a:t>
            </a:r>
            <a:endParaRPr lang="zh-CN" altLang="en-US" sz="1800">
              <a:ln/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750310" y="946150"/>
            <a:ext cx="4353560" cy="3145790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p>
            <a:pPr marL="0" indent="0">
              <a:buNone/>
            </a:pPr>
            <a:r>
              <a:rPr lang="zh-CN" altLang="en-US" sz="1800"/>
              <a:t>Aims of the investigation</a:t>
            </a:r>
            <a:endParaRPr lang="zh-CN" altLang="en-US" sz="1600"/>
          </a:p>
          <a:p>
            <a:pPr marL="0" indent="0">
              <a:buNone/>
            </a:pPr>
            <a:r>
              <a:rPr lang="zh-CN" altLang="en-US" sz="1600"/>
              <a:t>preliminary research</a:t>
            </a:r>
            <a:r>
              <a:rPr lang="en-US" altLang="zh-CN" sz="1600"/>
              <a:t>:analyze the necessity and feasibility of adopting flipped classroom teaching reform in translation classes in Chifeng University</a:t>
            </a:r>
            <a:endParaRPr lang="en-US" altLang="zh-CN" sz="1600"/>
          </a:p>
          <a:p>
            <a:r>
              <a:rPr lang="zh-CN" altLang="en-US" sz="1600"/>
              <a:t>Investigate the application status of flipped classrooms in translation teaching in English major in Chifeng University</a:t>
            </a:r>
            <a:r>
              <a:rPr lang="en-US" altLang="zh-CN" sz="1600"/>
              <a:t>;</a:t>
            </a:r>
            <a:r>
              <a:rPr lang="zh-CN" altLang="en-US" sz="1600"/>
              <a:t> </a:t>
            </a:r>
            <a:endParaRPr lang="zh-CN" altLang="en-US" sz="1600"/>
          </a:p>
          <a:p>
            <a:r>
              <a:rPr lang="en-US" altLang="zh-CN" sz="1600"/>
              <a:t>Investigate </a:t>
            </a:r>
            <a:r>
              <a:rPr lang="zh-CN" altLang="en-US" sz="1600"/>
              <a:t>teachers and students' perception on flipped classroom teaching mode in translation teaching.</a:t>
            </a:r>
            <a:endParaRPr lang="zh-CN" altLang="en-US" sz="1600"/>
          </a:p>
        </p:txBody>
      </p:sp>
      <p:sp>
        <p:nvSpPr>
          <p:cNvPr id="6" name="文本框 5"/>
          <p:cNvSpPr txBox="1"/>
          <p:nvPr/>
        </p:nvSpPr>
        <p:spPr>
          <a:xfrm>
            <a:off x="310515" y="731520"/>
            <a:ext cx="2974340" cy="412305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p>
            <a:pPr algn="l"/>
            <a:r>
              <a:rPr lang="en-US" altLang="zh-CN"/>
              <a:t>Reasons</a:t>
            </a:r>
            <a:endParaRPr lang="en-US" altLang="zh-CN" sz="1600"/>
          </a:p>
          <a:p>
            <a:pPr marL="285750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unsatisfying effect of translation teaching</a:t>
            </a:r>
            <a:r>
              <a:rPr lang="zh-CN" altLang="en-US" sz="1600"/>
              <a:t>。</a:t>
            </a:r>
            <a:endParaRPr lang="zh-CN" altLang="en-US" sz="1600"/>
          </a:p>
          <a:p>
            <a:pPr marL="285750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passive learning due to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i</a:t>
            </a:r>
            <a:r>
              <a:rPr lang="zh-CN" altLang="en-US" sz="1600"/>
              <a:t>nadequate training</a:t>
            </a:r>
            <a:r>
              <a:rPr lang="en-US" altLang="zh-CN" sz="1600"/>
              <a:t>;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conventional teaching method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endParaRPr lang="en-US" altLang="zh-CN" sz="1600"/>
          </a:p>
          <a:p>
            <a:pPr algn="l"/>
            <a:r>
              <a:rPr lang="en-US" altLang="zh-CN"/>
              <a:t>Significance</a:t>
            </a:r>
            <a:endParaRPr lang="en-US" altLang="zh-CN" sz="1600"/>
          </a:p>
          <a:p>
            <a:pPr algn="l"/>
            <a:r>
              <a:rPr lang="en-US" altLang="zh-CN" sz="1600"/>
              <a:t>Adopt filpped classroom as a way to realize “learning by doing”</a:t>
            </a:r>
            <a:endParaRPr lang="en-US" altLang="zh-CN" sz="1600"/>
          </a:p>
          <a:p>
            <a:pPr algn="l"/>
            <a:endParaRPr lang="en-US" altLang="zh-CN" sz="1600"/>
          </a:p>
          <a:p>
            <a:pPr algn="l"/>
            <a:r>
              <a:rPr lang="en-US" altLang="zh-CN"/>
              <a:t>Feasibility</a:t>
            </a:r>
            <a:endParaRPr lang="en-US" altLang="zh-CN" sz="1600"/>
          </a:p>
          <a:p>
            <a:pPr algn="l"/>
            <a:r>
              <a:rPr lang="en-US" altLang="zh-CN" sz="1600"/>
              <a:t>demand &amp; policy support &amp; IT capacity</a:t>
            </a:r>
            <a:endParaRPr lang="en-US" altLang="zh-CN" sz="1600"/>
          </a:p>
        </p:txBody>
      </p:sp>
      <p:sp>
        <p:nvSpPr>
          <p:cNvPr id="7" name="文本框 6"/>
          <p:cNvSpPr txBox="1"/>
          <p:nvPr/>
        </p:nvSpPr>
        <p:spPr>
          <a:xfrm>
            <a:off x="8397240" y="1965960"/>
            <a:ext cx="3519170" cy="209169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p>
            <a:pPr algn="l"/>
            <a:r>
              <a:rPr lang="en-US" altLang="zh-CN"/>
              <a:t>Evidence:</a:t>
            </a:r>
            <a:endParaRPr lang="en-US" altLang="zh-CN" sz="1600"/>
          </a:p>
          <a:p>
            <a:pPr marL="285750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Qualitative research: 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responses to interviews.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Analyze by categorizing from 4 dimensions </a:t>
            </a:r>
            <a:endParaRPr lang="en-US" altLang="zh-CN" sz="1600"/>
          </a:p>
          <a:p>
            <a:pPr marL="285750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Quantitative research: 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results from questionnaires.</a:t>
            </a:r>
            <a:endParaRPr lang="en-US" altLang="zh-CN" sz="1600"/>
          </a:p>
          <a:p>
            <a:pPr marL="742950" lvl="1" indent="-285750" algn="l">
              <a:buFont typeface="Arial" panose="020B0604020202090204" pitchFamily="34" charset="0"/>
              <a:buChar char="•"/>
            </a:pPr>
            <a:r>
              <a:rPr lang="en-US" altLang="zh-CN" sz="1600"/>
              <a:t>Analyze by WJX and SPSS</a:t>
            </a:r>
            <a:endParaRPr lang="en-US" altLang="zh-CN" sz="1600"/>
          </a:p>
        </p:txBody>
      </p:sp>
      <p:sp>
        <p:nvSpPr>
          <p:cNvPr id="8" name="文本框 7"/>
          <p:cNvSpPr txBox="1"/>
          <p:nvPr/>
        </p:nvSpPr>
        <p:spPr>
          <a:xfrm>
            <a:off x="8397240" y="773430"/>
            <a:ext cx="3472180" cy="86042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p>
            <a:r>
              <a:rPr lang="en-US" altLang="zh-CN"/>
              <a:t>Setting</a:t>
            </a:r>
            <a:endParaRPr lang="en-US" altLang="zh-CN" sz="1600"/>
          </a:p>
          <a:p>
            <a:r>
              <a:rPr lang="en-US" altLang="zh-CN" sz="1600"/>
              <a:t>6 teachers, 220 students of English major,Chifeng University</a:t>
            </a:r>
            <a:endParaRPr lang="en-US" altLang="zh-CN" sz="1600"/>
          </a:p>
        </p:txBody>
      </p:sp>
      <p:sp>
        <p:nvSpPr>
          <p:cNvPr id="9" name="文本框 8"/>
          <p:cNvSpPr txBox="1"/>
          <p:nvPr/>
        </p:nvSpPr>
        <p:spPr>
          <a:xfrm>
            <a:off x="10038715" y="4608830"/>
            <a:ext cx="1830070" cy="1599565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p>
            <a:r>
              <a:rPr lang="en-US" altLang="zh-CN"/>
              <a:t>Ethical issues:</a:t>
            </a:r>
            <a:endParaRPr lang="en-US" altLang="zh-CN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consent</a:t>
            </a:r>
            <a:endParaRPr lang="en-US" altLang="zh-CN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privacy</a:t>
            </a:r>
            <a:endParaRPr lang="en-US" altLang="zh-CN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data storage</a:t>
            </a:r>
            <a:endParaRPr lang="en-US" altLang="zh-CN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manner</a:t>
            </a:r>
            <a:endParaRPr lang="en-US" altLang="zh-CN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plagiarism </a:t>
            </a:r>
            <a:endParaRPr lang="en-US" altLang="zh-CN" sz="1600"/>
          </a:p>
        </p:txBody>
      </p:sp>
      <p:sp>
        <p:nvSpPr>
          <p:cNvPr id="31" name="Chevron 7"/>
          <p:cNvSpPr/>
          <p:nvPr>
            <p:custDataLst>
              <p:tags r:id="rId1"/>
            </p:custDataLst>
          </p:nvPr>
        </p:nvSpPr>
        <p:spPr>
          <a:xfrm>
            <a:off x="5406795" y="4693278"/>
            <a:ext cx="1607821" cy="545515"/>
          </a:xfrm>
          <a:prstGeom prst="chevron">
            <a:avLst>
              <a:gd name="adj" fmla="val 43848"/>
            </a:avLst>
          </a:prstGeom>
          <a:solidFill>
            <a:srgbClr val="4472C4"/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t" anchorCtr="0">
            <a:normAutofit/>
          </a:bodyPr>
          <a:lstStyle/>
          <a:p>
            <a:pPr algn="l">
              <a:lnSpc>
                <a:spcPct val="120000"/>
              </a:lnSpc>
            </a:pPr>
            <a:r>
              <a:rPr lang="en-US" altLang="en-GB" sz="16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</a:rPr>
              <a:t>step2</a:t>
            </a:r>
            <a:endParaRPr lang="en-US" altLang="en-GB" sz="900">
              <a:solidFill>
                <a:sysClr val="windowText" lastClr="000000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32" name="Rounded Rectangle 8"/>
          <p:cNvSpPr/>
          <p:nvPr>
            <p:custDataLst>
              <p:tags r:id="rId2"/>
            </p:custDataLst>
          </p:nvPr>
        </p:nvSpPr>
        <p:spPr>
          <a:xfrm>
            <a:off x="6162675" y="4966335"/>
            <a:ext cx="1398905" cy="473710"/>
          </a:xfrm>
          <a:prstGeom prst="roundRect">
            <a:avLst/>
          </a:prstGeom>
          <a:solidFill>
            <a:sysClr val="window" lastClr="FFFFFF">
              <a:alpha val="75000"/>
            </a:sysClr>
          </a:solidFill>
          <a:ln>
            <a:solidFill>
              <a:sysClr val="windowText" lastClr="000000">
                <a:lumMod val="50000"/>
                <a:lumOff val="50000"/>
              </a:sysClr>
            </a:solidFill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altLang="en-GB">
                <a:solidFill>
                  <a:schemeClr val="tx1"/>
                </a:solidFill>
                <a:latin typeface="Arial" panose="020B0604020202090204" pitchFamily="34" charset="0"/>
                <a:ea typeface="微软雅黑" charset="-122"/>
              </a:rPr>
              <a:t>week6</a:t>
            </a:r>
            <a:r>
              <a:rPr lang="en-US" altLang="en-GB" sz="1400">
                <a:solidFill>
                  <a:schemeClr val="tx1"/>
                </a:solidFill>
                <a:latin typeface="Arial" panose="020B0604020202090204" pitchFamily="34" charset="0"/>
                <a:ea typeface="微软雅黑" charset="-122"/>
              </a:rPr>
              <a:t>-</a:t>
            </a:r>
            <a:r>
              <a:rPr lang="en-US" altLang="en-GB">
                <a:solidFill>
                  <a:schemeClr val="tx1"/>
                </a:solidFill>
                <a:latin typeface="Arial" panose="020B0604020202090204" pitchFamily="34" charset="0"/>
                <a:ea typeface="微软雅黑" charset="-122"/>
              </a:rPr>
              <a:t>12</a:t>
            </a:r>
            <a:endParaRPr lang="en-US" altLang="en-GB">
              <a:solidFill>
                <a:schemeClr val="tx1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33" name="Chevron 11"/>
          <p:cNvSpPr/>
          <p:nvPr>
            <p:custDataLst>
              <p:tags r:id="rId3"/>
            </p:custDataLst>
          </p:nvPr>
        </p:nvSpPr>
        <p:spPr>
          <a:xfrm>
            <a:off x="7410373" y="4693278"/>
            <a:ext cx="1607821" cy="545515"/>
          </a:xfrm>
          <a:prstGeom prst="chevron">
            <a:avLst>
              <a:gd name="adj" fmla="val 43848"/>
            </a:avLst>
          </a:prstGeom>
          <a:solidFill>
            <a:srgbClr val="FFFFFF">
              <a:lumMod val="75000"/>
            </a:srgbClr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t" anchorCtr="0">
            <a:normAutofit/>
          </a:bodyPr>
          <a:lstStyle/>
          <a:p>
            <a:pPr algn="l">
              <a:lnSpc>
                <a:spcPct val="120000"/>
              </a:lnSpc>
            </a:pPr>
            <a:r>
              <a:rPr lang="en-US" altLang="en-GB" sz="16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</a:rPr>
              <a:t>step3</a:t>
            </a:r>
            <a:endParaRPr lang="en-US" altLang="en-GB" sz="1600">
              <a:solidFill>
                <a:sysClr val="windowText" lastClr="000000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34" name="Rounded Rectangle 12"/>
          <p:cNvSpPr/>
          <p:nvPr>
            <p:custDataLst>
              <p:tags r:id="rId4"/>
            </p:custDataLst>
          </p:nvPr>
        </p:nvSpPr>
        <p:spPr>
          <a:xfrm>
            <a:off x="8097520" y="4966335"/>
            <a:ext cx="1390650" cy="473710"/>
          </a:xfrm>
          <a:prstGeom prst="roundRect">
            <a:avLst/>
          </a:prstGeom>
          <a:solidFill>
            <a:sysClr val="window" lastClr="FFFFFF">
              <a:alpha val="75000"/>
            </a:sysClr>
          </a:solidFill>
          <a:ln>
            <a:solidFill>
              <a:sysClr val="windowText" lastClr="000000">
                <a:lumMod val="50000"/>
                <a:lumOff val="50000"/>
              </a:sysClr>
            </a:solidFill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altLang="en-GB">
                <a:solidFill>
                  <a:schemeClr val="tx1"/>
                </a:solidFill>
                <a:latin typeface="Arial" panose="020B0604020202090204" pitchFamily="34" charset="0"/>
                <a:ea typeface="微软雅黑" charset="-122"/>
              </a:rPr>
              <a:t>week13-18</a:t>
            </a:r>
            <a:endParaRPr lang="en-US" altLang="en-GB">
              <a:solidFill>
                <a:schemeClr val="tx1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35" name="Chevron 3"/>
          <p:cNvSpPr/>
          <p:nvPr>
            <p:custDataLst>
              <p:tags r:id="rId5"/>
            </p:custDataLst>
          </p:nvPr>
        </p:nvSpPr>
        <p:spPr>
          <a:xfrm>
            <a:off x="3499079" y="4693278"/>
            <a:ext cx="1607821" cy="545515"/>
          </a:xfrm>
          <a:prstGeom prst="chevron">
            <a:avLst>
              <a:gd name="adj" fmla="val 43848"/>
            </a:avLst>
          </a:prstGeom>
          <a:solidFill>
            <a:srgbClr val="FFFFFF">
              <a:lumMod val="75000"/>
            </a:srgbClr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t" anchorCtr="0">
            <a:normAutofit/>
          </a:bodyPr>
          <a:lstStyle/>
          <a:p>
            <a:pPr algn="l">
              <a:lnSpc>
                <a:spcPct val="120000"/>
              </a:lnSpc>
            </a:pPr>
            <a:r>
              <a:rPr lang="en-US" altLang="en-GB" sz="16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</a:rPr>
              <a:t>step1</a:t>
            </a:r>
            <a:endParaRPr lang="en-US" altLang="en-GB" sz="1600">
              <a:solidFill>
                <a:sysClr val="windowText" lastClr="000000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36" name="Rounded Rectangle 4"/>
          <p:cNvSpPr/>
          <p:nvPr>
            <p:custDataLst>
              <p:tags r:id="rId6"/>
            </p:custDataLst>
          </p:nvPr>
        </p:nvSpPr>
        <p:spPr>
          <a:xfrm>
            <a:off x="4206979" y="4966036"/>
            <a:ext cx="1200189" cy="474062"/>
          </a:xfrm>
          <a:prstGeom prst="roundRect">
            <a:avLst/>
          </a:prstGeom>
          <a:solidFill>
            <a:sysClr val="window" lastClr="FFFFFF">
              <a:alpha val="75000"/>
            </a:sysClr>
          </a:solidFill>
          <a:ln>
            <a:solidFill>
              <a:sysClr val="windowText" lastClr="000000">
                <a:lumMod val="50000"/>
                <a:lumOff val="50000"/>
              </a:sysClr>
            </a:solidFill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US" altLang="en-GB">
                <a:solidFill>
                  <a:schemeClr val="tx1"/>
                </a:solidFill>
                <a:latin typeface="Arial" panose="020B0604020202090204" pitchFamily="34" charset="0"/>
                <a:ea typeface="微软雅黑" charset="-122"/>
              </a:rPr>
              <a:t>week 1-5</a:t>
            </a:r>
            <a:endParaRPr lang="en-US" altLang="en-GB">
              <a:solidFill>
                <a:schemeClr val="tx1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cxnSp>
        <p:nvCxnSpPr>
          <p:cNvPr id="42" name="Straight Connector 41"/>
          <p:cNvCxnSpPr/>
          <p:nvPr>
            <p:custDataLst>
              <p:tags r:id="rId7"/>
            </p:custDataLst>
          </p:nvPr>
        </p:nvCxnSpPr>
        <p:spPr>
          <a:xfrm flipV="1">
            <a:off x="4378588" y="5606876"/>
            <a:ext cx="0" cy="185941"/>
          </a:xfrm>
          <a:prstGeom prst="line">
            <a:avLst/>
          </a:prstGeom>
          <a:ln>
            <a:solidFill>
              <a:sysClr val="window" lastClr="FFFFFF">
                <a:lumMod val="85000"/>
              </a:sysClr>
            </a:solidFill>
          </a:ln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</p:cxnSp>
      <p:sp>
        <p:nvSpPr>
          <p:cNvPr id="41" name="Oval 40"/>
          <p:cNvSpPr/>
          <p:nvPr>
            <p:custDataLst>
              <p:tags r:id="rId8"/>
            </p:custDataLst>
          </p:nvPr>
        </p:nvSpPr>
        <p:spPr>
          <a:xfrm>
            <a:off x="4341488" y="5535075"/>
            <a:ext cx="86679" cy="86679"/>
          </a:xfrm>
          <a:prstGeom prst="ellipse">
            <a:avLst/>
          </a:prstGeom>
          <a:solidFill>
            <a:srgbClr val="FFFFFF">
              <a:lumMod val="75000"/>
            </a:srgbClr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>
            <a:normAutofit fontScale="25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40000"/>
              </a:lnSpc>
            </a:pPr>
            <a:endParaRPr lang="en-US" sz="900">
              <a:latin typeface="Arial" panose="020B0604020202090204" pitchFamily="34" charset="0"/>
              <a:ea typeface="微软雅黑" charset="-122"/>
            </a:endParaRPr>
          </a:p>
        </p:txBody>
      </p:sp>
      <p:cxnSp>
        <p:nvCxnSpPr>
          <p:cNvPr id="68" name="Straight Connector 41"/>
          <p:cNvCxnSpPr/>
          <p:nvPr>
            <p:custDataLst>
              <p:tags r:id="rId9"/>
            </p:custDataLst>
          </p:nvPr>
        </p:nvCxnSpPr>
        <p:spPr>
          <a:xfrm flipV="1">
            <a:off x="6334248" y="5606876"/>
            <a:ext cx="0" cy="185941"/>
          </a:xfrm>
          <a:prstGeom prst="line">
            <a:avLst/>
          </a:prstGeom>
          <a:ln>
            <a:solidFill>
              <a:sysClr val="window" lastClr="FFFFFF">
                <a:lumMod val="85000"/>
              </a:sysClr>
            </a:solidFill>
          </a:ln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</p:cxnSp>
      <p:sp>
        <p:nvSpPr>
          <p:cNvPr id="69" name="Oval 40"/>
          <p:cNvSpPr/>
          <p:nvPr>
            <p:custDataLst>
              <p:tags r:id="rId10"/>
            </p:custDataLst>
          </p:nvPr>
        </p:nvSpPr>
        <p:spPr>
          <a:xfrm>
            <a:off x="6297148" y="5535075"/>
            <a:ext cx="86679" cy="86679"/>
          </a:xfrm>
          <a:prstGeom prst="ellipse">
            <a:avLst/>
          </a:prstGeom>
          <a:solidFill>
            <a:srgbClr val="4472C4"/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>
            <a:normAutofit fontScale="25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40000"/>
              </a:lnSpc>
            </a:pPr>
            <a:endParaRPr lang="en-US" sz="900">
              <a:latin typeface="Arial" panose="020B0604020202090204" pitchFamily="34" charset="0"/>
              <a:ea typeface="微软雅黑" charset="-122"/>
            </a:endParaRPr>
          </a:p>
        </p:txBody>
      </p:sp>
      <p:cxnSp>
        <p:nvCxnSpPr>
          <p:cNvPr id="72" name="Straight Connector 41"/>
          <p:cNvCxnSpPr/>
          <p:nvPr>
            <p:custDataLst>
              <p:tags r:id="rId11"/>
            </p:custDataLst>
          </p:nvPr>
        </p:nvCxnSpPr>
        <p:spPr>
          <a:xfrm flipV="1">
            <a:off x="8289907" y="5606876"/>
            <a:ext cx="0" cy="185941"/>
          </a:xfrm>
          <a:prstGeom prst="line">
            <a:avLst/>
          </a:prstGeom>
          <a:solidFill>
            <a:srgbClr val="4472C4"/>
          </a:solidFill>
          <a:ln>
            <a:solidFill>
              <a:sysClr val="window" lastClr="FFFFFF">
                <a:lumMod val="85000"/>
              </a:sysClr>
            </a:solidFill>
          </a:ln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</p:cxnSp>
      <p:sp>
        <p:nvSpPr>
          <p:cNvPr id="73" name="Oval 40"/>
          <p:cNvSpPr/>
          <p:nvPr>
            <p:custDataLst>
              <p:tags r:id="rId12"/>
            </p:custDataLst>
          </p:nvPr>
        </p:nvSpPr>
        <p:spPr>
          <a:xfrm>
            <a:off x="8252806" y="5535075"/>
            <a:ext cx="86679" cy="86679"/>
          </a:xfrm>
          <a:prstGeom prst="ellipse">
            <a:avLst/>
          </a:prstGeom>
          <a:solidFill>
            <a:srgbClr val="FFFFFF">
              <a:lumMod val="75000"/>
            </a:srgbClr>
          </a:solidFill>
          <a:ln>
            <a:noFill/>
          </a:ln>
        </p:spPr>
        <p:style>
          <a:lnRef idx="2">
            <a:srgbClr val="4472C4">
              <a:shade val="50000"/>
            </a:srgbClr>
          </a:lnRef>
          <a:fillRef idx="1">
            <a:srgbClr val="4472C4"/>
          </a:fillRef>
          <a:effectRef idx="0">
            <a:srgbClr val="4472C4"/>
          </a:effectRef>
          <a:fontRef idx="minor">
            <a:sysClr val="window" lastClr="FFFFFF"/>
          </a:fontRef>
        </p:style>
        <p:txBody>
          <a:bodyPr rtlCol="0" anchor="ctr">
            <a:normAutofit fontScale="25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ysClr val="window" lastClr="FFFFFF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40000"/>
              </a:lnSpc>
            </a:pPr>
            <a:endParaRPr lang="en-US" sz="900">
              <a:solidFill>
                <a:srgbClr val="FF0000"/>
              </a:solidFill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84" name="文本框 18"/>
          <p:cNvSpPr txBox="1"/>
          <p:nvPr>
            <p:custDataLst>
              <p:tags r:id="rId13"/>
            </p:custDataLst>
          </p:nvPr>
        </p:nvSpPr>
        <p:spPr>
          <a:xfrm>
            <a:off x="3498850" y="5607050"/>
            <a:ext cx="1607820" cy="716280"/>
          </a:xfrm>
          <a:prstGeom prst="rect">
            <a:avLst/>
          </a:prstGeom>
          <a:noFill/>
        </p:spPr>
        <p:txBody>
          <a:bodyPr wrap="square" lIns="90000" tIns="46800" rIns="90000" bIns="4680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400" spc="150">
                <a:latin typeface="Arial" panose="020B0604020202090204" pitchFamily="34" charset="0"/>
                <a:ea typeface="微软雅黑" charset="-122"/>
              </a:rPr>
              <a:t>1st round interview and data analysis</a:t>
            </a:r>
            <a:endParaRPr lang="en-US" altLang="zh-CN" sz="1400" spc="150"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95" name="文本框 18"/>
          <p:cNvSpPr txBox="1"/>
          <p:nvPr>
            <p:custDataLst>
              <p:tags r:id="rId14"/>
            </p:custDataLst>
          </p:nvPr>
        </p:nvSpPr>
        <p:spPr>
          <a:xfrm>
            <a:off x="5598795" y="5607050"/>
            <a:ext cx="1675130" cy="716280"/>
          </a:xfrm>
          <a:prstGeom prst="rect">
            <a:avLst/>
          </a:prstGeom>
          <a:noFill/>
        </p:spPr>
        <p:txBody>
          <a:bodyPr wrap="square" lIns="90000" tIns="46800" rIns="90000" bIns="4680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600" spc="150">
                <a:latin typeface="Arial" panose="020B0604020202090204" pitchFamily="34" charset="0"/>
                <a:ea typeface="微软雅黑" charset="-122"/>
              </a:rPr>
              <a:t>survey and data analysis</a:t>
            </a:r>
            <a:endParaRPr lang="en-US" altLang="zh-CN" sz="1600" spc="150"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98" name="文本框 18"/>
          <p:cNvSpPr txBox="1"/>
          <p:nvPr>
            <p:custDataLst>
              <p:tags r:id="rId15"/>
            </p:custDataLst>
          </p:nvPr>
        </p:nvSpPr>
        <p:spPr>
          <a:xfrm>
            <a:off x="7561580" y="5607050"/>
            <a:ext cx="1568450" cy="716280"/>
          </a:xfrm>
          <a:prstGeom prst="rect">
            <a:avLst/>
          </a:prstGeom>
          <a:noFill/>
        </p:spPr>
        <p:txBody>
          <a:bodyPr wrap="square" lIns="90000" tIns="46800" rIns="90000" bIns="4680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1pPr>
            <a:lvl2pPr marL="457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2pPr>
            <a:lvl3pPr marL="914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3pPr>
            <a:lvl4pPr marL="1371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4pPr>
            <a:lvl5pPr marL="18288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5pPr>
            <a:lvl6pPr marL="22860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6pPr>
            <a:lvl7pPr marL="27432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7pPr>
            <a:lvl8pPr marL="32004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8pPr>
            <a:lvl9pPr marL="3657600" algn="l" defTabSz="913765" rtl="0" eaLnBrk="1" latinLnBrk="0" hangingPunct="1">
              <a:defRPr sz="1800" kern="1200">
                <a:solidFill>
                  <a:sysClr val="windowText" lastClr="000000"/>
                </a:solidFill>
                <a:latin typeface="Arial" panose="020B0604020202090204" pitchFamily="34" charset="0"/>
                <a:ea typeface="微软雅黑" charset="-122"/>
                <a:cs typeface="+mn-ea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400" spc="150">
                <a:latin typeface="Arial" panose="020B0604020202090204" pitchFamily="34" charset="0"/>
                <a:ea typeface="微软雅黑" charset="-122"/>
              </a:rPr>
              <a:t>2nd round interview and conclusion</a:t>
            </a:r>
            <a:endParaRPr lang="en-US" altLang="zh-CN" sz="1400" spc="150">
              <a:latin typeface="Arial" panose="020B0604020202090204" pitchFamily="34" charset="0"/>
              <a:ea typeface="微软雅黑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10515" y="5198110"/>
            <a:ext cx="2974340" cy="110680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p>
            <a:r>
              <a:rPr lang="zh-CN" altLang="en-US"/>
              <a:t>Main conceptual themes</a:t>
            </a:r>
            <a:endParaRPr lang="zh-CN" altLang="en-US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zh-CN" altLang="en-US" sz="1600"/>
              <a:t>constructivist translation teaching</a:t>
            </a:r>
            <a:endParaRPr lang="zh-CN" altLang="en-US" sz="1600"/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z="1600"/>
              <a:t>flipped classroom</a:t>
            </a:r>
            <a:endParaRPr lang="en-US" altLang="zh-CN" sz="160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4"/>
  <p:tag name="KSO_WM_UNIT_ID" val="diagram20199030_2*m_h_i*1_2_4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13"/>
  <p:tag name="KSO_WM_UNIT_TEXT_FILL_TYPE" val="1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5"/>
  <p:tag name="KSO_WM_UNIT_ID" val="diagram20199030_2*m_h_i*1_2_5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4"/>
  <p:tag name="KSO_WM_UNIT_FILL_TYPE" val="1"/>
  <p:tag name="KSO_WM_UNIT_LINE_FORE_SCHEMECOLOR_INDEX" val="13"/>
  <p:tag name="KSO_WM_UNIT_LINE_FILL_TYPE" val="2"/>
  <p:tag name="KSO_WM_UNIT_TEXT_FILL_FORE_SCHEMECOLOR_INDEX" val="2"/>
  <p:tag name="KSO_WM_UNIT_TEXT_FILL_TYPE" val="1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4"/>
  <p:tag name="KSO_WM_UNIT_ID" val="diagram20199030_2*m_h_i*1_3_4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6"/>
  <p:tag name="KSO_WM_UNIT_FILL_TYPE" val="1"/>
  <p:tag name="KSO_WM_UNIT_TEXT_FILL_FORE_SCHEMECOLOR_INDEX" val="13"/>
  <p:tag name="KSO_WM_UNIT_TEXT_FILL_TYPE" val="1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5"/>
  <p:tag name="KSO_WM_UNIT_ID" val="diagram20199030_2*m_h_i*1_3_5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4"/>
  <p:tag name="KSO_WM_UNIT_FILL_TYPE" val="1"/>
  <p:tag name="KSO_WM_UNIT_LINE_FORE_SCHEMECOLOR_INDEX" val="13"/>
  <p:tag name="KSO_WM_UNIT_LINE_FILL_TYPE" val="2"/>
  <p:tag name="KSO_WM_UNIT_TEXT_FILL_FORE_SCHEMECOLOR_INDEX" val="2"/>
  <p:tag name="KSO_WM_UNIT_TEXT_FILL_TYPE" val="1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1"/>
  <p:tag name="KSO_WM_UNIT_ID" val="diagram20199030_2*m_h_i*1_1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6"/>
  <p:tag name="KSO_WM_UNIT_FILL_TYPE" val="1"/>
  <p:tag name="KSO_WM_UNIT_TEXT_FILL_FORE_SCHEMECOLOR_INDEX" val="13"/>
  <p:tag name="KSO_WM_UNIT_TEXT_FILL_TYPE" val="1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2"/>
  <p:tag name="KSO_WM_UNIT_ID" val="diagram20199030_2*m_h_i*1_1_2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4"/>
  <p:tag name="KSO_WM_UNIT_FILL_TYPE" val="1"/>
  <p:tag name="KSO_WM_UNIT_LINE_FORE_SCHEMECOLOR_INDEX" val="13"/>
  <p:tag name="KSO_WM_UNIT_LINE_FILL_TYPE" val="2"/>
  <p:tag name="KSO_WM_UNIT_TEXT_FILL_FORE_SCHEMECOLOR_INDEX" val="2"/>
  <p:tag name="KSO_WM_UNIT_TEXT_FILL_TYPE" val="1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4"/>
  <p:tag name="KSO_WM_UNIT_ID" val="diagram20199030_2*m_h_i*1_1_4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LINE_FORE_SCHEMECOLOR_INDEX" val="14"/>
  <p:tag name="KSO_WM_UNIT_LINE_FILL_TYPE" val="2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3"/>
  <p:tag name="KSO_WM_UNIT_ID" val="diagram20199030_2*m_h_i*1_1_3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6"/>
  <p:tag name="KSO_WM_UNIT_FILL_TYPE" val="1"/>
  <p:tag name="KSO_WM_UNIT_TEXT_FILL_FORE_SCHEMECOLOR_INDEX" val="2"/>
  <p:tag name="KSO_WM_UNIT_TEXT_FILL_TYPE" val="1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2"/>
  <p:tag name="KSO_WM_UNIT_ID" val="diagram20199030_2*m_h_i*1_2_2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LINE_FORE_SCHEMECOLOR_INDEX" val="14"/>
  <p:tag name="KSO_WM_UNIT_LINE_FILL_TYPE" val="2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1"/>
  <p:tag name="KSO_WM_UNIT_ID" val="diagram20199030_2*m_h_i*1_2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2"/>
  <p:tag name="KSO_WM_UNIT_TEXT_FILL_TYPE" val="1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2"/>
  <p:tag name="KSO_WM_UNIT_ID" val="diagram20199030_2*m_h_i*1_3_2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5"/>
  <p:tag name="KSO_WM_UNIT_FILL_TYPE" val="1"/>
  <p:tag name="KSO_WM_UNIT_LINE_FORE_SCHEMECOLOR_INDEX" val="14"/>
  <p:tag name="KSO_WM_UNIT_LINE_FILL_TYPE" val="2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1"/>
  <p:tag name="KSO_WM_UNIT_ID" val="diagram20199030_2*m_h_i*1_3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FILL_FORE_SCHEMECOLOR_INDEX" val="16"/>
  <p:tag name="KSO_WM_UNIT_FILL_TYPE" val="1"/>
</p:tagLst>
</file>

<file path=ppt/tags/tag14.xml><?xml version="1.0" encoding="utf-8"?>
<p:tagLst xmlns:p="http://schemas.openxmlformats.org/presentationml/2006/main"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1_1"/>
  <p:tag name="KSO_WM_UNIT_ID" val="diagram20199030_2*m_h_f*1_1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PRESET_TEXT" val="单击此处添加文本具体内容"/>
  <p:tag name="KSO_WM_UNIT_TEXT_FILL_FORE_SCHEMECOLOR_INDEX" val="13"/>
  <p:tag name="KSO_WM_UNIT_TEXT_FILL_TYPE" val="1"/>
</p:tagLst>
</file>

<file path=ppt/tags/tag15.xml><?xml version="1.0" encoding="utf-8"?>
<p:tagLst xmlns:p="http://schemas.openxmlformats.org/presentationml/2006/main"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2_1"/>
  <p:tag name="KSO_WM_UNIT_ID" val="diagram20199030_2*m_h_f*1_2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PRESET_TEXT" val="单击此处添加文本具体内容"/>
  <p:tag name="KSO_WM_UNIT_TEXT_FILL_FORE_SCHEMECOLOR_INDEX" val="13"/>
  <p:tag name="KSO_WM_UNIT_TEXT_FILL_TYPE" val="1"/>
</p:tagLst>
</file>

<file path=ppt/tags/tag16.xml><?xml version="1.0" encoding="utf-8"?>
<p:tagLst xmlns:p="http://schemas.openxmlformats.org/presentationml/2006/main"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3_1"/>
  <p:tag name="KSO_WM_UNIT_ID" val="diagram20199030_2*m_h_f*1_3_1"/>
  <p:tag name="KSO_WM_TEMPLATE_CATEGORY" val="diagram"/>
  <p:tag name="KSO_WM_TEMPLATE_INDEX" val="20199030"/>
  <p:tag name="KSO_WM_UNIT_LAYERLEVEL" val="1_1_1"/>
  <p:tag name="KSO_WM_TAG_VERSION" val="1.0"/>
  <p:tag name="KSO_WM_BEAUTIFY_FLAG" val="#wm#"/>
  <p:tag name="KSO_WM_UNIT_PRESET_TEXT" val="单击此处添加文本具体内容"/>
  <p:tag name="KSO_WM_UNIT_TEXT_FILL_FORE_SCHEMECOLOR_INDEX" val="13"/>
  <p:tag name="KSO_WM_UNIT_TEXT_FILL_TYPE" val="1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1293</Words>
  <Application>WPS 文字</Application>
  <PresentationFormat>宽屏</PresentationFormat>
  <Paragraphs>64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4" baseType="lpstr">
      <vt:lpstr>Arial</vt:lpstr>
      <vt:lpstr>方正书宋_GBK</vt:lpstr>
      <vt:lpstr>Wingdings</vt:lpstr>
      <vt:lpstr>微软雅黑</vt:lpstr>
      <vt:lpstr>汉仪旗黑KW</vt:lpstr>
      <vt:lpstr>Calibri Light</vt:lpstr>
      <vt:lpstr>Helvetica Neue</vt:lpstr>
      <vt:lpstr>宋体</vt:lpstr>
      <vt:lpstr>汉仪书宋二KW</vt:lpstr>
      <vt:lpstr>Calibri</vt:lpstr>
      <vt:lpstr>Arial Unicode MS</vt:lpstr>
      <vt:lpstr>Office 主题</vt:lpstr>
      <vt:lpstr>PowerPoint 演示文稿</vt:lpstr>
      <vt:lpstr>An Investigation on the Application of Flipped Classroom in Translation Teaching in English Major in Chifeng University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apple</dc:creator>
  <cp:lastModifiedBy>apple</cp:lastModifiedBy>
  <cp:revision>7</cp:revision>
  <dcterms:created xsi:type="dcterms:W3CDTF">2020-05-01T21:14:46Z</dcterms:created>
  <dcterms:modified xsi:type="dcterms:W3CDTF">2020-05-01T21:14:46Z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2052-2.2.0.3563</vt:lpwstr>
  </property>
</Properties>
</file>