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83" r:id="rId1"/>
  </p:sldMasterIdLst>
  <p:sldIdLst>
    <p:sldId id="256" r:id="rId2"/>
    <p:sldId id="257" r:id="rId3"/>
    <p:sldId id="258" r:id="rId4"/>
    <p:sldId id="267" r:id="rId5"/>
    <p:sldId id="268" r:id="rId6"/>
    <p:sldId id="269" r:id="rId7"/>
    <p:sldId id="259" r:id="rId8"/>
    <p:sldId id="260" r:id="rId9"/>
    <p:sldId id="261" r:id="rId10"/>
    <p:sldId id="262" r:id="rId11"/>
    <p:sldId id="263" r:id="rId12"/>
    <p:sldId id="265" r:id="rId13"/>
    <p:sldId id="266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48" autoAdjust="0"/>
    <p:restoredTop sz="94660"/>
  </p:normalViewPr>
  <p:slideViewPr>
    <p:cSldViewPr snapToGrid="0">
      <p:cViewPr varScale="1">
        <p:scale>
          <a:sx n="81" d="100"/>
          <a:sy n="81" d="100"/>
        </p:scale>
        <p:origin x="84" y="4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smtClean="0"/>
              <a:t>6/18/2021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01679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6/18/2021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231534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smtClean="0"/>
              <a:t>6/18/2021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128640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smtClean="0"/>
              <a:t>6/18/2021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543164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smtClean="0"/>
              <a:t>6/18/2021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17437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6/18/2021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96664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6/18/2021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17686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6/18/2021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22629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6/18/2021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730640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smtClean="0"/>
              <a:t>6/18/2021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51399225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smtClean="0"/>
              <a:t>6/18/2021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768147289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smtClean="0"/>
              <a:t>6/18/2021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99983324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smtClean="0"/>
              <a:t>6/18/2021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681021408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smtClean="0"/>
              <a:t>6/18/2021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77241630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6/18/2021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0243106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6/18/2021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71417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AD347D-5ACD-4C99-B74B-A9C85AD731AF}" type="datetimeFigureOut">
              <a:rPr lang="en-US" smtClean="0"/>
              <a:t>6/18/2021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76952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685" r:id="rId2"/>
    <p:sldLayoutId id="2147483686" r:id="rId3"/>
    <p:sldLayoutId id="2147483687" r:id="rId4"/>
    <p:sldLayoutId id="2147483688" r:id="rId5"/>
    <p:sldLayoutId id="2147483689" r:id="rId6"/>
    <p:sldLayoutId id="2147483690" r:id="rId7"/>
    <p:sldLayoutId id="2147483691" r:id="rId8"/>
    <p:sldLayoutId id="2147483692" r:id="rId9"/>
    <p:sldLayoutId id="2147483693" r:id="rId10"/>
    <p:sldLayoutId id="2147483694" r:id="rId11"/>
    <p:sldLayoutId id="2147483695" r:id="rId12"/>
    <p:sldLayoutId id="2147483696" r:id="rId13"/>
    <p:sldLayoutId id="2147483697" r:id="rId14"/>
    <p:sldLayoutId id="2147483698" r:id="rId15"/>
    <p:sldLayoutId id="2147483699" r:id="rId16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6.jpg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5.jpg"/><Relationship Id="rId5" Type="http://schemas.openxmlformats.org/officeDocument/2006/relationships/image" Target="../media/image4.jpg"/><Relationship Id="rId4" Type="http://schemas.openxmlformats.org/officeDocument/2006/relationships/image" Target="../media/image3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.png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2.png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.png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2.png"/><Relationship Id="rId4" Type="http://schemas.openxmlformats.org/officeDocument/2006/relationships/image" Target="../media/image1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2.png"/><Relationship Id="rId4" Type="http://schemas.openxmlformats.org/officeDocument/2006/relationships/image" Target="../media/image15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9.png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5" Type="http://schemas.openxmlformats.org/officeDocument/2006/relationships/image" Target="../media/image2.png"/><Relationship Id="rId4" Type="http://schemas.openxmlformats.org/officeDocument/2006/relationships/image" Target="../media/image20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4.jpeg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image" Target="../media/image23.jpeg"/><Relationship Id="rId5" Type="http://schemas.openxmlformats.org/officeDocument/2006/relationships/image" Target="../media/image22.jpeg"/><Relationship Id="rId4" Type="http://schemas.openxmlformats.org/officeDocument/2006/relationships/image" Target="../media/image21.jpe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8.jpeg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image" Target="../media/image27.jpeg"/><Relationship Id="rId5" Type="http://schemas.openxmlformats.org/officeDocument/2006/relationships/image" Target="../media/image26.jpeg"/><Relationship Id="rId4" Type="http://schemas.openxmlformats.org/officeDocument/2006/relationships/image" Target="../media/image25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1474" y="591588"/>
            <a:ext cx="6215457" cy="543513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1"/>
            <a:ext cx="7766936" cy="1646302"/>
          </a:xfrm>
        </p:spPr>
        <p:txBody>
          <a:bodyPr/>
          <a:lstStyle/>
          <a:p>
            <a:r>
              <a:rPr lang="en-GB" dirty="0"/>
              <a:t>3D WORKING INSTRUCTIONS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By Morgan Phillips </a:t>
            </a: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E30E0C24-28B7-448F-9695-04BA9569543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20342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230"/>
    </mc:Choice>
    <mc:Fallback>
      <p:transition spd="slow" advTm="723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 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06240" y="1437611"/>
            <a:ext cx="3604694" cy="1778315"/>
          </a:xfr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6111" y="1853249"/>
            <a:ext cx="3560129" cy="121440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84916" y="3434977"/>
            <a:ext cx="3550227" cy="2366818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8678" y="3483287"/>
            <a:ext cx="4769324" cy="2679524"/>
          </a:xfrm>
          <a:prstGeom prst="rect">
            <a:avLst/>
          </a:prstGeom>
        </p:spPr>
      </p:pic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3C65D228-CB47-4E04-9F02-2D371A7C974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84895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5348"/>
    </mc:Choice>
    <mc:Fallback>
      <p:transition spd="slow" advTm="7534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Project Idea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6112" y="1624229"/>
            <a:ext cx="3959140" cy="2227016"/>
          </a:xfr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03289" y="3757106"/>
            <a:ext cx="4325963" cy="2640201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07135" y="1505046"/>
            <a:ext cx="4366066" cy="2494895"/>
          </a:xfrm>
          <a:prstGeom prst="rect">
            <a:avLst/>
          </a:prstGeom>
        </p:spPr>
      </p:pic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C4899A9E-FC0D-43EB-BF42-05427A8A50D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69533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7881"/>
    </mc:Choice>
    <mc:Fallback>
      <p:transition spd="slow" advTm="3788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Design Brief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930400"/>
            <a:ext cx="8596668" cy="3880773"/>
          </a:xfrm>
        </p:spPr>
        <p:txBody>
          <a:bodyPr/>
          <a:lstStyle/>
          <a:p>
            <a:pPr lvl="0"/>
            <a:r>
              <a:rPr lang="en-US" dirty="0"/>
              <a:t>The program must be able to create 3D instructions and animations easily for the operator to understand</a:t>
            </a:r>
            <a:endParaRPr lang="en-GB" dirty="0"/>
          </a:p>
          <a:p>
            <a:pPr lvl="0"/>
            <a:r>
              <a:rPr lang="en-US" dirty="0"/>
              <a:t>The parts must be clearly labeled and identified the quantity for each component in each slide</a:t>
            </a:r>
            <a:endParaRPr lang="en-GB" dirty="0"/>
          </a:p>
          <a:p>
            <a:pPr lvl="0"/>
            <a:r>
              <a:rPr lang="en-US" dirty="0"/>
              <a:t>The step-by-step must clearly outline what tools must be used to install the components and the risks involved </a:t>
            </a:r>
            <a:endParaRPr lang="en-GB" dirty="0"/>
          </a:p>
          <a:p>
            <a:pPr lvl="0"/>
            <a:r>
              <a:rPr lang="en-US" dirty="0"/>
              <a:t>Produce an exemplar piece of work to present to the head of design and engineering to see if it would meet their approval</a:t>
            </a: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047AB35F-6754-46B1-807E-E89979688F8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21425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6628"/>
    </mc:Choice>
    <mc:Fallback>
      <p:transition spd="slow" advTm="3662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84171" y="811416"/>
            <a:ext cx="7819408" cy="4518025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Mind Mapping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79115018"/>
              </p:ext>
            </p:extLst>
          </p:nvPr>
        </p:nvGraphicFramePr>
        <p:xfrm>
          <a:off x="2562225" y="5329441"/>
          <a:ext cx="6463300" cy="1371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15825">
                  <a:extLst>
                    <a:ext uri="{9D8B030D-6E8A-4147-A177-3AD203B41FA5}">
                      <a16:colId xmlns:a16="http://schemas.microsoft.com/office/drawing/2014/main" val="3194802181"/>
                    </a:ext>
                  </a:extLst>
                </a:gridCol>
                <a:gridCol w="1615825">
                  <a:extLst>
                    <a:ext uri="{9D8B030D-6E8A-4147-A177-3AD203B41FA5}">
                      <a16:colId xmlns:a16="http://schemas.microsoft.com/office/drawing/2014/main" val="2882728882"/>
                    </a:ext>
                  </a:extLst>
                </a:gridCol>
                <a:gridCol w="1615825">
                  <a:extLst>
                    <a:ext uri="{9D8B030D-6E8A-4147-A177-3AD203B41FA5}">
                      <a16:colId xmlns:a16="http://schemas.microsoft.com/office/drawing/2014/main" val="4215735990"/>
                    </a:ext>
                  </a:extLst>
                </a:gridCol>
                <a:gridCol w="1615825">
                  <a:extLst>
                    <a:ext uri="{9D8B030D-6E8A-4147-A177-3AD203B41FA5}">
                      <a16:colId xmlns:a16="http://schemas.microsoft.com/office/drawing/2014/main" val="624210497"/>
                    </a:ext>
                  </a:extLst>
                </a:gridCol>
              </a:tblGrid>
              <a:tr h="202975"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3D</a:t>
                      </a:r>
                      <a:r>
                        <a:rPr lang="en-GB" sz="1200" baseline="0" dirty="0"/>
                        <a:t> via composer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3D</a:t>
                      </a:r>
                      <a:r>
                        <a:rPr lang="en-GB" sz="1200" baseline="0" dirty="0"/>
                        <a:t> Lattice 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 err="1"/>
                        <a:t>Cortona</a:t>
                      </a:r>
                      <a:r>
                        <a:rPr lang="en-GB" sz="1200" baseline="0" dirty="0"/>
                        <a:t> </a:t>
                      </a: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84721649"/>
                  </a:ext>
                </a:extLst>
              </a:tr>
              <a:tr h="202975">
                <a:tc>
                  <a:txBody>
                    <a:bodyPr/>
                    <a:lstStyle/>
                    <a:p>
                      <a:r>
                        <a:rPr lang="en-GB" sz="1200" dirty="0"/>
                        <a:t>Cost of Software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£0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£3,300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£475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25752016"/>
                  </a:ext>
                </a:extLst>
              </a:tr>
              <a:tr h="202975">
                <a:tc>
                  <a:txBody>
                    <a:bodyPr/>
                    <a:lstStyle/>
                    <a:p>
                      <a:r>
                        <a:rPr lang="en-GB" sz="1200" dirty="0"/>
                        <a:t>Training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£750</a:t>
                      </a:r>
                      <a:r>
                        <a:rPr lang="en-GB" sz="1200" baseline="0" dirty="0"/>
                        <a:t> (2 Hours)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£5,000</a:t>
                      </a:r>
                      <a:r>
                        <a:rPr lang="en-GB" sz="1200" baseline="0" dirty="0"/>
                        <a:t> (2 weeks)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£5,000 (2 weeks)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94178847"/>
                  </a:ext>
                </a:extLst>
              </a:tr>
              <a:tr h="202975">
                <a:tc>
                  <a:txBody>
                    <a:bodyPr/>
                    <a:lstStyle/>
                    <a:p>
                      <a:r>
                        <a:rPr lang="en-GB" sz="1200" dirty="0"/>
                        <a:t>Downtime</a:t>
                      </a:r>
                      <a:r>
                        <a:rPr lang="en-GB" sz="1200" baseline="0" dirty="0"/>
                        <a:t> lost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£1,500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£60,000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£60,000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39605442"/>
                  </a:ext>
                </a:extLst>
              </a:tr>
              <a:tr h="202975">
                <a:tc>
                  <a:txBody>
                    <a:bodyPr/>
                    <a:lstStyle/>
                    <a:p>
                      <a:r>
                        <a:rPr lang="en-GB" sz="1200" dirty="0"/>
                        <a:t>Compatible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Yes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Yes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Yes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6995044"/>
                  </a:ext>
                </a:extLst>
              </a:tr>
            </a:tbl>
          </a:graphicData>
        </a:graphic>
      </p:graphicFrame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8A05EC8E-80A0-46E4-A19A-F87D8031E86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842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7211"/>
    </mc:Choice>
    <mc:Fallback>
      <p:transition spd="slow" advTm="2721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Feasibility </a:t>
            </a:r>
          </a:p>
        </p:txBody>
      </p:sp>
      <p:pic>
        <p:nvPicPr>
          <p:cNvPr id="4" name="Picture 3" descr="A screenshot of a cell phone&#10;&#10;Description automatically generated"/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333" y="1313411"/>
            <a:ext cx="3312775" cy="4929447"/>
          </a:xfrm>
          <a:prstGeom prst="rect">
            <a:avLst/>
          </a:prstGeom>
        </p:spPr>
      </p:pic>
      <p:pic>
        <p:nvPicPr>
          <p:cNvPr id="5" name="Picture 4" descr="A screenshot of text&#10;&#10;Description automatically generated"/>
          <p:cNvPicPr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86992" y="1313410"/>
            <a:ext cx="3353436" cy="4929448"/>
          </a:xfrm>
          <a:prstGeom prst="rect">
            <a:avLst/>
          </a:prstGeom>
        </p:spPr>
      </p:pic>
      <p:pic>
        <p:nvPicPr>
          <p:cNvPr id="6" name="Picture 5" descr="A close up of text on a white background&#10;&#10;Description automatically generated"/>
          <p:cNvPicPr/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7312" y="1313410"/>
            <a:ext cx="3295910" cy="4929448"/>
          </a:xfrm>
          <a:prstGeom prst="rect">
            <a:avLst/>
          </a:prstGeom>
        </p:spPr>
      </p:pic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684E3EAE-CFBC-4ACE-9879-93A48EFE5A1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09016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9984"/>
    </mc:Choice>
    <mc:Fallback>
      <p:transition spd="slow" advTm="8998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Gantt Chart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93761" y="1524606"/>
            <a:ext cx="7226043" cy="4944544"/>
          </a:xfrm>
          <a:prstGeom prst="rect">
            <a:avLst/>
          </a:prstGeom>
        </p:spPr>
      </p:pic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3ADA2FFD-2A24-4443-B010-C3AF2A81AC0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81150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6310"/>
    </mc:Choice>
    <mc:Fallback>
      <p:transition spd="slow" advTm="4631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Work Breakdown</a:t>
            </a:r>
          </a:p>
        </p:txBody>
      </p:sp>
      <p:pic>
        <p:nvPicPr>
          <p:cNvPr id="4" name="Content Placeholder 3"/>
          <p:cNvPicPr>
            <a:picLocks noGrp="1"/>
          </p:cNvPicPr>
          <p:nvPr>
            <p:ph idx="1"/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99" t="5305" r="687" b="10587"/>
          <a:stretch/>
        </p:blipFill>
        <p:spPr bwMode="auto">
          <a:xfrm>
            <a:off x="1434259" y="1653626"/>
            <a:ext cx="7928178" cy="4356475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DBBB6CBF-5449-4348-B841-B69CA8065DD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68079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7951"/>
    </mc:Choice>
    <mc:Fallback>
      <p:transition spd="slow" advTm="3795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2396" y="434278"/>
            <a:ext cx="8596668" cy="1320800"/>
          </a:xfrm>
        </p:spPr>
        <p:txBody>
          <a:bodyPr/>
          <a:lstStyle/>
          <a:p>
            <a:r>
              <a:rPr lang="en-GB" dirty="0"/>
              <a:t>Project Plan</a:t>
            </a:r>
          </a:p>
        </p:txBody>
      </p:sp>
      <p:pic>
        <p:nvPicPr>
          <p:cNvPr id="4" name="Picture 3"/>
          <p:cNvPicPr/>
          <p:nvPr/>
        </p:nvPicPr>
        <p:blipFill>
          <a:blip r:embed="rId4"/>
          <a:stretch>
            <a:fillRect/>
          </a:stretch>
        </p:blipFill>
        <p:spPr>
          <a:xfrm>
            <a:off x="6878630" y="3573377"/>
            <a:ext cx="4975320" cy="3115424"/>
          </a:xfrm>
          <a:prstGeom prst="rect">
            <a:avLst/>
          </a:prstGeom>
        </p:spPr>
      </p:pic>
      <p:pic>
        <p:nvPicPr>
          <p:cNvPr id="5" name="Picture 4"/>
          <p:cNvPicPr/>
          <p:nvPr/>
        </p:nvPicPr>
        <p:blipFill>
          <a:blip r:embed="rId5"/>
          <a:stretch>
            <a:fillRect/>
          </a:stretch>
        </p:blipFill>
        <p:spPr>
          <a:xfrm>
            <a:off x="1580333" y="4713024"/>
            <a:ext cx="3900537" cy="1844157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3127" y="1190788"/>
            <a:ext cx="5594947" cy="3363061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235229" y="887960"/>
            <a:ext cx="4027669" cy="2488219"/>
          </a:xfrm>
          <a:prstGeom prst="rect">
            <a:avLst/>
          </a:prstGeom>
        </p:spPr>
      </p:pic>
      <p:sp>
        <p:nvSpPr>
          <p:cNvPr id="7" name="Right Arrow 6"/>
          <p:cNvSpPr/>
          <p:nvPr/>
        </p:nvSpPr>
        <p:spPr>
          <a:xfrm>
            <a:off x="5480870" y="5356625"/>
            <a:ext cx="1397760" cy="55695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B9C47E7F-949E-439A-8B68-AB24320F834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85622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2062"/>
    </mc:Choice>
    <mc:Fallback>
      <p:transition spd="slow" advTm="9206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Detailed Research </a:t>
            </a:r>
          </a:p>
        </p:txBody>
      </p:sp>
      <p:pic>
        <p:nvPicPr>
          <p:cNvPr id="5" name="Picture 4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644343" y="2825666"/>
            <a:ext cx="6317672" cy="370159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29522926"/>
              </p:ext>
            </p:extLst>
          </p:nvPr>
        </p:nvGraphicFramePr>
        <p:xfrm>
          <a:off x="365759" y="1270000"/>
          <a:ext cx="5036341" cy="525160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93052">
                  <a:extLst>
                    <a:ext uri="{9D8B030D-6E8A-4147-A177-3AD203B41FA5}">
                      <a16:colId xmlns:a16="http://schemas.microsoft.com/office/drawing/2014/main" val="1703185833"/>
                    </a:ext>
                  </a:extLst>
                </a:gridCol>
                <a:gridCol w="1087221">
                  <a:extLst>
                    <a:ext uri="{9D8B030D-6E8A-4147-A177-3AD203B41FA5}">
                      <a16:colId xmlns:a16="http://schemas.microsoft.com/office/drawing/2014/main" val="3536481609"/>
                    </a:ext>
                  </a:extLst>
                </a:gridCol>
                <a:gridCol w="2394408">
                  <a:extLst>
                    <a:ext uri="{9D8B030D-6E8A-4147-A177-3AD203B41FA5}">
                      <a16:colId xmlns:a16="http://schemas.microsoft.com/office/drawing/2014/main" val="780787401"/>
                    </a:ext>
                  </a:extLst>
                </a:gridCol>
                <a:gridCol w="388372">
                  <a:extLst>
                    <a:ext uri="{9D8B030D-6E8A-4147-A177-3AD203B41FA5}">
                      <a16:colId xmlns:a16="http://schemas.microsoft.com/office/drawing/2014/main" val="2441664715"/>
                    </a:ext>
                  </a:extLst>
                </a:gridCol>
                <a:gridCol w="387823">
                  <a:extLst>
                    <a:ext uri="{9D8B030D-6E8A-4147-A177-3AD203B41FA5}">
                      <a16:colId xmlns:a16="http://schemas.microsoft.com/office/drawing/2014/main" val="4263425577"/>
                    </a:ext>
                  </a:extLst>
                </a:gridCol>
                <a:gridCol w="485465">
                  <a:extLst>
                    <a:ext uri="{9D8B030D-6E8A-4147-A177-3AD203B41FA5}">
                      <a16:colId xmlns:a16="http://schemas.microsoft.com/office/drawing/2014/main" val="2980027362"/>
                    </a:ext>
                  </a:extLst>
                </a:gridCol>
              </a:tblGrid>
              <a:tr h="147137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ITEM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PART NUMBER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DESCRIPTION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REV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QTY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COST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extLst>
                  <a:ext uri="{0D108BD9-81ED-4DB2-BD59-A6C34878D82A}">
                    <a16:rowId xmlns:a16="http://schemas.microsoft.com/office/drawing/2014/main" val="3098573732"/>
                  </a:ext>
                </a:extLst>
              </a:tr>
              <a:tr h="181850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1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F29370-553-603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HOOK HEADPHONE DOOR STORAGE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03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1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£6.80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extLst>
                  <a:ext uri="{0D108BD9-81ED-4DB2-BD59-A6C34878D82A}">
                    <a16:rowId xmlns:a16="http://schemas.microsoft.com/office/drawing/2014/main" val="797150072"/>
                  </a:ext>
                </a:extLst>
              </a:tr>
              <a:tr h="181850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2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NAS1130-08L15D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INSERT HCOIL 8/32UNC.246L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 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1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£0.10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extLst>
                  <a:ext uri="{0D108BD9-81ED-4DB2-BD59-A6C34878D82A}">
                    <a16:rowId xmlns:a16="http://schemas.microsoft.com/office/drawing/2014/main" val="841440171"/>
                  </a:ext>
                </a:extLst>
              </a:tr>
              <a:tr h="147137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3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NAS1081C08A9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SET SCREW 8/32UNC .562L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 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1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£0.05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extLst>
                  <a:ext uri="{0D108BD9-81ED-4DB2-BD59-A6C34878D82A}">
                    <a16:rowId xmlns:a16="http://schemas.microsoft.com/office/drawing/2014/main" val="3935740800"/>
                  </a:ext>
                </a:extLst>
              </a:tr>
              <a:tr h="181850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4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F29370-549-601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LOCK CATCH STOWAGE DOOR CTR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02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1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£2.34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extLst>
                  <a:ext uri="{0D108BD9-81ED-4DB2-BD59-A6C34878D82A}">
                    <a16:rowId xmlns:a16="http://schemas.microsoft.com/office/drawing/2014/main" val="2154562932"/>
                  </a:ext>
                </a:extLst>
              </a:tr>
              <a:tr h="181850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5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NAS1130-06L10D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INSERT HCOIL 6/32 .138L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 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1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£0.10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extLst>
                  <a:ext uri="{0D108BD9-81ED-4DB2-BD59-A6C34878D82A}">
                    <a16:rowId xmlns:a16="http://schemas.microsoft.com/office/drawing/2014/main" val="684392225"/>
                  </a:ext>
                </a:extLst>
              </a:tr>
              <a:tr h="181850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6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F29470-558-101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MIRROR STOWAGE DOOR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 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1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£11.50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extLst>
                  <a:ext uri="{0D108BD9-81ED-4DB2-BD59-A6C34878D82A}">
                    <a16:rowId xmlns:a16="http://schemas.microsoft.com/office/drawing/2014/main" val="1648813012"/>
                  </a:ext>
                </a:extLst>
              </a:tr>
              <a:tr h="181850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7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F29470-572-601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BEZEL MIRROR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 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1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£2.00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extLst>
                  <a:ext uri="{0D108BD9-81ED-4DB2-BD59-A6C34878D82A}">
                    <a16:rowId xmlns:a16="http://schemas.microsoft.com/office/drawing/2014/main" val="2595636257"/>
                  </a:ext>
                </a:extLst>
              </a:tr>
              <a:tr h="181850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8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F29470-573-601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BEZEL REAR MIRROR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 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1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£1.98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extLst>
                  <a:ext uri="{0D108BD9-81ED-4DB2-BD59-A6C34878D82A}">
                    <a16:rowId xmlns:a16="http://schemas.microsoft.com/office/drawing/2014/main" val="1161259351"/>
                  </a:ext>
                </a:extLst>
              </a:tr>
              <a:tr h="147137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9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MS24671-8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SCREW CSK HD 6-32UNC X .375L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 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2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£0.10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extLst>
                  <a:ext uri="{0D108BD9-81ED-4DB2-BD59-A6C34878D82A}">
                    <a16:rowId xmlns:a16="http://schemas.microsoft.com/office/drawing/2014/main" val="3134674975"/>
                  </a:ext>
                </a:extLst>
              </a:tr>
              <a:tr h="181850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10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F29570-519-601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TRIM DOOR STOWAGE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01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1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£35.00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extLst>
                  <a:ext uri="{0D108BD9-81ED-4DB2-BD59-A6C34878D82A}">
                    <a16:rowId xmlns:a16="http://schemas.microsoft.com/office/drawing/2014/main" val="3112950510"/>
                  </a:ext>
                </a:extLst>
              </a:tr>
              <a:tr h="181850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11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F29570-544-001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PANEL ASSY DOOR STOWAGE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 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1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£14.00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extLst>
                  <a:ext uri="{0D108BD9-81ED-4DB2-BD59-A6C34878D82A}">
                    <a16:rowId xmlns:a16="http://schemas.microsoft.com/office/drawing/2014/main" val="1442224296"/>
                  </a:ext>
                </a:extLst>
              </a:tr>
              <a:tr h="181850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12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F29570-566-601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BRACKET HINGE DOOR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01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1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£4.00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extLst>
                  <a:ext uri="{0D108BD9-81ED-4DB2-BD59-A6C34878D82A}">
                    <a16:rowId xmlns:a16="http://schemas.microsoft.com/office/drawing/2014/main" val="1291945046"/>
                  </a:ext>
                </a:extLst>
              </a:tr>
              <a:tr h="181850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13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F29570-566-602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BRACKET HINGE DOOR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01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1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£4.00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extLst>
                  <a:ext uri="{0D108BD9-81ED-4DB2-BD59-A6C34878D82A}">
                    <a16:rowId xmlns:a16="http://schemas.microsoft.com/office/drawing/2014/main" val="445982537"/>
                  </a:ext>
                </a:extLst>
              </a:tr>
              <a:tr h="181850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14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NAS1130-04L15D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INSERT HCOIL 4/40UNC .168L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 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4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£0.10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extLst>
                  <a:ext uri="{0D108BD9-81ED-4DB2-BD59-A6C34878D82A}">
                    <a16:rowId xmlns:a16="http://schemas.microsoft.com/office/drawing/2014/main" val="1057292766"/>
                  </a:ext>
                </a:extLst>
              </a:tr>
              <a:tr h="181850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15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F29370-553-001F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HOOK HEADPHONE DOOR STORAGE ASSY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 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1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£9.00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extLst>
                  <a:ext uri="{0D108BD9-81ED-4DB2-BD59-A6C34878D82A}">
                    <a16:rowId xmlns:a16="http://schemas.microsoft.com/office/drawing/2014/main" val="454802713"/>
                  </a:ext>
                </a:extLst>
              </a:tr>
              <a:tr h="181850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16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F29370-545-601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CAP STOWAGE DOOR END CTR AISLE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 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1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£10.00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extLst>
                  <a:ext uri="{0D108BD9-81ED-4DB2-BD59-A6C34878D82A}">
                    <a16:rowId xmlns:a16="http://schemas.microsoft.com/office/drawing/2014/main" val="2780104216"/>
                  </a:ext>
                </a:extLst>
              </a:tr>
              <a:tr h="181850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17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F29370-547-601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INSERT CAP END DOOR STOWAGE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 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1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£1.30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extLst>
                  <a:ext uri="{0D108BD9-81ED-4DB2-BD59-A6C34878D82A}">
                    <a16:rowId xmlns:a16="http://schemas.microsoft.com/office/drawing/2014/main" val="1584478530"/>
                  </a:ext>
                </a:extLst>
              </a:tr>
              <a:tr h="181850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18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F29370-549-001F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LOCK CATCH ASSY STOWAGE DOOR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 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1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£4.50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extLst>
                  <a:ext uri="{0D108BD9-81ED-4DB2-BD59-A6C34878D82A}">
                    <a16:rowId xmlns:a16="http://schemas.microsoft.com/office/drawing/2014/main" val="3479693581"/>
                  </a:ext>
                </a:extLst>
              </a:tr>
              <a:tr h="181850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19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F29570-519-001F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TRIM ASSY DOOR STOWAGE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 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1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£4.50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extLst>
                  <a:ext uri="{0D108BD9-81ED-4DB2-BD59-A6C34878D82A}">
                    <a16:rowId xmlns:a16="http://schemas.microsoft.com/office/drawing/2014/main" val="3512694173"/>
                  </a:ext>
                </a:extLst>
              </a:tr>
              <a:tr h="181850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20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F29570-566-001F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BRACKET ASSY HINGE DOOR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 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1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£8.99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extLst>
                  <a:ext uri="{0D108BD9-81ED-4DB2-BD59-A6C34878D82A}">
                    <a16:rowId xmlns:a16="http://schemas.microsoft.com/office/drawing/2014/main" val="2899506746"/>
                  </a:ext>
                </a:extLst>
              </a:tr>
              <a:tr h="181850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21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F29570-566-002F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BRACKET ASSY HINGE DOOR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 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1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£8.99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extLst>
                  <a:ext uri="{0D108BD9-81ED-4DB2-BD59-A6C34878D82A}">
                    <a16:rowId xmlns:a16="http://schemas.microsoft.com/office/drawing/2014/main" val="1557620307"/>
                  </a:ext>
                </a:extLst>
              </a:tr>
              <a:tr h="181850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22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F29470-571-001F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MIRROR ASSY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 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1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£13.00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extLst>
                  <a:ext uri="{0D108BD9-81ED-4DB2-BD59-A6C34878D82A}">
                    <a16:rowId xmlns:a16="http://schemas.microsoft.com/office/drawing/2014/main" val="1717582952"/>
                  </a:ext>
                </a:extLst>
              </a:tr>
              <a:tr h="181850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23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F29670-680-001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BRACKET HINGE ASSY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 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1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£8.99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extLst>
                  <a:ext uri="{0D108BD9-81ED-4DB2-BD59-A6C34878D82A}">
                    <a16:rowId xmlns:a16="http://schemas.microsoft.com/office/drawing/2014/main" val="474242684"/>
                  </a:ext>
                </a:extLst>
              </a:tr>
              <a:tr h="147137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24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MS24693-C2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SCREW CSK HD 4-40UNC .250L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 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2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£0.10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extLst>
                  <a:ext uri="{0D108BD9-81ED-4DB2-BD59-A6C34878D82A}">
                    <a16:rowId xmlns:a16="http://schemas.microsoft.com/office/drawing/2014/main" val="571696879"/>
                  </a:ext>
                </a:extLst>
              </a:tr>
              <a:tr h="147137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25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MS24693-C25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SCREW CSK HD 6-32UNC .315L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 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1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£0.10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extLst>
                  <a:ext uri="{0D108BD9-81ED-4DB2-BD59-A6C34878D82A}">
                    <a16:rowId xmlns:a16="http://schemas.microsoft.com/office/drawing/2014/main" val="661976501"/>
                  </a:ext>
                </a:extLst>
              </a:tr>
              <a:tr h="147137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26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MS35338-41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WASHER, LOCK SPRING 6UN 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 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4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£0.40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extLst>
                  <a:ext uri="{0D108BD9-81ED-4DB2-BD59-A6C34878D82A}">
                    <a16:rowId xmlns:a16="http://schemas.microsoft.com/office/drawing/2014/main" val="3435687559"/>
                  </a:ext>
                </a:extLst>
              </a:tr>
              <a:tr h="147137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27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NAS1352C06-6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SCREW SC HD CRES 6/32UNC .375L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 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4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700">
                          <a:effectLst/>
                        </a:rPr>
                        <a:t>£0.10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extLst>
                  <a:ext uri="{0D108BD9-81ED-4DB2-BD59-A6C34878D82A}">
                    <a16:rowId xmlns:a16="http://schemas.microsoft.com/office/drawing/2014/main" val="196863817"/>
                  </a:ext>
                </a:extLst>
              </a:tr>
              <a:tr h="147137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28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MS24693-C4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SCREW CSK HD 4-40UNC .375L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 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8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700" dirty="0">
                          <a:effectLst/>
                        </a:rPr>
                        <a:t>£0.10</a:t>
                      </a:r>
                      <a:endParaRPr lang="en-GB" sz="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extLst>
                  <a:ext uri="{0D108BD9-81ED-4DB2-BD59-A6C34878D82A}">
                    <a16:rowId xmlns:a16="http://schemas.microsoft.com/office/drawing/2014/main" val="1287151127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29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ST-99-1148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HINGE FRICTION TYPE A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 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1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 dirty="0">
                          <a:effectLst/>
                        </a:rPr>
                        <a:t>£4.00</a:t>
                      </a:r>
                      <a:endParaRPr lang="en-GB" sz="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extLst>
                  <a:ext uri="{0D108BD9-81ED-4DB2-BD59-A6C34878D82A}">
                    <a16:rowId xmlns:a16="http://schemas.microsoft.com/office/drawing/2014/main" val="4093159227"/>
                  </a:ext>
                </a:extLst>
              </a:tr>
              <a:tr h="147137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30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ST-99-1149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HINGE FRICTION TYPE B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 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>
                          <a:effectLst/>
                        </a:rPr>
                        <a:t>1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1933575" algn="l"/>
                        </a:tabLst>
                      </a:pPr>
                      <a:r>
                        <a:rPr lang="en-US" sz="700" dirty="0">
                          <a:effectLst/>
                        </a:rPr>
                        <a:t>£4.00</a:t>
                      </a:r>
                      <a:endParaRPr lang="en-GB" sz="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82" marR="37782" marT="0" marB="0"/>
                </a:tc>
                <a:extLst>
                  <a:ext uri="{0D108BD9-81ED-4DB2-BD59-A6C34878D82A}">
                    <a16:rowId xmlns:a16="http://schemas.microsoft.com/office/drawing/2014/main" val="331367744"/>
                  </a:ext>
                </a:extLst>
              </a:tr>
            </a:tbl>
          </a:graphicData>
        </a:graphic>
      </p:graphicFrame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067C2E77-AC6C-4AED-82A2-06C44FCED6F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15972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1240"/>
    </mc:Choice>
    <mc:Fallback>
      <p:transition spd="slow" advTm="3124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Implementation</a:t>
            </a:r>
            <a:br>
              <a:rPr lang="en-GB" dirty="0"/>
            </a:br>
            <a:endParaRPr lang="en-GB" dirty="0"/>
          </a:p>
        </p:txBody>
      </p:sp>
      <p:pic>
        <p:nvPicPr>
          <p:cNvPr id="4" name="Picture 3" descr="D:\Zodiac year 4\Project\Pictures\IMG_1077.JPG"/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3385" y="1675988"/>
            <a:ext cx="2290310" cy="2989146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4" descr="D:\Zodiac year 4\Project\Pictures\IMG_1080.JPG"/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60099" y="1675988"/>
            <a:ext cx="2044657" cy="2989146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Picture 5" descr="D:\Zodiac year 4\Project\Pictures\IMG_1089.JPG"/>
          <p:cNvPicPr/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1160" y="1675988"/>
            <a:ext cx="3050498" cy="2989146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Picture 6" descr="D:\Zodiac year 4\Project\Pictures\IMG_1093.JPG"/>
          <p:cNvPicPr/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88062" y="1675988"/>
            <a:ext cx="3033873" cy="2989146"/>
          </a:xfrm>
          <a:prstGeom prst="rect">
            <a:avLst/>
          </a:prstGeom>
          <a:noFill/>
          <a:ln>
            <a:noFill/>
          </a:ln>
        </p:spPr>
      </p:pic>
      <p:sp>
        <p:nvSpPr>
          <p:cNvPr id="11" name="TextBox 10"/>
          <p:cNvSpPr txBox="1"/>
          <p:nvPr/>
        </p:nvSpPr>
        <p:spPr>
          <a:xfrm>
            <a:off x="253385" y="5050149"/>
            <a:ext cx="2290310" cy="338554"/>
          </a:xfrm>
          <a:prstGeom prst="rect">
            <a:avLst/>
          </a:prstGeom>
          <a:noFill/>
          <a:ln>
            <a:solidFill>
              <a:srgbClr val="92D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600" dirty="0"/>
              <a:t>Instructions Created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2760099" y="5057888"/>
            <a:ext cx="2044657" cy="338554"/>
          </a:xfrm>
          <a:prstGeom prst="rect">
            <a:avLst/>
          </a:prstGeom>
          <a:noFill/>
          <a:ln>
            <a:solidFill>
              <a:srgbClr val="92D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600" dirty="0"/>
              <a:t>Instructions Tested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5021160" y="5073940"/>
            <a:ext cx="3050498" cy="338554"/>
          </a:xfrm>
          <a:prstGeom prst="rect">
            <a:avLst/>
          </a:prstGeom>
          <a:noFill/>
          <a:ln>
            <a:solidFill>
              <a:srgbClr val="92D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600" dirty="0"/>
              <a:t>Test Location set up 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8288062" y="5074849"/>
            <a:ext cx="3033873" cy="338554"/>
          </a:xfrm>
          <a:prstGeom prst="rect">
            <a:avLst/>
          </a:prstGeom>
          <a:noFill/>
          <a:ln>
            <a:solidFill>
              <a:srgbClr val="92D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600" dirty="0"/>
              <a:t>Test run – Stage 1 </a:t>
            </a:r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D058361D-F086-45B6-949D-16457283BDA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5524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6172"/>
    </mc:Choice>
    <mc:Fallback>
      <p:transition spd="slow" advTm="4617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Implementation</a:t>
            </a:r>
          </a:p>
        </p:txBody>
      </p:sp>
      <p:pic>
        <p:nvPicPr>
          <p:cNvPr id="4" name="Picture 3" descr="D:\Zodiac year 4\Project\Pictures\IMG_1096.JPG"/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2626" y="1802103"/>
            <a:ext cx="2445530" cy="3326852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4" descr="D:\Zodiac year 4\Project\Pictures\IMG_1097.JPG"/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7943" y="1802103"/>
            <a:ext cx="2687840" cy="3326852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Picture 5" descr="D:\Zodiac year 4\Project\Pictures\IMG_1099.JPG"/>
          <p:cNvPicPr/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65570" y="1802103"/>
            <a:ext cx="2730211" cy="3326852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Picture 6" descr="D:\Zodiac year 4\Project\Pictures\IMG_1106.JPG"/>
          <p:cNvPicPr/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25568" y="1802103"/>
            <a:ext cx="2354308" cy="3326852"/>
          </a:xfrm>
          <a:prstGeom prst="rect">
            <a:avLst/>
          </a:prstGeom>
          <a:noFill/>
          <a:ln>
            <a:noFill/>
          </a:ln>
        </p:spPr>
      </p:pic>
      <p:sp>
        <p:nvSpPr>
          <p:cNvPr id="8" name="TextBox 7"/>
          <p:cNvSpPr txBox="1"/>
          <p:nvPr/>
        </p:nvSpPr>
        <p:spPr>
          <a:xfrm>
            <a:off x="272626" y="5341094"/>
            <a:ext cx="2445530" cy="338554"/>
          </a:xfrm>
          <a:prstGeom prst="rect">
            <a:avLst/>
          </a:prstGeom>
          <a:noFill/>
          <a:ln>
            <a:solidFill>
              <a:srgbClr val="92D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600" dirty="0"/>
              <a:t>Test run – Stage 2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3047943" y="5341094"/>
            <a:ext cx="2687840" cy="338554"/>
          </a:xfrm>
          <a:prstGeom prst="rect">
            <a:avLst/>
          </a:prstGeom>
          <a:noFill/>
          <a:ln>
            <a:solidFill>
              <a:srgbClr val="92D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600" dirty="0"/>
              <a:t>Test run – Stage 3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065569" y="5370355"/>
            <a:ext cx="2730211" cy="338554"/>
          </a:xfrm>
          <a:prstGeom prst="rect">
            <a:avLst/>
          </a:prstGeom>
          <a:noFill/>
          <a:ln>
            <a:solidFill>
              <a:srgbClr val="92D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600" dirty="0"/>
              <a:t>Test run – Stage 4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9125565" y="5370355"/>
            <a:ext cx="2354311" cy="338554"/>
          </a:xfrm>
          <a:prstGeom prst="rect">
            <a:avLst/>
          </a:prstGeom>
          <a:noFill/>
          <a:ln>
            <a:solidFill>
              <a:srgbClr val="92D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600" dirty="0"/>
              <a:t>Test run – Stage 5</a:t>
            </a:r>
          </a:p>
        </p:txBody>
      </p:sp>
      <p:pic>
        <p:nvPicPr>
          <p:cNvPr id="13" name="Audio 12">
            <a:hlinkClick r:id="" action="ppaction://media"/>
            <a:extLst>
              <a:ext uri="{FF2B5EF4-FFF2-40B4-BE49-F238E27FC236}">
                <a16:creationId xmlns:a16="http://schemas.microsoft.com/office/drawing/2014/main" id="{0F7D7DAD-F231-4A49-911E-D6F952886A7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9939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8917"/>
    </mc:Choice>
    <mc:Fallback>
      <p:transition spd="slow" advTm="4891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 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64771" y="1828800"/>
            <a:ext cx="8509231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Test run was a success and operator completed assemblies with no re work orders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Operator found instructions easy and simple to use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Came in under budget allocated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Larger tests needed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More communication needed to make the project more known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More time and money needed to gain further evidence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811D22B2-5C70-4196-8D91-114E405E86D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03415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7863"/>
    </mc:Choice>
    <mc:Fallback>
      <p:transition spd="slow" advTm="6786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0</TotalTime>
  <Words>547</Words>
  <Application>Microsoft Office PowerPoint</Application>
  <PresentationFormat>Widescreen</PresentationFormat>
  <Paragraphs>242</Paragraphs>
  <Slides>13</Slides>
  <Notes>0</Notes>
  <HiddenSlides>0</HiddenSlides>
  <MMClips>13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Arial</vt:lpstr>
      <vt:lpstr>Calibri</vt:lpstr>
      <vt:lpstr>Trebuchet MS</vt:lpstr>
      <vt:lpstr>Wingdings</vt:lpstr>
      <vt:lpstr>Wingdings 3</vt:lpstr>
      <vt:lpstr>Facet</vt:lpstr>
      <vt:lpstr>3D WORKING INSTRUCTIONS</vt:lpstr>
      <vt:lpstr>Introduction </vt:lpstr>
      <vt:lpstr>Project Idea</vt:lpstr>
      <vt:lpstr>Design Brief </vt:lpstr>
      <vt:lpstr>Mind Mapping</vt:lpstr>
      <vt:lpstr>Feasibility </vt:lpstr>
      <vt:lpstr>Gantt Chart</vt:lpstr>
      <vt:lpstr>Work Breakdown</vt:lpstr>
      <vt:lpstr>Project Plan</vt:lpstr>
      <vt:lpstr>Detailed Research </vt:lpstr>
      <vt:lpstr>Implementation </vt:lpstr>
      <vt:lpstr>Implementation</vt:lpstr>
      <vt:lpstr>Conclusion </vt:lpstr>
    </vt:vector>
  </TitlesOfParts>
  <Company>SAFRAN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3D WORKING INSTRUCTIONS</dc:title>
  <dc:creator>PHILLIPS Morgan (SAFRAN SEATS)</dc:creator>
  <cp:lastModifiedBy>Morgan Phillips (2012414)</cp:lastModifiedBy>
  <cp:revision>25</cp:revision>
  <dcterms:created xsi:type="dcterms:W3CDTF">2021-05-28T10:12:19Z</dcterms:created>
  <dcterms:modified xsi:type="dcterms:W3CDTF">2021-06-18T09:30:38Z</dcterms:modified>
</cp:coreProperties>
</file>