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8" r:id="rId2"/>
    <p:sldId id="257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67" autoAdjust="0"/>
    <p:restoredTop sz="94660"/>
  </p:normalViewPr>
  <p:slideViewPr>
    <p:cSldViewPr snapToGrid="0">
      <p:cViewPr varScale="1">
        <p:scale>
          <a:sx n="59" d="100"/>
          <a:sy n="59" d="100"/>
        </p:scale>
        <p:origin x="90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BF95F6-E250-4B6A-B3FE-5657E4553405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8CD239-0326-4183-81AD-3514F481F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0954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8CD239-0326-4183-81AD-3514F481FD9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899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00364-92B7-8678-F864-B91CEA87EE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B2FF2-F66E-381B-267A-6957AD9170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0C1909-FEA1-C2D0-D3D2-FAA7DE0729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24537-AB1D-47E5-98D4-D43E3F7EC50F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A86A3F-0860-F2A7-EEDC-8BAFB848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66CDE-F239-A056-2E6B-05FF632D3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829F3-144A-4458-8DAD-9EBA32BE9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7422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6809C-322C-7E38-6F2F-53B77ED1B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4ADA5-D992-46B8-44A2-C904882E54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B17BDD-5231-BA58-2145-A4719C8E18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24537-AB1D-47E5-98D4-D43E3F7EC50F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6E2678-9BD6-C416-A12D-EB6B5C5EF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A1D4E9-860D-A8EE-4B9B-1C2E710BC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829F3-144A-4458-8DAD-9EBA32BE9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031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3FDB1-FC8E-1F2E-224D-21625DD1A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D34490-5D5C-E562-570F-0BE0F71329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F37E3E-B035-8A39-1BB4-5FDD4227E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24537-AB1D-47E5-98D4-D43E3F7EC50F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80B973-1D86-8FB9-C9E2-46BD141D1D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8825C1-F84D-EB12-4FD6-47FECB56DB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829F3-144A-4458-8DAD-9EBA32BE9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89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12274-7EDD-23BE-40AA-839986215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E3445A-CA8B-D938-BD67-CCA9E800ED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35372F-D306-E792-F4D8-B271B02423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22BB1D-CA46-B02A-D49C-195591F2CE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24537-AB1D-47E5-98D4-D43E3F7EC50F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9911E-93CA-10DD-FCB9-431BC4261C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53D37D-A06B-62D9-5004-61623F2B9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829F3-144A-4458-8DAD-9EBA32BE9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351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483ED-B33E-27DC-8B2C-16FB5574D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FAD7F1-5D00-756A-0561-F455E11941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D5EA50-F159-68CA-EC49-8140D086E6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900792-F3C6-2246-8B05-ADA65E3EDA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23A97E-FB4F-85F5-6649-F54865A269F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4D692C-41AC-711A-9B5B-26C130D413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24537-AB1D-47E5-98D4-D43E3F7EC50F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6810D7-A558-F3D9-D4A6-80FB97964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40384E-47CE-A287-C78C-0CFC529250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829F3-144A-4458-8DAD-9EBA32BE9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226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8497E-A24D-1AE1-422C-7FC8D10BFD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DDA353-21D4-3703-5F1B-BEE805C70A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24537-AB1D-47E5-98D4-D43E3F7EC50F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83499D-116C-2D5D-A42D-4D65D99C4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B8ED56-735B-4512-1F3A-F88F663BD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829F3-144A-4458-8DAD-9EBA32BE9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015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054414-B7E9-551B-75A4-6E39CD5F72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24537-AB1D-47E5-98D4-D43E3F7EC50F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8016D4-9F42-BB6F-7906-BB0DEF725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DDE716-7B70-E617-4E18-95E755796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829F3-144A-4458-8DAD-9EBA32BE9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316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4D4EC-94B9-6CA1-827B-1351133A1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5B049-CE0A-7403-9CC8-6CC60C1B4A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EFE7C0-2245-FE9E-745C-DC9D7917F1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862DBE-5838-E135-DC37-FA999BC0C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24537-AB1D-47E5-98D4-D43E3F7EC50F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ABD4F6-BEAC-94BE-1E18-0EBB855A6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B2D316-EB9D-EE34-4683-F5926F31B9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829F3-144A-4458-8DAD-9EBA32BE9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968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E07F7-AC5F-CBF3-5F43-34D9B4A7B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CF7EFE-4999-41C7-F7C5-803698B7E8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98887C-910C-B648-5C25-5F25AD7B22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424AA7-6E3D-CB5C-4573-C499445EA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24537-AB1D-47E5-98D4-D43E3F7EC50F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7708DB-F6A1-3F82-B4FE-E431CF65DE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92C419-05A2-9D7C-810D-E424032656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829F3-144A-4458-8DAD-9EBA32BE9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38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90E67-E199-3BDC-80E6-CAF945F327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1A7E23-C4E0-1654-728B-7B319258D9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626B59-B2DD-E634-DA78-85CAA7AD2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24537-AB1D-47E5-98D4-D43E3F7EC50F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CB3FF6-C7D1-CD65-74C5-4AF72256C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C1298E-8A4C-FE29-5C27-A38903402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829F3-144A-4458-8DAD-9EBA32BE9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758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E6D31C-5EA6-EE74-6FE8-C9D31E8440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E7C11E-06B6-FAE0-2B19-37345FF1DE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CAD60B-BE4C-C421-6064-1340855A9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24537-AB1D-47E5-98D4-D43E3F7EC50F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2CC2E-7576-AD11-6102-7CB5F3783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A22EF-0521-8984-CBE2-94154E816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829F3-144A-4458-8DAD-9EBA32BE9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996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FCE729-47CE-00E2-4FC8-2DB23F2FE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B922E1-C513-DE27-CE7D-D88775F3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F51E81-43EE-8CE4-FFFF-B3225C7D54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124537-AB1D-47E5-98D4-D43E3F7EC50F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14C476-B095-FEE0-923B-1B78A583A8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931DC-0D8B-C2B4-1CD1-999DC20383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D829F3-144A-4458-8DAD-9EBA32BE9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949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3.m4a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3.m4a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.svg"/><Relationship Id="rId12" Type="http://schemas.openxmlformats.org/officeDocument/2006/relationships/image" Target="../media/image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2.png"/><Relationship Id="rId11" Type="http://schemas.openxmlformats.org/officeDocument/2006/relationships/image" Target="../media/image17.svg"/><Relationship Id="rId5" Type="http://schemas.openxmlformats.org/officeDocument/2006/relationships/image" Target="../media/image11.sv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1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9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8.png"/><Relationship Id="rId5" Type="http://schemas.openxmlformats.org/officeDocument/2006/relationships/image" Target="../media/image27.jpe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613B4A9-1C7C-4729-A016-AB42D39794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Image 0" descr="preencoded.png">
            <a:extLst>
              <a:ext uri="{FF2B5EF4-FFF2-40B4-BE49-F238E27FC236}">
                <a16:creationId xmlns:a16="http://schemas.microsoft.com/office/drawing/2014/main" id="{BCF83479-FA9E-5F9C-E314-1D385710B8A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1095" r="1" b="30317"/>
          <a:stretch>
            <a:fillRect/>
          </a:stretch>
        </p:blipFill>
        <p:spPr>
          <a:xfrm>
            <a:off x="4901784" y="10"/>
            <a:ext cx="7290216" cy="6857990"/>
          </a:xfrm>
          <a:custGeom>
            <a:avLst/>
            <a:gdLst/>
            <a:ahLst/>
            <a:cxnLst/>
            <a:rect l="l" t="t" r="r" b="b"/>
            <a:pathLst>
              <a:path w="11862684" h="6858000">
                <a:moveTo>
                  <a:pt x="1047342" y="0"/>
                </a:moveTo>
                <a:lnTo>
                  <a:pt x="4590463" y="0"/>
                </a:lnTo>
                <a:lnTo>
                  <a:pt x="5499874" y="0"/>
                </a:lnTo>
                <a:lnTo>
                  <a:pt x="5723425" y="0"/>
                </a:lnTo>
                <a:lnTo>
                  <a:pt x="7580390" y="0"/>
                </a:lnTo>
                <a:lnTo>
                  <a:pt x="7747884" y="0"/>
                </a:lnTo>
                <a:lnTo>
                  <a:pt x="7824084" y="0"/>
                </a:lnTo>
                <a:lnTo>
                  <a:pt x="11862684" y="0"/>
                </a:lnTo>
                <a:lnTo>
                  <a:pt x="11862684" y="6858000"/>
                </a:lnTo>
                <a:lnTo>
                  <a:pt x="7824084" y="6858000"/>
                </a:lnTo>
                <a:lnTo>
                  <a:pt x="7747884" y="6858000"/>
                </a:lnTo>
                <a:lnTo>
                  <a:pt x="7580390" y="6858000"/>
                </a:lnTo>
                <a:lnTo>
                  <a:pt x="5723425" y="6858000"/>
                </a:lnTo>
                <a:lnTo>
                  <a:pt x="5499874" y="6858000"/>
                </a:lnTo>
                <a:lnTo>
                  <a:pt x="4590463" y="6858000"/>
                </a:lnTo>
                <a:lnTo>
                  <a:pt x="1654188" y="6858000"/>
                </a:lnTo>
                <a:cubicBezTo>
                  <a:pt x="1530404" y="6786859"/>
                  <a:pt x="1412658" y="6701489"/>
                  <a:pt x="1279816" y="6658805"/>
                </a:cubicBezTo>
                <a:cubicBezTo>
                  <a:pt x="1189242" y="6630349"/>
                  <a:pt x="1101686" y="6580550"/>
                  <a:pt x="1116783" y="6431153"/>
                </a:cubicBezTo>
                <a:cubicBezTo>
                  <a:pt x="1119802" y="6388469"/>
                  <a:pt x="1095648" y="6356456"/>
                  <a:pt x="1059419" y="6367127"/>
                </a:cubicBezTo>
                <a:cubicBezTo>
                  <a:pt x="989979" y="6388469"/>
                  <a:pt x="956768" y="6327999"/>
                  <a:pt x="917520" y="6281757"/>
                </a:cubicBezTo>
                <a:cubicBezTo>
                  <a:pt x="848079" y="6199945"/>
                  <a:pt x="781658" y="6114575"/>
                  <a:pt x="669950" y="6100347"/>
                </a:cubicBezTo>
                <a:cubicBezTo>
                  <a:pt x="691084" y="6036320"/>
                  <a:pt x="727312" y="6043434"/>
                  <a:pt x="760524" y="6057663"/>
                </a:cubicBezTo>
                <a:cubicBezTo>
                  <a:pt x="848079" y="6093234"/>
                  <a:pt x="935634" y="6132361"/>
                  <a:pt x="1023188" y="6167932"/>
                </a:cubicBezTo>
                <a:cubicBezTo>
                  <a:pt x="1080552" y="6189274"/>
                  <a:pt x="1137916" y="6221287"/>
                  <a:pt x="1213395" y="6196388"/>
                </a:cubicBezTo>
                <a:cubicBezTo>
                  <a:pt x="1146974" y="6068335"/>
                  <a:pt x="1035266" y="6043434"/>
                  <a:pt x="944692" y="6004307"/>
                </a:cubicBezTo>
                <a:cubicBezTo>
                  <a:pt x="832982" y="5954508"/>
                  <a:pt x="766562" y="5862025"/>
                  <a:pt x="685045" y="5755314"/>
                </a:cubicBezTo>
                <a:cubicBezTo>
                  <a:pt x="766562" y="5726858"/>
                  <a:pt x="817887" y="5805112"/>
                  <a:pt x="884310" y="5801555"/>
                </a:cubicBezTo>
                <a:cubicBezTo>
                  <a:pt x="887328" y="5790884"/>
                  <a:pt x="893366" y="5769542"/>
                  <a:pt x="893366" y="5769542"/>
                </a:cubicBezTo>
                <a:cubicBezTo>
                  <a:pt x="784676" y="5712629"/>
                  <a:pt x="736372" y="5605917"/>
                  <a:pt x="718256" y="5474306"/>
                </a:cubicBezTo>
                <a:cubicBezTo>
                  <a:pt x="712218" y="5406721"/>
                  <a:pt x="672970" y="5385379"/>
                  <a:pt x="633720" y="5353367"/>
                </a:cubicBezTo>
                <a:cubicBezTo>
                  <a:pt x="500878" y="5243097"/>
                  <a:pt x="358980" y="5143500"/>
                  <a:pt x="247270" y="4994104"/>
                </a:cubicBezTo>
                <a:cubicBezTo>
                  <a:pt x="377094" y="5011889"/>
                  <a:pt x="479744" y="5111487"/>
                  <a:pt x="615606" y="5154171"/>
                </a:cubicBezTo>
                <a:cubicBezTo>
                  <a:pt x="506917" y="4990547"/>
                  <a:pt x="365016" y="4905177"/>
                  <a:pt x="235194" y="4805580"/>
                </a:cubicBezTo>
                <a:cubicBezTo>
                  <a:pt x="174810" y="4759339"/>
                  <a:pt x="120468" y="4702425"/>
                  <a:pt x="51026" y="4677526"/>
                </a:cubicBezTo>
                <a:cubicBezTo>
                  <a:pt x="26873" y="4670412"/>
                  <a:pt x="-15396" y="4652628"/>
                  <a:pt x="5740" y="4602828"/>
                </a:cubicBezTo>
                <a:cubicBezTo>
                  <a:pt x="23854" y="4560144"/>
                  <a:pt x="57065" y="4574373"/>
                  <a:pt x="87257" y="4585042"/>
                </a:cubicBezTo>
                <a:cubicBezTo>
                  <a:pt x="159715" y="4613499"/>
                  <a:pt x="238213" y="4613499"/>
                  <a:pt x="337844" y="4613499"/>
                </a:cubicBezTo>
                <a:cubicBezTo>
                  <a:pt x="253310" y="4478331"/>
                  <a:pt x="99332" y="4521016"/>
                  <a:pt x="26873" y="4378734"/>
                </a:cubicBezTo>
                <a:cubicBezTo>
                  <a:pt x="117448" y="4353835"/>
                  <a:pt x="186888" y="4403633"/>
                  <a:pt x="259346" y="4414305"/>
                </a:cubicBezTo>
                <a:cubicBezTo>
                  <a:pt x="325769" y="4424975"/>
                  <a:pt x="340863" y="4400076"/>
                  <a:pt x="325769" y="4321821"/>
                </a:cubicBezTo>
                <a:cubicBezTo>
                  <a:pt x="301616" y="4200882"/>
                  <a:pt x="337844" y="4140411"/>
                  <a:pt x="434458" y="4172424"/>
                </a:cubicBezTo>
                <a:cubicBezTo>
                  <a:pt x="525031" y="4204438"/>
                  <a:pt x="534089" y="4158196"/>
                  <a:pt x="509936" y="4090612"/>
                </a:cubicBezTo>
                <a:cubicBezTo>
                  <a:pt x="473706" y="3991015"/>
                  <a:pt x="512954" y="3912759"/>
                  <a:pt x="540128" y="3827390"/>
                </a:cubicBezTo>
                <a:cubicBezTo>
                  <a:pt x="582395" y="3699337"/>
                  <a:pt x="564281" y="3635309"/>
                  <a:pt x="476725" y="3539269"/>
                </a:cubicBezTo>
                <a:cubicBezTo>
                  <a:pt x="425400" y="3485914"/>
                  <a:pt x="374074" y="3439672"/>
                  <a:pt x="301616" y="3393429"/>
                </a:cubicBezTo>
                <a:cubicBezTo>
                  <a:pt x="467668" y="3368530"/>
                  <a:pt x="295577" y="3283162"/>
                  <a:pt x="352940" y="3229805"/>
                </a:cubicBezTo>
                <a:cubicBezTo>
                  <a:pt x="470686" y="3208463"/>
                  <a:pt x="564281" y="3379202"/>
                  <a:pt x="724294" y="3329402"/>
                </a:cubicBezTo>
                <a:cubicBezTo>
                  <a:pt x="531070" y="3183563"/>
                  <a:pt x="313691" y="3137322"/>
                  <a:pt x="171792" y="2941684"/>
                </a:cubicBezTo>
                <a:cubicBezTo>
                  <a:pt x="205002" y="2899000"/>
                  <a:pt x="238213" y="2941684"/>
                  <a:pt x="265385" y="2923898"/>
                </a:cubicBezTo>
                <a:cubicBezTo>
                  <a:pt x="265385" y="2913227"/>
                  <a:pt x="582395" y="2980812"/>
                  <a:pt x="600510" y="2703362"/>
                </a:cubicBezTo>
                <a:cubicBezTo>
                  <a:pt x="606548" y="2703362"/>
                  <a:pt x="612587" y="2703362"/>
                  <a:pt x="618624" y="2692689"/>
                </a:cubicBezTo>
                <a:cubicBezTo>
                  <a:pt x="651834" y="2653563"/>
                  <a:pt x="621644" y="2561080"/>
                  <a:pt x="675988" y="2553965"/>
                </a:cubicBezTo>
                <a:cubicBezTo>
                  <a:pt x="736372" y="2546851"/>
                  <a:pt x="793735" y="2514837"/>
                  <a:pt x="857136" y="2532623"/>
                </a:cubicBezTo>
                <a:cubicBezTo>
                  <a:pt x="905443" y="2546851"/>
                  <a:pt x="956768" y="2564636"/>
                  <a:pt x="1008094" y="2564636"/>
                </a:cubicBezTo>
                <a:cubicBezTo>
                  <a:pt x="1062438" y="2564636"/>
                  <a:pt x="1137916" y="2685576"/>
                  <a:pt x="1171128" y="2525509"/>
                </a:cubicBezTo>
                <a:cubicBezTo>
                  <a:pt x="1171128" y="2518395"/>
                  <a:pt x="1264720" y="2536181"/>
                  <a:pt x="1316045" y="2543294"/>
                </a:cubicBezTo>
                <a:cubicBezTo>
                  <a:pt x="1358314" y="2550408"/>
                  <a:pt x="1409640" y="2582422"/>
                  <a:pt x="1439830" y="2518395"/>
                </a:cubicBezTo>
                <a:cubicBezTo>
                  <a:pt x="1454926" y="2479267"/>
                  <a:pt x="1382466" y="2408126"/>
                  <a:pt x="1319065" y="2401012"/>
                </a:cubicBezTo>
                <a:cubicBezTo>
                  <a:pt x="1261702" y="2393898"/>
                  <a:pt x="1204338" y="2386784"/>
                  <a:pt x="1149994" y="2401012"/>
                </a:cubicBezTo>
                <a:cubicBezTo>
                  <a:pt x="1083572" y="2418796"/>
                  <a:pt x="1047342" y="2390340"/>
                  <a:pt x="1029227" y="2326314"/>
                </a:cubicBezTo>
                <a:cubicBezTo>
                  <a:pt x="1008094" y="2258731"/>
                  <a:pt x="968844" y="2223159"/>
                  <a:pt x="914500" y="2191146"/>
                </a:cubicBezTo>
                <a:cubicBezTo>
                  <a:pt x="781658" y="2112891"/>
                  <a:pt x="654854" y="2020407"/>
                  <a:pt x="509936" y="1974165"/>
                </a:cubicBezTo>
                <a:cubicBezTo>
                  <a:pt x="482764" y="1967051"/>
                  <a:pt x="449553" y="1952823"/>
                  <a:pt x="437476" y="1892353"/>
                </a:cubicBezTo>
                <a:cubicBezTo>
                  <a:pt x="829964" y="1984836"/>
                  <a:pt x="1186222" y="2223159"/>
                  <a:pt x="1590788" y="2208931"/>
                </a:cubicBezTo>
                <a:cubicBezTo>
                  <a:pt x="1482098" y="2134233"/>
                  <a:pt x="1352276" y="2130676"/>
                  <a:pt x="1234528" y="2077320"/>
                </a:cubicBezTo>
                <a:cubicBezTo>
                  <a:pt x="1319065" y="2038192"/>
                  <a:pt x="1397562" y="2080877"/>
                  <a:pt x="1476060" y="2102219"/>
                </a:cubicBezTo>
                <a:cubicBezTo>
                  <a:pt x="1542482" y="2120004"/>
                  <a:pt x="1602864" y="2123562"/>
                  <a:pt x="1608902" y="2013292"/>
                </a:cubicBezTo>
                <a:cubicBezTo>
                  <a:pt x="1608902" y="2002622"/>
                  <a:pt x="1608902" y="1995507"/>
                  <a:pt x="1608902" y="1984836"/>
                </a:cubicBezTo>
                <a:cubicBezTo>
                  <a:pt x="1584749" y="1938595"/>
                  <a:pt x="1551538" y="1917252"/>
                  <a:pt x="1509271" y="1903025"/>
                </a:cubicBezTo>
                <a:cubicBezTo>
                  <a:pt x="1485118" y="1895910"/>
                  <a:pt x="1451907" y="1881683"/>
                  <a:pt x="1451907" y="1849668"/>
                </a:cubicBezTo>
                <a:cubicBezTo>
                  <a:pt x="1454926" y="1728729"/>
                  <a:pt x="1373409" y="1693158"/>
                  <a:pt x="1294912" y="1657587"/>
                </a:cubicBezTo>
                <a:cubicBezTo>
                  <a:pt x="1337180" y="1597117"/>
                  <a:pt x="1373409" y="1639802"/>
                  <a:pt x="1406620" y="1636245"/>
                </a:cubicBezTo>
                <a:cubicBezTo>
                  <a:pt x="1427754" y="1632688"/>
                  <a:pt x="1448887" y="1629132"/>
                  <a:pt x="1448887" y="1597117"/>
                </a:cubicBezTo>
                <a:cubicBezTo>
                  <a:pt x="1448887" y="1572219"/>
                  <a:pt x="1439830" y="1540204"/>
                  <a:pt x="1418696" y="1540204"/>
                </a:cubicBezTo>
                <a:cubicBezTo>
                  <a:pt x="1285854" y="1536647"/>
                  <a:pt x="1210375" y="1365909"/>
                  <a:pt x="1071494" y="1365909"/>
                </a:cubicBezTo>
                <a:cubicBezTo>
                  <a:pt x="986960" y="1365909"/>
                  <a:pt x="1113764" y="1269868"/>
                  <a:pt x="1044324" y="1230741"/>
                </a:cubicBezTo>
                <a:cubicBezTo>
                  <a:pt x="1029227" y="1220069"/>
                  <a:pt x="1086591" y="1205842"/>
                  <a:pt x="1110744" y="1209399"/>
                </a:cubicBezTo>
                <a:cubicBezTo>
                  <a:pt x="1134897" y="1212955"/>
                  <a:pt x="1156032" y="1237855"/>
                  <a:pt x="1186222" y="1220069"/>
                </a:cubicBezTo>
                <a:cubicBezTo>
                  <a:pt x="1201318" y="1156043"/>
                  <a:pt x="1162069" y="1131144"/>
                  <a:pt x="1125840" y="1113358"/>
                </a:cubicBezTo>
                <a:cubicBezTo>
                  <a:pt x="1047342" y="1070674"/>
                  <a:pt x="968844" y="1020875"/>
                  <a:pt x="881290" y="1006647"/>
                </a:cubicBezTo>
                <a:cubicBezTo>
                  <a:pt x="851099" y="1003089"/>
                  <a:pt x="832982" y="985305"/>
                  <a:pt x="836002" y="949734"/>
                </a:cubicBezTo>
                <a:cubicBezTo>
                  <a:pt x="842040" y="903491"/>
                  <a:pt x="872232" y="917720"/>
                  <a:pt x="896385" y="921277"/>
                </a:cubicBezTo>
                <a:cubicBezTo>
                  <a:pt x="911482" y="924835"/>
                  <a:pt x="926577" y="935506"/>
                  <a:pt x="941672" y="910606"/>
                </a:cubicBezTo>
                <a:cubicBezTo>
                  <a:pt x="588434" y="658055"/>
                  <a:pt x="401247" y="672284"/>
                  <a:pt x="5740" y="465975"/>
                </a:cubicBezTo>
                <a:cubicBezTo>
                  <a:pt x="93294" y="426847"/>
                  <a:pt x="156696" y="455303"/>
                  <a:pt x="217079" y="462417"/>
                </a:cubicBezTo>
                <a:cubicBezTo>
                  <a:pt x="368036" y="480203"/>
                  <a:pt x="274442" y="512216"/>
                  <a:pt x="425400" y="533558"/>
                </a:cubicBezTo>
                <a:cubicBezTo>
                  <a:pt x="497860" y="544229"/>
                  <a:pt x="564281" y="579800"/>
                  <a:pt x="645798" y="522887"/>
                </a:cubicBezTo>
                <a:cubicBezTo>
                  <a:pt x="700142" y="483759"/>
                  <a:pt x="787696" y="526444"/>
                  <a:pt x="854118" y="558458"/>
                </a:cubicBezTo>
                <a:cubicBezTo>
                  <a:pt x="908462" y="586915"/>
                  <a:pt x="962806" y="594028"/>
                  <a:pt x="1035266" y="558458"/>
                </a:cubicBezTo>
                <a:cubicBezTo>
                  <a:pt x="968844" y="537116"/>
                  <a:pt x="917520" y="519330"/>
                  <a:pt x="866193" y="505101"/>
                </a:cubicBezTo>
                <a:cubicBezTo>
                  <a:pt x="823926" y="494431"/>
                  <a:pt x="799772" y="469532"/>
                  <a:pt x="802792" y="416176"/>
                </a:cubicBezTo>
                <a:cubicBezTo>
                  <a:pt x="802792" y="387720"/>
                  <a:pt x="793735" y="348592"/>
                  <a:pt x="823926" y="334364"/>
                </a:cubicBezTo>
                <a:cubicBezTo>
                  <a:pt x="848079" y="320135"/>
                  <a:pt x="881290" y="334364"/>
                  <a:pt x="893366" y="359262"/>
                </a:cubicBezTo>
                <a:cubicBezTo>
                  <a:pt x="908462" y="405504"/>
                  <a:pt x="923557" y="448189"/>
                  <a:pt x="974883" y="451747"/>
                </a:cubicBezTo>
                <a:cubicBezTo>
                  <a:pt x="1044324" y="458860"/>
                  <a:pt x="1005074" y="430405"/>
                  <a:pt x="992998" y="394834"/>
                </a:cubicBezTo>
                <a:cubicBezTo>
                  <a:pt x="980921" y="355706"/>
                  <a:pt x="1017152" y="345034"/>
                  <a:pt x="1041304" y="352148"/>
                </a:cubicBezTo>
                <a:cubicBezTo>
                  <a:pt x="1131878" y="384162"/>
                  <a:pt x="1225472" y="327250"/>
                  <a:pt x="1319065" y="373491"/>
                </a:cubicBezTo>
                <a:cubicBezTo>
                  <a:pt x="1294912" y="259665"/>
                  <a:pt x="1243586" y="209867"/>
                  <a:pt x="1134897" y="192082"/>
                </a:cubicBezTo>
                <a:cubicBezTo>
                  <a:pt x="1095648" y="188525"/>
                  <a:pt x="1053380" y="195638"/>
                  <a:pt x="1017152" y="163625"/>
                </a:cubicBezTo>
                <a:cubicBezTo>
                  <a:pt x="996016" y="145839"/>
                  <a:pt x="974883" y="124497"/>
                  <a:pt x="989979" y="88927"/>
                </a:cubicBezTo>
                <a:cubicBezTo>
                  <a:pt x="999036" y="64027"/>
                  <a:pt x="1023188" y="64027"/>
                  <a:pt x="1044324" y="71141"/>
                </a:cubicBezTo>
                <a:cubicBezTo>
                  <a:pt x="1131878" y="110269"/>
                  <a:pt x="1225472" y="120941"/>
                  <a:pt x="1316045" y="135168"/>
                </a:cubicBezTo>
                <a:cubicBezTo>
                  <a:pt x="1331142" y="138725"/>
                  <a:pt x="1346237" y="145839"/>
                  <a:pt x="1361334" y="110269"/>
                </a:cubicBezTo>
                <a:cubicBezTo>
                  <a:pt x="1255664" y="78255"/>
                  <a:pt x="1153012" y="35571"/>
                  <a:pt x="1047342" y="0"/>
                </a:cubicBezTo>
                <a:close/>
              </a:path>
            </a:pathLst>
          </a:custGeom>
        </p:spPr>
      </p:pic>
      <p:sp>
        <p:nvSpPr>
          <p:cNvPr id="8" name="Text 0">
            <a:extLst>
              <a:ext uri="{FF2B5EF4-FFF2-40B4-BE49-F238E27FC236}">
                <a16:creationId xmlns:a16="http://schemas.microsoft.com/office/drawing/2014/main" id="{DDA0F122-10C0-3111-5F8C-A01643B21D28}"/>
              </a:ext>
            </a:extLst>
          </p:cNvPr>
          <p:cNvSpPr/>
          <p:nvPr/>
        </p:nvSpPr>
        <p:spPr>
          <a:xfrm>
            <a:off x="255787" y="724714"/>
            <a:ext cx="7556421" cy="148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850"/>
              </a:lnSpc>
              <a:buNone/>
            </a:pPr>
            <a:r>
              <a:rPr lang="en-US" sz="4650" b="1" dirty="0">
                <a:solidFill>
                  <a:srgbClr val="FF8AAF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Introduction to Physiology – Breast Cancer</a:t>
            </a:r>
            <a:endParaRPr lang="en-US" sz="4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1">
            <a:extLst>
              <a:ext uri="{FF2B5EF4-FFF2-40B4-BE49-F238E27FC236}">
                <a16:creationId xmlns:a16="http://schemas.microsoft.com/office/drawing/2014/main" id="{43824FD8-1AB4-58F6-B1A8-8CA0F1C9B29D}"/>
              </a:ext>
            </a:extLst>
          </p:cNvPr>
          <p:cNvSpPr/>
          <p:nvPr/>
        </p:nvSpPr>
        <p:spPr>
          <a:xfrm>
            <a:off x="351581" y="2631772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Student: </a:t>
            </a:r>
            <a:r>
              <a:rPr lang="en-US" sz="1750" b="1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Arlette Kanga</a:t>
            </a:r>
            <a:r>
              <a:rPr lang="en-US" sz="175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  |  Module: </a:t>
            </a:r>
            <a:r>
              <a:rPr lang="en-US" sz="1750" b="1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BMHP5023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2">
            <a:extLst>
              <a:ext uri="{FF2B5EF4-FFF2-40B4-BE49-F238E27FC236}">
                <a16:creationId xmlns:a16="http://schemas.microsoft.com/office/drawing/2014/main" id="{11C1430B-F334-93ED-8873-51C6E1E92429}"/>
              </a:ext>
            </a:extLst>
          </p:cNvPr>
          <p:cNvSpPr/>
          <p:nvPr/>
        </p:nvSpPr>
        <p:spPr>
          <a:xfrm>
            <a:off x="351581" y="3249825"/>
            <a:ext cx="755642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An evidence-based overview of breast anatomy, </a:t>
            </a:r>
            <a:r>
              <a:rPr lang="en-US" sz="1750" dirty="0">
                <a:solidFill>
                  <a:srgbClr val="E0D6DE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cancer development, risk </a:t>
            </a:r>
            <a:r>
              <a:rPr lang="en-US" sz="175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factors, diagnosis, and management — with a foc</a:t>
            </a:r>
            <a:r>
              <a:rPr lang="en-US" sz="1750" dirty="0">
                <a:solidFill>
                  <a:srgbClr val="E0D6DE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us on public health impact </a:t>
            </a:r>
            <a:r>
              <a:rPr lang="en-US" sz="175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in the UK.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introcdution to physiolo">
            <a:hlinkClick r:id="" action="ppaction://media"/>
            <a:extLst>
              <a:ext uri="{FF2B5EF4-FFF2-40B4-BE49-F238E27FC236}">
                <a16:creationId xmlns:a16="http://schemas.microsoft.com/office/drawing/2014/main" id="{D2A42B37-C7F5-0CDE-F119-4897961F11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305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659"/>
    </mc:Choice>
    <mc:Fallback>
      <p:transition spd="slow" advTm="546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65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Image 0" descr="preencoded.png">
            <a:extLst>
              <a:ext uri="{FF2B5EF4-FFF2-40B4-BE49-F238E27FC236}">
                <a16:creationId xmlns:a16="http://schemas.microsoft.com/office/drawing/2014/main" id="{BA2CA619-6938-6699-410C-C251B0FD919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4813" r="8163" b="36689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 0">
            <a:extLst>
              <a:ext uri="{FF2B5EF4-FFF2-40B4-BE49-F238E27FC236}">
                <a16:creationId xmlns:a16="http://schemas.microsoft.com/office/drawing/2014/main" id="{9B9D985A-586C-0D2A-23DC-F0E0F0E0B260}"/>
              </a:ext>
            </a:extLst>
          </p:cNvPr>
          <p:cNvSpPr/>
          <p:nvPr/>
        </p:nvSpPr>
        <p:spPr>
          <a:xfrm>
            <a:off x="317031" y="118992"/>
            <a:ext cx="6115645" cy="5601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00"/>
              </a:lnSpc>
              <a:buNone/>
            </a:pPr>
            <a:r>
              <a:rPr lang="en-US" sz="3500" b="1" dirty="0"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Introduction to Breast Cancer</a:t>
            </a:r>
            <a:endParaRPr lang="en-US" sz="3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2">
            <a:extLst>
              <a:ext uri="{FF2B5EF4-FFF2-40B4-BE49-F238E27FC236}">
                <a16:creationId xmlns:a16="http://schemas.microsoft.com/office/drawing/2014/main" id="{97202651-2443-4956-9640-BD6FB45AA0BA}"/>
              </a:ext>
            </a:extLst>
          </p:cNvPr>
          <p:cNvSpPr/>
          <p:nvPr/>
        </p:nvSpPr>
        <p:spPr>
          <a:xfrm>
            <a:off x="495267" y="1050061"/>
            <a:ext cx="2240518" cy="2800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Definition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3">
            <a:extLst>
              <a:ext uri="{FF2B5EF4-FFF2-40B4-BE49-F238E27FC236}">
                <a16:creationId xmlns:a16="http://schemas.microsoft.com/office/drawing/2014/main" id="{EC11A21E-FA25-E1A8-EECA-C54940231DAB}"/>
              </a:ext>
            </a:extLst>
          </p:cNvPr>
          <p:cNvSpPr/>
          <p:nvPr/>
        </p:nvSpPr>
        <p:spPr>
          <a:xfrm>
            <a:off x="495267" y="1407129"/>
            <a:ext cx="7592616" cy="2393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Uncontrolled growth of abnormal cells within breast tissue (NHS, 2023).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5">
            <a:extLst>
              <a:ext uri="{FF2B5EF4-FFF2-40B4-BE49-F238E27FC236}">
                <a16:creationId xmlns:a16="http://schemas.microsoft.com/office/drawing/2014/main" id="{D4E720A0-156D-BF08-A908-CD28BC4F7B14}"/>
              </a:ext>
            </a:extLst>
          </p:cNvPr>
          <p:cNvSpPr/>
          <p:nvPr/>
        </p:nvSpPr>
        <p:spPr>
          <a:xfrm>
            <a:off x="495267" y="2131387"/>
            <a:ext cx="2240518" cy="2800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Prevalence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6">
            <a:extLst>
              <a:ext uri="{FF2B5EF4-FFF2-40B4-BE49-F238E27FC236}">
                <a16:creationId xmlns:a16="http://schemas.microsoft.com/office/drawing/2014/main" id="{80E546A7-808C-6AA1-EBC7-2FAFAB122195}"/>
              </a:ext>
            </a:extLst>
          </p:cNvPr>
          <p:cNvSpPr/>
          <p:nvPr/>
        </p:nvSpPr>
        <p:spPr>
          <a:xfrm>
            <a:off x="495267" y="2488455"/>
            <a:ext cx="7592616" cy="478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The most common cancer in the UK — approximately </a:t>
            </a:r>
            <a:r>
              <a:rPr lang="en-US" sz="1300" b="1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1 in 7 women</a:t>
            </a:r>
            <a:r>
              <a:rPr lang="en-US" sz="130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 diagnosed during their lifetime (Cancer Research UK, 2024).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8">
            <a:extLst>
              <a:ext uri="{FF2B5EF4-FFF2-40B4-BE49-F238E27FC236}">
                <a16:creationId xmlns:a16="http://schemas.microsoft.com/office/drawing/2014/main" id="{1A77FAD5-25B7-6E56-7407-E9062B438F4C}"/>
              </a:ext>
            </a:extLst>
          </p:cNvPr>
          <p:cNvSpPr/>
          <p:nvPr/>
        </p:nvSpPr>
        <p:spPr>
          <a:xfrm>
            <a:off x="495267" y="3452028"/>
            <a:ext cx="2240518" cy="2800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Who Is Affected?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9">
            <a:extLst>
              <a:ext uri="{FF2B5EF4-FFF2-40B4-BE49-F238E27FC236}">
                <a16:creationId xmlns:a16="http://schemas.microsoft.com/office/drawing/2014/main" id="{FDC2FA8D-92C5-6237-C8C9-FEAFBEF313ED}"/>
              </a:ext>
            </a:extLst>
          </p:cNvPr>
          <p:cNvSpPr/>
          <p:nvPr/>
        </p:nvSpPr>
        <p:spPr>
          <a:xfrm>
            <a:off x="495267" y="3809096"/>
            <a:ext cx="7592616" cy="2393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Predominantly affects women, but men can also develop breast cancer.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1">
            <a:extLst>
              <a:ext uri="{FF2B5EF4-FFF2-40B4-BE49-F238E27FC236}">
                <a16:creationId xmlns:a16="http://schemas.microsoft.com/office/drawing/2014/main" id="{5B3B0050-0441-CF96-9337-0CF3A9E9C9B6}"/>
              </a:ext>
            </a:extLst>
          </p:cNvPr>
          <p:cNvSpPr/>
          <p:nvPr/>
        </p:nvSpPr>
        <p:spPr>
          <a:xfrm>
            <a:off x="495267" y="4533354"/>
            <a:ext cx="2240518" cy="2800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Why It Matters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2">
            <a:extLst>
              <a:ext uri="{FF2B5EF4-FFF2-40B4-BE49-F238E27FC236}">
                <a16:creationId xmlns:a16="http://schemas.microsoft.com/office/drawing/2014/main" id="{C3ABDD88-265C-48AD-93D1-D58D049E3740}"/>
              </a:ext>
            </a:extLst>
          </p:cNvPr>
          <p:cNvSpPr/>
          <p:nvPr/>
        </p:nvSpPr>
        <p:spPr>
          <a:xfrm>
            <a:off x="495267" y="4890422"/>
            <a:ext cx="7592616" cy="478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Improved treatments and early detection have raised survival rates significantly — making awareness and education essential.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itroduction to breast ca">
            <a:hlinkClick r:id="" action="ppaction://media"/>
            <a:extLst>
              <a:ext uri="{FF2B5EF4-FFF2-40B4-BE49-F238E27FC236}">
                <a16:creationId xmlns:a16="http://schemas.microsoft.com/office/drawing/2014/main" id="{A52858FB-1AD9-E701-81CD-0AAC37CC19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3" name="breast cancer">
            <a:hlinkClick r:id="" action="ppaction://media"/>
            <a:extLst>
              <a:ext uri="{FF2B5EF4-FFF2-40B4-BE49-F238E27FC236}">
                <a16:creationId xmlns:a16="http://schemas.microsoft.com/office/drawing/2014/main" id="{3E122B14-93AD-25A4-983C-DF41BEBB49B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45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968"/>
    </mc:Choice>
    <mc:Fallback>
      <p:transition spd="slow" advTm="359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96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5968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9643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Image 0" descr="preencoded.png">
            <a:extLst>
              <a:ext uri="{FF2B5EF4-FFF2-40B4-BE49-F238E27FC236}">
                <a16:creationId xmlns:a16="http://schemas.microsoft.com/office/drawing/2014/main" id="{76865E7B-1787-33B6-FB7F-ABB06A33085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041"/>
          <a:stretch>
            <a:fillRect/>
          </a:stretch>
        </p:blipFill>
        <p:spPr>
          <a:xfrm>
            <a:off x="0" y="80114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7D2813-13DB-E78D-39B5-DB8715AB45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88255" y="0"/>
            <a:ext cx="8231489" cy="876736"/>
          </a:xfrm>
          <a:noFill/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US" sz="4000" b="1" dirty="0"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Anatomy of the Breast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1">
            <a:extLst>
              <a:ext uri="{FF2B5EF4-FFF2-40B4-BE49-F238E27FC236}">
                <a16:creationId xmlns:a16="http://schemas.microsoft.com/office/drawing/2014/main" id="{F5D9DC24-9452-B96A-918E-9833DFD21FA3}"/>
              </a:ext>
            </a:extLst>
          </p:cNvPr>
          <p:cNvSpPr/>
          <p:nvPr/>
        </p:nvSpPr>
        <p:spPr>
          <a:xfrm>
            <a:off x="7653176" y="1012131"/>
            <a:ext cx="3518535" cy="1141333"/>
          </a:xfrm>
          <a:prstGeom prst="roundRect">
            <a:avLst>
              <a:gd name="adj" fmla="val 9614"/>
            </a:avLst>
          </a:prstGeom>
          <a:solidFill>
            <a:srgbClr val="0C0524">
              <a:alpha val="95000"/>
            </a:srgbClr>
          </a:solidFill>
          <a:ln w="22860">
            <a:solidFill>
              <a:srgbClr val="48367C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pic>
        <p:nvPicPr>
          <p:cNvPr id="8" name="Image 1" descr="preencoded.png">
            <a:extLst>
              <a:ext uri="{FF2B5EF4-FFF2-40B4-BE49-F238E27FC236}">
                <a16:creationId xmlns:a16="http://schemas.microsoft.com/office/drawing/2014/main" id="{9E353039-7BF8-225F-5854-D9CBBE6C7D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0316" y="1012131"/>
            <a:ext cx="91440" cy="1141333"/>
          </a:xfrm>
          <a:prstGeom prst="rect">
            <a:avLst/>
          </a:prstGeom>
        </p:spPr>
      </p:pic>
      <p:sp>
        <p:nvSpPr>
          <p:cNvPr id="9" name="Text 2">
            <a:extLst>
              <a:ext uri="{FF2B5EF4-FFF2-40B4-BE49-F238E27FC236}">
                <a16:creationId xmlns:a16="http://schemas.microsoft.com/office/drawing/2014/main" id="{D2C73955-CDE6-9C7C-AF4B-D46D86976631}"/>
              </a:ext>
            </a:extLst>
          </p:cNvPr>
          <p:cNvSpPr/>
          <p:nvPr/>
        </p:nvSpPr>
        <p:spPr>
          <a:xfrm>
            <a:off x="7900469" y="1190843"/>
            <a:ext cx="2046565" cy="2557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Lobules</a:t>
            </a:r>
            <a:endParaRPr lang="en-US" sz="1600" dirty="0"/>
          </a:p>
        </p:txBody>
      </p:sp>
      <p:sp>
        <p:nvSpPr>
          <p:cNvPr id="10" name="Text 3">
            <a:extLst>
              <a:ext uri="{FF2B5EF4-FFF2-40B4-BE49-F238E27FC236}">
                <a16:creationId xmlns:a16="http://schemas.microsoft.com/office/drawing/2014/main" id="{9B4A4429-2CDD-91BC-ACB8-C845825195CA}"/>
              </a:ext>
            </a:extLst>
          </p:cNvPr>
          <p:cNvSpPr/>
          <p:nvPr/>
        </p:nvSpPr>
        <p:spPr>
          <a:xfrm>
            <a:off x="7900469" y="1553746"/>
            <a:ext cx="3092529" cy="4210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20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Milk-producing glands that form the functional core of breast tissue.</a:t>
            </a:r>
            <a:endParaRPr lang="en-US" sz="1200" dirty="0"/>
          </a:p>
        </p:txBody>
      </p:sp>
      <p:sp>
        <p:nvSpPr>
          <p:cNvPr id="12" name="Shape 4">
            <a:extLst>
              <a:ext uri="{FF2B5EF4-FFF2-40B4-BE49-F238E27FC236}">
                <a16:creationId xmlns:a16="http://schemas.microsoft.com/office/drawing/2014/main" id="{ABEB3119-E079-38DB-DCC4-F1DC98B19719}"/>
              </a:ext>
            </a:extLst>
          </p:cNvPr>
          <p:cNvSpPr/>
          <p:nvPr/>
        </p:nvSpPr>
        <p:spPr>
          <a:xfrm>
            <a:off x="7653176" y="2260620"/>
            <a:ext cx="3518535" cy="1141333"/>
          </a:xfrm>
          <a:prstGeom prst="roundRect">
            <a:avLst>
              <a:gd name="adj" fmla="val 9614"/>
            </a:avLst>
          </a:prstGeom>
          <a:solidFill>
            <a:srgbClr val="0C0524">
              <a:alpha val="95000"/>
            </a:srgbClr>
          </a:solidFill>
          <a:ln w="22860">
            <a:solidFill>
              <a:srgbClr val="48367C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pic>
        <p:nvPicPr>
          <p:cNvPr id="14" name="Image 2" descr="preencoded.png">
            <a:extLst>
              <a:ext uri="{FF2B5EF4-FFF2-40B4-BE49-F238E27FC236}">
                <a16:creationId xmlns:a16="http://schemas.microsoft.com/office/drawing/2014/main" id="{091F2662-FE02-0977-182B-9B07ADC0E6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0316" y="2260620"/>
            <a:ext cx="91440" cy="1141333"/>
          </a:xfrm>
          <a:prstGeom prst="rect">
            <a:avLst/>
          </a:prstGeom>
        </p:spPr>
      </p:pic>
      <p:sp>
        <p:nvSpPr>
          <p:cNvPr id="15" name="Text 5">
            <a:extLst>
              <a:ext uri="{FF2B5EF4-FFF2-40B4-BE49-F238E27FC236}">
                <a16:creationId xmlns:a16="http://schemas.microsoft.com/office/drawing/2014/main" id="{5B04E33D-5B44-1FB0-405D-D4D39379D23D}"/>
              </a:ext>
            </a:extLst>
          </p:cNvPr>
          <p:cNvSpPr/>
          <p:nvPr/>
        </p:nvSpPr>
        <p:spPr>
          <a:xfrm>
            <a:off x="7900469" y="2439333"/>
            <a:ext cx="2046565" cy="2557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Ducts</a:t>
            </a:r>
            <a:endParaRPr lang="en-US" sz="1600" dirty="0"/>
          </a:p>
        </p:txBody>
      </p:sp>
      <p:sp>
        <p:nvSpPr>
          <p:cNvPr id="16" name="Text 6">
            <a:extLst>
              <a:ext uri="{FF2B5EF4-FFF2-40B4-BE49-F238E27FC236}">
                <a16:creationId xmlns:a16="http://schemas.microsoft.com/office/drawing/2014/main" id="{149DA7AC-DBD3-E0C1-F45C-413CE87ADD33}"/>
              </a:ext>
            </a:extLst>
          </p:cNvPr>
          <p:cNvSpPr/>
          <p:nvPr/>
        </p:nvSpPr>
        <p:spPr>
          <a:xfrm>
            <a:off x="7900469" y="2802235"/>
            <a:ext cx="3092529" cy="4210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20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Transport milk from the lobules to the nipple.</a:t>
            </a:r>
            <a:endParaRPr lang="en-US" sz="1200" dirty="0"/>
          </a:p>
        </p:txBody>
      </p:sp>
      <p:sp>
        <p:nvSpPr>
          <p:cNvPr id="17" name="Shape 7">
            <a:extLst>
              <a:ext uri="{FF2B5EF4-FFF2-40B4-BE49-F238E27FC236}">
                <a16:creationId xmlns:a16="http://schemas.microsoft.com/office/drawing/2014/main" id="{6D4BC9A3-55C3-0750-164E-92749395EEFF}"/>
              </a:ext>
            </a:extLst>
          </p:cNvPr>
          <p:cNvSpPr/>
          <p:nvPr/>
        </p:nvSpPr>
        <p:spPr>
          <a:xfrm>
            <a:off x="7653176" y="3509109"/>
            <a:ext cx="3518535" cy="1141333"/>
          </a:xfrm>
          <a:prstGeom prst="roundRect">
            <a:avLst>
              <a:gd name="adj" fmla="val 9614"/>
            </a:avLst>
          </a:prstGeom>
          <a:solidFill>
            <a:srgbClr val="0C0524">
              <a:alpha val="95000"/>
            </a:srgbClr>
          </a:solidFill>
          <a:ln w="22860">
            <a:solidFill>
              <a:srgbClr val="48367C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pic>
        <p:nvPicPr>
          <p:cNvPr id="18" name="Image 3" descr="preencoded.png">
            <a:extLst>
              <a:ext uri="{FF2B5EF4-FFF2-40B4-BE49-F238E27FC236}">
                <a16:creationId xmlns:a16="http://schemas.microsoft.com/office/drawing/2014/main" id="{81127F7B-FAE0-4146-D5B6-70CB8B8220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0316" y="3509109"/>
            <a:ext cx="91440" cy="1141333"/>
          </a:xfrm>
          <a:prstGeom prst="rect">
            <a:avLst/>
          </a:prstGeom>
        </p:spPr>
      </p:pic>
      <p:sp>
        <p:nvSpPr>
          <p:cNvPr id="19" name="Text 8">
            <a:extLst>
              <a:ext uri="{FF2B5EF4-FFF2-40B4-BE49-F238E27FC236}">
                <a16:creationId xmlns:a16="http://schemas.microsoft.com/office/drawing/2014/main" id="{8AAA3DBA-62DD-62B4-9BFF-CB07E9502ED1}"/>
              </a:ext>
            </a:extLst>
          </p:cNvPr>
          <p:cNvSpPr/>
          <p:nvPr/>
        </p:nvSpPr>
        <p:spPr>
          <a:xfrm>
            <a:off x="7900469" y="3687822"/>
            <a:ext cx="2255163" cy="2557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Fat &amp; Connective Tissue</a:t>
            </a:r>
            <a:endParaRPr lang="en-US" sz="1600" dirty="0"/>
          </a:p>
        </p:txBody>
      </p:sp>
      <p:sp>
        <p:nvSpPr>
          <p:cNvPr id="20" name="Text 9">
            <a:extLst>
              <a:ext uri="{FF2B5EF4-FFF2-40B4-BE49-F238E27FC236}">
                <a16:creationId xmlns:a16="http://schemas.microsoft.com/office/drawing/2014/main" id="{B13B037E-205B-9959-8FF6-845A3A4B13D0}"/>
              </a:ext>
            </a:extLst>
          </p:cNvPr>
          <p:cNvSpPr/>
          <p:nvPr/>
        </p:nvSpPr>
        <p:spPr>
          <a:xfrm>
            <a:off x="7900469" y="4050725"/>
            <a:ext cx="3092529" cy="4210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20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Provide structural support and give the breast its shape.</a:t>
            </a:r>
            <a:endParaRPr lang="en-US" sz="1200" dirty="0"/>
          </a:p>
        </p:txBody>
      </p:sp>
      <p:sp>
        <p:nvSpPr>
          <p:cNvPr id="21" name="Shape 10">
            <a:extLst>
              <a:ext uri="{FF2B5EF4-FFF2-40B4-BE49-F238E27FC236}">
                <a16:creationId xmlns:a16="http://schemas.microsoft.com/office/drawing/2014/main" id="{A2F87527-4FD1-CAF1-4A93-6FB2172E5C87}"/>
              </a:ext>
            </a:extLst>
          </p:cNvPr>
          <p:cNvSpPr/>
          <p:nvPr/>
        </p:nvSpPr>
        <p:spPr>
          <a:xfrm>
            <a:off x="7653176" y="4757599"/>
            <a:ext cx="3518535" cy="1351836"/>
          </a:xfrm>
          <a:prstGeom prst="roundRect">
            <a:avLst>
              <a:gd name="adj" fmla="val 8117"/>
            </a:avLst>
          </a:prstGeom>
          <a:solidFill>
            <a:srgbClr val="0C0524">
              <a:alpha val="95000"/>
            </a:srgbClr>
          </a:solidFill>
          <a:ln w="22860">
            <a:solidFill>
              <a:srgbClr val="48367C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pic>
        <p:nvPicPr>
          <p:cNvPr id="22" name="Image 4" descr="preencoded.png">
            <a:extLst>
              <a:ext uri="{FF2B5EF4-FFF2-40B4-BE49-F238E27FC236}">
                <a16:creationId xmlns:a16="http://schemas.microsoft.com/office/drawing/2014/main" id="{FAA88C83-6140-6DAF-7636-43E08CD71D0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30316" y="4757599"/>
            <a:ext cx="91440" cy="1351836"/>
          </a:xfrm>
          <a:prstGeom prst="rect">
            <a:avLst/>
          </a:prstGeom>
        </p:spPr>
      </p:pic>
      <p:sp>
        <p:nvSpPr>
          <p:cNvPr id="23" name="Text 11">
            <a:extLst>
              <a:ext uri="{FF2B5EF4-FFF2-40B4-BE49-F238E27FC236}">
                <a16:creationId xmlns:a16="http://schemas.microsoft.com/office/drawing/2014/main" id="{050E7B17-3355-DA97-1630-F3987680AEC5}"/>
              </a:ext>
            </a:extLst>
          </p:cNvPr>
          <p:cNvSpPr/>
          <p:nvPr/>
        </p:nvSpPr>
        <p:spPr>
          <a:xfrm>
            <a:off x="7900469" y="4936312"/>
            <a:ext cx="2046565" cy="2557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Lymphatic System</a:t>
            </a:r>
            <a:endParaRPr lang="en-US" sz="1600" dirty="0"/>
          </a:p>
        </p:txBody>
      </p:sp>
      <p:sp>
        <p:nvSpPr>
          <p:cNvPr id="24" name="Text 12">
            <a:extLst>
              <a:ext uri="{FF2B5EF4-FFF2-40B4-BE49-F238E27FC236}">
                <a16:creationId xmlns:a16="http://schemas.microsoft.com/office/drawing/2014/main" id="{42D5AD67-DC61-9C0E-BCFC-E668EF02DFEA}"/>
              </a:ext>
            </a:extLst>
          </p:cNvPr>
          <p:cNvSpPr/>
          <p:nvPr/>
        </p:nvSpPr>
        <p:spPr>
          <a:xfrm>
            <a:off x="7900469" y="5299214"/>
            <a:ext cx="3092529" cy="6315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20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Axillary lymph nodes support immune defence and are commonly involved in cancer spread.</a:t>
            </a:r>
            <a:endParaRPr lang="en-US" sz="1200" dirty="0"/>
          </a:p>
        </p:txBody>
      </p:sp>
      <p:pic>
        <p:nvPicPr>
          <p:cNvPr id="2" name="anatomyofthe breast">
            <a:hlinkClick r:id="" action="ppaction://media"/>
            <a:extLst>
              <a:ext uri="{FF2B5EF4-FFF2-40B4-BE49-F238E27FC236}">
                <a16:creationId xmlns:a16="http://schemas.microsoft.com/office/drawing/2014/main" id="{170CC12F-81FF-4F21-319B-B77674E46B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3530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309"/>
    </mc:Choice>
    <mc:Fallback>
      <p:transition spd="slow" advTm="863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30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1643348-2816-191A-F4AD-4216B60319BC}"/>
              </a:ext>
            </a:extLst>
          </p:cNvPr>
          <p:cNvSpPr txBox="1"/>
          <p:nvPr/>
        </p:nvSpPr>
        <p:spPr>
          <a:xfrm>
            <a:off x="762000" y="1141711"/>
            <a:ext cx="3406877" cy="34743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latin typeface="+mj-lt"/>
                <a:ea typeface="+mj-ea"/>
                <a:cs typeface="+mj-cs"/>
              </a:rPr>
              <a:t>Normal Physiology of Breast Tissue</a:t>
            </a:r>
            <a:endParaRPr lang="en-US" sz="3200" dirty="0">
              <a:latin typeface="+mj-lt"/>
              <a:ea typeface="+mj-ea"/>
              <a:cs typeface="+mj-cs"/>
            </a:endParaRPr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192712F8-36FA-35DF-0CE8-4098D9332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Image 0" descr="preencoded.png">
            <a:extLst>
              <a:ext uri="{FF2B5EF4-FFF2-40B4-BE49-F238E27FC236}">
                <a16:creationId xmlns:a16="http://schemas.microsoft.com/office/drawing/2014/main" id="{EC2E0358-8E2E-D052-1E8E-CF36993B43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7579" y="871147"/>
            <a:ext cx="5044744" cy="5044744"/>
          </a:xfrm>
          <a:prstGeom prst="rect">
            <a:avLst/>
          </a:prstGeom>
        </p:spPr>
      </p:pic>
      <p:sp>
        <p:nvSpPr>
          <p:cNvPr id="22" name="Text 1">
            <a:extLst>
              <a:ext uri="{FF2B5EF4-FFF2-40B4-BE49-F238E27FC236}">
                <a16:creationId xmlns:a16="http://schemas.microsoft.com/office/drawing/2014/main" id="{E30609F5-2BCF-2E0B-D7F1-A332770F94B7}"/>
              </a:ext>
            </a:extLst>
          </p:cNvPr>
          <p:cNvSpPr/>
          <p:nvPr/>
        </p:nvSpPr>
        <p:spPr>
          <a:xfrm>
            <a:off x="865140" y="2771320"/>
            <a:ext cx="2389703" cy="2986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b="1" dirty="0"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Hormonal Regulation</a:t>
            </a:r>
            <a:endParaRPr lang="en-US" sz="18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">
            <a:extLst>
              <a:ext uri="{FF2B5EF4-FFF2-40B4-BE49-F238E27FC236}">
                <a16:creationId xmlns:a16="http://schemas.microsoft.com/office/drawing/2014/main" id="{818532B8-F4F3-673A-0E24-EB1ABE8CADA0}"/>
              </a:ext>
            </a:extLst>
          </p:cNvPr>
          <p:cNvSpPr/>
          <p:nvPr/>
        </p:nvSpPr>
        <p:spPr>
          <a:xfrm>
            <a:off x="865140" y="3216019"/>
            <a:ext cx="6059686" cy="7875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Oestrogen and progesterone govern breast tissue growth, development, and function, particularly during puberty, menstruation, and pregnancy.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3">
            <a:extLst>
              <a:ext uri="{FF2B5EF4-FFF2-40B4-BE49-F238E27FC236}">
                <a16:creationId xmlns:a16="http://schemas.microsoft.com/office/drawing/2014/main" id="{EF88FAF4-0FD7-23B0-2F4A-542A854495ED}"/>
              </a:ext>
            </a:extLst>
          </p:cNvPr>
          <p:cNvSpPr/>
          <p:nvPr/>
        </p:nvSpPr>
        <p:spPr>
          <a:xfrm>
            <a:off x="865140" y="4149707"/>
            <a:ext cx="2389703" cy="2986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b="1" dirty="0"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Cell Growth &amp; Repair</a:t>
            </a:r>
            <a:endParaRPr lang="en-US" sz="18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 4">
            <a:extLst>
              <a:ext uri="{FF2B5EF4-FFF2-40B4-BE49-F238E27FC236}">
                <a16:creationId xmlns:a16="http://schemas.microsoft.com/office/drawing/2014/main" id="{7D7C9D35-E77A-E996-938E-4E0D754F96E4}"/>
              </a:ext>
            </a:extLst>
          </p:cNvPr>
          <p:cNvSpPr/>
          <p:nvPr/>
        </p:nvSpPr>
        <p:spPr>
          <a:xfrm>
            <a:off x="865140" y="4594405"/>
            <a:ext cx="6059686" cy="7875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Under normal conditions, cell division is tightly controlled. Regulatory mechanisms ensure damaged or abnormal cells are repaired or eliminated.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 5">
            <a:extLst>
              <a:ext uri="{FF2B5EF4-FFF2-40B4-BE49-F238E27FC236}">
                <a16:creationId xmlns:a16="http://schemas.microsoft.com/office/drawing/2014/main" id="{7A5B99DD-B5F6-A1C2-CA50-ED7D02248932}"/>
              </a:ext>
            </a:extLst>
          </p:cNvPr>
          <p:cNvSpPr/>
          <p:nvPr/>
        </p:nvSpPr>
        <p:spPr>
          <a:xfrm>
            <a:off x="865140" y="5528093"/>
            <a:ext cx="2389703" cy="2986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b="1" dirty="0"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Role of Genes</a:t>
            </a:r>
            <a:endParaRPr lang="en-US" sz="18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6">
            <a:extLst>
              <a:ext uri="{FF2B5EF4-FFF2-40B4-BE49-F238E27FC236}">
                <a16:creationId xmlns:a16="http://schemas.microsoft.com/office/drawing/2014/main" id="{635A622D-3885-0BE1-EE08-7A47979FB61E}"/>
              </a:ext>
            </a:extLst>
          </p:cNvPr>
          <p:cNvSpPr/>
          <p:nvPr/>
        </p:nvSpPr>
        <p:spPr>
          <a:xfrm>
            <a:off x="865140" y="5972792"/>
            <a:ext cx="6059686" cy="7875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Tumour suppressor genes such as </a:t>
            </a:r>
            <a:r>
              <a:rPr lang="en-US" sz="1400" b="1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BRCA1</a:t>
            </a:r>
            <a:r>
              <a:rPr lang="en-US" sz="140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 and </a:t>
            </a:r>
            <a:r>
              <a:rPr lang="en-US" sz="1400" b="1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BRCA2</a:t>
            </a:r>
            <a:r>
              <a:rPr lang="en-US" sz="140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 help maintain DNA integrity. When functioning correctly, they prevent the mutations that could lead to cancer.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normal physology of brea">
            <a:hlinkClick r:id="" action="ppaction://media"/>
            <a:extLst>
              <a:ext uri="{FF2B5EF4-FFF2-40B4-BE49-F238E27FC236}">
                <a16:creationId xmlns:a16="http://schemas.microsoft.com/office/drawing/2014/main" id="{9EC6E097-7789-B9C0-1EDA-1B6DFD5C23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885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690"/>
    </mc:Choice>
    <mc:Fallback>
      <p:transition spd="slow" advTm="866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69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Image 0" descr="preencoded.png">
            <a:extLst>
              <a:ext uri="{FF2B5EF4-FFF2-40B4-BE49-F238E27FC236}">
                <a16:creationId xmlns:a16="http://schemas.microsoft.com/office/drawing/2014/main" id="{80D9E1DC-FAD1-FD92-6870-1093729FB78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710" r="-1" b="-1"/>
          <a:stretch>
            <a:fillRect/>
          </a:stretch>
        </p:blipFill>
        <p:spPr>
          <a:xfrm>
            <a:off x="-10876" y="-7619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0">
            <a:extLst>
              <a:ext uri="{FF2B5EF4-FFF2-40B4-BE49-F238E27FC236}">
                <a16:creationId xmlns:a16="http://schemas.microsoft.com/office/drawing/2014/main" id="{A78A76A2-2433-9D27-A3A5-06160A775B69}"/>
              </a:ext>
            </a:extLst>
          </p:cNvPr>
          <p:cNvSpPr/>
          <p:nvPr/>
        </p:nvSpPr>
        <p:spPr>
          <a:xfrm>
            <a:off x="4518088" y="319185"/>
            <a:ext cx="8132619" cy="14687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850"/>
              </a:lnSpc>
              <a:buNone/>
            </a:pPr>
            <a:r>
              <a:rPr lang="en-US" sz="4000" b="1" dirty="0"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What Is Breast Cancer? Pathophysiology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e 1" descr="preencoded.png">
            <a:extLst>
              <a:ext uri="{FF2B5EF4-FFF2-40B4-BE49-F238E27FC236}">
                <a16:creationId xmlns:a16="http://schemas.microsoft.com/office/drawing/2014/main" id="{EF4DA171-FCBF-DBB3-8F34-B13545E1F3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1051" y="2071170"/>
            <a:ext cx="7748604" cy="3398881"/>
          </a:xfrm>
          <a:prstGeom prst="rect">
            <a:avLst/>
          </a:prstGeom>
        </p:spPr>
      </p:pic>
      <p:sp>
        <p:nvSpPr>
          <p:cNvPr id="7" name="Text 1">
            <a:extLst>
              <a:ext uri="{FF2B5EF4-FFF2-40B4-BE49-F238E27FC236}">
                <a16:creationId xmlns:a16="http://schemas.microsoft.com/office/drawing/2014/main" id="{24DA1A48-B4B0-973E-1343-AB1BABDD5D10}"/>
              </a:ext>
            </a:extLst>
          </p:cNvPr>
          <p:cNvSpPr/>
          <p:nvPr/>
        </p:nvSpPr>
        <p:spPr>
          <a:xfrm>
            <a:off x="6685869" y="4428476"/>
            <a:ext cx="1396565" cy="2057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50"/>
              </a:lnSpc>
              <a:buNone/>
            </a:pPr>
            <a:r>
              <a:rPr lang="en-US" sz="1400" b="1" dirty="0"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Uncontrolled Division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2">
            <a:extLst>
              <a:ext uri="{FF2B5EF4-FFF2-40B4-BE49-F238E27FC236}">
                <a16:creationId xmlns:a16="http://schemas.microsoft.com/office/drawing/2014/main" id="{75615203-2FB6-E7D7-058D-1D49EF215540}"/>
              </a:ext>
            </a:extLst>
          </p:cNvPr>
          <p:cNvSpPr/>
          <p:nvPr/>
        </p:nvSpPr>
        <p:spPr>
          <a:xfrm>
            <a:off x="6685869" y="4916049"/>
            <a:ext cx="1396565" cy="1567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50"/>
              </a:lnSpc>
              <a:buNone/>
            </a:pPr>
            <a:r>
              <a:rPr lang="en-US" sz="100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Cells proliferate without restraint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3">
            <a:extLst>
              <a:ext uri="{FF2B5EF4-FFF2-40B4-BE49-F238E27FC236}">
                <a16:creationId xmlns:a16="http://schemas.microsoft.com/office/drawing/2014/main" id="{65B00F7A-B4A0-2045-51E3-9D547EEAEE39}"/>
              </a:ext>
            </a:extLst>
          </p:cNvPr>
          <p:cNvSpPr/>
          <p:nvPr/>
        </p:nvSpPr>
        <p:spPr>
          <a:xfrm>
            <a:off x="10313813" y="4479597"/>
            <a:ext cx="1396566" cy="1028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650"/>
              </a:lnSpc>
              <a:buNone/>
            </a:pPr>
            <a:r>
              <a:rPr lang="en-US" sz="1400" b="1" dirty="0"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Metastasis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4">
            <a:extLst>
              <a:ext uri="{FF2B5EF4-FFF2-40B4-BE49-F238E27FC236}">
                <a16:creationId xmlns:a16="http://schemas.microsoft.com/office/drawing/2014/main" id="{A2C06FE7-8CA7-7174-AC57-2D092202A7C2}"/>
              </a:ext>
            </a:extLst>
          </p:cNvPr>
          <p:cNvSpPr/>
          <p:nvPr/>
        </p:nvSpPr>
        <p:spPr>
          <a:xfrm>
            <a:off x="10313813" y="4752464"/>
            <a:ext cx="1396566" cy="2351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50"/>
              </a:lnSpc>
              <a:buNone/>
            </a:pPr>
            <a:r>
              <a:rPr lang="en-US" sz="100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Spread via blood and lymphatic systems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5">
            <a:extLst>
              <a:ext uri="{FF2B5EF4-FFF2-40B4-BE49-F238E27FC236}">
                <a16:creationId xmlns:a16="http://schemas.microsoft.com/office/drawing/2014/main" id="{2FBBDB90-28AD-5BBF-CD9C-365BC74C35D1}"/>
              </a:ext>
            </a:extLst>
          </p:cNvPr>
          <p:cNvSpPr/>
          <p:nvPr/>
        </p:nvSpPr>
        <p:spPr>
          <a:xfrm>
            <a:off x="4911884" y="2524078"/>
            <a:ext cx="1396565" cy="2057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50"/>
              </a:lnSpc>
              <a:buNone/>
            </a:pPr>
            <a:r>
              <a:rPr lang="en-US" sz="1400" b="1" dirty="0"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Regulation Fails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6">
            <a:extLst>
              <a:ext uri="{FF2B5EF4-FFF2-40B4-BE49-F238E27FC236}">
                <a16:creationId xmlns:a16="http://schemas.microsoft.com/office/drawing/2014/main" id="{B3DE1661-B578-1A2B-C4EF-E15BB812FF58}"/>
              </a:ext>
            </a:extLst>
          </p:cNvPr>
          <p:cNvSpPr/>
          <p:nvPr/>
        </p:nvSpPr>
        <p:spPr>
          <a:xfrm>
            <a:off x="4911884" y="3011651"/>
            <a:ext cx="1396565" cy="2351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50"/>
              </a:lnSpc>
              <a:buNone/>
            </a:pPr>
            <a:r>
              <a:rPr lang="en-US" sz="100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Normal cell control breaks down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7">
            <a:extLst>
              <a:ext uri="{FF2B5EF4-FFF2-40B4-BE49-F238E27FC236}">
                <a16:creationId xmlns:a16="http://schemas.microsoft.com/office/drawing/2014/main" id="{E9D6A93B-A560-710C-7382-DA7661B693C6}"/>
              </a:ext>
            </a:extLst>
          </p:cNvPr>
          <p:cNvSpPr/>
          <p:nvPr/>
        </p:nvSpPr>
        <p:spPr>
          <a:xfrm>
            <a:off x="8525287" y="2524078"/>
            <a:ext cx="1396566" cy="2057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50"/>
              </a:lnSpc>
              <a:buNone/>
            </a:pPr>
            <a:r>
              <a:rPr lang="en-US" sz="1400" b="1" dirty="0"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Tumour Formation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8">
            <a:extLst>
              <a:ext uri="{FF2B5EF4-FFF2-40B4-BE49-F238E27FC236}">
                <a16:creationId xmlns:a16="http://schemas.microsoft.com/office/drawing/2014/main" id="{45CA090E-E431-A87A-A034-55456715EA47}"/>
              </a:ext>
            </a:extLst>
          </p:cNvPr>
          <p:cNvSpPr/>
          <p:nvPr/>
        </p:nvSpPr>
        <p:spPr>
          <a:xfrm>
            <a:off x="8525287" y="3011651"/>
            <a:ext cx="1396566" cy="2351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50"/>
              </a:lnSpc>
              <a:buNone/>
            </a:pPr>
            <a:r>
              <a:rPr lang="en-US" sz="100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Benign or malignant mass develops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9">
            <a:extLst>
              <a:ext uri="{FF2B5EF4-FFF2-40B4-BE49-F238E27FC236}">
                <a16:creationId xmlns:a16="http://schemas.microsoft.com/office/drawing/2014/main" id="{7F5DB552-2EA2-B895-DF6D-BB42A31A777E}"/>
              </a:ext>
            </a:extLst>
          </p:cNvPr>
          <p:cNvSpPr/>
          <p:nvPr/>
        </p:nvSpPr>
        <p:spPr>
          <a:xfrm>
            <a:off x="4518088" y="5632504"/>
            <a:ext cx="7292912" cy="1149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40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When normal regulatory mechanisms break down, cells divide uncontrollably. Malignant tumours can invade surrounding tissue and spread systemically, a process called </a:t>
            </a:r>
            <a:r>
              <a:rPr lang="en-US" sz="1400" b="1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metastasis,</a:t>
            </a:r>
            <a:r>
              <a:rPr lang="en-US" sz="140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 which profoundly affects prognosis and treatment (WHO, 2023).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Recwhatis breast cancer">
            <a:hlinkClick r:id="" action="ppaction://media"/>
            <a:extLst>
              <a:ext uri="{FF2B5EF4-FFF2-40B4-BE49-F238E27FC236}">
                <a16:creationId xmlns:a16="http://schemas.microsoft.com/office/drawing/2014/main" id="{1F2A341D-848E-7526-C030-802065748D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52998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312"/>
    </mc:Choice>
    <mc:Fallback>
      <p:transition spd="slow" advTm="993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31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12192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12088DD-B1AD-40E0-8B86-1D87A2CCD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63054" y="-2653923"/>
            <a:ext cx="6858001" cy="12165846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4763" y="0"/>
            <a:ext cx="6096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395952-4E26-45A2-8756-2ADFD6E53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-3"/>
            <a:ext cx="12182871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734BADF-9461-4621-B112-2D7BABEA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713" y="4049"/>
            <a:ext cx="10216576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 0">
            <a:extLst>
              <a:ext uri="{FF2B5EF4-FFF2-40B4-BE49-F238E27FC236}">
                <a16:creationId xmlns:a16="http://schemas.microsoft.com/office/drawing/2014/main" id="{8887184A-1C72-CC8E-24D0-6C38BDA33835}"/>
              </a:ext>
            </a:extLst>
          </p:cNvPr>
          <p:cNvSpPr/>
          <p:nvPr/>
        </p:nvSpPr>
        <p:spPr>
          <a:xfrm>
            <a:off x="807101" y="324932"/>
            <a:ext cx="9001207" cy="8919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850"/>
              </a:lnSpc>
              <a:buNone/>
            </a:pPr>
            <a:r>
              <a:rPr lang="en-US" sz="4650" b="1" dirty="0">
                <a:solidFill>
                  <a:srgbClr val="FF8AA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Risk Factors for Breast Cancer</a:t>
            </a:r>
            <a:endParaRPr lang="en-US" sz="4650" dirty="0"/>
          </a:p>
        </p:txBody>
      </p:sp>
      <p:pic>
        <p:nvPicPr>
          <p:cNvPr id="5" name="Image 0" descr="preencoded.png">
            <a:extLst>
              <a:ext uri="{FF2B5EF4-FFF2-40B4-BE49-F238E27FC236}">
                <a16:creationId xmlns:a16="http://schemas.microsoft.com/office/drawing/2014/main" id="{2670AA9E-380F-8284-F24A-7FDBD5432E1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8221" y="1281180"/>
            <a:ext cx="578882" cy="578882"/>
          </a:xfrm>
          <a:prstGeom prst="rect">
            <a:avLst/>
          </a:prstGeom>
        </p:spPr>
      </p:pic>
      <p:sp>
        <p:nvSpPr>
          <p:cNvPr id="6" name="Text 1">
            <a:extLst>
              <a:ext uri="{FF2B5EF4-FFF2-40B4-BE49-F238E27FC236}">
                <a16:creationId xmlns:a16="http://schemas.microsoft.com/office/drawing/2014/main" id="{6FD559C4-3F7A-1152-16FD-963D73F9874C}"/>
              </a:ext>
            </a:extLst>
          </p:cNvPr>
          <p:cNvSpPr/>
          <p:nvPr/>
        </p:nvSpPr>
        <p:spPr>
          <a:xfrm>
            <a:off x="948684" y="1281179"/>
            <a:ext cx="2344031" cy="8538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23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Age &amp; Gender</a:t>
            </a:r>
            <a:endParaRPr lang="en-US" sz="2300" dirty="0"/>
          </a:p>
        </p:txBody>
      </p:sp>
      <p:sp>
        <p:nvSpPr>
          <p:cNvPr id="7" name="Text 2">
            <a:extLst>
              <a:ext uri="{FF2B5EF4-FFF2-40B4-BE49-F238E27FC236}">
                <a16:creationId xmlns:a16="http://schemas.microsoft.com/office/drawing/2014/main" id="{AA6AC2E0-C3BE-EAD3-B5CE-D55B9AFB381A}"/>
              </a:ext>
            </a:extLst>
          </p:cNvPr>
          <p:cNvSpPr/>
          <p:nvPr/>
        </p:nvSpPr>
        <p:spPr>
          <a:xfrm>
            <a:off x="948684" y="1789339"/>
            <a:ext cx="4353481" cy="2498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Risk increases significantly with age. Breast cancer is far more common in women, though men are also affected.</a:t>
            </a:r>
            <a:endParaRPr lang="en-US" sz="1750" dirty="0"/>
          </a:p>
        </p:txBody>
      </p:sp>
      <p:pic>
        <p:nvPicPr>
          <p:cNvPr id="9" name="Image 1" descr="preencoded.png">
            <a:extLst>
              <a:ext uri="{FF2B5EF4-FFF2-40B4-BE49-F238E27FC236}">
                <a16:creationId xmlns:a16="http://schemas.microsoft.com/office/drawing/2014/main" id="{8C41D226-8095-DFBC-7891-28D7AC1C0FD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761314" y="1281179"/>
            <a:ext cx="578883" cy="578883"/>
          </a:xfrm>
          <a:prstGeom prst="rect">
            <a:avLst/>
          </a:prstGeom>
        </p:spPr>
      </p:pic>
      <p:sp>
        <p:nvSpPr>
          <p:cNvPr id="11" name="Text 3">
            <a:extLst>
              <a:ext uri="{FF2B5EF4-FFF2-40B4-BE49-F238E27FC236}">
                <a16:creationId xmlns:a16="http://schemas.microsoft.com/office/drawing/2014/main" id="{F40422C2-AA0F-1FE1-3A63-C57A93907D6F}"/>
              </a:ext>
            </a:extLst>
          </p:cNvPr>
          <p:cNvSpPr/>
          <p:nvPr/>
        </p:nvSpPr>
        <p:spPr>
          <a:xfrm>
            <a:off x="7611779" y="1281179"/>
            <a:ext cx="2344031" cy="8538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23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Genetics</a:t>
            </a:r>
            <a:endParaRPr lang="en-US" sz="2300" dirty="0"/>
          </a:p>
        </p:txBody>
      </p:sp>
      <p:sp>
        <p:nvSpPr>
          <p:cNvPr id="13" name="Text 4">
            <a:extLst>
              <a:ext uri="{FF2B5EF4-FFF2-40B4-BE49-F238E27FC236}">
                <a16:creationId xmlns:a16="http://schemas.microsoft.com/office/drawing/2014/main" id="{8D810E01-105C-6E88-8795-46C255D24A13}"/>
              </a:ext>
            </a:extLst>
          </p:cNvPr>
          <p:cNvSpPr/>
          <p:nvPr/>
        </p:nvSpPr>
        <p:spPr>
          <a:xfrm>
            <a:off x="7611779" y="1789339"/>
            <a:ext cx="4353575" cy="2498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BRCA1 and BRCA2 mutations substantially raise lifetime risk. Family history is a key clinical indicator (Cancer Research UK, 2024).</a:t>
            </a:r>
            <a:endParaRPr lang="en-US" sz="1750" dirty="0"/>
          </a:p>
        </p:txBody>
      </p:sp>
      <p:pic>
        <p:nvPicPr>
          <p:cNvPr id="15" name="Image 2" descr="preencoded.png">
            <a:extLst>
              <a:ext uri="{FF2B5EF4-FFF2-40B4-BE49-F238E27FC236}">
                <a16:creationId xmlns:a16="http://schemas.microsoft.com/office/drawing/2014/main" id="{33CA2DC2-1873-0271-61C6-C1F0544D052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8221" y="3331674"/>
            <a:ext cx="708880" cy="708880"/>
          </a:xfrm>
          <a:prstGeom prst="rect">
            <a:avLst/>
          </a:prstGeom>
        </p:spPr>
      </p:pic>
      <p:sp>
        <p:nvSpPr>
          <p:cNvPr id="17" name="Text 5">
            <a:extLst>
              <a:ext uri="{FF2B5EF4-FFF2-40B4-BE49-F238E27FC236}">
                <a16:creationId xmlns:a16="http://schemas.microsoft.com/office/drawing/2014/main" id="{458F744B-C0EE-6B7C-2A22-38863851B765}"/>
              </a:ext>
            </a:extLst>
          </p:cNvPr>
          <p:cNvSpPr/>
          <p:nvPr/>
        </p:nvSpPr>
        <p:spPr>
          <a:xfrm>
            <a:off x="948684" y="3331673"/>
            <a:ext cx="2344031" cy="8538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23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Lifestyle Factors</a:t>
            </a:r>
            <a:endParaRPr lang="en-US" sz="2300" dirty="0"/>
          </a:p>
        </p:txBody>
      </p:sp>
      <p:sp>
        <p:nvSpPr>
          <p:cNvPr id="19" name="Text 6">
            <a:extLst>
              <a:ext uri="{FF2B5EF4-FFF2-40B4-BE49-F238E27FC236}">
                <a16:creationId xmlns:a16="http://schemas.microsoft.com/office/drawing/2014/main" id="{479C10C1-5046-C137-9A80-DFE4381A55DF}"/>
              </a:ext>
            </a:extLst>
          </p:cNvPr>
          <p:cNvSpPr/>
          <p:nvPr/>
        </p:nvSpPr>
        <p:spPr>
          <a:xfrm>
            <a:off x="948684" y="3839833"/>
            <a:ext cx="4353481" cy="2498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Alcohol consumption, obesity, and physical inactivity each contribute independently to elevated risk.</a:t>
            </a:r>
            <a:endParaRPr lang="en-US" sz="1750" dirty="0"/>
          </a:p>
        </p:txBody>
      </p:sp>
      <p:pic>
        <p:nvPicPr>
          <p:cNvPr id="21" name="Image 3" descr="preencoded.png">
            <a:extLst>
              <a:ext uri="{FF2B5EF4-FFF2-40B4-BE49-F238E27FC236}">
                <a16:creationId xmlns:a16="http://schemas.microsoft.com/office/drawing/2014/main" id="{09552A1C-7253-2C15-1ED5-CA66860D840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761314" y="3331673"/>
            <a:ext cx="708881" cy="708881"/>
          </a:xfrm>
          <a:prstGeom prst="rect">
            <a:avLst/>
          </a:prstGeom>
        </p:spPr>
      </p:pic>
      <p:sp>
        <p:nvSpPr>
          <p:cNvPr id="22" name="Text 7">
            <a:extLst>
              <a:ext uri="{FF2B5EF4-FFF2-40B4-BE49-F238E27FC236}">
                <a16:creationId xmlns:a16="http://schemas.microsoft.com/office/drawing/2014/main" id="{CCCD7C86-BEB6-FCF2-E804-26D1E70EB6A1}"/>
              </a:ext>
            </a:extLst>
          </p:cNvPr>
          <p:cNvSpPr/>
          <p:nvPr/>
        </p:nvSpPr>
        <p:spPr>
          <a:xfrm>
            <a:off x="7611779" y="3331673"/>
            <a:ext cx="2344031" cy="8538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23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Hormonal Influences</a:t>
            </a:r>
            <a:endParaRPr lang="en-US" sz="2300" dirty="0"/>
          </a:p>
        </p:txBody>
      </p:sp>
      <p:sp>
        <p:nvSpPr>
          <p:cNvPr id="23" name="Text 8">
            <a:extLst>
              <a:ext uri="{FF2B5EF4-FFF2-40B4-BE49-F238E27FC236}">
                <a16:creationId xmlns:a16="http://schemas.microsoft.com/office/drawing/2014/main" id="{989C98A8-2055-004C-797B-3B4736441C63}"/>
              </a:ext>
            </a:extLst>
          </p:cNvPr>
          <p:cNvSpPr/>
          <p:nvPr/>
        </p:nvSpPr>
        <p:spPr>
          <a:xfrm>
            <a:off x="7611779" y="3839833"/>
            <a:ext cx="4353575" cy="2498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Early menarche, late menopause, and prolonged HRT increase cumulative oestrogen exposure, raising risk.</a:t>
            </a:r>
            <a:endParaRPr lang="en-US" sz="1750" dirty="0"/>
          </a:p>
        </p:txBody>
      </p:sp>
      <p:pic>
        <p:nvPicPr>
          <p:cNvPr id="2" name="risk factors for breast ">
            <a:hlinkClick r:id="" action="ppaction://media"/>
            <a:extLst>
              <a:ext uri="{FF2B5EF4-FFF2-40B4-BE49-F238E27FC236}">
                <a16:creationId xmlns:a16="http://schemas.microsoft.com/office/drawing/2014/main" id="{84288AF2-B774-6BBB-0459-BEAEA77861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955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974"/>
    </mc:Choice>
    <mc:Fallback>
      <p:transition spd="slow" advTm="909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97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red breast cancer awareness ribbon against a wall">
            <a:extLst>
              <a:ext uri="{FF2B5EF4-FFF2-40B4-BE49-F238E27FC236}">
                <a16:creationId xmlns:a16="http://schemas.microsoft.com/office/drawing/2014/main" id="{00C50296-8CCF-AEC7-A29E-3AB2487B61B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831" r="2796" b="-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 0">
            <a:extLst>
              <a:ext uri="{FF2B5EF4-FFF2-40B4-BE49-F238E27FC236}">
                <a16:creationId xmlns:a16="http://schemas.microsoft.com/office/drawing/2014/main" id="{835B9819-C95B-0E92-59C9-DED294E69793}"/>
              </a:ext>
            </a:extLst>
          </p:cNvPr>
          <p:cNvSpPr/>
          <p:nvPr/>
        </p:nvSpPr>
        <p:spPr>
          <a:xfrm>
            <a:off x="457862" y="806228"/>
            <a:ext cx="7383736" cy="5529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00"/>
              </a:lnSpc>
              <a:buNone/>
            </a:pPr>
            <a:r>
              <a:rPr lang="en-US" sz="3850" b="1" dirty="0">
                <a:solidFill>
                  <a:srgbClr val="FF8AAF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Signs, Symptoms &amp; Diagnosis</a:t>
            </a:r>
            <a:endParaRPr lang="en-US" sz="38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1">
            <a:extLst>
              <a:ext uri="{FF2B5EF4-FFF2-40B4-BE49-F238E27FC236}">
                <a16:creationId xmlns:a16="http://schemas.microsoft.com/office/drawing/2014/main" id="{BF9DCAFD-110A-1C73-4B0F-1550C5383B69}"/>
              </a:ext>
            </a:extLst>
          </p:cNvPr>
          <p:cNvSpPr/>
          <p:nvPr/>
        </p:nvSpPr>
        <p:spPr>
          <a:xfrm>
            <a:off x="193163" y="1948472"/>
            <a:ext cx="1290073" cy="2765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b="1" dirty="0">
                <a:solidFill>
                  <a:srgbClr val="FF8AAF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Recognising Symptoms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Image 0" descr="preencoded.png">
            <a:extLst>
              <a:ext uri="{FF2B5EF4-FFF2-40B4-BE49-F238E27FC236}">
                <a16:creationId xmlns:a16="http://schemas.microsoft.com/office/drawing/2014/main" id="{5BE5B892-CFAD-4BF2-DF54-B09C10736D7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63410" y="2495147"/>
            <a:ext cx="252744" cy="252744"/>
          </a:xfrm>
          <a:prstGeom prst="rect">
            <a:avLst/>
          </a:prstGeom>
        </p:spPr>
      </p:pic>
      <p:sp>
        <p:nvSpPr>
          <p:cNvPr id="12" name="Text 2">
            <a:extLst>
              <a:ext uri="{FF2B5EF4-FFF2-40B4-BE49-F238E27FC236}">
                <a16:creationId xmlns:a16="http://schemas.microsoft.com/office/drawing/2014/main" id="{332ED907-A871-E48F-02CE-3533C919F7D9}"/>
              </a:ext>
            </a:extLst>
          </p:cNvPr>
          <p:cNvSpPr/>
          <p:nvPr/>
        </p:nvSpPr>
        <p:spPr>
          <a:xfrm>
            <a:off x="801811" y="2429724"/>
            <a:ext cx="2770146" cy="2461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450" dirty="0">
                <a:solidFill>
                  <a:srgbClr val="E0D6DE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Palpable lump in the breast or armpit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Image 1" descr="preencoded.png">
            <a:extLst>
              <a:ext uri="{FF2B5EF4-FFF2-40B4-BE49-F238E27FC236}">
                <a16:creationId xmlns:a16="http://schemas.microsoft.com/office/drawing/2014/main" id="{D3C962AE-ED1F-E542-B3F9-23F82E165CF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63410" y="3375496"/>
            <a:ext cx="252744" cy="252744"/>
          </a:xfrm>
          <a:prstGeom prst="rect">
            <a:avLst/>
          </a:prstGeom>
        </p:spPr>
      </p:pic>
      <p:sp>
        <p:nvSpPr>
          <p:cNvPr id="16" name="Text 3">
            <a:extLst>
              <a:ext uri="{FF2B5EF4-FFF2-40B4-BE49-F238E27FC236}">
                <a16:creationId xmlns:a16="http://schemas.microsoft.com/office/drawing/2014/main" id="{ECF98A22-8577-E209-61C8-761CBAD694FF}"/>
              </a:ext>
            </a:extLst>
          </p:cNvPr>
          <p:cNvSpPr/>
          <p:nvPr/>
        </p:nvSpPr>
        <p:spPr>
          <a:xfrm>
            <a:off x="801811" y="3310072"/>
            <a:ext cx="2770146" cy="2461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450" dirty="0">
                <a:solidFill>
                  <a:srgbClr val="E0D6DE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Changes in breast size, shape, or symmetry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Image 2" descr="preencoded.png">
            <a:extLst>
              <a:ext uri="{FF2B5EF4-FFF2-40B4-BE49-F238E27FC236}">
                <a16:creationId xmlns:a16="http://schemas.microsoft.com/office/drawing/2014/main" id="{4193EF04-A482-BF7F-ED73-817F0294279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63410" y="4255844"/>
            <a:ext cx="252744" cy="252744"/>
          </a:xfrm>
          <a:prstGeom prst="rect">
            <a:avLst/>
          </a:prstGeom>
        </p:spPr>
      </p:pic>
      <p:sp>
        <p:nvSpPr>
          <p:cNvPr id="18" name="Text 4">
            <a:extLst>
              <a:ext uri="{FF2B5EF4-FFF2-40B4-BE49-F238E27FC236}">
                <a16:creationId xmlns:a16="http://schemas.microsoft.com/office/drawing/2014/main" id="{92AB23DD-93D7-38B9-9CA9-0426BB0BFD2E}"/>
              </a:ext>
            </a:extLst>
          </p:cNvPr>
          <p:cNvSpPr/>
          <p:nvPr/>
        </p:nvSpPr>
        <p:spPr>
          <a:xfrm>
            <a:off x="801811" y="4190420"/>
            <a:ext cx="2770146" cy="2461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450" dirty="0">
                <a:solidFill>
                  <a:srgbClr val="E0D6DE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Skin dimpling, redness, or puckering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Image 3" descr="preencoded.png">
            <a:extLst>
              <a:ext uri="{FF2B5EF4-FFF2-40B4-BE49-F238E27FC236}">
                <a16:creationId xmlns:a16="http://schemas.microsoft.com/office/drawing/2014/main" id="{FD2EE5BE-9780-C760-798A-806987BCE71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63410" y="5136192"/>
            <a:ext cx="252744" cy="252744"/>
          </a:xfrm>
          <a:prstGeom prst="rect">
            <a:avLst/>
          </a:prstGeom>
        </p:spPr>
      </p:pic>
      <p:sp>
        <p:nvSpPr>
          <p:cNvPr id="20" name="Text 5">
            <a:extLst>
              <a:ext uri="{FF2B5EF4-FFF2-40B4-BE49-F238E27FC236}">
                <a16:creationId xmlns:a16="http://schemas.microsoft.com/office/drawing/2014/main" id="{E431F44F-ED76-497E-5715-6CDCB8C4333D}"/>
              </a:ext>
            </a:extLst>
          </p:cNvPr>
          <p:cNvSpPr/>
          <p:nvPr/>
        </p:nvSpPr>
        <p:spPr>
          <a:xfrm>
            <a:off x="801811" y="5070768"/>
            <a:ext cx="2770146" cy="2461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450" dirty="0">
                <a:solidFill>
                  <a:srgbClr val="E0D6DE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Nipple discharge or inversion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6">
            <a:extLst>
              <a:ext uri="{FF2B5EF4-FFF2-40B4-BE49-F238E27FC236}">
                <a16:creationId xmlns:a16="http://schemas.microsoft.com/office/drawing/2014/main" id="{1D77520E-FA88-2160-EC6B-26AEDEB038DE}"/>
              </a:ext>
            </a:extLst>
          </p:cNvPr>
          <p:cNvSpPr/>
          <p:nvPr/>
        </p:nvSpPr>
        <p:spPr>
          <a:xfrm>
            <a:off x="4744326" y="1860708"/>
            <a:ext cx="1210729" cy="2765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b="1" dirty="0">
                <a:solidFill>
                  <a:srgbClr val="FF8AAF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Diagnostic Pathway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7">
            <a:extLst>
              <a:ext uri="{FF2B5EF4-FFF2-40B4-BE49-F238E27FC236}">
                <a16:creationId xmlns:a16="http://schemas.microsoft.com/office/drawing/2014/main" id="{08755C47-444B-D1A0-5C2B-275F152E5136}"/>
              </a:ext>
            </a:extLst>
          </p:cNvPr>
          <p:cNvSpPr/>
          <p:nvPr/>
        </p:nvSpPr>
        <p:spPr>
          <a:xfrm>
            <a:off x="4744327" y="2341960"/>
            <a:ext cx="92244" cy="2106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450" dirty="0">
                <a:solidFill>
                  <a:srgbClr val="E0D6DE"/>
                </a:solidFill>
                <a:latin typeface="Arial" panose="020B0604020202020204" pitchFamily="34" charset="0"/>
                <a:ea typeface="Petrona Light" pitchFamily="34" charset="-122"/>
                <a:cs typeface="Arial" panose="020B0604020202020204" pitchFamily="34" charset="0"/>
              </a:rPr>
              <a:t>01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" name="Image 4" descr="preencoded.png">
            <a:extLst>
              <a:ext uri="{FF2B5EF4-FFF2-40B4-BE49-F238E27FC236}">
                <a16:creationId xmlns:a16="http://schemas.microsoft.com/office/drawing/2014/main" id="{87CDCB37-E2AB-72B7-6201-AFA59A34CA9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51181" y="2807374"/>
            <a:ext cx="12465571" cy="45719"/>
          </a:xfrm>
          <a:prstGeom prst="rect">
            <a:avLst/>
          </a:prstGeom>
        </p:spPr>
      </p:pic>
      <p:sp>
        <p:nvSpPr>
          <p:cNvPr id="24" name="Text 8">
            <a:extLst>
              <a:ext uri="{FF2B5EF4-FFF2-40B4-BE49-F238E27FC236}">
                <a16:creationId xmlns:a16="http://schemas.microsoft.com/office/drawing/2014/main" id="{B3D982F0-6CE6-D9B2-C82C-27E4C7DDE71A}"/>
              </a:ext>
            </a:extLst>
          </p:cNvPr>
          <p:cNvSpPr/>
          <p:nvPr/>
        </p:nvSpPr>
        <p:spPr>
          <a:xfrm>
            <a:off x="4744326" y="2776656"/>
            <a:ext cx="1210729" cy="2765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b="1" dirty="0">
                <a:solidFill>
                  <a:srgbClr val="E0D6DE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Mammography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9">
            <a:extLst>
              <a:ext uri="{FF2B5EF4-FFF2-40B4-BE49-F238E27FC236}">
                <a16:creationId xmlns:a16="http://schemas.microsoft.com/office/drawing/2014/main" id="{5CADA653-8E91-16E1-837B-DDEB705B0B65}"/>
              </a:ext>
            </a:extLst>
          </p:cNvPr>
          <p:cNvSpPr/>
          <p:nvPr/>
        </p:nvSpPr>
        <p:spPr>
          <a:xfrm>
            <a:off x="4744326" y="3238499"/>
            <a:ext cx="3069926" cy="4922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450" dirty="0">
                <a:solidFill>
                  <a:srgbClr val="E0D6DE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NHS Breast Screening Programme — detects early changes before symptoms arise (NHS, 2023).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10">
            <a:extLst>
              <a:ext uri="{FF2B5EF4-FFF2-40B4-BE49-F238E27FC236}">
                <a16:creationId xmlns:a16="http://schemas.microsoft.com/office/drawing/2014/main" id="{DDE0C347-5E01-FAC4-6D88-72234CD0126C}"/>
              </a:ext>
            </a:extLst>
          </p:cNvPr>
          <p:cNvSpPr/>
          <p:nvPr/>
        </p:nvSpPr>
        <p:spPr>
          <a:xfrm>
            <a:off x="4744327" y="4080391"/>
            <a:ext cx="92244" cy="2106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450" dirty="0">
                <a:solidFill>
                  <a:srgbClr val="E0D6DE"/>
                </a:solidFill>
                <a:latin typeface="Arial" panose="020B0604020202020204" pitchFamily="34" charset="0"/>
                <a:ea typeface="Petrona Light" pitchFamily="34" charset="-122"/>
                <a:cs typeface="Arial" panose="020B0604020202020204" pitchFamily="34" charset="0"/>
              </a:rPr>
              <a:t>02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7" name="Image 5" descr="preencoded.png">
            <a:extLst>
              <a:ext uri="{FF2B5EF4-FFF2-40B4-BE49-F238E27FC236}">
                <a16:creationId xmlns:a16="http://schemas.microsoft.com/office/drawing/2014/main" id="{B3C8B297-3183-5C78-C115-38B29859C38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51181" y="4527112"/>
            <a:ext cx="12465571" cy="45719"/>
          </a:xfrm>
          <a:prstGeom prst="rect">
            <a:avLst/>
          </a:prstGeom>
        </p:spPr>
      </p:pic>
      <p:sp>
        <p:nvSpPr>
          <p:cNvPr id="28" name="Text 11">
            <a:extLst>
              <a:ext uri="{FF2B5EF4-FFF2-40B4-BE49-F238E27FC236}">
                <a16:creationId xmlns:a16="http://schemas.microsoft.com/office/drawing/2014/main" id="{5B859D40-ECE4-4721-165E-AC3E9DD520E8}"/>
              </a:ext>
            </a:extLst>
          </p:cNvPr>
          <p:cNvSpPr/>
          <p:nvPr/>
        </p:nvSpPr>
        <p:spPr>
          <a:xfrm>
            <a:off x="4744326" y="4515087"/>
            <a:ext cx="1210729" cy="2765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b="1" dirty="0">
                <a:solidFill>
                  <a:srgbClr val="E0D6DE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Imaging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12">
            <a:extLst>
              <a:ext uri="{FF2B5EF4-FFF2-40B4-BE49-F238E27FC236}">
                <a16:creationId xmlns:a16="http://schemas.microsoft.com/office/drawing/2014/main" id="{889845E2-C2D2-7ABE-AF5C-513A30DFA089}"/>
              </a:ext>
            </a:extLst>
          </p:cNvPr>
          <p:cNvSpPr/>
          <p:nvPr/>
        </p:nvSpPr>
        <p:spPr>
          <a:xfrm>
            <a:off x="4744326" y="4976932"/>
            <a:ext cx="3069926" cy="2461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450" dirty="0">
                <a:solidFill>
                  <a:srgbClr val="E0D6DE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Ultrasound or MRI to characterise findings and assess extent.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 13">
            <a:extLst>
              <a:ext uri="{FF2B5EF4-FFF2-40B4-BE49-F238E27FC236}">
                <a16:creationId xmlns:a16="http://schemas.microsoft.com/office/drawing/2014/main" id="{DB0395EE-63B2-1E74-AF64-E25CD521DCEC}"/>
              </a:ext>
            </a:extLst>
          </p:cNvPr>
          <p:cNvSpPr/>
          <p:nvPr/>
        </p:nvSpPr>
        <p:spPr>
          <a:xfrm>
            <a:off x="4744327" y="5545336"/>
            <a:ext cx="92244" cy="2106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450" dirty="0">
                <a:solidFill>
                  <a:srgbClr val="E0D6DE"/>
                </a:solidFill>
                <a:latin typeface="Arial" panose="020B0604020202020204" pitchFamily="34" charset="0"/>
                <a:ea typeface="Petrona Light" pitchFamily="34" charset="-122"/>
                <a:cs typeface="Arial" panose="020B0604020202020204" pitchFamily="34" charset="0"/>
              </a:rPr>
              <a:t>03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1" name="Image 6" descr="preencoded.png">
            <a:extLst>
              <a:ext uri="{FF2B5EF4-FFF2-40B4-BE49-F238E27FC236}">
                <a16:creationId xmlns:a16="http://schemas.microsoft.com/office/drawing/2014/main" id="{CFCE1F8A-D709-772D-28FE-771C2375059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51181" y="5973365"/>
            <a:ext cx="12465571" cy="45719"/>
          </a:xfrm>
          <a:prstGeom prst="rect">
            <a:avLst/>
          </a:prstGeom>
        </p:spPr>
      </p:pic>
      <p:sp>
        <p:nvSpPr>
          <p:cNvPr id="32" name="Text 14">
            <a:extLst>
              <a:ext uri="{FF2B5EF4-FFF2-40B4-BE49-F238E27FC236}">
                <a16:creationId xmlns:a16="http://schemas.microsoft.com/office/drawing/2014/main" id="{1FE3E85E-1362-44A5-2DFE-E6BF3C17CBA2}"/>
              </a:ext>
            </a:extLst>
          </p:cNvPr>
          <p:cNvSpPr/>
          <p:nvPr/>
        </p:nvSpPr>
        <p:spPr>
          <a:xfrm>
            <a:off x="4744326" y="5980032"/>
            <a:ext cx="1210729" cy="2765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b="1" dirty="0">
                <a:solidFill>
                  <a:srgbClr val="E0D6DE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Biopsy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15">
            <a:extLst>
              <a:ext uri="{FF2B5EF4-FFF2-40B4-BE49-F238E27FC236}">
                <a16:creationId xmlns:a16="http://schemas.microsoft.com/office/drawing/2014/main" id="{2986023C-ADCC-1DE5-F294-6865FAAFE7A1}"/>
              </a:ext>
            </a:extLst>
          </p:cNvPr>
          <p:cNvSpPr/>
          <p:nvPr/>
        </p:nvSpPr>
        <p:spPr>
          <a:xfrm>
            <a:off x="4744326" y="6441877"/>
            <a:ext cx="3069926" cy="2461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450" dirty="0">
                <a:solidFill>
                  <a:srgbClr val="E0D6DE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Tissue sample examined histologically to confirm malignancy.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signs, symtoms and diagn">
            <a:hlinkClick r:id="" action="ppaction://media"/>
            <a:extLst>
              <a:ext uri="{FF2B5EF4-FFF2-40B4-BE49-F238E27FC236}">
                <a16:creationId xmlns:a16="http://schemas.microsoft.com/office/drawing/2014/main" id="{EE423371-6A6E-3735-F379-939B2994D8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763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070"/>
    </mc:Choice>
    <mc:Fallback>
      <p:transition spd="slow" advTm="830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07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Scan of a human brain in a neurology clinic">
            <a:extLst>
              <a:ext uri="{FF2B5EF4-FFF2-40B4-BE49-F238E27FC236}">
                <a16:creationId xmlns:a16="http://schemas.microsoft.com/office/drawing/2014/main" id="{5A33F0FE-36B2-EDF4-59D3-D7B405F4BBA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091" t="31818"/>
          <a:stretch>
            <a:fillRect/>
          </a:stretch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5" y="-1524511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344A6-530C-8755-6007-2CF0C28AD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16" y="34288"/>
            <a:ext cx="9078562" cy="136540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Body Systems</a:t>
            </a:r>
            <a:br>
              <a:rPr lang="en-US" sz="5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5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Shape 1">
            <a:extLst>
              <a:ext uri="{FF2B5EF4-FFF2-40B4-BE49-F238E27FC236}">
                <a16:creationId xmlns:a16="http://schemas.microsoft.com/office/drawing/2014/main" id="{9B5CDD87-36AC-7D36-03A7-B53A12A8E8E2}"/>
              </a:ext>
            </a:extLst>
          </p:cNvPr>
          <p:cNvSpPr/>
          <p:nvPr/>
        </p:nvSpPr>
        <p:spPr>
          <a:xfrm>
            <a:off x="2696559" y="853853"/>
            <a:ext cx="3664744" cy="2791539"/>
          </a:xfrm>
          <a:prstGeom prst="roundRect">
            <a:avLst>
              <a:gd name="adj" fmla="val 3413"/>
            </a:avLst>
          </a:prstGeom>
          <a:solidFill>
            <a:srgbClr val="2F1D63"/>
          </a:solidFill>
          <a:ln w="7620">
            <a:solidFill>
              <a:srgbClr val="48367C"/>
            </a:solidFill>
            <a:prstDash val="solid"/>
          </a:ln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2">
            <a:extLst>
              <a:ext uri="{FF2B5EF4-FFF2-40B4-BE49-F238E27FC236}">
                <a16:creationId xmlns:a16="http://schemas.microsoft.com/office/drawing/2014/main" id="{FD188DF2-806A-A823-B6B5-4A3A55F7593A}"/>
              </a:ext>
            </a:extLst>
          </p:cNvPr>
          <p:cNvSpPr/>
          <p:nvPr/>
        </p:nvSpPr>
        <p:spPr>
          <a:xfrm>
            <a:off x="2930993" y="1088288"/>
            <a:ext cx="2977039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2300" b="1" dirty="0">
                <a:solidFill>
                  <a:srgbClr val="E0D6DE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Lymphatic System</a:t>
            </a:r>
            <a:endParaRPr lang="en-US" sz="2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3">
            <a:extLst>
              <a:ext uri="{FF2B5EF4-FFF2-40B4-BE49-F238E27FC236}">
                <a16:creationId xmlns:a16="http://schemas.microsoft.com/office/drawing/2014/main" id="{F8D3666A-0339-F7DC-F659-D3D604080EB2}"/>
              </a:ext>
            </a:extLst>
          </p:cNvPr>
          <p:cNvSpPr/>
          <p:nvPr/>
        </p:nvSpPr>
        <p:spPr>
          <a:xfrm>
            <a:off x="2930993" y="1596446"/>
            <a:ext cx="3195876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Cancer cells enter lymph vessels, spreading first to axillary nodes — the primary route of early dissemination.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4">
            <a:extLst>
              <a:ext uri="{FF2B5EF4-FFF2-40B4-BE49-F238E27FC236}">
                <a16:creationId xmlns:a16="http://schemas.microsoft.com/office/drawing/2014/main" id="{0D344470-A2EB-2B22-233C-6FD8FEBED691}"/>
              </a:ext>
            </a:extLst>
          </p:cNvPr>
          <p:cNvSpPr/>
          <p:nvPr/>
        </p:nvSpPr>
        <p:spPr>
          <a:xfrm>
            <a:off x="6588117" y="853853"/>
            <a:ext cx="3664863" cy="2791539"/>
          </a:xfrm>
          <a:prstGeom prst="roundRect">
            <a:avLst>
              <a:gd name="adj" fmla="val 3413"/>
            </a:avLst>
          </a:prstGeom>
          <a:solidFill>
            <a:srgbClr val="2F1D63"/>
          </a:solidFill>
          <a:ln w="7620">
            <a:solidFill>
              <a:srgbClr val="48367C"/>
            </a:solidFill>
            <a:prstDash val="solid"/>
          </a:ln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5">
            <a:extLst>
              <a:ext uri="{FF2B5EF4-FFF2-40B4-BE49-F238E27FC236}">
                <a16:creationId xmlns:a16="http://schemas.microsoft.com/office/drawing/2014/main" id="{4A8DCCE3-C0BC-3EF5-C93A-6A9FDCA07BC6}"/>
              </a:ext>
            </a:extLst>
          </p:cNvPr>
          <p:cNvSpPr/>
          <p:nvPr/>
        </p:nvSpPr>
        <p:spPr>
          <a:xfrm>
            <a:off x="6822551" y="1088288"/>
            <a:ext cx="2977039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2300" b="1" dirty="0">
                <a:solidFill>
                  <a:srgbClr val="E0D6DE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Immune Response</a:t>
            </a:r>
            <a:endParaRPr lang="en-US" sz="2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6">
            <a:extLst>
              <a:ext uri="{FF2B5EF4-FFF2-40B4-BE49-F238E27FC236}">
                <a16:creationId xmlns:a16="http://schemas.microsoft.com/office/drawing/2014/main" id="{6711803F-5B4B-ED4B-D203-A808160018A0}"/>
              </a:ext>
            </a:extLst>
          </p:cNvPr>
          <p:cNvSpPr/>
          <p:nvPr/>
        </p:nvSpPr>
        <p:spPr>
          <a:xfrm>
            <a:off x="6822551" y="1596446"/>
            <a:ext cx="3195995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The immune system mounts a response, but advanced cancer can overwhelm immune defences and evade detection.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7">
            <a:extLst>
              <a:ext uri="{FF2B5EF4-FFF2-40B4-BE49-F238E27FC236}">
                <a16:creationId xmlns:a16="http://schemas.microsoft.com/office/drawing/2014/main" id="{BF99A669-32C9-5158-89DD-F9B777CDDBE5}"/>
              </a:ext>
            </a:extLst>
          </p:cNvPr>
          <p:cNvSpPr/>
          <p:nvPr/>
        </p:nvSpPr>
        <p:spPr>
          <a:xfrm>
            <a:off x="2696559" y="3872207"/>
            <a:ext cx="7556421" cy="1702832"/>
          </a:xfrm>
          <a:prstGeom prst="roundRect">
            <a:avLst>
              <a:gd name="adj" fmla="val 5595"/>
            </a:avLst>
          </a:prstGeom>
          <a:solidFill>
            <a:srgbClr val="2F1D63"/>
          </a:solidFill>
          <a:ln w="7620">
            <a:solidFill>
              <a:srgbClr val="48367C"/>
            </a:solidFill>
            <a:prstDash val="solid"/>
          </a:ln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8">
            <a:extLst>
              <a:ext uri="{FF2B5EF4-FFF2-40B4-BE49-F238E27FC236}">
                <a16:creationId xmlns:a16="http://schemas.microsoft.com/office/drawing/2014/main" id="{AF702BC9-2E59-30D8-4610-0BDE55835142}"/>
              </a:ext>
            </a:extLst>
          </p:cNvPr>
          <p:cNvSpPr/>
          <p:nvPr/>
        </p:nvSpPr>
        <p:spPr>
          <a:xfrm>
            <a:off x="2930993" y="4106641"/>
            <a:ext cx="2977039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2300" b="1" dirty="0">
                <a:solidFill>
                  <a:srgbClr val="E0D6DE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Distant Metastasis</a:t>
            </a:r>
            <a:endParaRPr lang="en-US" sz="2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9">
            <a:extLst>
              <a:ext uri="{FF2B5EF4-FFF2-40B4-BE49-F238E27FC236}">
                <a16:creationId xmlns:a16="http://schemas.microsoft.com/office/drawing/2014/main" id="{0C50D414-3DBE-A2FD-0018-3AAC8EF72F39}"/>
              </a:ext>
            </a:extLst>
          </p:cNvPr>
          <p:cNvSpPr/>
          <p:nvPr/>
        </p:nvSpPr>
        <p:spPr>
          <a:xfrm>
            <a:off x="2930993" y="4614800"/>
            <a:ext cx="7087553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Spread to the lungs, liver, brain, and skeletal system disrupts normal physiological function and worsens prognosis.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impact on body systmes">
            <a:hlinkClick r:id="" action="ppaction://media"/>
            <a:extLst>
              <a:ext uri="{FF2B5EF4-FFF2-40B4-BE49-F238E27FC236}">
                <a16:creationId xmlns:a16="http://schemas.microsoft.com/office/drawing/2014/main" id="{BAB36D6B-7E89-B906-F2A1-F75CAE6D64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16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115"/>
    </mc:Choice>
    <mc:Fallback>
      <p:transition spd="slow" advTm="711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711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621548-A1D1-C987-F4C8-5046065AE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Treatment management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4" name="Image 0" descr="preencoded.png">
            <a:extLst>
              <a:ext uri="{FF2B5EF4-FFF2-40B4-BE49-F238E27FC236}">
                <a16:creationId xmlns:a16="http://schemas.microsoft.com/office/drawing/2014/main" id="{7CF224F6-08F4-C225-02ED-4899E010C5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7046" y="304800"/>
            <a:ext cx="4169436" cy="4169436"/>
          </a:xfrm>
          <a:prstGeom prst="rect">
            <a:avLst/>
          </a:prstGeom>
        </p:spPr>
      </p:pic>
      <p:pic>
        <p:nvPicPr>
          <p:cNvPr id="5" name="Image 1" descr="preencoded.png">
            <a:extLst>
              <a:ext uri="{FF2B5EF4-FFF2-40B4-BE49-F238E27FC236}">
                <a16:creationId xmlns:a16="http://schemas.microsoft.com/office/drawing/2014/main" id="{43425672-52E2-0A2C-55C0-26EA4CA232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902" y="-1137599"/>
            <a:ext cx="5618330" cy="5618330"/>
          </a:xfrm>
          <a:prstGeom prst="rect">
            <a:avLst/>
          </a:prstGeom>
        </p:spPr>
      </p:pic>
      <p:pic>
        <p:nvPicPr>
          <p:cNvPr id="6" name="Image 2" descr="preencoded.png">
            <a:extLst>
              <a:ext uri="{FF2B5EF4-FFF2-40B4-BE49-F238E27FC236}">
                <a16:creationId xmlns:a16="http://schemas.microsoft.com/office/drawing/2014/main" id="{56350CCA-8513-EDF9-7E05-851832EE289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122250" y="3122347"/>
            <a:ext cx="210956" cy="168788"/>
          </a:xfrm>
          <a:prstGeom prst="rect">
            <a:avLst/>
          </a:prstGeom>
        </p:spPr>
      </p:pic>
      <p:sp>
        <p:nvSpPr>
          <p:cNvPr id="7" name="Text 1">
            <a:extLst>
              <a:ext uri="{FF2B5EF4-FFF2-40B4-BE49-F238E27FC236}">
                <a16:creationId xmlns:a16="http://schemas.microsoft.com/office/drawing/2014/main" id="{39B352C1-A6D3-5E4D-C773-4C8D24CC92E5}"/>
              </a:ext>
            </a:extLst>
          </p:cNvPr>
          <p:cNvSpPr/>
          <p:nvPr/>
        </p:nvSpPr>
        <p:spPr>
          <a:xfrm>
            <a:off x="6132314" y="4458623"/>
            <a:ext cx="3178704" cy="2899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b="1" dirty="0">
                <a:solidFill>
                  <a:srgbClr val="FF8AA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Choosing the Right Approach</a:t>
            </a:r>
            <a:endParaRPr lang="en-US" sz="1850" dirty="0"/>
          </a:p>
        </p:txBody>
      </p:sp>
      <p:sp>
        <p:nvSpPr>
          <p:cNvPr id="9" name="Text 2">
            <a:extLst>
              <a:ext uri="{FF2B5EF4-FFF2-40B4-BE49-F238E27FC236}">
                <a16:creationId xmlns:a16="http://schemas.microsoft.com/office/drawing/2014/main" id="{867FAD84-853D-95DC-5090-0A0CC4053FB7}"/>
              </a:ext>
            </a:extLst>
          </p:cNvPr>
          <p:cNvSpPr/>
          <p:nvPr/>
        </p:nvSpPr>
        <p:spPr>
          <a:xfrm>
            <a:off x="6132314" y="4732960"/>
            <a:ext cx="6004978" cy="50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Treatment is tailored to the </a:t>
            </a:r>
            <a:r>
              <a:rPr lang="en-US" sz="1400" b="1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stage, grade, and receptor status</a:t>
            </a:r>
            <a:r>
              <a:rPr lang="en-US" sz="140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of the tumour. Options may be used alone or in combination.</a:t>
            </a:r>
            <a:endParaRPr lang="en-US" sz="1400" dirty="0"/>
          </a:p>
        </p:txBody>
      </p:sp>
      <p:sp>
        <p:nvSpPr>
          <p:cNvPr id="11" name="Shape 3">
            <a:extLst>
              <a:ext uri="{FF2B5EF4-FFF2-40B4-BE49-F238E27FC236}">
                <a16:creationId xmlns:a16="http://schemas.microsoft.com/office/drawing/2014/main" id="{F604A6A0-0507-447F-5F3F-9B95D6EF2BB9}"/>
              </a:ext>
            </a:extLst>
          </p:cNvPr>
          <p:cNvSpPr/>
          <p:nvPr/>
        </p:nvSpPr>
        <p:spPr>
          <a:xfrm>
            <a:off x="6127350" y="5276065"/>
            <a:ext cx="6004978" cy="1166735"/>
          </a:xfrm>
          <a:prstGeom prst="roundRect">
            <a:avLst>
              <a:gd name="adj" fmla="val 6364"/>
            </a:avLst>
          </a:prstGeom>
          <a:solidFill>
            <a:srgbClr val="1C113B"/>
          </a:solidFill>
          <a:ln/>
        </p:spPr>
        <p:txBody>
          <a:bodyPr/>
          <a:lstStyle/>
          <a:p>
            <a:endParaRPr lang="en-GB" dirty="0"/>
          </a:p>
        </p:txBody>
      </p:sp>
      <p:pic>
        <p:nvPicPr>
          <p:cNvPr id="17" name="Image 2" descr="preencoded.png">
            <a:extLst>
              <a:ext uri="{FF2B5EF4-FFF2-40B4-BE49-F238E27FC236}">
                <a16:creationId xmlns:a16="http://schemas.microsoft.com/office/drawing/2014/main" id="{0D59CB87-8D3F-5FA6-BB7B-0287E8DA763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0169" y="5528128"/>
            <a:ext cx="225474" cy="180404"/>
          </a:xfrm>
          <a:prstGeom prst="rect">
            <a:avLst/>
          </a:prstGeom>
        </p:spPr>
      </p:pic>
      <p:sp>
        <p:nvSpPr>
          <p:cNvPr id="19" name="Text 4">
            <a:extLst>
              <a:ext uri="{FF2B5EF4-FFF2-40B4-BE49-F238E27FC236}">
                <a16:creationId xmlns:a16="http://schemas.microsoft.com/office/drawing/2014/main" id="{0724F1F8-EAED-C02C-A067-BC59EC8CDC93}"/>
              </a:ext>
            </a:extLst>
          </p:cNvPr>
          <p:cNvSpPr/>
          <p:nvPr/>
        </p:nvSpPr>
        <p:spPr>
          <a:xfrm>
            <a:off x="6473421" y="5495029"/>
            <a:ext cx="5238295" cy="7647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Early intervention significantly improves survival outcomes — reinforcing the critical importance of timely diagnosis and screening attendance.</a:t>
            </a:r>
            <a:endParaRPr lang="en-US" sz="1400" dirty="0"/>
          </a:p>
        </p:txBody>
      </p:sp>
      <p:pic>
        <p:nvPicPr>
          <p:cNvPr id="3" name="treatment management">
            <a:hlinkClick r:id="" action="ppaction://media"/>
            <a:extLst>
              <a:ext uri="{FF2B5EF4-FFF2-40B4-BE49-F238E27FC236}">
                <a16:creationId xmlns:a16="http://schemas.microsoft.com/office/drawing/2014/main" id="{6CBE63C7-3CB8-8F22-C4DE-2F80AB9BAE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8005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350"/>
    </mc:Choice>
    <mc:Fallback>
      <p:transition spd="slow" advTm="803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3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Image 0" descr="preencoded.png">
            <a:extLst>
              <a:ext uri="{FF2B5EF4-FFF2-40B4-BE49-F238E27FC236}">
                <a16:creationId xmlns:a16="http://schemas.microsoft.com/office/drawing/2014/main" id="{795D3E7C-406E-4E72-7220-D84E84A4AC3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6206" b="36453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3B354C-C305-B896-D856-588B5E8298C8}"/>
              </a:ext>
            </a:extLst>
          </p:cNvPr>
          <p:cNvSpPr txBox="1"/>
          <p:nvPr/>
        </p:nvSpPr>
        <p:spPr>
          <a:xfrm>
            <a:off x="0" y="2536322"/>
            <a:ext cx="3822189" cy="6680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solidFill>
                  <a:schemeClr val="bg2"/>
                </a:solidFill>
                <a:highlight>
                  <a:srgbClr val="000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2" name="Shape 7">
            <a:extLst>
              <a:ext uri="{FF2B5EF4-FFF2-40B4-BE49-F238E27FC236}">
                <a16:creationId xmlns:a16="http://schemas.microsoft.com/office/drawing/2014/main" id="{EBCE98ED-FFB9-E544-ED11-9BE6634C8F29}"/>
              </a:ext>
            </a:extLst>
          </p:cNvPr>
          <p:cNvSpPr/>
          <p:nvPr/>
        </p:nvSpPr>
        <p:spPr>
          <a:xfrm>
            <a:off x="4149501" y="921444"/>
            <a:ext cx="7556421" cy="873697"/>
          </a:xfrm>
          <a:prstGeom prst="roundRect">
            <a:avLst>
              <a:gd name="adj" fmla="val 5595"/>
            </a:avLst>
          </a:prstGeom>
          <a:solidFill>
            <a:srgbClr val="2F1D63"/>
          </a:solidFill>
          <a:ln w="7620">
            <a:solidFill>
              <a:srgbClr val="48367C"/>
            </a:solidFill>
            <a:prstDash val="solid"/>
          </a:ln>
        </p:spPr>
        <p:txBody>
          <a:bodyPr/>
          <a:lstStyle/>
          <a:p>
            <a:r>
              <a:rPr lang="en-US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Maintain a healthy lifestyle through regular exercise, a balanced diet, and limiting alcohol.</a:t>
            </a:r>
            <a:endParaRPr lang="en-GB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7">
            <a:extLst>
              <a:ext uri="{FF2B5EF4-FFF2-40B4-BE49-F238E27FC236}">
                <a16:creationId xmlns:a16="http://schemas.microsoft.com/office/drawing/2014/main" id="{A3F80554-7E6C-299F-D319-7F87DE2B04E5}"/>
              </a:ext>
            </a:extLst>
          </p:cNvPr>
          <p:cNvSpPr/>
          <p:nvPr/>
        </p:nvSpPr>
        <p:spPr>
          <a:xfrm>
            <a:off x="4149500" y="1877633"/>
            <a:ext cx="7556421" cy="775810"/>
          </a:xfrm>
          <a:prstGeom prst="roundRect">
            <a:avLst>
              <a:gd name="adj" fmla="val 5595"/>
            </a:avLst>
          </a:prstGeom>
          <a:solidFill>
            <a:srgbClr val="2F1D63"/>
          </a:solidFill>
          <a:ln w="7620">
            <a:solidFill>
              <a:srgbClr val="48367C"/>
            </a:solidFill>
            <a:prstDash val="solid"/>
          </a:ln>
        </p:spPr>
        <p:txBody>
          <a:bodyPr/>
          <a:lstStyle/>
          <a:p>
            <a:r>
              <a:rPr lang="en-US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Attend regular breast cancer screening appointments to ensure early detection and better outcomes.</a:t>
            </a:r>
            <a:endParaRPr lang="en-GB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7">
            <a:extLst>
              <a:ext uri="{FF2B5EF4-FFF2-40B4-BE49-F238E27FC236}">
                <a16:creationId xmlns:a16="http://schemas.microsoft.com/office/drawing/2014/main" id="{FB2ECEC2-4B7C-7EE3-A915-743ED6DFA5CF}"/>
              </a:ext>
            </a:extLst>
          </p:cNvPr>
          <p:cNvSpPr/>
          <p:nvPr/>
        </p:nvSpPr>
        <p:spPr>
          <a:xfrm>
            <a:off x="4149500" y="2735935"/>
            <a:ext cx="7556421" cy="936829"/>
          </a:xfrm>
          <a:prstGeom prst="roundRect">
            <a:avLst>
              <a:gd name="adj" fmla="val 5595"/>
            </a:avLst>
          </a:prstGeom>
          <a:solidFill>
            <a:srgbClr val="2F1D63"/>
          </a:solidFill>
          <a:ln w="7620">
            <a:solidFill>
              <a:srgbClr val="48367C"/>
            </a:solidFill>
            <a:prstDash val="solid"/>
          </a:ln>
        </p:spPr>
        <p:txBody>
          <a:bodyPr/>
          <a:lstStyle/>
          <a:p>
            <a:r>
              <a:rPr lang="en-US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Raise awareness of changes in the breast and seek medical </a:t>
            </a:r>
            <a:r>
              <a:rPr lang="en-US" dirty="0" err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acivice</a:t>
            </a:r>
            <a:r>
              <a:rPr lang="en-US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for any unusual symptoms.</a:t>
            </a:r>
            <a:endParaRPr lang="en-GB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7">
            <a:extLst>
              <a:ext uri="{FF2B5EF4-FFF2-40B4-BE49-F238E27FC236}">
                <a16:creationId xmlns:a16="http://schemas.microsoft.com/office/drawing/2014/main" id="{15D69CAD-D8E5-E7D8-A500-529EFC941E4C}"/>
              </a:ext>
            </a:extLst>
          </p:cNvPr>
          <p:cNvSpPr/>
          <p:nvPr/>
        </p:nvSpPr>
        <p:spPr>
          <a:xfrm>
            <a:off x="4149499" y="3755256"/>
            <a:ext cx="7556421" cy="822354"/>
          </a:xfrm>
          <a:prstGeom prst="roundRect">
            <a:avLst>
              <a:gd name="adj" fmla="val 5595"/>
            </a:avLst>
          </a:prstGeom>
          <a:solidFill>
            <a:srgbClr val="2F1D63"/>
          </a:solidFill>
          <a:ln w="7620">
            <a:solidFill>
              <a:srgbClr val="48367C"/>
            </a:solidFill>
            <a:prstDash val="solid"/>
          </a:ln>
        </p:spPr>
        <p:txBody>
          <a:bodyPr/>
          <a:lstStyle/>
          <a:p>
            <a:r>
              <a:rPr lang="en-US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Follow healthcare advice and aftend screening programmes as recommended by NICE guidelines.</a:t>
            </a:r>
            <a:endParaRPr lang="en-GB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recommendations">
            <a:hlinkClick r:id="" action="ppaction://media"/>
            <a:extLst>
              <a:ext uri="{FF2B5EF4-FFF2-40B4-BE49-F238E27FC236}">
                <a16:creationId xmlns:a16="http://schemas.microsoft.com/office/drawing/2014/main" id="{000B3714-96B0-B428-B551-D16DEAC3BA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288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976"/>
    </mc:Choice>
    <mc:Fallback>
      <p:transition spd="slow" advTm="669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97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ink ribbon symbol for breast cancer awareness on a pink background">
            <a:extLst>
              <a:ext uri="{FF2B5EF4-FFF2-40B4-BE49-F238E27FC236}">
                <a16:creationId xmlns:a16="http://schemas.microsoft.com/office/drawing/2014/main" id="{78116E9E-594A-184C-09DE-C046B543FA6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5730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Text 0">
            <a:extLst>
              <a:ext uri="{FF2B5EF4-FFF2-40B4-BE49-F238E27FC236}">
                <a16:creationId xmlns:a16="http://schemas.microsoft.com/office/drawing/2014/main" id="{318F138C-5844-8DE4-0BCB-F8D5720C6890}"/>
              </a:ext>
            </a:extLst>
          </p:cNvPr>
          <p:cNvSpPr/>
          <p:nvPr/>
        </p:nvSpPr>
        <p:spPr>
          <a:xfrm>
            <a:off x="402856" y="129279"/>
            <a:ext cx="6136838" cy="6681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250"/>
              </a:lnSpc>
              <a:buNone/>
            </a:pPr>
            <a:r>
              <a:rPr lang="en-US" sz="4200" b="1" dirty="0">
                <a:solidFill>
                  <a:srgbClr val="FF8AA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Prevention Part 2 &amp; Conclusion</a:t>
            </a:r>
            <a:endParaRPr lang="en-US" sz="4200" dirty="0"/>
          </a:p>
        </p:txBody>
      </p:sp>
      <p:sp>
        <p:nvSpPr>
          <p:cNvPr id="29" name="Shape 1">
            <a:extLst>
              <a:ext uri="{FF2B5EF4-FFF2-40B4-BE49-F238E27FC236}">
                <a16:creationId xmlns:a16="http://schemas.microsoft.com/office/drawing/2014/main" id="{EC1E4701-F49F-65AA-71B4-0A9ECB299330}"/>
              </a:ext>
            </a:extLst>
          </p:cNvPr>
          <p:cNvSpPr/>
          <p:nvPr/>
        </p:nvSpPr>
        <p:spPr>
          <a:xfrm>
            <a:off x="1908461" y="1375685"/>
            <a:ext cx="3767852" cy="2724626"/>
          </a:xfrm>
          <a:prstGeom prst="roundRect">
            <a:avLst>
              <a:gd name="adj" fmla="val 4027"/>
            </a:avLst>
          </a:prstGeom>
          <a:solidFill>
            <a:srgbClr val="0C0524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0" name="Image 1" descr="preencoded.png">
            <a:extLst>
              <a:ext uri="{FF2B5EF4-FFF2-40B4-BE49-F238E27FC236}">
                <a16:creationId xmlns:a16="http://schemas.microsoft.com/office/drawing/2014/main" id="{9BA61009-808F-813F-611C-0F77816258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08461" y="1352825"/>
            <a:ext cx="3767852" cy="91440"/>
          </a:xfrm>
          <a:prstGeom prst="rect">
            <a:avLst/>
          </a:prstGeom>
        </p:spPr>
      </p:pic>
      <p:pic>
        <p:nvPicPr>
          <p:cNvPr id="31" name="Image 2" descr="preencoded.png">
            <a:extLst>
              <a:ext uri="{FF2B5EF4-FFF2-40B4-BE49-F238E27FC236}">
                <a16:creationId xmlns:a16="http://schemas.microsoft.com/office/drawing/2014/main" id="{35C7A837-09D9-BD48-B7D1-F39BC81CDC5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86992" y="1070290"/>
            <a:ext cx="610791" cy="610791"/>
          </a:xfrm>
          <a:prstGeom prst="rect">
            <a:avLst/>
          </a:prstGeom>
        </p:spPr>
      </p:pic>
      <p:sp>
        <p:nvSpPr>
          <p:cNvPr id="32" name="Text 2">
            <a:extLst>
              <a:ext uri="{FF2B5EF4-FFF2-40B4-BE49-F238E27FC236}">
                <a16:creationId xmlns:a16="http://schemas.microsoft.com/office/drawing/2014/main" id="{33F6AD8C-C4F4-B497-28BF-2DDB7577E572}"/>
              </a:ext>
            </a:extLst>
          </p:cNvPr>
          <p:cNvSpPr/>
          <p:nvPr/>
        </p:nvSpPr>
        <p:spPr>
          <a:xfrm>
            <a:off x="3670229" y="1222928"/>
            <a:ext cx="244316" cy="3053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b="1" dirty="0">
                <a:solidFill>
                  <a:srgbClr val="FFFFF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1</a:t>
            </a:r>
            <a:endParaRPr lang="en-US" sz="1900" dirty="0"/>
          </a:p>
        </p:txBody>
      </p:sp>
      <p:sp>
        <p:nvSpPr>
          <p:cNvPr id="33" name="Text 3">
            <a:extLst>
              <a:ext uri="{FF2B5EF4-FFF2-40B4-BE49-F238E27FC236}">
                <a16:creationId xmlns:a16="http://schemas.microsoft.com/office/drawing/2014/main" id="{0F63A722-6EF4-A1A7-F225-62811E5DA7D1}"/>
              </a:ext>
            </a:extLst>
          </p:cNvPr>
          <p:cNvSpPr/>
          <p:nvPr/>
        </p:nvSpPr>
        <p:spPr>
          <a:xfrm>
            <a:off x="2134918" y="1884678"/>
            <a:ext cx="2713196" cy="334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1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Lifestyle Modification</a:t>
            </a:r>
            <a:endParaRPr lang="en-US" sz="2100" dirty="0"/>
          </a:p>
        </p:txBody>
      </p:sp>
      <p:sp>
        <p:nvSpPr>
          <p:cNvPr id="34" name="Text 4">
            <a:extLst>
              <a:ext uri="{FF2B5EF4-FFF2-40B4-BE49-F238E27FC236}">
                <a16:creationId xmlns:a16="http://schemas.microsoft.com/office/drawing/2014/main" id="{B043A4F2-E180-F647-8A45-F6C994B385DD}"/>
              </a:ext>
            </a:extLst>
          </p:cNvPr>
          <p:cNvSpPr/>
          <p:nvPr/>
        </p:nvSpPr>
        <p:spPr>
          <a:xfrm>
            <a:off x="2134918" y="2328424"/>
            <a:ext cx="3314938" cy="12363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60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Maintain a healthy weight, reduce alcohol intake, and engage in regular physical activity to meaningfully lower risk.</a:t>
            </a:r>
            <a:endParaRPr lang="en-US" sz="1600" dirty="0"/>
          </a:p>
        </p:txBody>
      </p:sp>
      <p:sp>
        <p:nvSpPr>
          <p:cNvPr id="35" name="Shape 5">
            <a:extLst>
              <a:ext uri="{FF2B5EF4-FFF2-40B4-BE49-F238E27FC236}">
                <a16:creationId xmlns:a16="http://schemas.microsoft.com/office/drawing/2014/main" id="{A7DB9001-366C-F0AF-118C-59DC85A00A02}"/>
              </a:ext>
            </a:extLst>
          </p:cNvPr>
          <p:cNvSpPr/>
          <p:nvPr/>
        </p:nvSpPr>
        <p:spPr>
          <a:xfrm>
            <a:off x="5859074" y="1375685"/>
            <a:ext cx="3767971" cy="2724626"/>
          </a:xfrm>
          <a:prstGeom prst="roundRect">
            <a:avLst>
              <a:gd name="adj" fmla="val 4027"/>
            </a:avLst>
          </a:prstGeom>
          <a:solidFill>
            <a:srgbClr val="0C0524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6" name="Image 3" descr="preencoded.png">
            <a:extLst>
              <a:ext uri="{FF2B5EF4-FFF2-40B4-BE49-F238E27FC236}">
                <a16:creationId xmlns:a16="http://schemas.microsoft.com/office/drawing/2014/main" id="{BE2BBD3E-86D2-B054-DCA8-A772851D1A0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59074" y="1352825"/>
            <a:ext cx="3767971" cy="91440"/>
          </a:xfrm>
          <a:prstGeom prst="rect">
            <a:avLst/>
          </a:prstGeom>
        </p:spPr>
      </p:pic>
      <p:pic>
        <p:nvPicPr>
          <p:cNvPr id="37" name="Image 4" descr="preencoded.png">
            <a:extLst>
              <a:ext uri="{FF2B5EF4-FFF2-40B4-BE49-F238E27FC236}">
                <a16:creationId xmlns:a16="http://schemas.microsoft.com/office/drawing/2014/main" id="{68953429-7B76-E4C9-CB21-6A07FC4B46E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37605" y="1070290"/>
            <a:ext cx="610791" cy="610791"/>
          </a:xfrm>
          <a:prstGeom prst="rect">
            <a:avLst/>
          </a:prstGeom>
        </p:spPr>
      </p:pic>
      <p:sp>
        <p:nvSpPr>
          <p:cNvPr id="38" name="Text 6">
            <a:extLst>
              <a:ext uri="{FF2B5EF4-FFF2-40B4-BE49-F238E27FC236}">
                <a16:creationId xmlns:a16="http://schemas.microsoft.com/office/drawing/2014/main" id="{06C36957-F704-23F9-50BA-39D3896C7243}"/>
              </a:ext>
            </a:extLst>
          </p:cNvPr>
          <p:cNvSpPr/>
          <p:nvPr/>
        </p:nvSpPr>
        <p:spPr>
          <a:xfrm>
            <a:off x="7620842" y="1222928"/>
            <a:ext cx="244316" cy="3053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b="1" dirty="0">
                <a:solidFill>
                  <a:srgbClr val="FFFFF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2</a:t>
            </a:r>
            <a:endParaRPr lang="en-US" sz="1900" dirty="0"/>
          </a:p>
        </p:txBody>
      </p:sp>
      <p:sp>
        <p:nvSpPr>
          <p:cNvPr id="39" name="Text 7">
            <a:extLst>
              <a:ext uri="{FF2B5EF4-FFF2-40B4-BE49-F238E27FC236}">
                <a16:creationId xmlns:a16="http://schemas.microsoft.com/office/drawing/2014/main" id="{1DB54E50-9D55-1783-997E-2FE98B959B54}"/>
              </a:ext>
            </a:extLst>
          </p:cNvPr>
          <p:cNvSpPr/>
          <p:nvPr/>
        </p:nvSpPr>
        <p:spPr>
          <a:xfrm>
            <a:off x="6085531" y="1884678"/>
            <a:ext cx="2672715" cy="334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1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Routine Screening</a:t>
            </a:r>
            <a:endParaRPr lang="en-US" sz="2100" dirty="0"/>
          </a:p>
        </p:txBody>
      </p:sp>
      <p:sp>
        <p:nvSpPr>
          <p:cNvPr id="40" name="Text 8">
            <a:extLst>
              <a:ext uri="{FF2B5EF4-FFF2-40B4-BE49-F238E27FC236}">
                <a16:creationId xmlns:a16="http://schemas.microsoft.com/office/drawing/2014/main" id="{70EAD543-78E3-F708-1C5E-9C4C3F3C1BE9}"/>
              </a:ext>
            </a:extLst>
          </p:cNvPr>
          <p:cNvSpPr/>
          <p:nvPr/>
        </p:nvSpPr>
        <p:spPr>
          <a:xfrm>
            <a:off x="6085531" y="2328424"/>
            <a:ext cx="3315057" cy="15454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60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Attending NHS breast screening appointments enables early detection when treatment is most effective and outcomes are best.</a:t>
            </a:r>
            <a:endParaRPr lang="en-US" sz="1600" dirty="0"/>
          </a:p>
        </p:txBody>
      </p:sp>
      <p:sp>
        <p:nvSpPr>
          <p:cNvPr id="41" name="Shape 9">
            <a:extLst>
              <a:ext uri="{FF2B5EF4-FFF2-40B4-BE49-F238E27FC236}">
                <a16:creationId xmlns:a16="http://schemas.microsoft.com/office/drawing/2014/main" id="{DBA17F24-A3AF-5610-EA47-D5D2DAE45A3A}"/>
              </a:ext>
            </a:extLst>
          </p:cNvPr>
          <p:cNvSpPr/>
          <p:nvPr/>
        </p:nvSpPr>
        <p:spPr>
          <a:xfrm>
            <a:off x="1908461" y="4622267"/>
            <a:ext cx="7718584" cy="2106454"/>
          </a:xfrm>
          <a:prstGeom prst="roundRect">
            <a:avLst>
              <a:gd name="adj" fmla="val 5209"/>
            </a:avLst>
          </a:prstGeom>
          <a:solidFill>
            <a:srgbClr val="0C0524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2" name="Image 5" descr="preencoded.png">
            <a:extLst>
              <a:ext uri="{FF2B5EF4-FFF2-40B4-BE49-F238E27FC236}">
                <a16:creationId xmlns:a16="http://schemas.microsoft.com/office/drawing/2014/main" id="{30639A1F-614C-2DEE-CC09-C117510C39A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08461" y="4565608"/>
            <a:ext cx="7718584" cy="91440"/>
          </a:xfrm>
          <a:prstGeom prst="rect">
            <a:avLst/>
          </a:prstGeom>
        </p:spPr>
      </p:pic>
      <p:pic>
        <p:nvPicPr>
          <p:cNvPr id="43" name="Image 6" descr="preencoded.png">
            <a:extLst>
              <a:ext uri="{FF2B5EF4-FFF2-40B4-BE49-F238E27FC236}">
                <a16:creationId xmlns:a16="http://schemas.microsoft.com/office/drawing/2014/main" id="{9DC740C1-A0B5-F78D-A3B2-6D7B7769A95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62358" y="4283073"/>
            <a:ext cx="610791" cy="610791"/>
          </a:xfrm>
          <a:prstGeom prst="rect">
            <a:avLst/>
          </a:prstGeom>
        </p:spPr>
      </p:pic>
      <p:sp>
        <p:nvSpPr>
          <p:cNvPr id="44" name="Text 10">
            <a:extLst>
              <a:ext uri="{FF2B5EF4-FFF2-40B4-BE49-F238E27FC236}">
                <a16:creationId xmlns:a16="http://schemas.microsoft.com/office/drawing/2014/main" id="{BEB8EEEE-81BC-6BF2-A8D5-7AF17A809ECB}"/>
              </a:ext>
            </a:extLst>
          </p:cNvPr>
          <p:cNvSpPr/>
          <p:nvPr/>
        </p:nvSpPr>
        <p:spPr>
          <a:xfrm>
            <a:off x="5645595" y="4435711"/>
            <a:ext cx="244316" cy="3053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b="1" dirty="0">
                <a:solidFill>
                  <a:srgbClr val="FFFFF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3</a:t>
            </a:r>
            <a:endParaRPr lang="en-US" sz="1900" dirty="0"/>
          </a:p>
        </p:txBody>
      </p:sp>
      <p:sp>
        <p:nvSpPr>
          <p:cNvPr id="45" name="Text 11">
            <a:extLst>
              <a:ext uri="{FF2B5EF4-FFF2-40B4-BE49-F238E27FC236}">
                <a16:creationId xmlns:a16="http://schemas.microsoft.com/office/drawing/2014/main" id="{20A7BB69-44D2-377B-C6E0-6198E3AAF48B}"/>
              </a:ext>
            </a:extLst>
          </p:cNvPr>
          <p:cNvSpPr/>
          <p:nvPr/>
        </p:nvSpPr>
        <p:spPr>
          <a:xfrm>
            <a:off x="2134918" y="5097460"/>
            <a:ext cx="2672715" cy="334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1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Key Takeaway</a:t>
            </a:r>
            <a:endParaRPr lang="en-US" sz="2100" dirty="0"/>
          </a:p>
        </p:txBody>
      </p:sp>
      <p:sp>
        <p:nvSpPr>
          <p:cNvPr id="46" name="Text 12">
            <a:extLst>
              <a:ext uri="{FF2B5EF4-FFF2-40B4-BE49-F238E27FC236}">
                <a16:creationId xmlns:a16="http://schemas.microsoft.com/office/drawing/2014/main" id="{8BDCDFC1-29CB-8F54-19CB-4C9BC5D7BB1C}"/>
              </a:ext>
            </a:extLst>
          </p:cNvPr>
          <p:cNvSpPr/>
          <p:nvPr/>
        </p:nvSpPr>
        <p:spPr>
          <a:xfrm>
            <a:off x="2134918" y="5541206"/>
            <a:ext cx="7265670" cy="9272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60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Understanding breast cancer physiology, risk factors, and management pathways is fundamental to improving patient outcomes and supporting evidence-based care.</a:t>
            </a:r>
            <a:endParaRPr lang="en-US" sz="1600" dirty="0"/>
          </a:p>
        </p:txBody>
      </p:sp>
      <p:pic>
        <p:nvPicPr>
          <p:cNvPr id="2" name="prevention part 2&amp;conclu">
            <a:hlinkClick r:id="" action="ppaction://media"/>
            <a:extLst>
              <a:ext uri="{FF2B5EF4-FFF2-40B4-BE49-F238E27FC236}">
                <a16:creationId xmlns:a16="http://schemas.microsoft.com/office/drawing/2014/main" id="{AB178632-EA63-6B2E-2597-9A56741EFD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7564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304"/>
    </mc:Choice>
    <mc:Fallback>
      <p:transition spd="slow" advTm="783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30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Pink ribbon symbol for breast cancer awareness on a pink background">
            <a:extLst>
              <a:ext uri="{FF2B5EF4-FFF2-40B4-BE49-F238E27FC236}">
                <a16:creationId xmlns:a16="http://schemas.microsoft.com/office/drawing/2014/main" id="{DA251E56-9B69-6523-B5F2-E5DF7A1083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91" r="23298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EE0842-CCF8-418F-D82D-76E2CBEF3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369" y="2649292"/>
            <a:ext cx="4023360" cy="72914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D710F0-593D-2C8C-8B8B-39E224148147}"/>
              </a:ext>
            </a:extLst>
          </p:cNvPr>
          <p:cNvSpPr txBox="1"/>
          <p:nvPr/>
        </p:nvSpPr>
        <p:spPr>
          <a:xfrm>
            <a:off x="300182" y="4326497"/>
            <a:ext cx="1159163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Cancer Research UK (2024) Breast cancer statistics. </a:t>
            </a:r>
          </a:p>
          <a:p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DeSantis, C.E., Ma, J., Gaudet, M.M., Newman, L.A., Miller, K.D., Sauer, A.G., Jemal, A. and Siegel, R.L. (2019) ‘Breast cancer statistics, 2019’, CA: A Cancer Journal for Clinicians, 69(6), pp. 438–451. </a:t>
            </a:r>
          </a:p>
          <a:p>
            <a:pPr lvl="0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Harbeck, N., </a:t>
            </a:r>
            <a:r>
              <a:rPr lang="en-GB" sz="9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Penault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-Llorca, F., Cortes, J., Gnant, M., </a:t>
            </a:r>
            <a:r>
              <a:rPr lang="en-GB" sz="9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Houssami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N., </a:t>
            </a:r>
            <a:r>
              <a:rPr lang="en-GB" sz="9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Poortmans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P., Ruddy, K., Tsang, J. and Cardoso, F. (2019) ‘Breast cancer’, Nature Reviews Disease Primers, 5(1), pp. 1–31.</a:t>
            </a:r>
          </a:p>
          <a:p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Key, T.J., Appleby, P.N., Reeves, G.K. and Roddam, A.W. (2011) ‘Body mass index, serum sex hormones, and breast cancer risk in postmenopausal women’, Journal of the National Cancer Institute, 95(16), pp. 1218–1226. </a:t>
            </a:r>
          </a:p>
          <a:p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McPherson, K., Steel, C.M. and Dixon, J.M. (2000) ‘ABC of breast diseases: Breast cancer—epidemiology, risk factors, and genetics’, BMJ, 321(7261), pp. 624–628. </a:t>
            </a:r>
          </a:p>
          <a:p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(2023) Breast cancer overview. Available at: https://www.nhs.uk/conditions/breast-cancer/ (Accessed: 22 March 2026).</a:t>
            </a:r>
          </a:p>
          <a:p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NICE (2022) Breast cancer: diagnosis and management. NICE guideline [NG101]. Available at: https://www.nice.org.uk/guidance/ng101 (Accessed: 22 March 2026).</a:t>
            </a:r>
          </a:p>
          <a:p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Tortora, G.J. and Derrickson, B.H. (2021) Principles of anatomy and physiology. 16th </a:t>
            </a:r>
            <a:r>
              <a:rPr lang="en-GB" sz="9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Hoboken, NJ: Wiley.</a:t>
            </a:r>
          </a:p>
          <a:p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(2023) Breast cancer. </a:t>
            </a:r>
          </a:p>
        </p:txBody>
      </p:sp>
    </p:spTree>
    <p:extLst>
      <p:ext uri="{BB962C8B-B14F-4D97-AF65-F5344CB8AC3E}">
        <p14:creationId xmlns:p14="http://schemas.microsoft.com/office/powerpoint/2010/main" val="1222840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1108</Words>
  <Application>Microsoft Office PowerPoint</Application>
  <PresentationFormat>Widescreen</PresentationFormat>
  <Paragraphs>107</Paragraphs>
  <Slides>12</Slides>
  <Notes>1</Notes>
  <HiddenSlides>0</HiddenSlides>
  <MMClips>12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Inter</vt:lpstr>
      <vt:lpstr>Petrona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Impact on Body Systems </vt:lpstr>
      <vt:lpstr> Treatment management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Jobz Workz</dc:creator>
  <cp:lastModifiedBy>Arlette Kanga (2420910)</cp:lastModifiedBy>
  <cp:revision>3</cp:revision>
  <dcterms:created xsi:type="dcterms:W3CDTF">2026-03-22T19:39:36Z</dcterms:created>
  <dcterms:modified xsi:type="dcterms:W3CDTF">2026-03-22T22:19:51Z</dcterms:modified>
</cp:coreProperties>
</file>