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00"/>
    <a:srgbClr val="CC99FF"/>
    <a:srgbClr val="990000"/>
    <a:srgbClr val="666633"/>
    <a:srgbClr val="66FF66"/>
    <a:srgbClr val="FFE5FF"/>
    <a:srgbClr val="FFFCD5"/>
    <a:srgbClr val="33CCFF"/>
    <a:srgbClr val="CCFFFF"/>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CC94AB-6FF8-4968-B27D-5FC65651CD6A}" v="8" dt="2021-01-11T23:16:47.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Lee Hall" userId="954052a8c53a9e0b" providerId="LiveId" clId="{7ECC94AB-6FF8-4968-B27D-5FC65651CD6A}"/>
    <pc:docChg chg="undo custSel mod addSld delSld modSld sldOrd">
      <pc:chgData name="Kirsty-Lee Hall" userId="954052a8c53a9e0b" providerId="LiveId" clId="{7ECC94AB-6FF8-4968-B27D-5FC65651CD6A}" dt="2021-01-11T23:17:26.035" v="1129" actId="1076"/>
      <pc:docMkLst>
        <pc:docMk/>
      </pc:docMkLst>
      <pc:sldChg chg="addSp delSp modSp mod">
        <pc:chgData name="Kirsty-Lee Hall" userId="954052a8c53a9e0b" providerId="LiveId" clId="{7ECC94AB-6FF8-4968-B27D-5FC65651CD6A}" dt="2021-01-11T23:04:22.519" v="628" actId="207"/>
        <pc:sldMkLst>
          <pc:docMk/>
          <pc:sldMk cId="3125719650" sldId="256"/>
        </pc:sldMkLst>
        <pc:spChg chg="mod">
          <ac:chgData name="Kirsty-Lee Hall" userId="954052a8c53a9e0b" providerId="LiveId" clId="{7ECC94AB-6FF8-4968-B27D-5FC65651CD6A}" dt="2021-01-11T22:50:23.879" v="312" actId="1076"/>
          <ac:spMkLst>
            <pc:docMk/>
            <pc:sldMk cId="3125719650" sldId="256"/>
            <ac:spMk id="4" creationId="{A5F91525-5880-4A12-B23D-E4EAD64679E2}"/>
          </ac:spMkLst>
        </pc:spChg>
        <pc:spChg chg="del">
          <ac:chgData name="Kirsty-Lee Hall" userId="954052a8c53a9e0b" providerId="LiveId" clId="{7ECC94AB-6FF8-4968-B27D-5FC65651CD6A}" dt="2021-01-11T22:51:28.595" v="382" actId="478"/>
          <ac:spMkLst>
            <pc:docMk/>
            <pc:sldMk cId="3125719650" sldId="256"/>
            <ac:spMk id="5" creationId="{D65C9F4D-1281-454A-9AA7-0E9F716D0BD1}"/>
          </ac:spMkLst>
        </pc:spChg>
        <pc:spChg chg="del mod">
          <ac:chgData name="Kirsty-Lee Hall" userId="954052a8c53a9e0b" providerId="LiveId" clId="{7ECC94AB-6FF8-4968-B27D-5FC65651CD6A}" dt="2021-01-11T22:51:31.213" v="383" actId="478"/>
          <ac:spMkLst>
            <pc:docMk/>
            <pc:sldMk cId="3125719650" sldId="256"/>
            <ac:spMk id="6" creationId="{72CE882A-1D1C-4C99-8DCE-82AEA3756636}"/>
          </ac:spMkLst>
        </pc:spChg>
        <pc:spChg chg="mod">
          <ac:chgData name="Kirsty-Lee Hall" userId="954052a8c53a9e0b" providerId="LiveId" clId="{7ECC94AB-6FF8-4968-B27D-5FC65651CD6A}" dt="2021-01-11T22:59:42.385" v="597" actId="403"/>
          <ac:spMkLst>
            <pc:docMk/>
            <pc:sldMk cId="3125719650" sldId="256"/>
            <ac:spMk id="8" creationId="{CCA3550C-B2EE-4B7E-BF0E-767E1813FF5B}"/>
          </ac:spMkLst>
        </pc:spChg>
        <pc:spChg chg="mod">
          <ac:chgData name="Kirsty-Lee Hall" userId="954052a8c53a9e0b" providerId="LiveId" clId="{7ECC94AB-6FF8-4968-B27D-5FC65651CD6A}" dt="2021-01-11T23:00:03.295" v="601" actId="207"/>
          <ac:spMkLst>
            <pc:docMk/>
            <pc:sldMk cId="3125719650" sldId="256"/>
            <ac:spMk id="9" creationId="{7254429F-A355-4244-9981-1AD0EEA3DB75}"/>
          </ac:spMkLst>
        </pc:spChg>
        <pc:spChg chg="mod">
          <ac:chgData name="Kirsty-Lee Hall" userId="954052a8c53a9e0b" providerId="LiveId" clId="{7ECC94AB-6FF8-4968-B27D-5FC65651CD6A}" dt="2021-01-11T23:00:13.801" v="602" actId="2711"/>
          <ac:spMkLst>
            <pc:docMk/>
            <pc:sldMk cId="3125719650" sldId="256"/>
            <ac:spMk id="10" creationId="{C1D00F1B-7186-4FDD-AB55-DD6E082C1D96}"/>
          </ac:spMkLst>
        </pc:spChg>
        <pc:spChg chg="mod">
          <ac:chgData name="Kirsty-Lee Hall" userId="954052a8c53a9e0b" providerId="LiveId" clId="{7ECC94AB-6FF8-4968-B27D-5FC65651CD6A}" dt="2021-01-11T23:00:38.458" v="606" actId="403"/>
          <ac:spMkLst>
            <pc:docMk/>
            <pc:sldMk cId="3125719650" sldId="256"/>
            <ac:spMk id="15" creationId="{9010C47A-A0A2-435B-A06E-17638584B894}"/>
          </ac:spMkLst>
        </pc:spChg>
        <pc:spChg chg="mod">
          <ac:chgData name="Kirsty-Lee Hall" userId="954052a8c53a9e0b" providerId="LiveId" clId="{7ECC94AB-6FF8-4968-B27D-5FC65651CD6A}" dt="2021-01-11T23:01:03.377" v="609" actId="2711"/>
          <ac:spMkLst>
            <pc:docMk/>
            <pc:sldMk cId="3125719650" sldId="256"/>
            <ac:spMk id="17" creationId="{8FD453D9-09CD-4F0E-9CF1-DE83C5B81CCD}"/>
          </ac:spMkLst>
        </pc:spChg>
        <pc:spChg chg="add mod">
          <ac:chgData name="Kirsty-Lee Hall" userId="954052a8c53a9e0b" providerId="LiveId" clId="{7ECC94AB-6FF8-4968-B27D-5FC65651CD6A}" dt="2021-01-11T23:00:49.580" v="608" actId="1076"/>
          <ac:spMkLst>
            <pc:docMk/>
            <pc:sldMk cId="3125719650" sldId="256"/>
            <ac:spMk id="18" creationId="{F7A5A061-1A1C-4397-830D-EAAC7BFA52AF}"/>
          </ac:spMkLst>
        </pc:spChg>
        <pc:spChg chg="add mod">
          <ac:chgData name="Kirsty-Lee Hall" userId="954052a8c53a9e0b" providerId="LiveId" clId="{7ECC94AB-6FF8-4968-B27D-5FC65651CD6A}" dt="2021-01-11T23:03:08.155" v="617" actId="208"/>
          <ac:spMkLst>
            <pc:docMk/>
            <pc:sldMk cId="3125719650" sldId="256"/>
            <ac:spMk id="19" creationId="{C022BED3-D863-4ACC-AE18-C9049099655C}"/>
          </ac:spMkLst>
        </pc:spChg>
        <pc:spChg chg="add mod">
          <ac:chgData name="Kirsty-Lee Hall" userId="954052a8c53a9e0b" providerId="LiveId" clId="{7ECC94AB-6FF8-4968-B27D-5FC65651CD6A}" dt="2021-01-11T23:02:45.956" v="616" actId="255"/>
          <ac:spMkLst>
            <pc:docMk/>
            <pc:sldMk cId="3125719650" sldId="256"/>
            <ac:spMk id="20" creationId="{6BD6EF11-EFE8-424E-AB98-ECE45807712C}"/>
          </ac:spMkLst>
        </pc:spChg>
        <pc:spChg chg="add mod">
          <ac:chgData name="Kirsty-Lee Hall" userId="954052a8c53a9e0b" providerId="LiveId" clId="{7ECC94AB-6FF8-4968-B27D-5FC65651CD6A}" dt="2021-01-11T23:03:30.515" v="620" actId="113"/>
          <ac:spMkLst>
            <pc:docMk/>
            <pc:sldMk cId="3125719650" sldId="256"/>
            <ac:spMk id="21" creationId="{CD32AD92-3D50-47D8-A5E3-B4B368ABC207}"/>
          </ac:spMkLst>
        </pc:spChg>
        <pc:spChg chg="add mod">
          <ac:chgData name="Kirsty-Lee Hall" userId="954052a8c53a9e0b" providerId="LiveId" clId="{7ECC94AB-6FF8-4968-B27D-5FC65651CD6A}" dt="2021-01-11T23:04:22.519" v="628" actId="207"/>
          <ac:spMkLst>
            <pc:docMk/>
            <pc:sldMk cId="3125719650" sldId="256"/>
            <ac:spMk id="22" creationId="{A2F58A1F-43F7-4CC6-B4EF-1683FBADE42B}"/>
          </ac:spMkLst>
        </pc:spChg>
        <pc:cxnChg chg="del mod">
          <ac:chgData name="Kirsty-Lee Hall" userId="954052a8c53a9e0b" providerId="LiveId" clId="{7ECC94AB-6FF8-4968-B27D-5FC65651CD6A}" dt="2021-01-11T22:51:33.143" v="384" actId="478"/>
          <ac:cxnSpMkLst>
            <pc:docMk/>
            <pc:sldMk cId="3125719650" sldId="256"/>
            <ac:cxnSpMk id="13" creationId="{101C5D1A-0417-4C32-9359-B4B23F0B28FE}"/>
          </ac:cxnSpMkLst>
        </pc:cxnChg>
      </pc:sldChg>
      <pc:sldChg chg="addSp delSp modSp new del mod setBg">
        <pc:chgData name="Kirsty-Lee Hall" userId="954052a8c53a9e0b" providerId="LiveId" clId="{7ECC94AB-6FF8-4968-B27D-5FC65651CD6A}" dt="2021-01-11T23:08:59.865" v="1038" actId="47"/>
        <pc:sldMkLst>
          <pc:docMk/>
          <pc:sldMk cId="3876124047" sldId="257"/>
        </pc:sldMkLst>
        <pc:spChg chg="mod">
          <ac:chgData name="Kirsty-Lee Hall" userId="954052a8c53a9e0b" providerId="LiveId" clId="{7ECC94AB-6FF8-4968-B27D-5FC65651CD6A}" dt="2021-01-11T23:05:58.907" v="649" actId="20577"/>
          <ac:spMkLst>
            <pc:docMk/>
            <pc:sldMk cId="3876124047" sldId="257"/>
            <ac:spMk id="2" creationId="{6DB8F85C-F814-464A-952D-2D787B75911B}"/>
          </ac:spMkLst>
        </pc:spChg>
        <pc:spChg chg="mod">
          <ac:chgData name="Kirsty-Lee Hall" userId="954052a8c53a9e0b" providerId="LiveId" clId="{7ECC94AB-6FF8-4968-B27D-5FC65651CD6A}" dt="2021-01-11T23:08:52.747" v="1036" actId="5793"/>
          <ac:spMkLst>
            <pc:docMk/>
            <pc:sldMk cId="3876124047" sldId="257"/>
            <ac:spMk id="3" creationId="{3C877657-0086-4254-89BC-318BC9FFD03C}"/>
          </ac:spMkLst>
        </pc:spChg>
        <pc:spChg chg="add del">
          <ac:chgData name="Kirsty-Lee Hall" userId="954052a8c53a9e0b" providerId="LiveId" clId="{7ECC94AB-6FF8-4968-B27D-5FC65651CD6A}" dt="2021-01-11T23:05:52.270" v="631" actId="26606"/>
          <ac:spMkLst>
            <pc:docMk/>
            <pc:sldMk cId="3876124047" sldId="257"/>
            <ac:spMk id="8" creationId="{4351DFE5-F63D-4BE0-BDA9-E3EB88F01AA5}"/>
          </ac:spMkLst>
        </pc:spChg>
        <pc:spChg chg="add">
          <ac:chgData name="Kirsty-Lee Hall" userId="954052a8c53a9e0b" providerId="LiveId" clId="{7ECC94AB-6FF8-4968-B27D-5FC65651CD6A}" dt="2021-01-11T23:05:52.297" v="632" actId="26606"/>
          <ac:spMkLst>
            <pc:docMk/>
            <pc:sldMk cId="3876124047" sldId="257"/>
            <ac:spMk id="13" creationId="{3B854194-185D-494D-905C-7C7CB2E30F6E}"/>
          </ac:spMkLst>
        </pc:spChg>
        <pc:spChg chg="add">
          <ac:chgData name="Kirsty-Lee Hall" userId="954052a8c53a9e0b" providerId="LiveId" clId="{7ECC94AB-6FF8-4968-B27D-5FC65651CD6A}" dt="2021-01-11T23:05:52.297" v="632" actId="26606"/>
          <ac:spMkLst>
            <pc:docMk/>
            <pc:sldMk cId="3876124047" sldId="257"/>
            <ac:spMk id="14" creationId="{B4F5FA0D-0104-4987-8241-EFF7C85B88DE}"/>
          </ac:spMkLst>
        </pc:spChg>
        <pc:picChg chg="add del">
          <ac:chgData name="Kirsty-Lee Hall" userId="954052a8c53a9e0b" providerId="LiveId" clId="{7ECC94AB-6FF8-4968-B27D-5FC65651CD6A}" dt="2021-01-11T23:05:52.270" v="631" actId="26606"/>
          <ac:picMkLst>
            <pc:docMk/>
            <pc:sldMk cId="3876124047" sldId="257"/>
            <ac:picMk id="10" creationId="{3AA16612-ACD2-4A16-8F2B-4514FD6BF28F}"/>
          </ac:picMkLst>
        </pc:picChg>
        <pc:picChg chg="add">
          <ac:chgData name="Kirsty-Lee Hall" userId="954052a8c53a9e0b" providerId="LiveId" clId="{7ECC94AB-6FF8-4968-B27D-5FC65651CD6A}" dt="2021-01-11T23:05:52.297" v="632" actId="26606"/>
          <ac:picMkLst>
            <pc:docMk/>
            <pc:sldMk cId="3876124047" sldId="257"/>
            <ac:picMk id="12" creationId="{2897127E-6CEF-446C-BE87-93B7C46E49D1}"/>
          </ac:picMkLst>
        </pc:picChg>
      </pc:sldChg>
      <pc:sldChg chg="addSp modSp new mod">
        <pc:chgData name="Kirsty-Lee Hall" userId="954052a8c53a9e0b" providerId="LiveId" clId="{7ECC94AB-6FF8-4968-B27D-5FC65651CD6A}" dt="2021-01-11T23:10:08.728" v="1046" actId="14100"/>
        <pc:sldMkLst>
          <pc:docMk/>
          <pc:sldMk cId="1574771039" sldId="258"/>
        </pc:sldMkLst>
        <pc:picChg chg="add mod modCrop">
          <ac:chgData name="Kirsty-Lee Hall" userId="954052a8c53a9e0b" providerId="LiveId" clId="{7ECC94AB-6FF8-4968-B27D-5FC65651CD6A}" dt="2021-01-11T23:10:08.728" v="1046" actId="14100"/>
          <ac:picMkLst>
            <pc:docMk/>
            <pc:sldMk cId="1574771039" sldId="258"/>
            <ac:picMk id="3" creationId="{F9E30640-805D-442E-9DCA-4208D62DB5A9}"/>
          </ac:picMkLst>
        </pc:picChg>
      </pc:sldChg>
      <pc:sldChg chg="addSp modSp new mod">
        <pc:chgData name="Kirsty-Lee Hall" userId="954052a8c53a9e0b" providerId="LiveId" clId="{7ECC94AB-6FF8-4968-B27D-5FC65651CD6A}" dt="2021-01-11T23:12:18.798" v="1069" actId="1076"/>
        <pc:sldMkLst>
          <pc:docMk/>
          <pc:sldMk cId="1321895284" sldId="259"/>
        </pc:sldMkLst>
        <pc:spChg chg="add mod">
          <ac:chgData name="Kirsty-Lee Hall" userId="954052a8c53a9e0b" providerId="LiveId" clId="{7ECC94AB-6FF8-4968-B27D-5FC65651CD6A}" dt="2021-01-11T23:12:18.798" v="1069" actId="1076"/>
          <ac:spMkLst>
            <pc:docMk/>
            <pc:sldMk cId="1321895284" sldId="259"/>
            <ac:spMk id="5" creationId="{088A8551-F8A2-4903-A6C6-C1D76671C07A}"/>
          </ac:spMkLst>
        </pc:spChg>
        <pc:picChg chg="add mod modCrop">
          <ac:chgData name="Kirsty-Lee Hall" userId="954052a8c53a9e0b" providerId="LiveId" clId="{7ECC94AB-6FF8-4968-B27D-5FC65651CD6A}" dt="2021-01-11T23:12:15.879" v="1068" actId="1076"/>
          <ac:picMkLst>
            <pc:docMk/>
            <pc:sldMk cId="1321895284" sldId="259"/>
            <ac:picMk id="3" creationId="{6F356A76-981E-45A4-B09B-8D13B29150E5}"/>
          </ac:picMkLst>
        </pc:picChg>
      </pc:sldChg>
      <pc:sldChg chg="addSp modSp new mod ord">
        <pc:chgData name="Kirsty-Lee Hall" userId="954052a8c53a9e0b" providerId="LiveId" clId="{7ECC94AB-6FF8-4968-B27D-5FC65651CD6A}" dt="2021-01-11T23:17:26.035" v="1129" actId="1076"/>
        <pc:sldMkLst>
          <pc:docMk/>
          <pc:sldMk cId="4186313394" sldId="260"/>
        </pc:sldMkLst>
        <pc:spChg chg="add mod">
          <ac:chgData name="Kirsty-Lee Hall" userId="954052a8c53a9e0b" providerId="LiveId" clId="{7ECC94AB-6FF8-4968-B27D-5FC65651CD6A}" dt="2021-01-11T23:17:26.035" v="1129" actId="1076"/>
          <ac:spMkLst>
            <pc:docMk/>
            <pc:sldMk cId="4186313394" sldId="260"/>
            <ac:spMk id="3" creationId="{2FA453C6-965F-4006-AB50-557368082E06}"/>
          </ac:spMkLst>
        </pc:spChg>
        <pc:spChg chg="add mod">
          <ac:chgData name="Kirsty-Lee Hall" userId="954052a8c53a9e0b" providerId="LiveId" clId="{7ECC94AB-6FF8-4968-B27D-5FC65651CD6A}" dt="2021-01-11T23:17:14.434" v="1124" actId="1076"/>
          <ac:spMkLst>
            <pc:docMk/>
            <pc:sldMk cId="4186313394" sldId="260"/>
            <ac:spMk id="4" creationId="{93397091-6DA1-46B1-9CC3-56AEDA7344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C5538-C1FD-4B17-995E-6A317A0A71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061363-E726-4147-AEF1-947EBE0EE4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2C2998-85B6-46D7-9595-E6D601DF5292}"/>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0CFD8251-AFE2-49B7-81A6-F931CD6B3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C1E947-4D42-4DDC-B64E-EE0C0309E994}"/>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107772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28FE-E24C-41EF-A5ED-C672C21473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C624BE-83AE-453F-A731-65B353E534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3E81C-FA40-437D-9EEA-AEC9691FF2DF}"/>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229ED1D0-4AD9-4B4F-BB58-C7846D7FDB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642BA-44AE-4E30-9FE5-BF2015C28413}"/>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727662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B6EB-8E35-4957-BE15-59A10D856D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F15283-4D6F-4E3A-937D-B2CB41AEB0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64DF23-645C-4ECA-9D3A-FBC57D3AB51C}"/>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22FD6FC7-F2AE-4AE9-A113-FFE890347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533F4B-E24B-4133-B99A-CBDDEF3E4A5C}"/>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38940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084F-97C6-4657-98B1-FD862DDF01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D555-3283-493F-9459-59C3C75188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E1CA63-0B0C-4EE4-BAA0-7F4D66BC06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6D5FFC-DB70-4FEE-98A6-4F51225F250C}"/>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6" name="Footer Placeholder 5">
            <a:extLst>
              <a:ext uri="{FF2B5EF4-FFF2-40B4-BE49-F238E27FC236}">
                <a16:creationId xmlns:a16="http://schemas.microsoft.com/office/drawing/2014/main" id="{7AADCC4D-A82A-4244-8AF0-7E81DCBD3A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1E6B6E-663B-4279-B10C-0E475001DA39}"/>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2957563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FF9C-B0E8-4057-B58F-837C214DEF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39BFC4-DAAF-48E3-B944-4A623957C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4A57B1-24D6-4A0D-9E3E-8A43633AE0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25047-D12A-4750-8067-6790349E9E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801FA7-D354-4092-8D46-6BCA3E4CE2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EA85D3-5214-497A-95F6-3416DE8AEED2}"/>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8" name="Footer Placeholder 7">
            <a:extLst>
              <a:ext uri="{FF2B5EF4-FFF2-40B4-BE49-F238E27FC236}">
                <a16:creationId xmlns:a16="http://schemas.microsoft.com/office/drawing/2014/main" id="{37B2F379-106E-4626-8324-EE41DE1C7F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43C5E1-F919-4776-91D8-A071FCBB5B6D}"/>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466689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AD25-7739-4576-99D3-BA9F107642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65B98A-3614-4378-86DC-1F0031E01E62}"/>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4" name="Footer Placeholder 3">
            <a:extLst>
              <a:ext uri="{FF2B5EF4-FFF2-40B4-BE49-F238E27FC236}">
                <a16:creationId xmlns:a16="http://schemas.microsoft.com/office/drawing/2014/main" id="{AF16E1A3-0C8A-45E2-BDDC-0E9E55DB9A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F60313-D877-4DD9-AA1A-94D71D24BAAF}"/>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155393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4E054A-CBFC-40EE-8296-B6244B544F02}"/>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3" name="Footer Placeholder 2">
            <a:extLst>
              <a:ext uri="{FF2B5EF4-FFF2-40B4-BE49-F238E27FC236}">
                <a16:creationId xmlns:a16="http://schemas.microsoft.com/office/drawing/2014/main" id="{19C948CB-8C0C-44D5-AFA0-81B7A34FEC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3AD27B-3CF3-4EAD-8199-BF00C8C5EA77}"/>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1612690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CD2F-A136-4A66-BCBE-59CCB9C00D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2FE28B-4FF4-414D-8271-D78D1A6316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EDF3B8-6618-476A-9C2B-6CBE2525D2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EB7044-5602-4E55-9A24-4753990EA358}"/>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6" name="Footer Placeholder 5">
            <a:extLst>
              <a:ext uri="{FF2B5EF4-FFF2-40B4-BE49-F238E27FC236}">
                <a16:creationId xmlns:a16="http://schemas.microsoft.com/office/drawing/2014/main" id="{656DEAAB-4189-47F2-9C53-ECEACA32C8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6C4E90-9C5D-4EF7-9969-5645FE879914}"/>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1365179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35FF-BD74-4CA5-BCE9-250275F08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E0CABD-0053-488C-BB59-66DDC548B1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5A9AA0-C391-49ED-90A1-CC9557144B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2EF340-7FDE-4E11-B6CA-602E05C67B2C}"/>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6" name="Footer Placeholder 5">
            <a:extLst>
              <a:ext uri="{FF2B5EF4-FFF2-40B4-BE49-F238E27FC236}">
                <a16:creationId xmlns:a16="http://schemas.microsoft.com/office/drawing/2014/main" id="{782162A6-86DA-4CD8-AAB2-ED24785373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AFF971-49B9-4198-9133-91F1DF329615}"/>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813683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ECD34-E0C6-454F-83D7-65A50F519F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33678-9453-45A1-AA38-3DE2CDF13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C9592F-8065-4375-BDFF-33BA515BE0CD}"/>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3411C7F5-9DA2-4565-A860-5F9FF083F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0C430-E10C-45FA-A0E0-74C017EC50A1}"/>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406058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7FC06A-2680-4A0D-808C-9B2C54C488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BEA15E-8EFC-4F9D-BFE3-B0FAB94838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EC3847-A493-404B-9F6B-41295C752468}"/>
              </a:ext>
            </a:extLst>
          </p:cNvPr>
          <p:cNvSpPr>
            <a:spLocks noGrp="1"/>
          </p:cNvSpPr>
          <p:nvPr>
            <p:ph type="dt" sz="half" idx="10"/>
          </p:nvPr>
        </p:nvSpPr>
        <p:spPr/>
        <p:txBody>
          <a:body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F94DA1DA-6D48-464B-97D9-BF5921D758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DFE7A-E035-423F-A201-DC5F68A893E4}"/>
              </a:ext>
            </a:extLst>
          </p:cNvPr>
          <p:cNvSpPr>
            <a:spLocks noGrp="1"/>
          </p:cNvSpPr>
          <p:nvPr>
            <p:ph type="sldNum" sz="quarter" idx="12"/>
          </p:nvPr>
        </p:nvSpPr>
        <p:spPr/>
        <p:txBody>
          <a:bodyPr/>
          <a:lstStyle/>
          <a:p>
            <a:fld id="{5D64A088-AF2A-4CCE-A628-2254E4C90342}" type="slidenum">
              <a:rPr lang="en-GB" smtClean="0"/>
              <a:t>‹#›</a:t>
            </a:fld>
            <a:endParaRPr lang="en-GB"/>
          </a:p>
        </p:txBody>
      </p:sp>
    </p:spTree>
    <p:extLst>
      <p:ext uri="{BB962C8B-B14F-4D97-AF65-F5344CB8AC3E}">
        <p14:creationId xmlns:p14="http://schemas.microsoft.com/office/powerpoint/2010/main" val="31149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CCFFFF"/>
            </a:gs>
            <a:gs pos="35000">
              <a:srgbClr val="FFE5FF"/>
            </a:gs>
            <a:gs pos="100000">
              <a:srgbClr val="FFFCD5"/>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3896C-68CB-4F87-B0AF-0DBB4B9D7A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507A9B-9B0D-4BED-A3A8-D150D1920D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4F9B35-664E-4207-A888-A06DBFDB55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110AE3-125F-4ED1-B1D2-885757D711BE}" type="datetimeFigureOut">
              <a:rPr lang="en-GB" smtClean="0"/>
              <a:t>11/01/2021</a:t>
            </a:fld>
            <a:endParaRPr lang="en-GB"/>
          </a:p>
        </p:txBody>
      </p:sp>
      <p:sp>
        <p:nvSpPr>
          <p:cNvPr id="5" name="Footer Placeholder 4">
            <a:extLst>
              <a:ext uri="{FF2B5EF4-FFF2-40B4-BE49-F238E27FC236}">
                <a16:creationId xmlns:a16="http://schemas.microsoft.com/office/drawing/2014/main" id="{79432A81-8054-4C63-812F-F09CEA3136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7E0E90-BF6E-437A-88D2-BD3204A38B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64A088-AF2A-4CCE-A628-2254E4C90342}" type="slidenum">
              <a:rPr lang="en-GB" smtClean="0"/>
              <a:t>‹#›</a:t>
            </a:fld>
            <a:endParaRPr lang="en-GB"/>
          </a:p>
        </p:txBody>
      </p:sp>
    </p:spTree>
    <p:extLst>
      <p:ext uri="{BB962C8B-B14F-4D97-AF65-F5344CB8AC3E}">
        <p14:creationId xmlns:p14="http://schemas.microsoft.com/office/powerpoint/2010/main" val="3713942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F91525-5880-4A12-B23D-E4EAD64679E2}"/>
              </a:ext>
            </a:extLst>
          </p:cNvPr>
          <p:cNvSpPr txBox="1"/>
          <p:nvPr/>
        </p:nvSpPr>
        <p:spPr>
          <a:xfrm>
            <a:off x="3923731" y="57140"/>
            <a:ext cx="4699000" cy="707886"/>
          </a:xfrm>
          <a:prstGeom prst="rect">
            <a:avLst/>
          </a:prstGeom>
          <a:noFill/>
        </p:spPr>
        <p:txBody>
          <a:bodyPr wrap="square" rtlCol="0">
            <a:spAutoFit/>
          </a:bodyPr>
          <a:lstStyle/>
          <a:p>
            <a:r>
              <a:rPr lang="en-GB" sz="2000" dirty="0">
                <a:solidFill>
                  <a:srgbClr val="FF0000"/>
                </a:solidFill>
                <a:latin typeface="Arial Rounded MT Bold" panose="020F0704030504030204" pitchFamily="34" charset="0"/>
              </a:rPr>
              <a:t>Gypsy Culture and the Relationship in the Education System </a:t>
            </a:r>
          </a:p>
        </p:txBody>
      </p:sp>
      <p:sp>
        <p:nvSpPr>
          <p:cNvPr id="8" name="TextBox 7">
            <a:extLst>
              <a:ext uri="{FF2B5EF4-FFF2-40B4-BE49-F238E27FC236}">
                <a16:creationId xmlns:a16="http://schemas.microsoft.com/office/drawing/2014/main" id="{CCA3550C-B2EE-4B7E-BF0E-767E1813FF5B}"/>
              </a:ext>
            </a:extLst>
          </p:cNvPr>
          <p:cNvSpPr txBox="1"/>
          <p:nvPr/>
        </p:nvSpPr>
        <p:spPr>
          <a:xfrm>
            <a:off x="29488" y="218805"/>
            <a:ext cx="3890032" cy="1384995"/>
          </a:xfrm>
          <a:prstGeom prst="rect">
            <a:avLst/>
          </a:prstGeom>
          <a:noFill/>
          <a:ln>
            <a:solidFill>
              <a:srgbClr val="FF5050"/>
            </a:solidFill>
          </a:ln>
        </p:spPr>
        <p:txBody>
          <a:bodyPr wrap="square" rtlCol="0">
            <a:spAutoFit/>
          </a:bodyPr>
          <a:lstStyle/>
          <a:p>
            <a:r>
              <a:rPr lang="en-GB" sz="1400" dirty="0">
                <a:solidFill>
                  <a:srgbClr val="33CCFF"/>
                </a:solidFill>
                <a:latin typeface="Aparajita" panose="020B0502040204020203" pitchFamily="18" charset="0"/>
                <a:cs typeface="Aparajita" panose="020B0502040204020203" pitchFamily="18" charset="0"/>
              </a:rPr>
              <a:t>Definition of culture - ‘Defined as the shared patterns of behaviours and interactions, cognitive constructs, and affective understanding that are learned through a process of socialization. These shared patterns identify the members of a culture group while also distinguishing those of another group.’ (CARLA , 2019 ) </a:t>
            </a:r>
          </a:p>
        </p:txBody>
      </p:sp>
      <p:sp>
        <p:nvSpPr>
          <p:cNvPr id="9" name="TextBox 8">
            <a:extLst>
              <a:ext uri="{FF2B5EF4-FFF2-40B4-BE49-F238E27FC236}">
                <a16:creationId xmlns:a16="http://schemas.microsoft.com/office/drawing/2014/main" id="{7254429F-A355-4244-9981-1AD0EEA3DB75}"/>
              </a:ext>
            </a:extLst>
          </p:cNvPr>
          <p:cNvSpPr txBox="1"/>
          <p:nvPr/>
        </p:nvSpPr>
        <p:spPr>
          <a:xfrm>
            <a:off x="212497" y="1649966"/>
            <a:ext cx="3813617" cy="830997"/>
          </a:xfrm>
          <a:prstGeom prst="rect">
            <a:avLst/>
          </a:prstGeom>
          <a:noFill/>
          <a:ln>
            <a:solidFill>
              <a:srgbClr val="990000"/>
            </a:solidFill>
          </a:ln>
        </p:spPr>
        <p:txBody>
          <a:bodyPr wrap="square" rtlCol="0">
            <a:spAutoFit/>
          </a:bodyPr>
          <a:lstStyle/>
          <a:p>
            <a:pPr marL="285750" indent="-285750">
              <a:buFont typeface="Arial" panose="020B0604020202020204" pitchFamily="34" charset="0"/>
              <a:buChar char="•"/>
            </a:pPr>
            <a:r>
              <a:rPr lang="en-GB" sz="1200" dirty="0">
                <a:solidFill>
                  <a:srgbClr val="002060"/>
                </a:solidFill>
                <a:latin typeface="Aparajita" panose="02020603050405020304" pitchFamily="18" charset="0"/>
                <a:cs typeface="Aparajita" panose="02020603050405020304" pitchFamily="18" charset="0"/>
              </a:rPr>
              <a:t>Culture can constantly change which can be based on the environment they live in. </a:t>
            </a:r>
          </a:p>
          <a:p>
            <a:pPr marL="285750" indent="-285750">
              <a:buFont typeface="Arial" panose="020B0604020202020204" pitchFamily="34" charset="0"/>
              <a:buChar char="•"/>
            </a:pPr>
            <a:r>
              <a:rPr lang="en-GB" sz="1200" dirty="0">
                <a:solidFill>
                  <a:srgbClr val="002060"/>
                </a:solidFill>
                <a:latin typeface="Aparajita" panose="02020603050405020304" pitchFamily="18" charset="0"/>
                <a:cs typeface="Aparajita" panose="02020603050405020304" pitchFamily="18" charset="0"/>
              </a:rPr>
              <a:t>Culture is symbolic </a:t>
            </a:r>
          </a:p>
          <a:p>
            <a:r>
              <a:rPr lang="en-GB" sz="1200" dirty="0">
                <a:solidFill>
                  <a:srgbClr val="002060"/>
                </a:solidFill>
                <a:latin typeface="Aparajita" panose="02020603050405020304" pitchFamily="18" charset="0"/>
                <a:cs typeface="Aparajita" panose="02020603050405020304" pitchFamily="18" charset="0"/>
              </a:rPr>
              <a:t>        (</a:t>
            </a:r>
            <a:r>
              <a:rPr lang="en-GB" sz="1200" dirty="0" err="1">
                <a:solidFill>
                  <a:srgbClr val="002060"/>
                </a:solidFill>
                <a:latin typeface="Aparajita" panose="02020603050405020304" pitchFamily="18" charset="0"/>
                <a:cs typeface="Aparajita" panose="02020603050405020304" pitchFamily="18" charset="0"/>
              </a:rPr>
              <a:t>Homles</a:t>
            </a:r>
            <a:r>
              <a:rPr lang="en-GB" sz="1200" dirty="0">
                <a:solidFill>
                  <a:srgbClr val="002060"/>
                </a:solidFill>
                <a:latin typeface="Aparajita" panose="02020603050405020304" pitchFamily="18" charset="0"/>
                <a:cs typeface="Aparajita" panose="02020603050405020304" pitchFamily="18" charset="0"/>
              </a:rPr>
              <a:t>, 2004) </a:t>
            </a:r>
          </a:p>
        </p:txBody>
      </p:sp>
      <p:sp>
        <p:nvSpPr>
          <p:cNvPr id="10" name="TextBox 9">
            <a:extLst>
              <a:ext uri="{FF2B5EF4-FFF2-40B4-BE49-F238E27FC236}">
                <a16:creationId xmlns:a16="http://schemas.microsoft.com/office/drawing/2014/main" id="{C1D00F1B-7186-4FDD-AB55-DD6E082C1D96}"/>
              </a:ext>
            </a:extLst>
          </p:cNvPr>
          <p:cNvSpPr txBox="1"/>
          <p:nvPr/>
        </p:nvSpPr>
        <p:spPr>
          <a:xfrm>
            <a:off x="103200" y="2573461"/>
            <a:ext cx="4138863" cy="1600438"/>
          </a:xfrm>
          <a:prstGeom prst="rect">
            <a:avLst/>
          </a:prstGeom>
          <a:noFill/>
          <a:ln>
            <a:solidFill>
              <a:schemeClr val="bg1">
                <a:lumMod val="50000"/>
              </a:schemeClr>
            </a:solidFill>
          </a:ln>
        </p:spPr>
        <p:txBody>
          <a:bodyPr wrap="square" rtlCol="0">
            <a:spAutoFit/>
          </a:bodyPr>
          <a:lstStyle/>
          <a:p>
            <a:r>
              <a:rPr lang="en-GB" sz="1200" dirty="0">
                <a:solidFill>
                  <a:srgbClr val="990000"/>
                </a:solidFill>
                <a:latin typeface="Aparajita" panose="02020603050405020304" pitchFamily="18" charset="0"/>
                <a:cs typeface="Aparajita" panose="02020603050405020304" pitchFamily="18" charset="0"/>
              </a:rPr>
              <a:t>Theory created by Pierre Bourdieu </a:t>
            </a:r>
          </a:p>
          <a:p>
            <a:r>
              <a:rPr lang="en-GB" sz="1200" dirty="0">
                <a:solidFill>
                  <a:srgbClr val="990000"/>
                </a:solidFill>
                <a:latin typeface="Aparajita" panose="02020603050405020304" pitchFamily="18" charset="0"/>
                <a:cs typeface="Aparajita" panose="02020603050405020304" pitchFamily="18" charset="0"/>
              </a:rPr>
              <a:t>Cultural Capitalism which refers to knowledge, skills and behaviour we possess by the morality of being part of a specific social group. </a:t>
            </a:r>
          </a:p>
          <a:p>
            <a:r>
              <a:rPr lang="en-GB" sz="1200" dirty="0">
                <a:solidFill>
                  <a:srgbClr val="990000"/>
                </a:solidFill>
                <a:latin typeface="Aparajita" panose="02020603050405020304" pitchFamily="18" charset="0"/>
                <a:cs typeface="Aparajita" panose="02020603050405020304" pitchFamily="18" charset="0"/>
              </a:rPr>
              <a:t>Three types of culture capital </a:t>
            </a:r>
          </a:p>
          <a:p>
            <a:pPr marL="285750" indent="-285750">
              <a:buFont typeface="Arial" panose="020B0604020202020204" pitchFamily="34" charset="0"/>
              <a:buChar char="•"/>
            </a:pPr>
            <a:r>
              <a:rPr lang="en-GB" sz="1200" dirty="0">
                <a:solidFill>
                  <a:srgbClr val="990000"/>
                </a:solidFill>
                <a:latin typeface="Aparajita" panose="02020603050405020304" pitchFamily="18" charset="0"/>
                <a:cs typeface="Aparajita" panose="02020603050405020304" pitchFamily="18" charset="0"/>
              </a:rPr>
              <a:t>Embodied </a:t>
            </a:r>
          </a:p>
          <a:p>
            <a:pPr marL="285750" indent="-285750">
              <a:buFont typeface="Arial" panose="020B0604020202020204" pitchFamily="34" charset="0"/>
              <a:buChar char="•"/>
            </a:pPr>
            <a:r>
              <a:rPr lang="en-GB" sz="1200" dirty="0">
                <a:solidFill>
                  <a:srgbClr val="990000"/>
                </a:solidFill>
                <a:latin typeface="Aparajita" panose="02020603050405020304" pitchFamily="18" charset="0"/>
                <a:cs typeface="Aparajita" panose="02020603050405020304" pitchFamily="18" charset="0"/>
              </a:rPr>
              <a:t>Institutionalised </a:t>
            </a:r>
          </a:p>
          <a:p>
            <a:pPr marL="285750" indent="-285750">
              <a:buFont typeface="Arial" panose="020B0604020202020204" pitchFamily="34" charset="0"/>
              <a:buChar char="•"/>
            </a:pPr>
            <a:r>
              <a:rPr lang="en-GB" sz="1200" dirty="0">
                <a:solidFill>
                  <a:srgbClr val="990000"/>
                </a:solidFill>
                <a:latin typeface="Aparajita" panose="02020603050405020304" pitchFamily="18" charset="0"/>
                <a:cs typeface="Aparajita" panose="02020603050405020304" pitchFamily="18" charset="0"/>
              </a:rPr>
              <a:t>Objectified      ( Sociology Group, 2017) </a:t>
            </a:r>
          </a:p>
          <a:p>
            <a:endParaRPr lang="en-GB" sz="1400" dirty="0"/>
          </a:p>
        </p:txBody>
      </p:sp>
      <p:sp>
        <p:nvSpPr>
          <p:cNvPr id="15" name="TextBox 14">
            <a:extLst>
              <a:ext uri="{FF2B5EF4-FFF2-40B4-BE49-F238E27FC236}">
                <a16:creationId xmlns:a16="http://schemas.microsoft.com/office/drawing/2014/main" id="{9010C47A-A0A2-435B-A06E-17638584B894}"/>
              </a:ext>
            </a:extLst>
          </p:cNvPr>
          <p:cNvSpPr txBox="1"/>
          <p:nvPr/>
        </p:nvSpPr>
        <p:spPr>
          <a:xfrm>
            <a:off x="103200" y="4289398"/>
            <a:ext cx="3548494" cy="1600438"/>
          </a:xfrm>
          <a:prstGeom prst="rect">
            <a:avLst/>
          </a:prstGeom>
          <a:noFill/>
          <a:ln>
            <a:solidFill>
              <a:schemeClr val="accent6">
                <a:lumMod val="50000"/>
              </a:schemeClr>
            </a:solidFill>
          </a:ln>
        </p:spPr>
        <p:txBody>
          <a:bodyPr wrap="square" rtlCol="0">
            <a:spAutoFit/>
          </a:bodyPr>
          <a:lstStyle/>
          <a:p>
            <a:r>
              <a:rPr lang="en-GB" sz="1400" dirty="0">
                <a:solidFill>
                  <a:srgbClr val="002060"/>
                </a:solidFill>
                <a:latin typeface="Aparajita" panose="02020603050405020304" pitchFamily="18" charset="0"/>
                <a:cs typeface="Aparajita" panose="02020603050405020304" pitchFamily="18" charset="0"/>
              </a:rPr>
              <a:t>Differences between Travellers and Gypsies. </a:t>
            </a:r>
          </a:p>
          <a:p>
            <a:pPr marL="285750" indent="-285750">
              <a:buFont typeface="Arial" panose="020B0604020202020204" pitchFamily="34" charset="0"/>
              <a:buChar char="•"/>
            </a:pPr>
            <a:r>
              <a:rPr lang="en-GB" sz="1400" dirty="0">
                <a:solidFill>
                  <a:srgbClr val="002060"/>
                </a:solidFill>
                <a:latin typeface="Aparajita" panose="02020603050405020304" pitchFamily="18" charset="0"/>
                <a:cs typeface="Aparajita" panose="02020603050405020304" pitchFamily="18" charset="0"/>
              </a:rPr>
              <a:t>Speak different languages </a:t>
            </a:r>
          </a:p>
          <a:p>
            <a:pPr marL="285750" indent="-285750">
              <a:buFont typeface="Arial" panose="020B0604020202020204" pitchFamily="34" charset="0"/>
              <a:buChar char="•"/>
            </a:pPr>
            <a:r>
              <a:rPr lang="en-GB" sz="1400" dirty="0">
                <a:solidFill>
                  <a:srgbClr val="002060"/>
                </a:solidFill>
                <a:latin typeface="Aparajita" panose="02020603050405020304" pitchFamily="18" charset="0"/>
                <a:cs typeface="Aparajita" panose="02020603050405020304" pitchFamily="18" charset="0"/>
              </a:rPr>
              <a:t>Travellers are Scottish or Irish origin whereas Gypsies have many ethnicities </a:t>
            </a:r>
          </a:p>
          <a:p>
            <a:pPr marL="285750" indent="-285750">
              <a:buFont typeface="Arial" panose="020B0604020202020204" pitchFamily="34" charset="0"/>
              <a:buChar char="•"/>
            </a:pPr>
            <a:r>
              <a:rPr lang="en-GB" sz="1400" dirty="0">
                <a:solidFill>
                  <a:srgbClr val="002060"/>
                </a:solidFill>
                <a:latin typeface="Aparajita" panose="02020603050405020304" pitchFamily="18" charset="0"/>
                <a:cs typeface="Aparajita" panose="02020603050405020304" pitchFamily="18" charset="0"/>
              </a:rPr>
              <a:t>Gypsy is a generic term used to refer to wandering tribes that contain many ethnicities within themselves. (Difference between, 2013)</a:t>
            </a:r>
          </a:p>
        </p:txBody>
      </p:sp>
      <p:sp>
        <p:nvSpPr>
          <p:cNvPr id="17" name="TextBox 16">
            <a:extLst>
              <a:ext uri="{FF2B5EF4-FFF2-40B4-BE49-F238E27FC236}">
                <a16:creationId xmlns:a16="http://schemas.microsoft.com/office/drawing/2014/main" id="{8FD453D9-09CD-4F0E-9CF1-DE83C5B81CCD}"/>
              </a:ext>
            </a:extLst>
          </p:cNvPr>
          <p:cNvSpPr txBox="1"/>
          <p:nvPr/>
        </p:nvSpPr>
        <p:spPr>
          <a:xfrm>
            <a:off x="4335380" y="1003800"/>
            <a:ext cx="3152235" cy="3139321"/>
          </a:xfrm>
          <a:prstGeom prst="rect">
            <a:avLst/>
          </a:prstGeom>
          <a:noFill/>
          <a:ln w="28575">
            <a:solidFill>
              <a:srgbClr val="990000"/>
            </a:solidFill>
          </a:ln>
        </p:spPr>
        <p:txBody>
          <a:bodyPr wrap="square" rtlCol="0">
            <a:spAutoFit/>
          </a:bodyPr>
          <a:lstStyle/>
          <a:p>
            <a:r>
              <a:rPr lang="en-GB" sz="2400" dirty="0">
                <a:latin typeface="Blackadder ITC" panose="04020505051007020D02" pitchFamily="82" charset="0"/>
              </a:rPr>
              <a:t>History</a:t>
            </a:r>
          </a:p>
          <a:p>
            <a:pPr marL="285750" indent="-285750">
              <a:buFont typeface="Arial" panose="020B0604020202020204" pitchFamily="34" charset="0"/>
              <a:buChar char="•"/>
            </a:pPr>
            <a:r>
              <a:rPr lang="en-GB" sz="1200" dirty="0">
                <a:solidFill>
                  <a:srgbClr val="666633"/>
                </a:solidFill>
              </a:rPr>
              <a:t>Came to UK in the 15</a:t>
            </a:r>
            <a:r>
              <a:rPr lang="en-GB" sz="1200" baseline="30000" dirty="0">
                <a:solidFill>
                  <a:srgbClr val="666633"/>
                </a:solidFill>
              </a:rPr>
              <a:t>th</a:t>
            </a:r>
            <a:r>
              <a:rPr lang="en-GB" sz="1200" dirty="0">
                <a:solidFill>
                  <a:srgbClr val="666633"/>
                </a:solidFill>
              </a:rPr>
              <a:t> century </a:t>
            </a:r>
          </a:p>
          <a:p>
            <a:pPr marL="285750" indent="-285750">
              <a:buFont typeface="Arial" panose="020B0604020202020204" pitchFamily="34" charset="0"/>
              <a:buChar char="•"/>
            </a:pPr>
            <a:r>
              <a:rPr lang="en-GB" sz="1200" dirty="0">
                <a:solidFill>
                  <a:srgbClr val="666633"/>
                </a:solidFill>
              </a:rPr>
              <a:t>Became a capital offence to be a Gypsy by Queen Elisabeth 1</a:t>
            </a:r>
            <a:r>
              <a:rPr lang="en-GB" sz="1200" baseline="30000" dirty="0">
                <a:solidFill>
                  <a:srgbClr val="666633"/>
                </a:solidFill>
              </a:rPr>
              <a:t>st</a:t>
            </a:r>
            <a:r>
              <a:rPr lang="en-GB" sz="1200" dirty="0">
                <a:solidFill>
                  <a:srgbClr val="666633"/>
                </a:solidFill>
              </a:rPr>
              <a:t>  </a:t>
            </a:r>
          </a:p>
          <a:p>
            <a:pPr marL="285750" indent="-285750">
              <a:buFont typeface="Arial" panose="020B0604020202020204" pitchFamily="34" charset="0"/>
              <a:buChar char="•"/>
            </a:pPr>
            <a:r>
              <a:rPr lang="en-GB" sz="1200" dirty="0">
                <a:solidFill>
                  <a:srgbClr val="666633"/>
                </a:solidFill>
              </a:rPr>
              <a:t>Half a million Gypsies were killed by Nazis in WW2</a:t>
            </a:r>
          </a:p>
          <a:p>
            <a:pPr marL="285750" indent="-285750">
              <a:buFont typeface="Arial" panose="020B0604020202020204" pitchFamily="34" charset="0"/>
              <a:buChar char="•"/>
            </a:pPr>
            <a:r>
              <a:rPr lang="en-GB" sz="1200" dirty="0">
                <a:solidFill>
                  <a:srgbClr val="666633"/>
                </a:solidFill>
              </a:rPr>
              <a:t>In the 1980.90s, new age/new travellers began to emerge</a:t>
            </a:r>
          </a:p>
          <a:p>
            <a:pPr marL="285750" indent="-285750">
              <a:buFont typeface="Arial" panose="020B0604020202020204" pitchFamily="34" charset="0"/>
              <a:buChar char="•"/>
            </a:pPr>
            <a:r>
              <a:rPr lang="en-GB" sz="1200" dirty="0">
                <a:solidFill>
                  <a:srgbClr val="666633"/>
                </a:solidFill>
              </a:rPr>
              <a:t>Other legislation like the caravan sites and control of development Act 1960 require license for local authority to allow land to be used as a caravan site- 30% of gypsies have no legal place to stay </a:t>
            </a:r>
          </a:p>
          <a:p>
            <a:pPr marL="285750" indent="-285750">
              <a:buFont typeface="Arial" panose="020B0604020202020204" pitchFamily="34" charset="0"/>
              <a:buChar char="•"/>
            </a:pPr>
            <a:r>
              <a:rPr lang="en-GB" sz="1200" dirty="0">
                <a:solidFill>
                  <a:srgbClr val="666633"/>
                </a:solidFill>
              </a:rPr>
              <a:t>(O’Hanlon and Holmes, 2004.) </a:t>
            </a:r>
          </a:p>
          <a:p>
            <a:endParaRPr lang="en-GB" dirty="0"/>
          </a:p>
        </p:txBody>
      </p:sp>
      <p:sp>
        <p:nvSpPr>
          <p:cNvPr id="18" name="TextBox 17">
            <a:extLst>
              <a:ext uri="{FF2B5EF4-FFF2-40B4-BE49-F238E27FC236}">
                <a16:creationId xmlns:a16="http://schemas.microsoft.com/office/drawing/2014/main" id="{F7A5A061-1A1C-4397-830D-EAAC7BFA52AF}"/>
              </a:ext>
            </a:extLst>
          </p:cNvPr>
          <p:cNvSpPr txBox="1"/>
          <p:nvPr/>
        </p:nvSpPr>
        <p:spPr>
          <a:xfrm>
            <a:off x="301329" y="5982334"/>
            <a:ext cx="3152235" cy="646331"/>
          </a:xfrm>
          <a:prstGeom prst="rect">
            <a:avLst/>
          </a:prstGeom>
          <a:noFill/>
          <a:ln>
            <a:solidFill>
              <a:schemeClr val="accent1"/>
            </a:solidFill>
          </a:ln>
        </p:spPr>
        <p:txBody>
          <a:bodyPr wrap="square" rtlCol="0">
            <a:spAutoFit/>
          </a:bodyPr>
          <a:lstStyle/>
          <a:p>
            <a:r>
              <a:rPr lang="en-GB" sz="1200" dirty="0">
                <a:solidFill>
                  <a:srgbClr val="7030A0"/>
                </a:solidFill>
                <a:latin typeface="Arial Black" panose="020B0A04020102020204" pitchFamily="34" charset="0"/>
              </a:rPr>
              <a:t>Lowest achieving minority group academically  in the UK- (Ofsted, 1999)</a:t>
            </a:r>
          </a:p>
        </p:txBody>
      </p:sp>
      <p:sp>
        <p:nvSpPr>
          <p:cNvPr id="19" name="TextBox 18">
            <a:extLst>
              <a:ext uri="{FF2B5EF4-FFF2-40B4-BE49-F238E27FC236}">
                <a16:creationId xmlns:a16="http://schemas.microsoft.com/office/drawing/2014/main" id="{C022BED3-D863-4ACC-AE18-C9049099655C}"/>
              </a:ext>
            </a:extLst>
          </p:cNvPr>
          <p:cNvSpPr txBox="1"/>
          <p:nvPr/>
        </p:nvSpPr>
        <p:spPr>
          <a:xfrm>
            <a:off x="4242063" y="4451063"/>
            <a:ext cx="2967456" cy="2092881"/>
          </a:xfrm>
          <a:prstGeom prst="rect">
            <a:avLst/>
          </a:prstGeom>
          <a:noFill/>
          <a:ln>
            <a:solidFill>
              <a:schemeClr val="accent4"/>
            </a:solidFill>
          </a:ln>
        </p:spPr>
        <p:txBody>
          <a:bodyPr wrap="square" rtlCol="0">
            <a:spAutoFit/>
          </a:bodyPr>
          <a:lstStyle/>
          <a:p>
            <a:r>
              <a:rPr lang="en-GB" b="1" u="sng" dirty="0">
                <a:latin typeface="Bahnschrift Condensed" panose="020B0502040204020203" pitchFamily="34" charset="0"/>
              </a:rPr>
              <a:t>Equality Act 2010 and Gypsies </a:t>
            </a:r>
          </a:p>
          <a:p>
            <a:pPr marL="171450" indent="-171450">
              <a:buFont typeface="Arial" panose="020B0604020202020204" pitchFamily="34" charset="0"/>
              <a:buChar char="•"/>
            </a:pPr>
            <a:r>
              <a:rPr lang="en-GB" sz="1400" dirty="0">
                <a:latin typeface="Aparajita" panose="02020603050405020304" pitchFamily="18" charset="0"/>
                <a:cs typeface="Aparajita" panose="02020603050405020304" pitchFamily="18" charset="0"/>
              </a:rPr>
              <a:t>Gypsies and Travellers are protected by the Equality Act as it falls into an ethnic group which is a protected characteristic.</a:t>
            </a:r>
          </a:p>
          <a:p>
            <a:pPr marL="171450" indent="-171450">
              <a:buFont typeface="Arial" panose="020B0604020202020204" pitchFamily="34" charset="0"/>
              <a:buChar char="•"/>
            </a:pPr>
            <a:endParaRPr lang="en-GB" sz="1400" dirty="0">
              <a:latin typeface="Aparajita" panose="02020603050405020304" pitchFamily="18" charset="0"/>
              <a:cs typeface="Aparajita" panose="02020603050405020304" pitchFamily="18" charset="0"/>
            </a:endParaRPr>
          </a:p>
          <a:p>
            <a:pPr marL="171450" indent="-171450">
              <a:buFont typeface="Arial" panose="020B0604020202020204" pitchFamily="34" charset="0"/>
              <a:buChar char="•"/>
            </a:pPr>
            <a:r>
              <a:rPr lang="en-GB" sz="1400" dirty="0">
                <a:latin typeface="Aparajita" panose="02020603050405020304" pitchFamily="18" charset="0"/>
                <a:cs typeface="Aparajita" panose="02020603050405020304" pitchFamily="18" charset="0"/>
              </a:rPr>
              <a:t> Educators under The Equality Act have duty to make reasonable adjustments to assure every pupil is getting the best out of their education. (GOV.uk, 2015)</a:t>
            </a:r>
          </a:p>
        </p:txBody>
      </p:sp>
      <p:sp>
        <p:nvSpPr>
          <p:cNvPr id="20" name="TextBox 19">
            <a:extLst>
              <a:ext uri="{FF2B5EF4-FFF2-40B4-BE49-F238E27FC236}">
                <a16:creationId xmlns:a16="http://schemas.microsoft.com/office/drawing/2014/main" id="{6BD6EF11-EFE8-424E-AB98-ECE45807712C}"/>
              </a:ext>
            </a:extLst>
          </p:cNvPr>
          <p:cNvSpPr txBox="1"/>
          <p:nvPr/>
        </p:nvSpPr>
        <p:spPr>
          <a:xfrm>
            <a:off x="8506970" y="168751"/>
            <a:ext cx="3472533" cy="1723549"/>
          </a:xfrm>
          <a:prstGeom prst="rect">
            <a:avLst/>
          </a:prstGeom>
          <a:noFill/>
          <a:ln>
            <a:solidFill>
              <a:srgbClr val="7030A0"/>
            </a:solidFill>
          </a:ln>
        </p:spPr>
        <p:txBody>
          <a:bodyPr wrap="square" rtlCol="0">
            <a:spAutoFit/>
          </a:bodyPr>
          <a:lstStyle/>
          <a:p>
            <a:r>
              <a:rPr lang="en-GB" b="1" u="sng" dirty="0">
                <a:solidFill>
                  <a:schemeClr val="accent4">
                    <a:lumMod val="75000"/>
                  </a:schemeClr>
                </a:solidFill>
              </a:rPr>
              <a:t>Culture Capital and Gypsies in schools </a:t>
            </a:r>
          </a:p>
          <a:p>
            <a:r>
              <a:rPr lang="en-GB" sz="1300" dirty="0">
                <a:solidFill>
                  <a:schemeClr val="accent4">
                    <a:lumMod val="75000"/>
                  </a:schemeClr>
                </a:solidFill>
                <a:latin typeface="Aparajita" panose="02020603050405020304" pitchFamily="18" charset="0"/>
                <a:cs typeface="Aparajita" panose="02020603050405020304" pitchFamily="18" charset="0"/>
              </a:rPr>
              <a:t>Roma gypsies and travellers are rarely represented in schools, so according to the theory, they will struggle in schools because the values and norms the school has are different to gypsy and traveller culture. (</a:t>
            </a:r>
            <a:r>
              <a:rPr lang="en-GB" sz="1300" dirty="0" err="1">
                <a:solidFill>
                  <a:schemeClr val="accent4">
                    <a:lumMod val="75000"/>
                  </a:schemeClr>
                </a:solidFill>
                <a:latin typeface="Aparajita" panose="02020603050405020304" pitchFamily="18" charset="0"/>
                <a:cs typeface="Aparajita" panose="02020603050405020304" pitchFamily="18" charset="0"/>
              </a:rPr>
              <a:t>Lambrev</a:t>
            </a:r>
            <a:r>
              <a:rPr lang="en-GB" sz="1300" dirty="0">
                <a:solidFill>
                  <a:schemeClr val="accent4">
                    <a:lumMod val="75000"/>
                  </a:schemeClr>
                </a:solidFill>
                <a:latin typeface="Aparajita" panose="02020603050405020304" pitchFamily="18" charset="0"/>
                <a:cs typeface="Aparajita" panose="02020603050405020304" pitchFamily="18" charset="0"/>
              </a:rPr>
              <a:t>, 2015)</a:t>
            </a:r>
          </a:p>
          <a:p>
            <a:endParaRPr lang="en-GB" dirty="0"/>
          </a:p>
        </p:txBody>
      </p:sp>
      <p:sp>
        <p:nvSpPr>
          <p:cNvPr id="21" name="TextBox 20">
            <a:extLst>
              <a:ext uri="{FF2B5EF4-FFF2-40B4-BE49-F238E27FC236}">
                <a16:creationId xmlns:a16="http://schemas.microsoft.com/office/drawing/2014/main" id="{CD32AD92-3D50-47D8-A5E3-B4B368ABC207}"/>
              </a:ext>
            </a:extLst>
          </p:cNvPr>
          <p:cNvSpPr txBox="1"/>
          <p:nvPr/>
        </p:nvSpPr>
        <p:spPr>
          <a:xfrm>
            <a:off x="7747324" y="1952075"/>
            <a:ext cx="4232179" cy="2308324"/>
          </a:xfrm>
          <a:prstGeom prst="rect">
            <a:avLst/>
          </a:prstGeom>
          <a:noFill/>
          <a:ln>
            <a:solidFill>
              <a:schemeClr val="accent6"/>
            </a:solidFill>
          </a:ln>
        </p:spPr>
        <p:txBody>
          <a:bodyPr wrap="square" rtlCol="0">
            <a:spAutoFit/>
          </a:bodyPr>
          <a:lstStyle/>
          <a:p>
            <a:r>
              <a:rPr lang="en-GB" sz="1200" b="1" dirty="0">
                <a:solidFill>
                  <a:srgbClr val="CC99FF"/>
                </a:solidFill>
              </a:rPr>
              <a:t>The Human Rights commission 2009, have identified the strong common barriers encountered by Gypsy and Traveller pupils: which include- </a:t>
            </a:r>
          </a:p>
          <a:p>
            <a:r>
              <a:rPr lang="en-GB" sz="1200" b="1" dirty="0">
                <a:solidFill>
                  <a:srgbClr val="CC99FF"/>
                </a:solidFill>
              </a:rPr>
              <a:t>-Interrupted learning and consistent experiences of racist harassment and bullying which has lack of response from teachers. </a:t>
            </a:r>
          </a:p>
          <a:p>
            <a:r>
              <a:rPr lang="en-GB" sz="1200" b="1" dirty="0">
                <a:solidFill>
                  <a:srgbClr val="CC99FF"/>
                </a:solidFill>
              </a:rPr>
              <a:t>-Lack of validation of gypsy and traveller culture in schools </a:t>
            </a:r>
          </a:p>
          <a:p>
            <a:r>
              <a:rPr lang="en-GB" sz="1200" b="1" dirty="0">
                <a:solidFill>
                  <a:srgbClr val="CC99FF"/>
                </a:solidFill>
              </a:rPr>
              <a:t>-Limited relevance of curriculum for some pupils </a:t>
            </a:r>
          </a:p>
          <a:p>
            <a:r>
              <a:rPr lang="en-GB" sz="1200" b="1" dirty="0">
                <a:solidFill>
                  <a:srgbClr val="CC99FF"/>
                </a:solidFill>
              </a:rPr>
              <a:t>-Cultural barriers that children have to negotiate between home and school</a:t>
            </a:r>
          </a:p>
          <a:p>
            <a:r>
              <a:rPr lang="en-GB" sz="1200" b="1" dirty="0">
                <a:solidFill>
                  <a:srgbClr val="CC99FF"/>
                </a:solidFill>
              </a:rPr>
              <a:t>-Teachers low expectations </a:t>
            </a:r>
          </a:p>
          <a:p>
            <a:r>
              <a:rPr lang="en-GB" sz="1200" b="1" dirty="0">
                <a:solidFill>
                  <a:srgbClr val="CC99FF"/>
                </a:solidFill>
              </a:rPr>
              <a:t>(Equalities and Human Rights Commission , 2009)</a:t>
            </a:r>
          </a:p>
        </p:txBody>
      </p:sp>
      <p:sp>
        <p:nvSpPr>
          <p:cNvPr id="22" name="TextBox 21">
            <a:extLst>
              <a:ext uri="{FF2B5EF4-FFF2-40B4-BE49-F238E27FC236}">
                <a16:creationId xmlns:a16="http://schemas.microsoft.com/office/drawing/2014/main" id="{A2F58A1F-43F7-4CC6-B4EF-1683FBADE42B}"/>
              </a:ext>
            </a:extLst>
          </p:cNvPr>
          <p:cNvSpPr txBox="1"/>
          <p:nvPr/>
        </p:nvSpPr>
        <p:spPr>
          <a:xfrm>
            <a:off x="7759999" y="4320175"/>
            <a:ext cx="3894901" cy="2308324"/>
          </a:xfrm>
          <a:prstGeom prst="rect">
            <a:avLst/>
          </a:prstGeom>
          <a:noFill/>
          <a:ln>
            <a:solidFill>
              <a:schemeClr val="accent1">
                <a:lumMod val="50000"/>
              </a:schemeClr>
            </a:solidFill>
          </a:ln>
        </p:spPr>
        <p:txBody>
          <a:bodyPr wrap="square" rtlCol="0">
            <a:spAutoFit/>
          </a:bodyPr>
          <a:lstStyle/>
          <a:p>
            <a:r>
              <a:rPr lang="en-GB" sz="2000" dirty="0">
                <a:solidFill>
                  <a:srgbClr val="CC6600"/>
                </a:solidFill>
              </a:rPr>
              <a:t>Classroom and culture</a:t>
            </a:r>
          </a:p>
          <a:p>
            <a:r>
              <a:rPr lang="en-GB" sz="1600" dirty="0">
                <a:solidFill>
                  <a:srgbClr val="CC6600"/>
                </a:solidFill>
                <a:latin typeface="Aldhabi" panose="01000000000000000000" pitchFamily="2" charset="-78"/>
                <a:cs typeface="Aldhabi" panose="01000000000000000000" pitchFamily="2" charset="-78"/>
              </a:rPr>
              <a:t>‘Teachers who are interested in fostering a cultural awareness in their classroom should actively demonstrate to their students that they genuinely care about their cultural, emotional, and intellectual needs’</a:t>
            </a:r>
          </a:p>
          <a:p>
            <a:endParaRPr lang="en-GB" sz="1600" dirty="0">
              <a:solidFill>
                <a:srgbClr val="CC6600"/>
              </a:solidFill>
              <a:latin typeface="Aldhabi" panose="01000000000000000000" pitchFamily="2" charset="-78"/>
              <a:cs typeface="Aldhabi" panose="01000000000000000000" pitchFamily="2" charset="-78"/>
            </a:endParaRPr>
          </a:p>
          <a:p>
            <a:pPr marL="171450" indent="-171450">
              <a:buFont typeface="Arial" panose="020B0604020202020204" pitchFamily="34" charset="0"/>
              <a:buChar char="•"/>
            </a:pPr>
            <a:r>
              <a:rPr lang="en-GB" sz="1600" b="1" dirty="0">
                <a:solidFill>
                  <a:srgbClr val="CC6600"/>
                </a:solidFill>
                <a:latin typeface="Aldhabi" panose="01000000000000000000" pitchFamily="2" charset="-78"/>
                <a:cs typeface="Aldhabi" panose="01000000000000000000" pitchFamily="2" charset="-78"/>
              </a:rPr>
              <a:t>Understanding Ethnic background </a:t>
            </a:r>
          </a:p>
          <a:p>
            <a:pPr marL="171450" indent="-171450">
              <a:buFont typeface="Arial" panose="020B0604020202020204" pitchFamily="34" charset="0"/>
              <a:buChar char="•"/>
            </a:pPr>
            <a:r>
              <a:rPr lang="en-GB" sz="1600" b="1" dirty="0">
                <a:solidFill>
                  <a:srgbClr val="CC6600"/>
                </a:solidFill>
                <a:latin typeface="Aldhabi" panose="01000000000000000000" pitchFamily="2" charset="-78"/>
                <a:cs typeface="Aldhabi" panose="01000000000000000000" pitchFamily="2" charset="-78"/>
              </a:rPr>
              <a:t>Teachers should maintain high expectations for pupil’s performance (Lynch, 2014) </a:t>
            </a:r>
          </a:p>
          <a:p>
            <a:endParaRPr lang="en-GB" sz="1200" dirty="0"/>
          </a:p>
        </p:txBody>
      </p:sp>
    </p:spTree>
    <p:extLst>
      <p:ext uri="{BB962C8B-B14F-4D97-AF65-F5344CB8AC3E}">
        <p14:creationId xmlns:p14="http://schemas.microsoft.com/office/powerpoint/2010/main" val="3125719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A453C6-965F-4006-AB50-557368082E06}"/>
              </a:ext>
            </a:extLst>
          </p:cNvPr>
          <p:cNvSpPr txBox="1"/>
          <p:nvPr/>
        </p:nvSpPr>
        <p:spPr>
          <a:xfrm>
            <a:off x="2671763" y="2425184"/>
            <a:ext cx="7019925" cy="707886"/>
          </a:xfrm>
          <a:prstGeom prst="rect">
            <a:avLst/>
          </a:prstGeom>
          <a:noFill/>
        </p:spPr>
        <p:txBody>
          <a:bodyPr wrap="square">
            <a:spAutoFit/>
          </a:bodyPr>
          <a:lstStyle/>
          <a:p>
            <a:r>
              <a:rPr lang="en-GB" sz="4000" dirty="0"/>
              <a:t>https://youtu.be/7w0ESaRs7ik</a:t>
            </a:r>
          </a:p>
        </p:txBody>
      </p:sp>
      <p:sp>
        <p:nvSpPr>
          <p:cNvPr id="4" name="TextBox 3">
            <a:extLst>
              <a:ext uri="{FF2B5EF4-FFF2-40B4-BE49-F238E27FC236}">
                <a16:creationId xmlns:a16="http://schemas.microsoft.com/office/drawing/2014/main" id="{93397091-6DA1-46B1-9CC3-56AEDA734416}"/>
              </a:ext>
            </a:extLst>
          </p:cNvPr>
          <p:cNvSpPr txBox="1"/>
          <p:nvPr/>
        </p:nvSpPr>
        <p:spPr>
          <a:xfrm>
            <a:off x="4048126" y="857191"/>
            <a:ext cx="4267200" cy="369332"/>
          </a:xfrm>
          <a:prstGeom prst="rect">
            <a:avLst/>
          </a:prstGeom>
          <a:noFill/>
        </p:spPr>
        <p:txBody>
          <a:bodyPr wrap="square" rtlCol="0">
            <a:spAutoFit/>
          </a:bodyPr>
          <a:lstStyle/>
          <a:p>
            <a:r>
              <a:rPr lang="en-GB" dirty="0"/>
              <a:t>Link for voice recording/Presentation </a:t>
            </a:r>
          </a:p>
        </p:txBody>
      </p:sp>
    </p:spTree>
    <p:extLst>
      <p:ext uri="{BB962C8B-B14F-4D97-AF65-F5344CB8AC3E}">
        <p14:creationId xmlns:p14="http://schemas.microsoft.com/office/powerpoint/2010/main" val="4186313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E30640-805D-442E-9DCA-4208D62DB5A9}"/>
              </a:ext>
            </a:extLst>
          </p:cNvPr>
          <p:cNvPicPr>
            <a:picLocks noChangeAspect="1"/>
          </p:cNvPicPr>
          <p:nvPr/>
        </p:nvPicPr>
        <p:blipFill rotWithShape="1">
          <a:blip r:embed="rId2"/>
          <a:srcRect l="18834" t="23408" r="19833" b="9036"/>
          <a:stretch/>
        </p:blipFill>
        <p:spPr>
          <a:xfrm>
            <a:off x="2296160" y="419100"/>
            <a:ext cx="7952740" cy="5819140"/>
          </a:xfrm>
          <a:prstGeom prst="rect">
            <a:avLst/>
          </a:prstGeom>
        </p:spPr>
      </p:pic>
    </p:spTree>
    <p:extLst>
      <p:ext uri="{BB962C8B-B14F-4D97-AF65-F5344CB8AC3E}">
        <p14:creationId xmlns:p14="http://schemas.microsoft.com/office/powerpoint/2010/main" val="1574771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356A76-981E-45A4-B09B-8D13B29150E5}"/>
              </a:ext>
            </a:extLst>
          </p:cNvPr>
          <p:cNvPicPr>
            <a:picLocks noChangeAspect="1"/>
          </p:cNvPicPr>
          <p:nvPr/>
        </p:nvPicPr>
        <p:blipFill rotWithShape="1">
          <a:blip r:embed="rId2"/>
          <a:srcRect l="18417" t="22223" r="19583" b="9333"/>
          <a:stretch/>
        </p:blipFill>
        <p:spPr>
          <a:xfrm>
            <a:off x="2714500" y="0"/>
            <a:ext cx="7680450" cy="5543550"/>
          </a:xfrm>
          <a:prstGeom prst="rect">
            <a:avLst/>
          </a:prstGeom>
        </p:spPr>
      </p:pic>
      <p:sp>
        <p:nvSpPr>
          <p:cNvPr id="5" name="TextBox 4">
            <a:extLst>
              <a:ext uri="{FF2B5EF4-FFF2-40B4-BE49-F238E27FC236}">
                <a16:creationId xmlns:a16="http://schemas.microsoft.com/office/drawing/2014/main" id="{088A8551-F8A2-4903-A6C6-C1D76671C07A}"/>
              </a:ext>
            </a:extLst>
          </p:cNvPr>
          <p:cNvSpPr txBox="1"/>
          <p:nvPr/>
        </p:nvSpPr>
        <p:spPr>
          <a:xfrm>
            <a:off x="3629025" y="5715595"/>
            <a:ext cx="6096000" cy="923330"/>
          </a:xfrm>
          <a:prstGeom prst="rect">
            <a:avLst/>
          </a:prstGeom>
          <a:noFill/>
        </p:spPr>
        <p:txBody>
          <a:bodyPr wrap="square">
            <a:spAutoFit/>
          </a:bodyPr>
          <a:lstStyle/>
          <a:p>
            <a:r>
              <a:rPr lang="en-GB" dirty="0"/>
              <a:t>O'Hanlon, C. a. H. P., 2004. The Education of Gypsy and Traveller Children : Towards Inclusion and Educational Achievement. 1st ed. Stoke on Trent,: Trentham.</a:t>
            </a:r>
          </a:p>
        </p:txBody>
      </p:sp>
    </p:spTree>
    <p:extLst>
      <p:ext uri="{BB962C8B-B14F-4D97-AF65-F5344CB8AC3E}">
        <p14:creationId xmlns:p14="http://schemas.microsoft.com/office/powerpoint/2010/main" val="13218952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563</Words>
  <Application>Microsoft Office PowerPoint</Application>
  <PresentationFormat>Widescreen</PresentationFormat>
  <Paragraphs>44</Paragraphs>
  <Slides>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vt:i4>
      </vt:variant>
    </vt:vector>
  </HeadingPairs>
  <TitlesOfParts>
    <vt:vector size="14" baseType="lpstr">
      <vt:lpstr>Aldhabi</vt:lpstr>
      <vt:lpstr>Aparajita</vt:lpstr>
      <vt:lpstr>Arial</vt:lpstr>
      <vt:lpstr>Arial Black</vt:lpstr>
      <vt:lpstr>Arial Rounded MT Bold</vt:lpstr>
      <vt:lpstr>Bahnschrift Condensed</vt:lpstr>
      <vt:lpstr>Blackadder ITC</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Kirsty-Lee Hall</dc:creator>
  <cp:lastModifiedBy>Kirsty-Lee Hall</cp:lastModifiedBy>
  <cp:revision>4</cp:revision>
  <dcterms:created xsi:type="dcterms:W3CDTF">2021-01-11T22:11:20Z</dcterms:created>
  <dcterms:modified xsi:type="dcterms:W3CDTF">2021-01-11T23:17:49Z</dcterms:modified>
</cp:coreProperties>
</file>