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360" r:id="rId2"/>
    <p:sldId id="257" r:id="rId3"/>
    <p:sldId id="258" r:id="rId4"/>
    <p:sldId id="274" r:id="rId5"/>
    <p:sldId id="259" r:id="rId6"/>
    <p:sldId id="260" r:id="rId7"/>
    <p:sldId id="261" r:id="rId8"/>
    <p:sldId id="262" r:id="rId9"/>
    <p:sldId id="264" r:id="rId10"/>
    <p:sldId id="275" r:id="rId11"/>
    <p:sldId id="267" r:id="rId12"/>
    <p:sldId id="268" r:id="rId13"/>
    <p:sldId id="269" r:id="rId14"/>
    <p:sldId id="266" r:id="rId15"/>
    <p:sldId id="287" r:id="rId16"/>
    <p:sldId id="286" r:id="rId17"/>
    <p:sldId id="279" r:id="rId18"/>
    <p:sldId id="288" r:id="rId19"/>
    <p:sldId id="276" r:id="rId20"/>
    <p:sldId id="277" r:id="rId21"/>
    <p:sldId id="271" r:id="rId22"/>
    <p:sldId id="278" r:id="rId23"/>
    <p:sldId id="272" r:id="rId24"/>
    <p:sldId id="273" r:id="rId2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87" autoAdjust="0"/>
    <p:restoredTop sz="94518" autoAdjust="0"/>
  </p:normalViewPr>
  <p:slideViewPr>
    <p:cSldViewPr>
      <p:cViewPr varScale="1">
        <p:scale>
          <a:sx n="85" d="100"/>
          <a:sy n="85" d="100"/>
        </p:scale>
        <p:origin x="2048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1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2C69DAE5-0CB4-7445-9270-B124424F92E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8839A82E-65B8-C147-B3E6-408E79EB63A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7432254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700BBAE9-102D-5F4A-8EFD-C0272F17076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7AEB7BFE-97C0-E94E-BF72-E6B901B3BC6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29769694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D9C6D7D9-C6CC-B545-9C76-2FD6BA02483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0DDC4A1C-D730-DF49-9752-23042EBE381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4791621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F968F8EA-2694-064E-8C7E-3062354DC9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BE1A5275-A98A-F344-932A-9A0B15858B4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26575671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F27C154-F74D-624C-ABE0-4606799DB4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A178B225-748A-1442-8C64-C0760EB2911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3103201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813ABF21-6D12-E04D-A605-9EBB5A91C3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B1F02065-14EE-FA4E-AD6C-9926B31831F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5291480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BFBD867A-C7E5-784F-8DC7-224F1101890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1DD9D336-2F1A-6742-8E92-8095B4DCF3B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19242237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AE90FDDB-3EC0-2542-906E-B4D4882A45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6CDAAC86-7AD7-CA45-83E9-049CE352B24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37081290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62344E8A-C544-8749-9C94-C4B62CDB262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96536210-A313-CB42-A666-AC149F436D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410974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48889B81-7154-534E-B88E-FFCCAFB8F8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639DBB8E-D689-B142-8C42-D3F288B2BB6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35822675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99166E9E-55DE-FC4D-81A4-D108E8D7E8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097FACEF-ECAB-034D-9E77-7D9B2BF536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33232105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A808EA58-7F27-0340-9E26-F899DC07A5F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96D993B0-E866-774C-9428-DD3CFEEA102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324823983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7DB3B571-C051-6340-AF5D-AF75117F4AE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065BE3C1-060E-9149-AC6C-967F6B6E9E1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20262357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3F75301B-8AF3-B54F-800F-E5E897B5D2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06CDB39E-C2F0-B242-A7AE-32FB57D4D90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28542134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80FA4C-4304-3144-9A84-D311DB8D2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5656" y="908720"/>
            <a:ext cx="7772400" cy="2520280"/>
          </a:xfrm>
        </p:spPr>
        <p:txBody>
          <a:bodyPr/>
          <a:lstStyle/>
          <a:p>
            <a:br>
              <a:rPr lang="en-GB" altLang="en-US" sz="3200" dirty="0"/>
            </a:br>
            <a:br>
              <a:rPr lang="en-GB" altLang="en-US" sz="3200" dirty="0"/>
            </a:br>
            <a:r>
              <a:rPr lang="en-GB" altLang="en-US" sz="3200" dirty="0"/>
              <a:t>Managing in complex environments: Strategies, Insights and Solutions</a:t>
            </a:r>
            <a:br>
              <a:rPr lang="en-GB" altLang="en-US" sz="3200" dirty="0"/>
            </a:br>
            <a:r>
              <a:rPr lang="en-GB" altLang="en-US" sz="3200" dirty="0"/>
              <a:t>MICE</a:t>
            </a:r>
            <a:br>
              <a:rPr lang="en-GB" altLang="en-US" sz="3200" dirty="0"/>
            </a:br>
            <a:r>
              <a:rPr lang="en-GB" altLang="en-US" sz="3200" dirty="0"/>
              <a:t>SPBD 7006</a:t>
            </a:r>
            <a:br>
              <a:rPr lang="en-GB" altLang="en-US" sz="3200" dirty="0"/>
            </a:br>
            <a:br>
              <a:rPr lang="en-GB" altLang="en-US" sz="3200" dirty="0"/>
            </a:br>
            <a:r>
              <a:rPr lang="en-US" altLang="en-US" sz="3200" b="1">
                <a:solidFill>
                  <a:srgbClr val="0432FF"/>
                </a:solidFill>
              </a:rPr>
              <a:t>Week 8 (Lecture 1)</a:t>
            </a:r>
            <a:br>
              <a:rPr lang="en-US" altLang="en-US" sz="3200" b="1" dirty="0"/>
            </a:br>
            <a:r>
              <a:rPr lang="en-US" altLang="zh-CN" dirty="0">
                <a:solidFill>
                  <a:srgbClr val="FF0000"/>
                </a:solidFill>
                <a:ea typeface="宋体" panose="02010600030101010101" pitchFamily="2" charset="-122"/>
              </a:rPr>
              <a:t>Major GLOBAL HRM Functions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7270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1BBB44E9-0D2A-394A-AC59-AC5083BB6D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10-2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31500D5B-2678-3242-9D9B-2EC78E4C67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US" altLang="zh-CN" sz="1400">
                <a:ea typeface="宋体" panose="02010600030101010101" pitchFamily="2" charset="-122"/>
              </a:rPr>
              <a:t>IBUS 681, Dr. Yang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481A299E-5649-B749-AA24-F7D41065D5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Learning Objectives</a:t>
            </a:r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437BE625-4668-3A4C-81C3-C2D2F7AAD5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Define Global / International Human Resource Management (IHRM)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Understand how corporate strategy influences IHRM</a:t>
            </a:r>
          </a:p>
        </p:txBody>
      </p:sp>
    </p:spTree>
    <p:extLst>
      <p:ext uri="{BB962C8B-B14F-4D97-AF65-F5344CB8AC3E}">
        <p14:creationId xmlns:p14="http://schemas.microsoft.com/office/powerpoint/2010/main" val="1140949919"/>
      </p:ext>
    </p:extLst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3DFEA1A4-22C7-9A41-8619-ACA051400D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10-3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91DAA62B-4B29-2749-A622-87BBA256BB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US" altLang="zh-CN" sz="1400">
                <a:ea typeface="宋体" panose="02010600030101010101" pitchFamily="2" charset="-122"/>
              </a:rPr>
              <a:t>IBUS 681, Dr. Yang</a:t>
            </a:r>
          </a:p>
        </p:txBody>
      </p:sp>
      <p:sp>
        <p:nvSpPr>
          <p:cNvPr id="8198" name="Rectangle 6">
            <a:extLst>
              <a:ext uri="{FF2B5EF4-FFF2-40B4-BE49-F238E27FC236}">
                <a16:creationId xmlns:a16="http://schemas.microsoft.com/office/drawing/2014/main" id="{545B7D86-3FCB-D64A-BD61-1006A288AB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Learning Objectives (cont.)</a:t>
            </a:r>
          </a:p>
        </p:txBody>
      </p:sp>
      <p:sp>
        <p:nvSpPr>
          <p:cNvPr id="8199" name="Rectangle 7">
            <a:extLst>
              <a:ext uri="{FF2B5EF4-FFF2-40B4-BE49-F238E27FC236}">
                <a16:creationId xmlns:a16="http://schemas.microsoft.com/office/drawing/2014/main" id="{C463A673-F87F-CA4F-BE90-6BBB42D50D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Explain major IHRM functions:  recruitment and selection, training and development, performance evaluation, compensation and benefits, and labor relations</a:t>
            </a:r>
          </a:p>
          <a:p>
            <a:r>
              <a:rPr lang="en-US" altLang="zh-CN">
                <a:ea typeface="宋体" panose="02010600030101010101" pitchFamily="2" charset="-122"/>
              </a:rPr>
              <a:t>Discuss additional concerns of managing expatriate employees</a:t>
            </a:r>
          </a:p>
        </p:txBody>
      </p:sp>
    </p:spTree>
    <p:extLst>
      <p:ext uri="{BB962C8B-B14F-4D97-AF65-F5344CB8AC3E}">
        <p14:creationId xmlns:p14="http://schemas.microsoft.com/office/powerpoint/2010/main" val="3775315877"/>
      </p:ext>
    </p:extLst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4" name="Rectangle 4">
            <a:extLst>
              <a:ext uri="{FF2B5EF4-FFF2-40B4-BE49-F238E27FC236}">
                <a16:creationId xmlns:a16="http://schemas.microsoft.com/office/drawing/2014/main" id="{043F69F2-B384-3343-AB07-48A2E203BA7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Major HRM Functions</a:t>
            </a:r>
          </a:p>
        </p:txBody>
      </p:sp>
      <p:sp>
        <p:nvSpPr>
          <p:cNvPr id="40965" name="Rectangle 5">
            <a:extLst>
              <a:ext uri="{FF2B5EF4-FFF2-40B4-BE49-F238E27FC236}">
                <a16:creationId xmlns:a16="http://schemas.microsoft.com/office/drawing/2014/main" id="{548D0D82-7A10-714F-A1A7-39E52E50FD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1417638"/>
            <a:ext cx="7772400" cy="4114800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Staffing</a:t>
            </a:r>
          </a:p>
          <a:p>
            <a:pPr lvl="1"/>
            <a:r>
              <a:rPr lang="en-US" altLang="zh-CN" dirty="0">
                <a:ea typeface="宋体" panose="02010600030101010101" pitchFamily="2" charset="-122"/>
              </a:rPr>
              <a:t>Recruiting and selection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Training and development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Compensation and benefits</a:t>
            </a:r>
          </a:p>
          <a:p>
            <a:pPr lvl="1"/>
            <a:r>
              <a:rPr lang="en-US" altLang="zh-CN" dirty="0">
                <a:ea typeface="宋体" panose="02010600030101010101" pitchFamily="2" charset="-122"/>
              </a:rPr>
              <a:t>Employee motivation</a:t>
            </a:r>
          </a:p>
          <a:p>
            <a:pPr lvl="1"/>
            <a:r>
              <a:rPr lang="en-US" altLang="zh-CN" dirty="0">
                <a:ea typeface="宋体" panose="02010600030101010101" pitchFamily="2" charset="-122"/>
              </a:rPr>
              <a:t>Performance evaluation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Labor relations</a:t>
            </a:r>
          </a:p>
        </p:txBody>
      </p:sp>
    </p:spTree>
    <p:extLst>
      <p:ext uri="{BB962C8B-B14F-4D97-AF65-F5344CB8AC3E}">
        <p14:creationId xmlns:p14="http://schemas.microsoft.com/office/powerpoint/2010/main" val="17328093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3F7E551B-682A-B146-8B73-2838E77626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10-4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426355E6-2AD5-A746-B5B2-0B12CCC972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US" altLang="zh-CN" sz="1400">
                <a:ea typeface="宋体" panose="02010600030101010101" pitchFamily="2" charset="-122"/>
              </a:rPr>
              <a:t>IBUS 681, Dr. Yang</a:t>
            </a:r>
          </a:p>
        </p:txBody>
      </p:sp>
      <p:sp>
        <p:nvSpPr>
          <p:cNvPr id="10246" name="Rectangle 6">
            <a:extLst>
              <a:ext uri="{FF2B5EF4-FFF2-40B4-BE49-F238E27FC236}">
                <a16:creationId xmlns:a16="http://schemas.microsoft.com/office/drawing/2014/main" id="{73205923-FC4D-E044-95CC-4018B173C63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1520" y="548680"/>
            <a:ext cx="7772400" cy="1143000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Major Areas of International Human Resource Management</a:t>
            </a:r>
          </a:p>
        </p:txBody>
      </p:sp>
      <p:sp>
        <p:nvSpPr>
          <p:cNvPr id="10247" name="Rectangle 7">
            <a:extLst>
              <a:ext uri="{FF2B5EF4-FFF2-40B4-BE49-F238E27FC236}">
                <a16:creationId xmlns:a16="http://schemas.microsoft.com/office/drawing/2014/main" id="{65F82C40-7E8A-C54E-B77A-CD726D9E5F2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1723246"/>
            <a:ext cx="7772400" cy="4114800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Management of human resources in global corporations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Management of expatriate employees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Comparison of human resource management (HRM) practices in a variety of different countries</a:t>
            </a:r>
          </a:p>
        </p:txBody>
      </p:sp>
    </p:spTree>
    <p:extLst>
      <p:ext uri="{BB962C8B-B14F-4D97-AF65-F5344CB8AC3E}">
        <p14:creationId xmlns:p14="http://schemas.microsoft.com/office/powerpoint/2010/main" val="3581767184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1961033A-5D9F-784D-B364-4C1475AFE0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10-5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0DCC250A-DAE9-764B-B8E3-93AC80F998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US" altLang="zh-CN" sz="1400">
                <a:ea typeface="宋体" panose="02010600030101010101" pitchFamily="2" charset="-122"/>
              </a:rPr>
              <a:t>IBUS 681, Dr. Yang</a:t>
            </a:r>
          </a:p>
        </p:txBody>
      </p:sp>
      <p:sp>
        <p:nvSpPr>
          <p:cNvPr id="12294" name="Rectangle 6">
            <a:extLst>
              <a:ext uri="{FF2B5EF4-FFF2-40B4-BE49-F238E27FC236}">
                <a16:creationId xmlns:a16="http://schemas.microsoft.com/office/drawing/2014/main" id="{165613A0-E238-0343-927E-2CFC8168A8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6063" y="476672"/>
            <a:ext cx="8212137" cy="1143000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Approaches to Managing and Staffing Subsidiaries</a:t>
            </a:r>
          </a:p>
        </p:txBody>
      </p:sp>
      <p:sp>
        <p:nvSpPr>
          <p:cNvPr id="12295" name="Rectangle 7">
            <a:extLst>
              <a:ext uri="{FF2B5EF4-FFF2-40B4-BE49-F238E27FC236}">
                <a16:creationId xmlns:a16="http://schemas.microsoft.com/office/drawing/2014/main" id="{2ACC8878-15FA-0146-AA46-0624FE9E1AA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1916832"/>
            <a:ext cx="7772400" cy="3429000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Ethnocentric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Polycentric</a:t>
            </a:r>
          </a:p>
          <a:p>
            <a:r>
              <a:rPr lang="en-US" altLang="zh-CN" dirty="0" err="1">
                <a:ea typeface="宋体" panose="02010600030101010101" pitchFamily="2" charset="-122"/>
              </a:rPr>
              <a:t>Regiocentric</a:t>
            </a:r>
            <a:endParaRPr lang="en-US" altLang="zh-CN" dirty="0">
              <a:ea typeface="宋体" panose="02010600030101010101" pitchFamily="2" charset="-122"/>
            </a:endParaRPr>
          </a:p>
          <a:p>
            <a:r>
              <a:rPr lang="en-US" altLang="zh-CN" dirty="0">
                <a:ea typeface="宋体" panose="02010600030101010101" pitchFamily="2" charset="-122"/>
              </a:rPr>
              <a:t>Geocentric/Global</a:t>
            </a:r>
          </a:p>
        </p:txBody>
      </p:sp>
    </p:spTree>
    <p:extLst>
      <p:ext uri="{BB962C8B-B14F-4D97-AF65-F5344CB8AC3E}">
        <p14:creationId xmlns:p14="http://schemas.microsoft.com/office/powerpoint/2010/main" val="3376588403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ABA10B94-D522-204C-A7F9-B3A3C45EF3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10-6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C42CAFA7-6095-CD41-A355-617D5A56C5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US" altLang="zh-CN" sz="1400">
                <a:ea typeface="宋体" panose="02010600030101010101" pitchFamily="2" charset="-122"/>
              </a:rPr>
              <a:t>IBUS 681, Dr. Yang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170D8AC0-F68D-834B-A5E2-55D95DB979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6063" y="838200"/>
            <a:ext cx="7772400" cy="1143000"/>
          </a:xfrm>
        </p:spPr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Choosing an Approach to IHRM</a:t>
            </a:r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17E98789-FE17-2341-A0DE-9852774E50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1905000"/>
            <a:ext cx="8229600" cy="4114800"/>
          </a:xfrm>
        </p:spPr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Corporate international strategy</a:t>
            </a:r>
          </a:p>
          <a:p>
            <a:r>
              <a:rPr lang="en-US" altLang="zh-CN">
                <a:ea typeface="宋体" panose="02010600030101010101" pitchFamily="2" charset="-122"/>
              </a:rPr>
              <a:t>Political and legal concerns</a:t>
            </a:r>
          </a:p>
          <a:p>
            <a:r>
              <a:rPr lang="en-US" altLang="zh-CN">
                <a:ea typeface="宋体" panose="02010600030101010101" pitchFamily="2" charset="-122"/>
              </a:rPr>
              <a:t>Level of development in foreign locations</a:t>
            </a:r>
          </a:p>
          <a:p>
            <a:r>
              <a:rPr lang="en-US" altLang="zh-CN">
                <a:ea typeface="宋体" panose="02010600030101010101" pitchFamily="2" charset="-122"/>
              </a:rPr>
              <a:t>Technology and the nature of the product</a:t>
            </a:r>
          </a:p>
          <a:p>
            <a:r>
              <a:rPr lang="en-US" altLang="zh-CN">
                <a:ea typeface="宋体" panose="02010600030101010101" pitchFamily="2" charset="-122"/>
              </a:rPr>
              <a:t>Organizational life cycle</a:t>
            </a:r>
          </a:p>
          <a:p>
            <a:r>
              <a:rPr lang="en-US" altLang="zh-CN">
                <a:ea typeface="宋体" panose="02010600030101010101" pitchFamily="2" charset="-122"/>
              </a:rPr>
              <a:t>Cultural differences</a:t>
            </a:r>
          </a:p>
        </p:txBody>
      </p:sp>
    </p:spTree>
    <p:extLst>
      <p:ext uri="{BB962C8B-B14F-4D97-AF65-F5344CB8AC3E}">
        <p14:creationId xmlns:p14="http://schemas.microsoft.com/office/powerpoint/2010/main" val="4094138719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D2F0E2B4-4F4D-CD4C-A714-42475A07C7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10-7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BC875182-5B3B-3B4E-AABC-A5E9EDBFCE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US" altLang="zh-CN" sz="1400">
                <a:ea typeface="宋体" panose="02010600030101010101" pitchFamily="2" charset="-122"/>
              </a:rPr>
              <a:t>IBUS 681, Dr. Yang</a:t>
            </a:r>
          </a:p>
        </p:txBody>
      </p:sp>
      <p:sp>
        <p:nvSpPr>
          <p:cNvPr id="16390" name="Rectangle 6">
            <a:extLst>
              <a:ext uri="{FF2B5EF4-FFF2-40B4-BE49-F238E27FC236}">
                <a16:creationId xmlns:a16="http://schemas.microsoft.com/office/drawing/2014/main" id="{C6716761-E7F0-3043-A1F1-919A062F47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Recruitment and Selection</a:t>
            </a:r>
          </a:p>
        </p:txBody>
      </p:sp>
      <p:sp>
        <p:nvSpPr>
          <p:cNvPr id="16391" name="Rectangle 7">
            <a:extLst>
              <a:ext uri="{FF2B5EF4-FFF2-40B4-BE49-F238E27FC236}">
                <a16:creationId xmlns:a16="http://schemas.microsoft.com/office/drawing/2014/main" id="{A0370691-C7A4-8C42-9BA0-CEBA762D51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1371600"/>
            <a:ext cx="7772400" cy="4114800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Employee classification</a:t>
            </a:r>
          </a:p>
          <a:p>
            <a:pPr lvl="1"/>
            <a:r>
              <a:rPr lang="en-US" altLang="zh-CN" dirty="0">
                <a:ea typeface="宋体" panose="02010600030101010101" pitchFamily="2" charset="-122"/>
              </a:rPr>
              <a:t>Parent country national (PCN)</a:t>
            </a:r>
          </a:p>
          <a:p>
            <a:pPr lvl="1"/>
            <a:r>
              <a:rPr lang="en-US" altLang="zh-CN" dirty="0">
                <a:ea typeface="宋体" panose="02010600030101010101" pitchFamily="2" charset="-122"/>
              </a:rPr>
              <a:t>Host country national (HCN)</a:t>
            </a:r>
          </a:p>
          <a:p>
            <a:pPr lvl="1"/>
            <a:r>
              <a:rPr lang="en-US" altLang="zh-CN" dirty="0">
                <a:ea typeface="宋体" panose="02010600030101010101" pitchFamily="2" charset="-122"/>
              </a:rPr>
              <a:t>Third country national (TCN)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Managing and staffing approaches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Selecting the right candidate</a:t>
            </a:r>
          </a:p>
        </p:txBody>
      </p:sp>
    </p:spTree>
    <p:extLst>
      <p:ext uri="{BB962C8B-B14F-4D97-AF65-F5344CB8AC3E}">
        <p14:creationId xmlns:p14="http://schemas.microsoft.com/office/powerpoint/2010/main" val="3870492323"/>
      </p:ext>
    </p:extLst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3F96F7A6-15D4-8C46-B823-D49134E536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10-9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40BA3243-3FA3-C14A-BF78-2FA018697A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US" altLang="zh-CN" sz="1400">
                <a:ea typeface="宋体" panose="02010600030101010101" pitchFamily="2" charset="-122"/>
              </a:rPr>
              <a:t>IBUS 681, Dr. Yang</a:t>
            </a:r>
          </a:p>
        </p:txBody>
      </p:sp>
      <p:sp>
        <p:nvSpPr>
          <p:cNvPr id="20486" name="Rectangle 6">
            <a:extLst>
              <a:ext uri="{FF2B5EF4-FFF2-40B4-BE49-F238E27FC236}">
                <a16:creationId xmlns:a16="http://schemas.microsoft.com/office/drawing/2014/main" id="{5401DF1E-98C9-B145-9D4B-586FFDA8DF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Training and Development</a:t>
            </a:r>
          </a:p>
        </p:txBody>
      </p:sp>
      <p:sp>
        <p:nvSpPr>
          <p:cNvPr id="20487" name="Rectangle 7">
            <a:extLst>
              <a:ext uri="{FF2B5EF4-FFF2-40B4-BE49-F238E27FC236}">
                <a16:creationId xmlns:a16="http://schemas.microsoft.com/office/drawing/2014/main" id="{E64523FB-B196-C54F-BCA8-5245E851FE6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2057400"/>
            <a:ext cx="7772400" cy="4114800"/>
          </a:xfrm>
        </p:spPr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Planned individual learning, organization development, and career development</a:t>
            </a:r>
          </a:p>
          <a:p>
            <a:r>
              <a:rPr lang="en-US" altLang="zh-CN">
                <a:ea typeface="宋体" panose="02010600030101010101" pitchFamily="2" charset="-122"/>
              </a:rPr>
              <a:t>Delivery of programs worldwide</a:t>
            </a:r>
          </a:p>
          <a:p>
            <a:r>
              <a:rPr lang="en-US" altLang="zh-CN">
                <a:ea typeface="宋体" panose="02010600030101010101" pitchFamily="2" charset="-122"/>
              </a:rPr>
              <a:t>Developing globally minded managers</a:t>
            </a:r>
          </a:p>
        </p:txBody>
      </p:sp>
    </p:spTree>
    <p:extLst>
      <p:ext uri="{BB962C8B-B14F-4D97-AF65-F5344CB8AC3E}">
        <p14:creationId xmlns:p14="http://schemas.microsoft.com/office/powerpoint/2010/main" val="2113480080"/>
      </p:ext>
    </p:extLst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8" name="Rectangle 4">
            <a:extLst>
              <a:ext uri="{FF2B5EF4-FFF2-40B4-BE49-F238E27FC236}">
                <a16:creationId xmlns:a16="http://schemas.microsoft.com/office/drawing/2014/main" id="{3B167079-6975-6E47-8A5F-B6F9D4153F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6063" y="1143000"/>
            <a:ext cx="7772400" cy="1143000"/>
          </a:xfrm>
        </p:spPr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Cultural Impacts on Training and Development Practices</a:t>
            </a:r>
          </a:p>
        </p:txBody>
      </p:sp>
      <p:sp>
        <p:nvSpPr>
          <p:cNvPr id="41989" name="Rectangle 5">
            <a:extLst>
              <a:ext uri="{FF2B5EF4-FFF2-40B4-BE49-F238E27FC236}">
                <a16:creationId xmlns:a16="http://schemas.microsoft.com/office/drawing/2014/main" id="{81DDB416-5ECC-824B-AE10-B9BDC0A5CB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2514600"/>
            <a:ext cx="7772400" cy="3276600"/>
          </a:xfrm>
        </p:spPr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Human resource development roles</a:t>
            </a:r>
          </a:p>
          <a:p>
            <a:r>
              <a:rPr lang="en-US" altLang="zh-CN">
                <a:ea typeface="宋体" panose="02010600030101010101" pitchFamily="2" charset="-122"/>
              </a:rPr>
              <a:t>Analysis and design</a:t>
            </a:r>
          </a:p>
          <a:p>
            <a:r>
              <a:rPr lang="en-US" altLang="zh-CN">
                <a:ea typeface="宋体" panose="02010600030101010101" pitchFamily="2" charset="-122"/>
              </a:rPr>
              <a:t>Development and delivery</a:t>
            </a:r>
          </a:p>
          <a:p>
            <a:r>
              <a:rPr lang="en-US" altLang="zh-CN">
                <a:ea typeface="宋体" panose="02010600030101010101" pitchFamily="2" charset="-122"/>
              </a:rPr>
              <a:t>Administration and environment</a:t>
            </a:r>
          </a:p>
        </p:txBody>
      </p:sp>
    </p:spTree>
    <p:extLst>
      <p:ext uri="{BB962C8B-B14F-4D97-AF65-F5344CB8AC3E}">
        <p14:creationId xmlns:p14="http://schemas.microsoft.com/office/powerpoint/2010/main" val="33222766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C84C1895-1829-B742-B102-9FD00941F2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10-12</a:t>
            </a:r>
          </a:p>
        </p:txBody>
      </p:sp>
      <p:sp>
        <p:nvSpPr>
          <p:cNvPr id="26628" name="Rectangle 4">
            <a:extLst>
              <a:ext uri="{FF2B5EF4-FFF2-40B4-BE49-F238E27FC236}">
                <a16:creationId xmlns:a16="http://schemas.microsoft.com/office/drawing/2014/main" id="{E1FD81E0-083B-CC44-9B41-9CA4D521FA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US" altLang="zh-CN">
                <a:ea typeface="宋体" panose="02010600030101010101" pitchFamily="2" charset="-122"/>
              </a:rPr>
              <a:t>Cross-Cultural Training Methods</a:t>
            </a:r>
          </a:p>
        </p:txBody>
      </p:sp>
      <p:sp>
        <p:nvSpPr>
          <p:cNvPr id="26629" name="Rectangle 5">
            <a:extLst>
              <a:ext uri="{FF2B5EF4-FFF2-40B4-BE49-F238E27FC236}">
                <a16:creationId xmlns:a16="http://schemas.microsoft.com/office/drawing/2014/main" id="{B852AA20-A891-3743-BDAC-701150D588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" y="1161725"/>
            <a:ext cx="8991600" cy="4221201"/>
          </a:xfrm>
          <a:prstGeom prst="rect">
            <a:avLst/>
          </a:prstGeom>
          <a:solidFill>
            <a:srgbClr val="C0FEF9"/>
          </a:solidFill>
          <a:ln>
            <a:noFill/>
          </a:ln>
          <a:effectLst>
            <a:outerShdw dist="107763" dir="2700000" algn="ctr" rotWithShape="0">
              <a:schemeClr val="folHlink"/>
            </a:outerShdw>
          </a:effectLst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6630" name="Rectangle 6">
            <a:extLst>
              <a:ext uri="{FF2B5EF4-FFF2-40B4-BE49-F238E27FC236}">
                <a16:creationId xmlns:a16="http://schemas.microsoft.com/office/drawing/2014/main" id="{A1934E54-2B7A-694D-892F-A6C70C84D4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84493" y="1417638"/>
            <a:ext cx="5540375" cy="344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Explain the major aspects of the host country 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culture, including customs, traditions, every day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behaviors.</a:t>
            </a:r>
          </a:p>
          <a:p>
            <a:pPr eaLnBrk="0" hangingPunct="0"/>
            <a:endParaRPr lang="en-US" altLang="zh-CN" sz="2000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Explain the history, geography, economy, 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politics, and other general information about the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host country and region.</a:t>
            </a:r>
          </a:p>
          <a:p>
            <a:pPr eaLnBrk="0" hangingPunct="0"/>
            <a:endParaRPr lang="en-US" altLang="zh-CN" sz="2000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Portray a real-life situation in business or 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personal life to illustrate some aspect of living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or working in the host culture.</a:t>
            </a:r>
          </a:p>
        </p:txBody>
      </p:sp>
      <p:sp>
        <p:nvSpPr>
          <p:cNvPr id="26631" name="Rectangle 7">
            <a:extLst>
              <a:ext uri="{FF2B5EF4-FFF2-40B4-BE49-F238E27FC236}">
                <a16:creationId xmlns:a16="http://schemas.microsoft.com/office/drawing/2014/main" id="{A2E7E1AC-A7E1-A94E-B2A4-F47A74345B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99" y="1628800"/>
            <a:ext cx="2933496" cy="26750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>
              <a:buClr>
                <a:srgbClr val="000099"/>
              </a:buClr>
              <a:buFont typeface="Wingdings" pitchFamily="2" charset="2"/>
              <a:buChar char="§"/>
            </a:pPr>
            <a:r>
              <a:rPr lang="zh-CN" altLang="en-US" b="1" dirty="0"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en-US" altLang="zh-CN" sz="2400" b="1" dirty="0">
                <a:latin typeface="Arial" panose="020B0604020202020204" pitchFamily="34" charset="0"/>
                <a:ea typeface="宋体" panose="02010600030101010101" pitchFamily="2" charset="-122"/>
              </a:rPr>
              <a:t>Cultural Briefings</a:t>
            </a:r>
          </a:p>
          <a:p>
            <a:pPr eaLnBrk="0" hangingPunct="0">
              <a:buClr>
                <a:srgbClr val="000099"/>
              </a:buClr>
              <a:buFont typeface="Wingdings" pitchFamily="2" charset="2"/>
              <a:buChar char="§"/>
            </a:pPr>
            <a:endParaRPr lang="en-US" altLang="zh-CN" sz="2400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itchFamily="2" charset="2"/>
              <a:buNone/>
            </a:pPr>
            <a:endParaRPr lang="en-US" altLang="zh-CN" sz="2400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itchFamily="2" charset="2"/>
              <a:buChar char="§"/>
            </a:pPr>
            <a:r>
              <a:rPr lang="en-US" altLang="zh-CN" sz="2400" b="1" dirty="0">
                <a:latin typeface="Arial" panose="020B0604020202020204" pitchFamily="34" charset="0"/>
                <a:ea typeface="宋体" panose="02010600030101010101" pitchFamily="2" charset="-122"/>
              </a:rPr>
              <a:t> Area Briefings</a:t>
            </a:r>
          </a:p>
          <a:p>
            <a:pPr eaLnBrk="0" hangingPunct="0">
              <a:buClr>
                <a:srgbClr val="000099"/>
              </a:buClr>
              <a:buFont typeface="Wingdings" pitchFamily="2" charset="2"/>
              <a:buChar char="§"/>
            </a:pPr>
            <a:endParaRPr lang="en-US" altLang="zh-CN" sz="2400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itchFamily="2" charset="2"/>
              <a:buChar char="§"/>
            </a:pPr>
            <a:endParaRPr lang="en-US" altLang="zh-CN" sz="2400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itchFamily="2" charset="2"/>
              <a:buChar char="§"/>
            </a:pPr>
            <a:r>
              <a:rPr lang="en-US" altLang="zh-CN" sz="2400" b="1" dirty="0">
                <a:latin typeface="Arial" panose="020B0604020202020204" pitchFamily="34" charset="0"/>
                <a:ea typeface="宋体" panose="02010600030101010101" pitchFamily="2" charset="-122"/>
              </a:rPr>
              <a:t> Cases</a:t>
            </a:r>
          </a:p>
        </p:txBody>
      </p:sp>
    </p:spTree>
    <p:extLst>
      <p:ext uri="{BB962C8B-B14F-4D97-AF65-F5344CB8AC3E}">
        <p14:creationId xmlns:p14="http://schemas.microsoft.com/office/powerpoint/2010/main" val="727888138"/>
      </p:ext>
    </p:extLst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53D5266D-33A9-ED4C-82E2-79BE4DEE22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336" y="323850"/>
            <a:ext cx="8747135" cy="643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488" tIns="44450" rIns="90488" bIns="44450">
            <a:spAutoFit/>
          </a:bodyPr>
          <a:lstStyle/>
          <a:p>
            <a:pPr algn="ctr" eaLnBrk="0" hangingPunct="0"/>
            <a:r>
              <a:rPr lang="en-US" altLang="zh-CN" sz="3600" i="1" dirty="0">
                <a:solidFill>
                  <a:schemeClr val="tx2"/>
                </a:solidFill>
                <a:ea typeface="宋体" panose="02010600030101010101" pitchFamily="2" charset="-122"/>
              </a:rPr>
              <a:t>Cross-Cultural Training Methods (cont.)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3277CE65-BE8D-4F48-8252-E0DB1F5AB4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-61912" y="967616"/>
            <a:ext cx="9067800" cy="4419600"/>
          </a:xfrm>
          <a:prstGeom prst="rect">
            <a:avLst/>
          </a:prstGeom>
          <a:solidFill>
            <a:srgbClr val="C0FEF9"/>
          </a:solidFill>
          <a:ln>
            <a:noFill/>
          </a:ln>
          <a:effectLst>
            <a:outerShdw dist="107763" dir="2700000" algn="ctr" rotWithShape="0">
              <a:schemeClr val="folHlink"/>
            </a:outerShdw>
          </a:effectLst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8676" name="Rectangle 4">
            <a:extLst>
              <a:ext uri="{FF2B5EF4-FFF2-40B4-BE49-F238E27FC236}">
                <a16:creationId xmlns:a16="http://schemas.microsoft.com/office/drawing/2014/main" id="{EFBAE6A1-16D3-E246-BA85-FA785BA2FF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6525" y="1307341"/>
            <a:ext cx="32162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 eaLnBrk="0" hangingPunct="0">
              <a:buClr>
                <a:srgbClr val="000099"/>
              </a:buClr>
              <a:buFont typeface="Wingdings" pitchFamily="2" charset="2"/>
              <a:buChar char="§"/>
            </a:pPr>
            <a:r>
              <a:rPr lang="zh-CN" altLang="en-US" b="1" dirty="0"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en-US" altLang="zh-CN" b="1" dirty="0">
                <a:latin typeface="Arial" panose="020B0604020202020204" pitchFamily="34" charset="0"/>
                <a:ea typeface="宋体" panose="02010600030101010101" pitchFamily="2" charset="-122"/>
              </a:rPr>
              <a:t>Role Playing</a:t>
            </a:r>
          </a:p>
          <a:p>
            <a:pPr eaLnBrk="0" hangingPunct="0">
              <a:buClr>
                <a:srgbClr val="000099"/>
              </a:buClr>
              <a:buFont typeface="Wingdings" pitchFamily="2" charset="2"/>
              <a:buChar char="§"/>
            </a:pPr>
            <a:endParaRPr lang="en-US" altLang="zh-CN" b="1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itchFamily="2" charset="2"/>
              <a:buNone/>
            </a:pPr>
            <a:endParaRPr lang="en-US" altLang="zh-CN" b="1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itchFamily="2" charset="2"/>
              <a:buChar char="§"/>
            </a:pPr>
            <a:r>
              <a:rPr lang="en-US" altLang="zh-CN" b="1" dirty="0">
                <a:latin typeface="Arial" panose="020B0604020202020204" pitchFamily="34" charset="0"/>
                <a:ea typeface="宋体" panose="02010600030101010101" pitchFamily="2" charset="-122"/>
              </a:rPr>
              <a:t> Culture Assimilator</a:t>
            </a:r>
          </a:p>
          <a:p>
            <a:pPr eaLnBrk="0" hangingPunct="0">
              <a:buClr>
                <a:srgbClr val="000099"/>
              </a:buClr>
              <a:buFont typeface="Wingdings" pitchFamily="2" charset="2"/>
              <a:buNone/>
            </a:pPr>
            <a:endParaRPr lang="en-US" altLang="zh-CN" b="1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itchFamily="2" charset="2"/>
              <a:buNone/>
            </a:pPr>
            <a:endParaRPr lang="en-US" altLang="zh-CN" b="1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itchFamily="2" charset="2"/>
              <a:buNone/>
            </a:pPr>
            <a:endParaRPr lang="en-US" altLang="zh-CN" b="1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itchFamily="2" charset="2"/>
              <a:buNone/>
            </a:pPr>
            <a:endParaRPr lang="en-US" altLang="zh-CN" b="1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itchFamily="2" charset="2"/>
              <a:buNone/>
            </a:pPr>
            <a:endParaRPr lang="en-US" altLang="zh-CN" b="1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itchFamily="2" charset="2"/>
              <a:buChar char="§"/>
            </a:pPr>
            <a:r>
              <a:rPr lang="en-US" altLang="zh-CN" b="1" dirty="0">
                <a:latin typeface="Arial" panose="020B0604020202020204" pitchFamily="34" charset="0"/>
                <a:ea typeface="宋体" panose="02010600030101010101" pitchFamily="2" charset="-122"/>
              </a:rPr>
              <a:t> Field Experiences</a:t>
            </a:r>
          </a:p>
        </p:txBody>
      </p:sp>
      <p:sp>
        <p:nvSpPr>
          <p:cNvPr id="28677" name="Rectangle 5">
            <a:extLst>
              <a:ext uri="{FF2B5EF4-FFF2-40B4-BE49-F238E27FC236}">
                <a16:creationId xmlns:a16="http://schemas.microsoft.com/office/drawing/2014/main" id="{451AB984-FC5B-154C-9D36-FDC818F82A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64658" y="967616"/>
            <a:ext cx="5653088" cy="435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Allows the trainee to act out a situation that he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or she might face in living or working in the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host country.</a:t>
            </a:r>
          </a:p>
          <a:p>
            <a:pPr eaLnBrk="0" hangingPunct="0"/>
            <a:endParaRPr lang="en-US" altLang="zh-CN" sz="2000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Provides a written set of situations that the 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trainee might encounter in living or working in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the host country.  Trainee selects one from a set of responses to the situation and is given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feedback as to whether it is appropriate and why.</a:t>
            </a:r>
          </a:p>
          <a:p>
            <a:pPr eaLnBrk="0" hangingPunct="0"/>
            <a:endParaRPr lang="en-US" altLang="zh-CN" sz="2000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Provide an opportunity for the trainee to go to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the host country or another unfamiliar culture to experience living and working for a short time.</a:t>
            </a:r>
          </a:p>
        </p:txBody>
      </p:sp>
      <p:sp>
        <p:nvSpPr>
          <p:cNvPr id="28679" name="Rectangle 7">
            <a:extLst>
              <a:ext uri="{FF2B5EF4-FFF2-40B4-BE49-F238E27FC236}">
                <a16:creationId xmlns:a16="http://schemas.microsoft.com/office/drawing/2014/main" id="{A28356A3-8257-8E4A-B28F-E16E865531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770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10-13</a:t>
            </a:r>
          </a:p>
        </p:txBody>
      </p:sp>
    </p:spTree>
    <p:extLst>
      <p:ext uri="{BB962C8B-B14F-4D97-AF65-F5344CB8AC3E}">
        <p14:creationId xmlns:p14="http://schemas.microsoft.com/office/powerpoint/2010/main" val="3274664813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>
            <a:extLst>
              <a:ext uri="{FF2B5EF4-FFF2-40B4-BE49-F238E27FC236}">
                <a16:creationId xmlns:a16="http://schemas.microsoft.com/office/drawing/2014/main" id="{A1684E05-8CBE-6442-98DA-8E75EEE494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49439" y="652241"/>
            <a:ext cx="6324600" cy="4565650"/>
          </a:xfrm>
          <a:prstGeom prst="cube">
            <a:avLst>
              <a:gd name="adj" fmla="val 24986"/>
            </a:avLst>
          </a:prstGeom>
          <a:solidFill>
            <a:srgbClr val="C0FEF9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67B3E067-EC1B-0D4E-BFC0-BAEA07926A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48600" y="6477000"/>
            <a:ext cx="990600" cy="15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10-14</a:t>
            </a:r>
          </a:p>
        </p:txBody>
      </p:sp>
      <p:sp>
        <p:nvSpPr>
          <p:cNvPr id="30725" name="Rectangle 5">
            <a:extLst>
              <a:ext uri="{FF2B5EF4-FFF2-40B4-BE49-F238E27FC236}">
                <a16:creationId xmlns:a16="http://schemas.microsoft.com/office/drawing/2014/main" id="{D1189BD7-CCED-F64D-88A5-E67C28F77BE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305800" cy="661987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algn="ctr"/>
            <a:r>
              <a:rPr lang="en-US" altLang="zh-CN" sz="3200" dirty="0">
                <a:ea typeface="宋体" panose="02010600030101010101" pitchFamily="2" charset="-122"/>
              </a:rPr>
              <a:t>How Situational Factors Influence Selection</a:t>
            </a:r>
          </a:p>
        </p:txBody>
      </p:sp>
      <p:sp>
        <p:nvSpPr>
          <p:cNvPr id="30726" name="Line 6">
            <a:extLst>
              <a:ext uri="{FF2B5EF4-FFF2-40B4-BE49-F238E27FC236}">
                <a16:creationId xmlns:a16="http://schemas.microsoft.com/office/drawing/2014/main" id="{365E90D6-9A51-1044-A05A-B21F1DE0C6A4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738438" y="4084489"/>
            <a:ext cx="5186362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0727" name="Line 7">
            <a:extLst>
              <a:ext uri="{FF2B5EF4-FFF2-40B4-BE49-F238E27FC236}">
                <a16:creationId xmlns:a16="http://schemas.microsoft.com/office/drawing/2014/main" id="{AD65D61E-544D-9543-A607-3FE0422D009E}"/>
              </a:ext>
            </a:extLst>
          </p:cNvPr>
          <p:cNvSpPr>
            <a:spLocks noChangeShapeType="1"/>
          </p:cNvSpPr>
          <p:nvPr/>
        </p:nvSpPr>
        <p:spPr bwMode="auto">
          <a:xfrm>
            <a:off x="2743200" y="663427"/>
            <a:ext cx="0" cy="34147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0728" name="Line 8">
            <a:extLst>
              <a:ext uri="{FF2B5EF4-FFF2-40B4-BE49-F238E27FC236}">
                <a16:creationId xmlns:a16="http://schemas.microsoft.com/office/drawing/2014/main" id="{B9DB4C5A-4ED9-2144-A636-5FFDF60DBD9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600200" y="4084489"/>
            <a:ext cx="1143000" cy="11430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0729" name="Rectangle 9">
            <a:extLst>
              <a:ext uri="{FF2B5EF4-FFF2-40B4-BE49-F238E27FC236}">
                <a16:creationId xmlns:a16="http://schemas.microsoft.com/office/drawing/2014/main" id="{A4877B38-94DC-5543-BA25-44F8157D96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19400" y="1874689"/>
            <a:ext cx="1295400" cy="100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FF0066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Degree of</a:t>
            </a:r>
          </a:p>
          <a:p>
            <a:pPr eaLnBrk="0" hangingPunct="0"/>
            <a:r>
              <a:rPr lang="en-US" altLang="zh-CN" sz="2000">
                <a:solidFill>
                  <a:srgbClr val="FF0066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Training</a:t>
            </a:r>
          </a:p>
          <a:p>
            <a:pPr eaLnBrk="0" hangingPunct="0"/>
            <a:r>
              <a:rPr lang="en-US" altLang="zh-CN" sz="2000">
                <a:solidFill>
                  <a:srgbClr val="FF0066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Rigor</a:t>
            </a:r>
          </a:p>
        </p:txBody>
      </p:sp>
      <p:sp>
        <p:nvSpPr>
          <p:cNvPr id="30730" name="Line 10">
            <a:extLst>
              <a:ext uri="{FF2B5EF4-FFF2-40B4-BE49-F238E27FC236}">
                <a16:creationId xmlns:a16="http://schemas.microsoft.com/office/drawing/2014/main" id="{24014C66-06C4-6747-A010-476ADC9675D5}"/>
              </a:ext>
            </a:extLst>
          </p:cNvPr>
          <p:cNvSpPr>
            <a:spLocks noChangeShapeType="1"/>
          </p:cNvSpPr>
          <p:nvPr/>
        </p:nvSpPr>
        <p:spPr bwMode="auto">
          <a:xfrm>
            <a:off x="7010400" y="663427"/>
            <a:ext cx="304800" cy="60166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0731" name="Line 11">
            <a:extLst>
              <a:ext uri="{FF2B5EF4-FFF2-40B4-BE49-F238E27FC236}">
                <a16:creationId xmlns:a16="http://schemas.microsoft.com/office/drawing/2014/main" id="{2BDBC5E2-C005-1C41-8800-A75D7311A372}"/>
              </a:ext>
            </a:extLst>
          </p:cNvPr>
          <p:cNvSpPr>
            <a:spLocks noChangeShapeType="1"/>
          </p:cNvSpPr>
          <p:nvPr/>
        </p:nvSpPr>
        <p:spPr bwMode="auto">
          <a:xfrm>
            <a:off x="7315200" y="1265089"/>
            <a:ext cx="595313" cy="1460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0732" name="Line 12">
            <a:extLst>
              <a:ext uri="{FF2B5EF4-FFF2-40B4-BE49-F238E27FC236}">
                <a16:creationId xmlns:a16="http://schemas.microsoft.com/office/drawing/2014/main" id="{8F47EFF1-6C8E-F142-AB8D-DC7AC8FE4582}"/>
              </a:ext>
            </a:extLst>
          </p:cNvPr>
          <p:cNvSpPr>
            <a:spLocks noChangeShapeType="1"/>
          </p:cNvSpPr>
          <p:nvPr/>
        </p:nvSpPr>
        <p:spPr bwMode="auto">
          <a:xfrm>
            <a:off x="7010400" y="663427"/>
            <a:ext cx="900113" cy="7477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0733" name="Rectangle 13">
            <a:extLst>
              <a:ext uri="{FF2B5EF4-FFF2-40B4-BE49-F238E27FC236}">
                <a16:creationId xmlns:a16="http://schemas.microsoft.com/office/drawing/2014/main" id="{1EBDF6E1-7B5E-9348-84C5-90BCDF3B9A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404664"/>
            <a:ext cx="650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altLang="zh-CN" sz="1800">
                <a:latin typeface="Arial" panose="020B0604020202020204" pitchFamily="34" charset="0"/>
                <a:ea typeface="宋体" panose="02010600030101010101" pitchFamily="2" charset="-122"/>
              </a:rPr>
              <a:t>High</a:t>
            </a:r>
          </a:p>
        </p:txBody>
      </p:sp>
      <p:sp>
        <p:nvSpPr>
          <p:cNvPr id="30734" name="Rectangle 14">
            <a:extLst>
              <a:ext uri="{FF2B5EF4-FFF2-40B4-BE49-F238E27FC236}">
                <a16:creationId xmlns:a16="http://schemas.microsoft.com/office/drawing/2014/main" id="{98BB249A-EE0A-644A-9C3E-C59D54D4A4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3000" y="1395264"/>
            <a:ext cx="6000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altLang="zh-CN" sz="1800">
                <a:latin typeface="Arial" panose="020B0604020202020204" pitchFamily="34" charset="0"/>
                <a:ea typeface="宋体" panose="02010600030101010101" pitchFamily="2" charset="-122"/>
              </a:rPr>
              <a:t>Low</a:t>
            </a:r>
          </a:p>
        </p:txBody>
      </p:sp>
      <p:sp>
        <p:nvSpPr>
          <p:cNvPr id="30735" name="Rectangle 15">
            <a:extLst>
              <a:ext uri="{FF2B5EF4-FFF2-40B4-BE49-F238E27FC236}">
                <a16:creationId xmlns:a16="http://schemas.microsoft.com/office/drawing/2014/main" id="{F4A1A5EE-9DD9-4341-B757-DA761CE610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400" y="1815952"/>
            <a:ext cx="6508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altLang="zh-CN" sz="1800">
                <a:latin typeface="Arial" panose="020B0604020202020204" pitchFamily="34" charset="0"/>
                <a:ea typeface="宋体" panose="02010600030101010101" pitchFamily="2" charset="-122"/>
              </a:rPr>
              <a:t>High</a:t>
            </a:r>
          </a:p>
        </p:txBody>
      </p:sp>
      <p:sp>
        <p:nvSpPr>
          <p:cNvPr id="30736" name="Rectangle 16">
            <a:extLst>
              <a:ext uri="{FF2B5EF4-FFF2-40B4-BE49-F238E27FC236}">
                <a16:creationId xmlns:a16="http://schemas.microsoft.com/office/drawing/2014/main" id="{45BDA494-D094-F443-B413-CE7619B9CF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400" y="4976664"/>
            <a:ext cx="6000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altLang="zh-CN" sz="1800">
                <a:latin typeface="Arial" panose="020B0604020202020204" pitchFamily="34" charset="0"/>
                <a:ea typeface="宋体" panose="02010600030101010101" pitchFamily="2" charset="-122"/>
              </a:rPr>
              <a:t>Low</a:t>
            </a:r>
          </a:p>
        </p:txBody>
      </p:sp>
      <p:sp>
        <p:nvSpPr>
          <p:cNvPr id="30737" name="Rectangle 17">
            <a:extLst>
              <a:ext uri="{FF2B5EF4-FFF2-40B4-BE49-F238E27FC236}">
                <a16:creationId xmlns:a16="http://schemas.microsoft.com/office/drawing/2014/main" id="{A7A6288E-FDA9-684A-B443-58B16C712B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00200" y="5281464"/>
            <a:ext cx="6000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altLang="zh-CN" sz="1800">
                <a:latin typeface="Arial" panose="020B0604020202020204" pitchFamily="34" charset="0"/>
                <a:ea typeface="宋体" panose="02010600030101010101" pitchFamily="2" charset="-122"/>
              </a:rPr>
              <a:t>Low</a:t>
            </a:r>
          </a:p>
        </p:txBody>
      </p:sp>
      <p:sp>
        <p:nvSpPr>
          <p:cNvPr id="30738" name="Rectangle 18">
            <a:extLst>
              <a:ext uri="{FF2B5EF4-FFF2-40B4-BE49-F238E27FC236}">
                <a16:creationId xmlns:a16="http://schemas.microsoft.com/office/drawing/2014/main" id="{82B4CD0C-1DBE-6848-91BC-62A1B57116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9800" y="5205264"/>
            <a:ext cx="7143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zh-CN" altLang="en-US" sz="1800"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en-US" altLang="zh-CN" sz="1800">
                <a:latin typeface="Arial" panose="020B0604020202020204" pitchFamily="34" charset="0"/>
                <a:ea typeface="宋体" panose="02010600030101010101" pitchFamily="2" charset="-122"/>
              </a:rPr>
              <a:t>High</a:t>
            </a:r>
          </a:p>
        </p:txBody>
      </p:sp>
      <p:sp>
        <p:nvSpPr>
          <p:cNvPr id="30739" name="Rectangle 19">
            <a:extLst>
              <a:ext uri="{FF2B5EF4-FFF2-40B4-BE49-F238E27FC236}">
                <a16:creationId xmlns:a16="http://schemas.microsoft.com/office/drawing/2014/main" id="{CE8C54AE-7F68-3E41-8B84-D6D87C0CD4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5200" y="3551089"/>
            <a:ext cx="32416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altLang="zh-CN" sz="1800">
                <a:latin typeface="Arial" panose="020B0604020202020204" pitchFamily="34" charset="0"/>
                <a:ea typeface="宋体" panose="02010600030101010101" pitchFamily="2" charset="-122"/>
              </a:rPr>
              <a:t>Classroom Language Training</a:t>
            </a:r>
          </a:p>
        </p:txBody>
      </p:sp>
      <p:sp>
        <p:nvSpPr>
          <p:cNvPr id="30740" name="Rectangle 20">
            <a:extLst>
              <a:ext uri="{FF2B5EF4-FFF2-40B4-BE49-F238E27FC236}">
                <a16:creationId xmlns:a16="http://schemas.microsoft.com/office/drawing/2014/main" id="{FA49E563-F8AF-5D4B-A980-9522C628EF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3779689"/>
            <a:ext cx="7270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altLang="zh-CN" sz="1800">
                <a:latin typeface="Arial" panose="020B0604020202020204" pitchFamily="34" charset="0"/>
                <a:ea typeface="宋体" panose="02010600030101010101" pitchFamily="2" charset="-122"/>
              </a:rPr>
              <a:t>Films</a:t>
            </a:r>
          </a:p>
        </p:txBody>
      </p:sp>
      <p:sp>
        <p:nvSpPr>
          <p:cNvPr id="30741" name="Rectangle 21">
            <a:extLst>
              <a:ext uri="{FF2B5EF4-FFF2-40B4-BE49-F238E27FC236}">
                <a16:creationId xmlns:a16="http://schemas.microsoft.com/office/drawing/2014/main" id="{FD5BCDD2-6DF6-434C-A73F-A92430AE4E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68625" y="4101952"/>
            <a:ext cx="12223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altLang="zh-CN" sz="1800">
                <a:solidFill>
                  <a:srgbClr val="D93192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FACTUAL</a:t>
            </a:r>
          </a:p>
        </p:txBody>
      </p:sp>
      <p:sp>
        <p:nvSpPr>
          <p:cNvPr id="30742" name="Rectangle 22">
            <a:extLst>
              <a:ext uri="{FF2B5EF4-FFF2-40B4-BE49-F238E27FC236}">
                <a16:creationId xmlns:a16="http://schemas.microsoft.com/office/drawing/2014/main" id="{C5C52967-5234-834A-9EFD-E4FAC300AF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67000" y="4389289"/>
            <a:ext cx="815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altLang="zh-CN" sz="1800">
                <a:latin typeface="Arial" panose="020B0604020202020204" pitchFamily="34" charset="0"/>
                <a:ea typeface="宋体" panose="02010600030101010101" pitchFamily="2" charset="-122"/>
              </a:rPr>
              <a:t>Books</a:t>
            </a:r>
          </a:p>
        </p:txBody>
      </p:sp>
      <p:sp>
        <p:nvSpPr>
          <p:cNvPr id="30743" name="Rectangle 23">
            <a:extLst>
              <a:ext uri="{FF2B5EF4-FFF2-40B4-BE49-F238E27FC236}">
                <a16:creationId xmlns:a16="http://schemas.microsoft.com/office/drawing/2014/main" id="{B7F1012A-2C33-FF43-B8EF-6434A5FFCD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200" y="4617889"/>
            <a:ext cx="10572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altLang="zh-CN" sz="1800">
                <a:latin typeface="Arial" panose="020B0604020202020204" pitchFamily="34" charset="0"/>
                <a:ea typeface="宋体" panose="02010600030101010101" pitchFamily="2" charset="-122"/>
              </a:rPr>
              <a:t>Lectures</a:t>
            </a:r>
          </a:p>
        </p:txBody>
      </p:sp>
      <p:sp>
        <p:nvSpPr>
          <p:cNvPr id="30744" name="Line 24">
            <a:extLst>
              <a:ext uri="{FF2B5EF4-FFF2-40B4-BE49-F238E27FC236}">
                <a16:creationId xmlns:a16="http://schemas.microsoft.com/office/drawing/2014/main" id="{7FDB75EB-B586-264A-96D4-B89DFF6342D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600200" y="884089"/>
            <a:ext cx="5257800" cy="434340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0745" name="Rectangle 25">
            <a:extLst>
              <a:ext uri="{FF2B5EF4-FFF2-40B4-BE49-F238E27FC236}">
                <a16:creationId xmlns:a16="http://schemas.microsoft.com/office/drawing/2014/main" id="{44864544-31C5-6547-B208-DD64DB4932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4863952"/>
            <a:ext cx="16160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altLang="zh-CN" sz="1800">
                <a:latin typeface="Arial" panose="020B0604020202020204" pitchFamily="34" charset="0"/>
                <a:ea typeface="宋体" panose="02010600030101010101" pitchFamily="2" charset="-122"/>
              </a:rPr>
              <a:t>Area Briefings</a:t>
            </a:r>
          </a:p>
        </p:txBody>
      </p:sp>
      <p:sp>
        <p:nvSpPr>
          <p:cNvPr id="30746" name="Rectangle 26">
            <a:extLst>
              <a:ext uri="{FF2B5EF4-FFF2-40B4-BE49-F238E27FC236}">
                <a16:creationId xmlns:a16="http://schemas.microsoft.com/office/drawing/2014/main" id="{540C5418-C473-C247-B679-207763E451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3322489"/>
            <a:ext cx="1539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altLang="zh-CN" sz="1800">
                <a:latin typeface="Arial" panose="020B0604020202020204" pitchFamily="34" charset="0"/>
                <a:ea typeface="宋体" panose="02010600030101010101" pitchFamily="2" charset="-122"/>
              </a:rPr>
              <a:t>Case Studies</a:t>
            </a:r>
          </a:p>
        </p:txBody>
      </p:sp>
      <p:sp>
        <p:nvSpPr>
          <p:cNvPr id="30747" name="Rectangle 27">
            <a:extLst>
              <a:ext uri="{FF2B5EF4-FFF2-40B4-BE49-F238E27FC236}">
                <a16:creationId xmlns:a16="http://schemas.microsoft.com/office/drawing/2014/main" id="{C10D859F-0071-A248-B61E-AA977A1AEE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91000" y="3093889"/>
            <a:ext cx="2212975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altLang="zh-CN" sz="1800">
                <a:latin typeface="Arial" panose="020B0604020202020204" pitchFamily="34" charset="0"/>
                <a:ea typeface="宋体" panose="02010600030101010101" pitchFamily="2" charset="-122"/>
              </a:rPr>
              <a:t>Culture Assimilators</a:t>
            </a:r>
          </a:p>
        </p:txBody>
      </p:sp>
      <p:sp>
        <p:nvSpPr>
          <p:cNvPr id="30748" name="Rectangle 28">
            <a:extLst>
              <a:ext uri="{FF2B5EF4-FFF2-40B4-BE49-F238E27FC236}">
                <a16:creationId xmlns:a16="http://schemas.microsoft.com/office/drawing/2014/main" id="{9DD464C7-E81B-0F41-A0EC-AFC37D184E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30725" y="2806552"/>
            <a:ext cx="20986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altLang="zh-CN" sz="1800">
                <a:latin typeface="Arial" panose="020B0604020202020204" pitchFamily="34" charset="0"/>
                <a:ea typeface="宋体" panose="02010600030101010101" pitchFamily="2" charset="-122"/>
              </a:rPr>
              <a:t>Sensitivity Training</a:t>
            </a:r>
          </a:p>
        </p:txBody>
      </p:sp>
      <p:sp>
        <p:nvSpPr>
          <p:cNvPr id="30749" name="Rectangle 29">
            <a:extLst>
              <a:ext uri="{FF2B5EF4-FFF2-40B4-BE49-F238E27FC236}">
                <a16:creationId xmlns:a16="http://schemas.microsoft.com/office/drawing/2014/main" id="{0ACA849C-B6F6-964B-9EC6-221720108D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2560489"/>
            <a:ext cx="157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altLang="zh-CN" sz="1800">
                <a:solidFill>
                  <a:srgbClr val="D93192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ANALYTICAL</a:t>
            </a:r>
          </a:p>
        </p:txBody>
      </p:sp>
      <p:sp>
        <p:nvSpPr>
          <p:cNvPr id="30750" name="Rectangle 30">
            <a:extLst>
              <a:ext uri="{FF2B5EF4-FFF2-40B4-BE49-F238E27FC236}">
                <a16:creationId xmlns:a16="http://schemas.microsoft.com/office/drawing/2014/main" id="{AC50AB33-AFA5-8D43-B28B-C62DA58C50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1600" y="2255689"/>
            <a:ext cx="32035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altLang="zh-CN" sz="1800">
                <a:latin typeface="Arial" panose="020B0604020202020204" pitchFamily="34" charset="0"/>
                <a:ea typeface="宋体" panose="02010600030101010101" pitchFamily="2" charset="-122"/>
              </a:rPr>
              <a:t>Interactive Language Training</a:t>
            </a:r>
          </a:p>
        </p:txBody>
      </p:sp>
      <p:sp>
        <p:nvSpPr>
          <p:cNvPr id="30751" name="Rectangle 31">
            <a:extLst>
              <a:ext uri="{FF2B5EF4-FFF2-40B4-BE49-F238E27FC236}">
                <a16:creationId xmlns:a16="http://schemas.microsoft.com/office/drawing/2014/main" id="{175FF052-C381-894B-A979-7B8D811D94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6400" y="2027089"/>
            <a:ext cx="12731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altLang="zh-CN" sz="1800">
                <a:latin typeface="Arial" panose="020B0604020202020204" pitchFamily="34" charset="0"/>
                <a:ea typeface="宋体" panose="02010600030101010101" pitchFamily="2" charset="-122"/>
              </a:rPr>
              <a:t>Role Plays</a:t>
            </a:r>
          </a:p>
        </p:txBody>
      </p:sp>
      <p:sp>
        <p:nvSpPr>
          <p:cNvPr id="30752" name="Rectangle 32">
            <a:extLst>
              <a:ext uri="{FF2B5EF4-FFF2-40B4-BE49-F238E27FC236}">
                <a16:creationId xmlns:a16="http://schemas.microsoft.com/office/drawing/2014/main" id="{885A5F77-1A3E-8841-BE41-5F72972BEC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15000" y="1739752"/>
            <a:ext cx="1247775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>
              <a:lnSpc>
                <a:spcPct val="110000"/>
              </a:lnSpc>
            </a:pPr>
            <a:r>
              <a:rPr lang="en-US" altLang="zh-CN" sz="1800">
                <a:latin typeface="Arial" panose="020B0604020202020204" pitchFamily="34" charset="0"/>
                <a:ea typeface="宋体" panose="02010600030101010101" pitchFamily="2" charset="-122"/>
              </a:rPr>
              <a:t>Field Trips</a:t>
            </a:r>
          </a:p>
        </p:txBody>
      </p:sp>
      <p:sp>
        <p:nvSpPr>
          <p:cNvPr id="30753" name="Rectangle 33">
            <a:extLst>
              <a:ext uri="{FF2B5EF4-FFF2-40B4-BE49-F238E27FC236}">
                <a16:creationId xmlns:a16="http://schemas.microsoft.com/office/drawing/2014/main" id="{E9C68554-8ECF-ED44-A969-F021C495C5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0" y="1434952"/>
            <a:ext cx="1362075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>
              <a:lnSpc>
                <a:spcPct val="110000"/>
              </a:lnSpc>
            </a:pPr>
            <a:r>
              <a:rPr lang="en-US" altLang="zh-CN" sz="1800">
                <a:latin typeface="Arial" panose="020B0604020202020204" pitchFamily="34" charset="0"/>
                <a:ea typeface="宋体" panose="02010600030101010101" pitchFamily="2" charset="-122"/>
              </a:rPr>
              <a:t>Simulations</a:t>
            </a:r>
          </a:p>
        </p:txBody>
      </p:sp>
      <p:sp>
        <p:nvSpPr>
          <p:cNvPr id="30754" name="Rectangle 34">
            <a:extLst>
              <a:ext uri="{FF2B5EF4-FFF2-40B4-BE49-F238E27FC236}">
                <a16:creationId xmlns:a16="http://schemas.microsoft.com/office/drawing/2014/main" id="{89BF45F3-8D00-A24C-A570-7D45775C5E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77000" y="1188889"/>
            <a:ext cx="18192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altLang="zh-CN" sz="1800">
                <a:solidFill>
                  <a:srgbClr val="D93192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EXPERIENTIAL</a:t>
            </a:r>
          </a:p>
        </p:txBody>
      </p:sp>
      <p:sp>
        <p:nvSpPr>
          <p:cNvPr id="30755" name="Rectangle 35">
            <a:extLst>
              <a:ext uri="{FF2B5EF4-FFF2-40B4-BE49-F238E27FC236}">
                <a16:creationId xmlns:a16="http://schemas.microsoft.com/office/drawing/2014/main" id="{46F649DE-16C6-1746-AAED-ED7CB6A83C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3247877"/>
            <a:ext cx="1066800" cy="100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FF0066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Degree of Job Novelty</a:t>
            </a:r>
          </a:p>
        </p:txBody>
      </p:sp>
      <p:sp>
        <p:nvSpPr>
          <p:cNvPr id="30756" name="Rectangle 36">
            <a:extLst>
              <a:ext uri="{FF2B5EF4-FFF2-40B4-BE49-F238E27FC236}">
                <a16:creationId xmlns:a16="http://schemas.microsoft.com/office/drawing/2014/main" id="{CAC70956-A0F1-1B43-9CD8-9ECB73D63D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" y="426889"/>
            <a:ext cx="1600200" cy="100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FF0066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Degree of</a:t>
            </a:r>
          </a:p>
          <a:p>
            <a:pPr eaLnBrk="0" hangingPunct="0"/>
            <a:r>
              <a:rPr lang="en-US" altLang="zh-CN" sz="2000" dirty="0">
                <a:solidFill>
                  <a:srgbClr val="FF0066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Culture Novelty</a:t>
            </a:r>
          </a:p>
        </p:txBody>
      </p:sp>
      <p:sp>
        <p:nvSpPr>
          <p:cNvPr id="30757" name="Rectangle 37">
            <a:extLst>
              <a:ext uri="{FF2B5EF4-FFF2-40B4-BE49-F238E27FC236}">
                <a16:creationId xmlns:a16="http://schemas.microsoft.com/office/drawing/2014/main" id="{644F39BC-009B-4C40-82A3-CE28CE608361}"/>
              </a:ext>
            </a:extLst>
          </p:cNvPr>
          <p:cNvSpPr>
            <a:spLocks noChangeArrowheads="1"/>
          </p:cNvSpPr>
          <p:nvPr/>
        </p:nvSpPr>
        <p:spPr bwMode="auto">
          <a:xfrm rot="19160967">
            <a:off x="3113088" y="2560489"/>
            <a:ext cx="229711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altLang="zh-CN" sz="2000" b="1" i="1">
                <a:solidFill>
                  <a:srgbClr val="CC33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Training Methods</a:t>
            </a:r>
          </a:p>
        </p:txBody>
      </p:sp>
      <p:sp>
        <p:nvSpPr>
          <p:cNvPr id="30758" name="Rectangle 38">
            <a:extLst>
              <a:ext uri="{FF2B5EF4-FFF2-40B4-BE49-F238E27FC236}">
                <a16:creationId xmlns:a16="http://schemas.microsoft.com/office/drawing/2014/main" id="{A9213E48-C3E2-AF4A-A906-710A1964C7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14928" y="5381477"/>
            <a:ext cx="5753100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FF0066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Degree of Interaction with Host Country Nationals</a:t>
            </a:r>
          </a:p>
        </p:txBody>
      </p:sp>
    </p:spTree>
    <p:extLst>
      <p:ext uri="{BB962C8B-B14F-4D97-AF65-F5344CB8AC3E}">
        <p14:creationId xmlns:p14="http://schemas.microsoft.com/office/powerpoint/2010/main" val="2281993512"/>
      </p:ext>
    </p:extLst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10B7B81F-34EA-E545-9A49-C1D4F20B05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10-11</a:t>
            </a:r>
          </a:p>
        </p:txBody>
      </p:sp>
      <p:sp>
        <p:nvSpPr>
          <p:cNvPr id="24582" name="Rectangle 6">
            <a:extLst>
              <a:ext uri="{FF2B5EF4-FFF2-40B4-BE49-F238E27FC236}">
                <a16:creationId xmlns:a16="http://schemas.microsoft.com/office/drawing/2014/main" id="{D36EF9A5-25D8-A04B-A5D8-7867E15FC8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1520" y="258762"/>
            <a:ext cx="7772400" cy="1006475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Selection of Expatriates</a:t>
            </a:r>
          </a:p>
        </p:txBody>
      </p:sp>
      <p:sp>
        <p:nvSpPr>
          <p:cNvPr id="24583" name="Rectangle 7">
            <a:extLst>
              <a:ext uri="{FF2B5EF4-FFF2-40B4-BE49-F238E27FC236}">
                <a16:creationId xmlns:a16="http://schemas.microsoft.com/office/drawing/2014/main" id="{3FF8B47A-1945-7040-B434-F03C2D2A186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00100" y="1371600"/>
            <a:ext cx="75438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 dirty="0">
                <a:ea typeface="宋体" panose="02010600030101010101" pitchFamily="2" charset="-122"/>
              </a:rPr>
              <a:t>Technical competence</a:t>
            </a:r>
          </a:p>
          <a:p>
            <a:pPr>
              <a:lnSpc>
                <a:spcPct val="90000"/>
              </a:lnSpc>
            </a:pPr>
            <a:r>
              <a:rPr lang="en-US" altLang="zh-CN" dirty="0">
                <a:ea typeface="宋体" panose="02010600030101010101" pitchFamily="2" charset="-122"/>
              </a:rPr>
              <a:t>Adaptability</a:t>
            </a:r>
          </a:p>
          <a:p>
            <a:pPr>
              <a:lnSpc>
                <a:spcPct val="90000"/>
              </a:lnSpc>
            </a:pPr>
            <a:r>
              <a:rPr lang="en-US" altLang="zh-CN" dirty="0">
                <a:ea typeface="宋体" panose="02010600030101010101" pitchFamily="2" charset="-122"/>
              </a:rPr>
              <a:t>Communication skills</a:t>
            </a:r>
          </a:p>
          <a:p>
            <a:pPr>
              <a:lnSpc>
                <a:spcPct val="90000"/>
              </a:lnSpc>
            </a:pPr>
            <a:r>
              <a:rPr lang="en-US" altLang="zh-CN" dirty="0">
                <a:ea typeface="宋体" panose="02010600030101010101" pitchFamily="2" charset="-122"/>
              </a:rPr>
              <a:t>Family stability</a:t>
            </a:r>
          </a:p>
          <a:p>
            <a:pPr>
              <a:lnSpc>
                <a:spcPct val="90000"/>
              </a:lnSpc>
            </a:pPr>
            <a:r>
              <a:rPr lang="en-US" altLang="zh-CN" dirty="0">
                <a:ea typeface="宋体" panose="02010600030101010101" pitchFamily="2" charset="-122"/>
              </a:rPr>
              <a:t>Gender </a:t>
            </a:r>
          </a:p>
          <a:p>
            <a:pPr>
              <a:lnSpc>
                <a:spcPct val="90000"/>
              </a:lnSpc>
            </a:pPr>
            <a:r>
              <a:rPr lang="en-US" altLang="zh-CN" dirty="0">
                <a:ea typeface="宋体" panose="02010600030101010101" pitchFamily="2" charset="-122"/>
              </a:rPr>
              <a:t>Age</a:t>
            </a:r>
          </a:p>
          <a:p>
            <a:pPr>
              <a:lnSpc>
                <a:spcPct val="90000"/>
              </a:lnSpc>
            </a:pPr>
            <a:r>
              <a:rPr lang="en-US" altLang="zh-CN" dirty="0">
                <a:ea typeface="宋体" panose="02010600030101010101" pitchFamily="2" charset="-122"/>
              </a:rPr>
              <a:t>Ethnicity</a:t>
            </a:r>
          </a:p>
        </p:txBody>
      </p:sp>
    </p:spTree>
    <p:extLst>
      <p:ext uri="{BB962C8B-B14F-4D97-AF65-F5344CB8AC3E}">
        <p14:creationId xmlns:p14="http://schemas.microsoft.com/office/powerpoint/2010/main" val="3853382089"/>
      </p:ext>
    </p:extLst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D9F04708-929D-4B4F-9AAB-F47814E15F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Expatriate Failure Rates</a:t>
            </a: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7B10F451-3923-2B42-BB31-75DD1D006C3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2057400"/>
            <a:ext cx="7772400" cy="4114800"/>
          </a:xfrm>
          <a:noFill/>
          <a:ln/>
        </p:spPr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U.S.: 10-40%</a:t>
            </a:r>
          </a:p>
          <a:p>
            <a:r>
              <a:rPr lang="en-US" altLang="zh-CN">
                <a:ea typeface="宋体" panose="02010600030101010101" pitchFamily="2" charset="-122"/>
              </a:rPr>
              <a:t>Western Europe: 5-15%</a:t>
            </a:r>
          </a:p>
          <a:p>
            <a:r>
              <a:rPr lang="en-US" altLang="zh-CN">
                <a:ea typeface="宋体" panose="02010600030101010101" pitchFamily="2" charset="-122"/>
              </a:rPr>
              <a:t>Japan: Less than 5%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08377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3" name="Rectangle 5">
            <a:extLst>
              <a:ext uri="{FF2B5EF4-FFF2-40B4-BE49-F238E27FC236}">
                <a16:creationId xmlns:a16="http://schemas.microsoft.com/office/drawing/2014/main" id="{27C3A6DF-4976-AD4C-88D6-9140B847FA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512" y="236537"/>
            <a:ext cx="7772400" cy="1050925"/>
          </a:xfrm>
        </p:spPr>
        <p:txBody>
          <a:bodyPr/>
          <a:lstStyle/>
          <a:p>
            <a:r>
              <a:rPr lang="en-US" altLang="en-US" dirty="0"/>
              <a:t>Managing Expatriates</a:t>
            </a:r>
          </a:p>
        </p:txBody>
      </p:sp>
      <p:sp>
        <p:nvSpPr>
          <p:cNvPr id="68615" name="Rectangle 7">
            <a:extLst>
              <a:ext uri="{FF2B5EF4-FFF2-40B4-BE49-F238E27FC236}">
                <a16:creationId xmlns:a16="http://schemas.microsoft.com/office/drawing/2014/main" id="{C9350CF2-782E-DE43-BCF4-39D222C407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11560" y="1371600"/>
            <a:ext cx="7467600" cy="4114800"/>
          </a:xfrm>
          <a:noFill/>
          <a:ln/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Expatriate training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Cross-cultural adjustment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Expatriate evaluation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Expatriate compensation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Reentry adjustment</a:t>
            </a:r>
          </a:p>
        </p:txBody>
      </p:sp>
    </p:spTree>
    <p:extLst>
      <p:ext uri="{BB962C8B-B14F-4D97-AF65-F5344CB8AC3E}">
        <p14:creationId xmlns:p14="http://schemas.microsoft.com/office/powerpoint/2010/main" val="1826555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D6CC5EC8-A388-2640-8822-554D98AB2E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520" y="332656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50000"/>
                    </a:schemeClr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zh-CN" sz="4400" i="1" dirty="0">
                <a:solidFill>
                  <a:schemeClr val="tx2"/>
                </a:solidFill>
                <a:ea typeface="宋体" panose="02010600030101010101" pitchFamily="2" charset="-122"/>
              </a:rPr>
              <a:t>Retaining the Expatriates</a:t>
            </a:r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C30582ED-D18D-724B-9252-691F838143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560" y="1440824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FontTx/>
              <a:buBlip>
                <a:blip r:embed="rId2"/>
              </a:buBlip>
            </a:pPr>
            <a:r>
              <a:rPr lang="en-US" altLang="zh-CN" sz="3200" dirty="0">
                <a:latin typeface="Tahoma" panose="020B0604030504040204" pitchFamily="34" charset="0"/>
                <a:ea typeface="宋体" panose="02010600030101010101" pitchFamily="2" charset="-122"/>
              </a:rPr>
              <a:t>80% believe they would be promoted</a:t>
            </a:r>
          </a:p>
          <a:p>
            <a:pPr>
              <a:spcBef>
                <a:spcPct val="20000"/>
              </a:spcBef>
              <a:buFontTx/>
              <a:buBlip>
                <a:blip r:embed="rId2"/>
              </a:buBlip>
            </a:pPr>
            <a:r>
              <a:rPr lang="en-US" altLang="zh-CN" sz="3200" dirty="0">
                <a:latin typeface="Tahoma" panose="020B0604030504040204" pitchFamily="34" charset="0"/>
                <a:ea typeface="宋体" panose="02010600030101010101" pitchFamily="2" charset="-122"/>
              </a:rPr>
              <a:t>About 23% get the promotion</a:t>
            </a:r>
          </a:p>
          <a:p>
            <a:pPr>
              <a:spcBef>
                <a:spcPct val="20000"/>
              </a:spcBef>
              <a:buFontTx/>
              <a:buBlip>
                <a:blip r:embed="rId2"/>
              </a:buBlip>
            </a:pPr>
            <a:r>
              <a:rPr lang="en-US" altLang="zh-CN" sz="3200" dirty="0">
                <a:latin typeface="Tahoma" panose="020B0604030504040204" pitchFamily="34" charset="0"/>
                <a:ea typeface="宋体" panose="02010600030101010101" pitchFamily="2" charset="-122"/>
              </a:rPr>
              <a:t>20% want to leave the company upon return</a:t>
            </a:r>
          </a:p>
          <a:p>
            <a:pPr>
              <a:spcBef>
                <a:spcPct val="20000"/>
              </a:spcBef>
              <a:buFontTx/>
              <a:buBlip>
                <a:blip r:embed="rId2"/>
              </a:buBlip>
            </a:pPr>
            <a:r>
              <a:rPr lang="en-US" altLang="zh-CN" sz="3200" dirty="0">
                <a:latin typeface="Tahoma" panose="020B0604030504040204" pitchFamily="34" charset="0"/>
                <a:ea typeface="宋体" panose="02010600030101010101" pitchFamily="2" charset="-122"/>
              </a:rPr>
              <a:t>Average turnover cost is $250,000</a:t>
            </a:r>
          </a:p>
        </p:txBody>
      </p:sp>
    </p:spTree>
    <p:extLst>
      <p:ext uri="{BB962C8B-B14F-4D97-AF65-F5344CB8AC3E}">
        <p14:creationId xmlns:p14="http://schemas.microsoft.com/office/powerpoint/2010/main" val="38990262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>
            <a:extLst>
              <a:ext uri="{FF2B5EF4-FFF2-40B4-BE49-F238E27FC236}">
                <a16:creationId xmlns:a16="http://schemas.microsoft.com/office/drawing/2014/main" id="{FFBC825E-A5D5-7A48-A913-F0DE5CB971D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Expatriate Reentry</a:t>
            </a:r>
            <a:endParaRPr lang="en-US" altLang="en-US"/>
          </a:p>
        </p:txBody>
      </p:sp>
      <p:sp>
        <p:nvSpPr>
          <p:cNvPr id="77828" name="Rectangle 4">
            <a:extLst>
              <a:ext uri="{FF2B5EF4-FFF2-40B4-BE49-F238E27FC236}">
                <a16:creationId xmlns:a16="http://schemas.microsoft.com/office/drawing/2014/main" id="{3A5D6781-388D-4F47-B297-88C739C7B0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35370" y="1417638"/>
            <a:ext cx="7772400" cy="4114800"/>
          </a:xfrm>
          <a:noFill/>
          <a:ln/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Minimize “reverse cultural shock”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Integrate the manager back</a:t>
            </a:r>
            <a:br>
              <a:rPr lang="en-US" altLang="zh-CN" dirty="0">
                <a:ea typeface="宋体" panose="02010600030101010101" pitchFamily="2" charset="-122"/>
              </a:rPr>
            </a:br>
            <a:r>
              <a:rPr lang="en-US" altLang="zh-CN" dirty="0">
                <a:ea typeface="宋体" panose="02010600030101010101" pitchFamily="2" charset="-122"/>
              </a:rPr>
              <a:t>into the home office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Adjustments to a new</a:t>
            </a:r>
            <a:br>
              <a:rPr lang="en-US" altLang="zh-CN" dirty="0">
                <a:ea typeface="宋体" panose="02010600030101010101" pitchFamily="2" charset="-122"/>
              </a:rPr>
            </a:br>
            <a:r>
              <a:rPr lang="en-US" altLang="zh-CN" dirty="0">
                <a:ea typeface="宋体" panose="02010600030101010101" pitchFamily="2" charset="-122"/>
              </a:rPr>
              <a:t>or lower standard of living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Allow for reentry time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858038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2" name="Rectangle 4">
            <a:extLst>
              <a:ext uri="{FF2B5EF4-FFF2-40B4-BE49-F238E27FC236}">
                <a16:creationId xmlns:a16="http://schemas.microsoft.com/office/drawing/2014/main" id="{93CB7851-76ED-FF44-A015-2B71C0CBD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Performance Evaluation</a:t>
            </a:r>
          </a:p>
        </p:txBody>
      </p:sp>
      <p:sp>
        <p:nvSpPr>
          <p:cNvPr id="43013" name="Rectangle 5">
            <a:extLst>
              <a:ext uri="{FF2B5EF4-FFF2-40B4-BE49-F238E27FC236}">
                <a16:creationId xmlns:a16="http://schemas.microsoft.com/office/drawing/2014/main" id="{49CE68BA-544B-B345-9204-BE29EBD9B26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772400" cy="4114800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Purpose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Timeframe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Standards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Feedback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Market conditions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Economic factors</a:t>
            </a:r>
          </a:p>
        </p:txBody>
      </p:sp>
    </p:spTree>
    <p:extLst>
      <p:ext uri="{BB962C8B-B14F-4D97-AF65-F5344CB8AC3E}">
        <p14:creationId xmlns:p14="http://schemas.microsoft.com/office/powerpoint/2010/main" val="21458069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6" name="Rectangle 1028">
            <a:extLst>
              <a:ext uri="{FF2B5EF4-FFF2-40B4-BE49-F238E27FC236}">
                <a16:creationId xmlns:a16="http://schemas.microsoft.com/office/drawing/2014/main" id="{8847521D-76CD-2240-9B39-2A08D3745CE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Compensation and Benefits</a:t>
            </a:r>
          </a:p>
        </p:txBody>
      </p:sp>
      <p:sp>
        <p:nvSpPr>
          <p:cNvPr id="44037" name="Rectangle 1029">
            <a:extLst>
              <a:ext uri="{FF2B5EF4-FFF2-40B4-BE49-F238E27FC236}">
                <a16:creationId xmlns:a16="http://schemas.microsoft.com/office/drawing/2014/main" id="{2E6EE492-7412-7145-B28A-AD745120581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371600"/>
            <a:ext cx="8430816" cy="4114800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Salary-related and non-salary related factors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Organizational philosophy and strategy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Cost to the organization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Employee motivation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Company image</a:t>
            </a:r>
          </a:p>
        </p:txBody>
      </p:sp>
    </p:spTree>
    <p:extLst>
      <p:ext uri="{BB962C8B-B14F-4D97-AF65-F5344CB8AC3E}">
        <p14:creationId xmlns:p14="http://schemas.microsoft.com/office/powerpoint/2010/main" val="41040617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541F5510-6782-2F43-8C6F-64460DDAFF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10-16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BE36BF9A-5EC7-344F-9770-A65A3FBB52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US" altLang="zh-CN" sz="1400">
                <a:ea typeface="宋体" panose="02010600030101010101" pitchFamily="2" charset="-122"/>
              </a:rPr>
              <a:t>IBUS 681, Dr. Yang</a:t>
            </a:r>
          </a:p>
        </p:txBody>
      </p:sp>
      <p:sp>
        <p:nvSpPr>
          <p:cNvPr id="34822" name="Rectangle 6">
            <a:extLst>
              <a:ext uri="{FF2B5EF4-FFF2-40B4-BE49-F238E27FC236}">
                <a16:creationId xmlns:a16="http://schemas.microsoft.com/office/drawing/2014/main" id="{37E0D93E-8BB1-5346-A97F-85210B564C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1866" y="0"/>
            <a:ext cx="8229600" cy="1143000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Typical Expatriate Benefits</a:t>
            </a:r>
          </a:p>
        </p:txBody>
      </p:sp>
      <p:sp>
        <p:nvSpPr>
          <p:cNvPr id="34823" name="Rectangle 7">
            <a:extLst>
              <a:ext uri="{FF2B5EF4-FFF2-40B4-BE49-F238E27FC236}">
                <a16:creationId xmlns:a16="http://schemas.microsoft.com/office/drawing/2014/main" id="{69A1795F-E5B5-9A48-9E24-0D4327159B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80466" y="1153138"/>
            <a:ext cx="7772400" cy="4114800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Overseas premium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Housing allowance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Cost of living allowance (COLA)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Moving expenses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Tuition for dependent education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Home leave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Tax reimbursement plans</a:t>
            </a:r>
          </a:p>
        </p:txBody>
      </p:sp>
    </p:spTree>
    <p:extLst>
      <p:ext uri="{BB962C8B-B14F-4D97-AF65-F5344CB8AC3E}">
        <p14:creationId xmlns:p14="http://schemas.microsoft.com/office/powerpoint/2010/main" val="2710994542"/>
      </p:ext>
    </p:extLst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0" name="Rectangle 4">
            <a:extLst>
              <a:ext uri="{FF2B5EF4-FFF2-40B4-BE49-F238E27FC236}">
                <a16:creationId xmlns:a16="http://schemas.microsoft.com/office/drawing/2014/main" id="{AA788C94-A5EC-6947-982C-2C317BE033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536" y="92075"/>
            <a:ext cx="7772400" cy="898525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Labor Relations</a:t>
            </a:r>
          </a:p>
        </p:txBody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2E07E8F3-EE55-0B4C-81D6-862672A4CA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1021614"/>
            <a:ext cx="7772400" cy="4114800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Labor relations function</a:t>
            </a:r>
          </a:p>
          <a:p>
            <a:pPr lvl="1"/>
            <a:r>
              <a:rPr lang="en-US" altLang="zh-CN" dirty="0">
                <a:ea typeface="宋体" panose="02010600030101010101" pitchFamily="2" charset="-122"/>
              </a:rPr>
              <a:t>Identify and define roles of management and workers in the workplace</a:t>
            </a:r>
          </a:p>
          <a:p>
            <a:pPr lvl="1"/>
            <a:r>
              <a:rPr lang="en-US" altLang="zh-CN" dirty="0">
                <a:ea typeface="宋体" panose="02010600030101010101" pitchFamily="2" charset="-122"/>
              </a:rPr>
              <a:t>Collective bargaining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Union organizations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Union membership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Labor law</a:t>
            </a:r>
          </a:p>
        </p:txBody>
      </p:sp>
    </p:spTree>
    <p:extLst>
      <p:ext uri="{BB962C8B-B14F-4D97-AF65-F5344CB8AC3E}">
        <p14:creationId xmlns:p14="http://schemas.microsoft.com/office/powerpoint/2010/main" val="35514728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6997D30F-33C2-F74D-9CC9-ADC00847B4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10-17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009AE643-8DDF-AD4F-A089-9E1000EC9C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US" altLang="zh-CN" sz="1400">
                <a:ea typeface="宋体" panose="02010600030101010101" pitchFamily="2" charset="-122"/>
              </a:rPr>
              <a:t>IBUS 681, Dr. Yang</a:t>
            </a:r>
          </a:p>
        </p:txBody>
      </p:sp>
      <p:sp>
        <p:nvSpPr>
          <p:cNvPr id="36871" name="Rectangle 7">
            <a:extLst>
              <a:ext uri="{FF2B5EF4-FFF2-40B4-BE49-F238E27FC236}">
                <a16:creationId xmlns:a16="http://schemas.microsoft.com/office/drawing/2014/main" id="{0177AC65-897F-714C-BAEC-676999D8FF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Convergence or Divergence?</a:t>
            </a:r>
          </a:p>
        </p:txBody>
      </p:sp>
      <p:sp>
        <p:nvSpPr>
          <p:cNvPr id="36872" name="Rectangle 8">
            <a:extLst>
              <a:ext uri="{FF2B5EF4-FFF2-40B4-BE49-F238E27FC236}">
                <a16:creationId xmlns:a16="http://schemas.microsoft.com/office/drawing/2014/main" id="{1F75C882-8B82-0047-997F-4DB973D31170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US" altLang="zh-CN" sz="2800">
                <a:solidFill>
                  <a:srgbClr val="000099"/>
                </a:solidFill>
                <a:ea typeface="宋体" panose="02010600030101010101" pitchFamily="2" charset="-122"/>
              </a:rPr>
              <a:t>Large corporations’ preference for consistent worldwide systems</a:t>
            </a:r>
          </a:p>
          <a:p>
            <a:r>
              <a:rPr lang="en-US" altLang="zh-CN" sz="2800">
                <a:solidFill>
                  <a:srgbClr val="000099"/>
                </a:solidFill>
                <a:ea typeface="宋体" panose="02010600030101010101" pitchFamily="2" charset="-122"/>
              </a:rPr>
              <a:t>Smaller companies’ desire for more professional systems</a:t>
            </a:r>
          </a:p>
        </p:txBody>
      </p:sp>
      <p:sp>
        <p:nvSpPr>
          <p:cNvPr id="36873" name="Rectangle 9">
            <a:extLst>
              <a:ext uri="{FF2B5EF4-FFF2-40B4-BE49-F238E27FC236}">
                <a16:creationId xmlns:a16="http://schemas.microsoft.com/office/drawing/2014/main" id="{38CE58C5-C6BA-E843-897B-9F73F9D0F007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altLang="zh-CN" sz="2800" i="1">
                <a:solidFill>
                  <a:srgbClr val="008074"/>
                </a:solidFill>
                <a:ea typeface="宋体" panose="02010600030101010101" pitchFamily="2" charset="-122"/>
              </a:rPr>
              <a:t>Need to follow local HRM laws</a:t>
            </a:r>
          </a:p>
          <a:p>
            <a:r>
              <a:rPr lang="en-US" altLang="zh-CN" sz="2800" i="1">
                <a:solidFill>
                  <a:srgbClr val="008074"/>
                </a:solidFill>
                <a:ea typeface="宋体" panose="02010600030101010101" pitchFamily="2" charset="-122"/>
              </a:rPr>
              <a:t>Development of unique techniques and practices to suit local cultural and legal requirements</a:t>
            </a:r>
          </a:p>
        </p:txBody>
      </p:sp>
    </p:spTree>
    <p:extLst>
      <p:ext uri="{BB962C8B-B14F-4D97-AF65-F5344CB8AC3E}">
        <p14:creationId xmlns:p14="http://schemas.microsoft.com/office/powerpoint/2010/main" val="1631030673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733260C1-9A6B-A34C-BE9C-74E4FA6001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10-18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17148AA6-EE0A-9248-9664-8C93927069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US" altLang="zh-CN" sz="1400">
                <a:ea typeface="宋体" panose="02010600030101010101" pitchFamily="2" charset="-122"/>
              </a:rPr>
              <a:t>IBUS 681, Dr. Yang</a:t>
            </a:r>
          </a:p>
        </p:txBody>
      </p:sp>
      <p:sp>
        <p:nvSpPr>
          <p:cNvPr id="38918" name="Rectangle 6">
            <a:extLst>
              <a:ext uri="{FF2B5EF4-FFF2-40B4-BE49-F238E27FC236}">
                <a16:creationId xmlns:a16="http://schemas.microsoft.com/office/drawing/2014/main" id="{44E575DE-584C-2B41-BE02-70E742EDAD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Implications for Managers</a:t>
            </a:r>
          </a:p>
        </p:txBody>
      </p:sp>
      <p:sp>
        <p:nvSpPr>
          <p:cNvPr id="38919" name="Rectangle 7">
            <a:extLst>
              <a:ext uri="{FF2B5EF4-FFF2-40B4-BE49-F238E27FC236}">
                <a16:creationId xmlns:a16="http://schemas.microsoft.com/office/drawing/2014/main" id="{B32490C1-045A-FE4F-AB85-B26459E08E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412786"/>
            <a:ext cx="7772400" cy="4114800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Every international manager has responsibility for effectively managing human resources, and therefore, must understand IHRM functions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It is helpful to understand IHRM because of potential impact on your career</a:t>
            </a:r>
          </a:p>
        </p:txBody>
      </p:sp>
    </p:spTree>
    <p:extLst>
      <p:ext uri="{BB962C8B-B14F-4D97-AF65-F5344CB8AC3E}">
        <p14:creationId xmlns:p14="http://schemas.microsoft.com/office/powerpoint/2010/main" val="3389721049"/>
      </p:ext>
    </p:extLst>
  </p:cSld>
  <p:clrMapOvr>
    <a:masterClrMapping/>
  </p:clrMapOvr>
  <p:transition spd="slow"/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2599</TotalTime>
  <Words>822</Words>
  <Application>Microsoft Macintosh PowerPoint</Application>
  <PresentationFormat>On-screen Show (4:3)</PresentationFormat>
  <Paragraphs>207</Paragraphs>
  <Slides>24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Myriad Pro</vt:lpstr>
      <vt:lpstr>Tahoma</vt:lpstr>
      <vt:lpstr>Times New Roman</vt:lpstr>
      <vt:lpstr>Verdana</vt:lpstr>
      <vt:lpstr>Wingdings</vt:lpstr>
      <vt:lpstr>20140311PresentationUWTSDTemplate</vt:lpstr>
      <vt:lpstr>  Managing in complex environments: Strategies, Insights and Solutions MICE SPBD 7006  Week 8 (Lecture 1) Major GLOBAL HRM Functions</vt:lpstr>
      <vt:lpstr>Learning Objectives</vt:lpstr>
      <vt:lpstr>Learning Objectives (cont.)</vt:lpstr>
      <vt:lpstr>Major HRM Functions</vt:lpstr>
      <vt:lpstr>Major Areas of International Human Resource Management</vt:lpstr>
      <vt:lpstr>Approaches to Managing and Staffing Subsidiaries</vt:lpstr>
      <vt:lpstr>Choosing an Approach to IHRM</vt:lpstr>
      <vt:lpstr>Recruitment and Selection</vt:lpstr>
      <vt:lpstr>Training and Development</vt:lpstr>
      <vt:lpstr>Cultural Impacts on Training and Development Practices</vt:lpstr>
      <vt:lpstr>Cross-Cultural Training Methods</vt:lpstr>
      <vt:lpstr>PowerPoint Presentation</vt:lpstr>
      <vt:lpstr>How Situational Factors Influence Selection</vt:lpstr>
      <vt:lpstr>Selection of Expatriates</vt:lpstr>
      <vt:lpstr>Expatriate Failure Rates</vt:lpstr>
      <vt:lpstr>Managing Expatriates</vt:lpstr>
      <vt:lpstr>PowerPoint Presentation</vt:lpstr>
      <vt:lpstr>Expatriate Reentry</vt:lpstr>
      <vt:lpstr>Performance Evaluation</vt:lpstr>
      <vt:lpstr>Compensation and Benefits</vt:lpstr>
      <vt:lpstr>Typical Expatriate Benefits</vt:lpstr>
      <vt:lpstr>Labor Relations</vt:lpstr>
      <vt:lpstr>Convergence or Divergence?</vt:lpstr>
      <vt:lpstr>Implications for Managers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170</cp:revision>
  <cp:lastPrinted>2018-07-09T15:27:01Z</cp:lastPrinted>
  <dcterms:created xsi:type="dcterms:W3CDTF">2002-10-07T19:43:58Z</dcterms:created>
  <dcterms:modified xsi:type="dcterms:W3CDTF">2020-08-05T07:50:12Z</dcterms:modified>
</cp:coreProperties>
</file>