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3.jpg" ContentType="image/jpeg"/>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Lst>
  <p:notesMasterIdLst>
    <p:notesMasterId r:id="rId13"/>
  </p:notesMasterIdLst>
  <p:sldIdLst>
    <p:sldId id="256" r:id="rId2"/>
    <p:sldId id="258" r:id="rId3"/>
    <p:sldId id="257" r:id="rId4"/>
    <p:sldId id="259" r:id="rId5"/>
    <p:sldId id="260" r:id="rId6"/>
    <p:sldId id="261" r:id="rId7"/>
    <p:sldId id="265" r:id="rId8"/>
    <p:sldId id="262" r:id="rId9"/>
    <p:sldId id="266" r:id="rId10"/>
    <p:sldId id="264" r:id="rId11"/>
    <p:sldId id="263" r:id="rId12"/>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7715"/>
    <a:srgbClr val="0A56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62"/>
    <p:restoredTop sz="94640"/>
  </p:normalViewPr>
  <p:slideViewPr>
    <p:cSldViewPr snapToGrid="0">
      <p:cViewPr>
        <p:scale>
          <a:sx n="123" d="100"/>
          <a:sy n="123" d="100"/>
        </p:scale>
        <p:origin x="176"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‹Nº›</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grpSp>
        <p:nvGrpSpPr>
          <p:cNvPr id="89" name="Group 88"/>
          <p:cNvGrpSpPr/>
          <p:nvPr/>
        </p:nvGrpSpPr>
        <p:grpSpPr>
          <a:xfrm>
            <a:off x="-247255" y="-44532"/>
            <a:ext cx="9386888" cy="5192849"/>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251970" y="889862"/>
            <a:ext cx="6636259" cy="3358450"/>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319427" y="1556628"/>
            <a:ext cx="6509936" cy="1311547"/>
          </a:xfrm>
        </p:spPr>
        <p:txBody>
          <a:bodyPr bIns="0" anchor="b">
            <a:normAutofit/>
          </a:bodyPr>
          <a:lstStyle>
            <a:lvl1pPr algn="ctr">
              <a:lnSpc>
                <a:spcPct val="80000"/>
              </a:lnSpc>
              <a:defRPr sz="4050" spc="-113">
                <a:solidFill>
                  <a:srgbClr val="FFFEFF"/>
                </a:solidFill>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319428" y="2929700"/>
            <a:ext cx="6505070" cy="991940"/>
          </a:xfrm>
        </p:spPr>
        <p:txBody>
          <a:bodyPr tIns="0">
            <a:normAutofit/>
          </a:bodyPr>
          <a:lstStyle>
            <a:lvl1pPr marL="0" indent="0" algn="ctr">
              <a:lnSpc>
                <a:spcPct val="100000"/>
              </a:lnSpc>
              <a:buNone/>
              <a:defRPr sz="1350" b="0">
                <a:solidFill>
                  <a:srgbClr val="FFFEFF"/>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a:xfrm>
            <a:off x="603504" y="240030"/>
            <a:ext cx="2743200" cy="240030"/>
          </a:xfrm>
        </p:spPr>
        <p:txBody>
          <a:bodyPr vert="horz" lIns="91440" tIns="45720" rIns="91440" bIns="45720" rtlCol="0" anchor="ctr"/>
          <a:lstStyle>
            <a:lvl1pPr>
              <a:defRPr lang="en-US"/>
            </a:lvl1pPr>
          </a:lstStyle>
          <a:p>
            <a:fld id="{75B2862A-0383-1444-9E9C-433C98FA0833}" type="datetimeFigureOut">
              <a:rPr lang="es-GB" smtClean="0"/>
              <a:t>19/07/2026</a:t>
            </a:fld>
            <a:endParaRPr lang="es-GB"/>
          </a:p>
        </p:txBody>
      </p:sp>
      <p:sp>
        <p:nvSpPr>
          <p:cNvPr id="5" name="Footer Placeholder 4"/>
          <p:cNvSpPr>
            <a:spLocks noGrp="1"/>
          </p:cNvSpPr>
          <p:nvPr>
            <p:ph type="ftr" sz="quarter" idx="11"/>
          </p:nvPr>
        </p:nvSpPr>
        <p:spPr>
          <a:xfrm>
            <a:off x="603504" y="4670298"/>
            <a:ext cx="7941564" cy="240030"/>
          </a:xfrm>
        </p:spPr>
        <p:txBody>
          <a:bodyPr/>
          <a:lstStyle>
            <a:lvl1pPr algn="ctr">
              <a:defRPr/>
            </a:lvl1pPr>
          </a:lstStyle>
          <a:p>
            <a:endParaRPr lang="es-GB"/>
          </a:p>
        </p:txBody>
      </p:sp>
      <p:sp>
        <p:nvSpPr>
          <p:cNvPr id="6" name="Slide Number Placeholder 5"/>
          <p:cNvSpPr>
            <a:spLocks noGrp="1"/>
          </p:cNvSpPr>
          <p:nvPr>
            <p:ph type="sldNum" sz="quarter" idx="12"/>
          </p:nvPr>
        </p:nvSpPr>
        <p:spPr>
          <a:xfrm>
            <a:off x="7852410" y="240030"/>
            <a:ext cx="685800" cy="240030"/>
          </a:xfrm>
        </p:spPr>
        <p:txBody>
          <a:bodyPr/>
          <a:lstStyle/>
          <a:p>
            <a:fld id="{1FDA0078-19F3-8E4E-B419-395F6B5D072C}" type="slidenum">
              <a:rPr lang="es-GB" smtClean="0"/>
              <a:t>‹Nº›</a:t>
            </a:fld>
            <a:endParaRPr lang="es-GB"/>
          </a:p>
        </p:txBody>
      </p:sp>
    </p:spTree>
    <p:extLst>
      <p:ext uri="{BB962C8B-B14F-4D97-AF65-F5344CB8AC3E}">
        <p14:creationId xmlns:p14="http://schemas.microsoft.com/office/powerpoint/2010/main" val="2381069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grpSp>
        <p:nvGrpSpPr>
          <p:cNvPr id="80" name="Group 79"/>
          <p:cNvGrpSpPr/>
          <p:nvPr/>
        </p:nvGrpSpPr>
        <p:grpSpPr>
          <a:xfrm>
            <a:off x="-313135" y="0"/>
            <a:ext cx="9438086" cy="5139929"/>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600108" y="1274692"/>
            <a:ext cx="2755857" cy="2602816"/>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1762444"/>
            <a:ext cx="2624234" cy="1842332"/>
          </a:xfrm>
        </p:spPr>
        <p:txBody>
          <a:bodyPr/>
          <a:lstStyle>
            <a:lvl1pPr>
              <a:defRPr>
                <a:solidFill>
                  <a:srgbClr val="FFFEFF"/>
                </a:solidFill>
              </a:defRPr>
            </a:lvl1pPr>
          </a:lstStyle>
          <a:p>
            <a:r>
              <a:rPr lang="es-ES"/>
              <a:t>Haga clic para modificar el estilo de título del patrón</a:t>
            </a:r>
            <a:endParaRPr lang="en-US" dirty="0"/>
          </a:p>
        </p:txBody>
      </p:sp>
      <p:sp>
        <p:nvSpPr>
          <p:cNvPr id="3" name="Content Placeholder 2"/>
          <p:cNvSpPr>
            <a:spLocks noGrp="1"/>
          </p:cNvSpPr>
          <p:nvPr>
            <p:ph idx="1"/>
          </p:nvPr>
        </p:nvSpPr>
        <p:spPr>
          <a:xfrm>
            <a:off x="3838835" y="602389"/>
            <a:ext cx="4711405" cy="3936467"/>
          </a:xfrm>
        </p:spPr>
        <p:txBody>
          <a:bodyPr anchor="ct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287985074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grpSp>
        <p:nvGrpSpPr>
          <p:cNvPr id="77" name="Group 76"/>
          <p:cNvGrpSpPr/>
          <p:nvPr/>
        </p:nvGrpSpPr>
        <p:grpSpPr>
          <a:xfrm>
            <a:off x="-247255" y="-44532"/>
            <a:ext cx="9386888" cy="5192849"/>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2444659" y="889862"/>
            <a:ext cx="4249609" cy="3358450"/>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2508162" y="1556047"/>
            <a:ext cx="4117668" cy="1267043"/>
          </a:xfrm>
        </p:spPr>
        <p:txBody>
          <a:bodyPr bIns="0" anchor="b">
            <a:normAutofit/>
          </a:bodyPr>
          <a:lstStyle>
            <a:lvl1pPr algn="ctr">
              <a:defRPr sz="3300">
                <a:solidFill>
                  <a:srgbClr val="FFFEFF"/>
                </a:solidFill>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2508162" y="2885138"/>
            <a:ext cx="4117667" cy="1037828"/>
          </a:xfrm>
        </p:spPr>
        <p:txBody>
          <a:bodyPr tIns="0">
            <a:normAutofit/>
          </a:bodyPr>
          <a:lstStyle>
            <a:lvl1pPr marL="0" indent="0" algn="ctr">
              <a:buNone/>
              <a:defRPr sz="1350">
                <a:solidFill>
                  <a:srgbClr val="FFFEFF"/>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5" name="Footer Placeholder 4"/>
          <p:cNvSpPr>
            <a:spLocks noGrp="1"/>
          </p:cNvSpPr>
          <p:nvPr>
            <p:ph type="ftr" sz="quarter" idx="11"/>
          </p:nvPr>
        </p:nvSpPr>
        <p:spPr>
          <a:xfrm>
            <a:off x="603504" y="4670298"/>
            <a:ext cx="7941564" cy="24003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215547134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grpSp>
        <p:nvGrpSpPr>
          <p:cNvPr id="37" name="Group 36"/>
          <p:cNvGrpSpPr/>
          <p:nvPr/>
        </p:nvGrpSpPr>
        <p:grpSpPr>
          <a:xfrm>
            <a:off x="-313135" y="0"/>
            <a:ext cx="9438086" cy="5139929"/>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600108" y="1274692"/>
            <a:ext cx="2755857" cy="2602816"/>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750" y="1754752"/>
            <a:ext cx="2625621" cy="1852549"/>
          </a:xfrm>
        </p:spPr>
        <p:txBody>
          <a:bodyPr lIns="91440" tIns="91440" rIns="91440" bIns="91440"/>
          <a:lstStyle>
            <a:lvl1pPr>
              <a:defRPr>
                <a:solidFill>
                  <a:srgbClr val="FFFEFF"/>
                </a:solidFill>
              </a:defRPr>
            </a:lvl1pPr>
          </a:lstStyle>
          <a:p>
            <a:r>
              <a:rPr lang="es-ES"/>
              <a:t>Haga clic para modificar el estilo de título del patrón</a:t>
            </a:r>
            <a:endParaRPr lang="en-US" dirty="0"/>
          </a:p>
        </p:txBody>
      </p:sp>
      <p:sp>
        <p:nvSpPr>
          <p:cNvPr id="3" name="Content Placeholder 2"/>
          <p:cNvSpPr>
            <a:spLocks noGrp="1"/>
          </p:cNvSpPr>
          <p:nvPr>
            <p:ph sz="half" idx="1"/>
          </p:nvPr>
        </p:nvSpPr>
        <p:spPr>
          <a:xfrm>
            <a:off x="3840659" y="602391"/>
            <a:ext cx="4702193" cy="17869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3838835" y="2754121"/>
            <a:ext cx="4704017" cy="1787690"/>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6" name="Footer Placeholder 5"/>
          <p:cNvSpPr>
            <a:spLocks noGrp="1"/>
          </p:cNvSpPr>
          <p:nvPr>
            <p:ph type="ftr" sz="quarter" idx="11"/>
          </p:nvPr>
        </p:nvSpPr>
        <p:spPr>
          <a:xfrm>
            <a:off x="603504" y="4670298"/>
            <a:ext cx="7941564" cy="240030"/>
          </a:xfrm>
        </p:spPr>
        <p:txBody>
          <a:bodyPr/>
          <a:lstStyle/>
          <a:p>
            <a:endParaRPr lang="en-US" dirty="0"/>
          </a:p>
        </p:txBody>
      </p:sp>
      <p:sp>
        <p:nvSpPr>
          <p:cNvPr id="7" name="Slide Number Placeholder 6"/>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410570257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grpSp>
        <p:nvGrpSpPr>
          <p:cNvPr id="39" name="Group 38"/>
          <p:cNvGrpSpPr/>
          <p:nvPr/>
        </p:nvGrpSpPr>
        <p:grpSpPr>
          <a:xfrm>
            <a:off x="-313135" y="0"/>
            <a:ext cx="9438086" cy="5139929"/>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600108" y="1274692"/>
            <a:ext cx="2755857" cy="2602816"/>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751" y="1772937"/>
            <a:ext cx="2625621" cy="1845373"/>
          </a:xfrm>
        </p:spPr>
        <p:txBody>
          <a:bodyPr lIns="91440" tIns="91440" rIns="91440" bIns="91440"/>
          <a:lstStyle>
            <a:lvl1pPr>
              <a:defRPr>
                <a:solidFill>
                  <a:srgbClr val="FFFEFF"/>
                </a:solidFill>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3843853" y="602389"/>
            <a:ext cx="4698816" cy="514350"/>
          </a:xfrm>
        </p:spPr>
        <p:txBody>
          <a:bodyPr anchor="ctr">
            <a:noAutofit/>
          </a:bodyPr>
          <a:lstStyle>
            <a:lvl1pPr marL="0" indent="0" algn="l">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a:t>Haga clic para modificar los estilos de texto del patrón</a:t>
            </a:r>
          </a:p>
        </p:txBody>
      </p:sp>
      <p:sp>
        <p:nvSpPr>
          <p:cNvPr id="4" name="Content Placeholder 3"/>
          <p:cNvSpPr>
            <a:spLocks noGrp="1"/>
          </p:cNvSpPr>
          <p:nvPr>
            <p:ph sz="half" idx="2"/>
          </p:nvPr>
        </p:nvSpPr>
        <p:spPr>
          <a:xfrm>
            <a:off x="3843978" y="1116739"/>
            <a:ext cx="4698263" cy="1272640"/>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3838989" y="2749415"/>
            <a:ext cx="4698311" cy="514350"/>
          </a:xfrm>
        </p:spPr>
        <p:txBody>
          <a:bodyPr anchor="ctr">
            <a:noAutofit/>
          </a:bodyPr>
          <a:lstStyle>
            <a:lvl1pPr marL="0" indent="0" algn="l">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a:t>Haga clic para modificar los estilos de texto del patrón</a:t>
            </a:r>
          </a:p>
        </p:txBody>
      </p:sp>
      <p:sp>
        <p:nvSpPr>
          <p:cNvPr id="6" name="Content Placeholder 5"/>
          <p:cNvSpPr>
            <a:spLocks noGrp="1"/>
          </p:cNvSpPr>
          <p:nvPr>
            <p:ph sz="quarter" idx="4"/>
          </p:nvPr>
        </p:nvSpPr>
        <p:spPr>
          <a:xfrm>
            <a:off x="3838835" y="3263765"/>
            <a:ext cx="4699191" cy="1278045"/>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8" name="Footer Placeholder 7"/>
          <p:cNvSpPr>
            <a:spLocks noGrp="1"/>
          </p:cNvSpPr>
          <p:nvPr>
            <p:ph type="ftr" sz="quarter" idx="11"/>
          </p:nvPr>
        </p:nvSpPr>
        <p:spPr>
          <a:xfrm>
            <a:off x="603504" y="4670298"/>
            <a:ext cx="7941564" cy="240030"/>
          </a:xfrm>
        </p:spPr>
        <p:txBody>
          <a:bodyPr/>
          <a:lstStyle/>
          <a:p>
            <a:endParaRPr lang="en-US" dirty="0"/>
          </a:p>
        </p:txBody>
      </p:sp>
      <p:sp>
        <p:nvSpPr>
          <p:cNvPr id="9" name="Slide Number Placeholder 8"/>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419212401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grpSp>
        <p:nvGrpSpPr>
          <p:cNvPr id="77" name="Group 76"/>
          <p:cNvGrpSpPr/>
          <p:nvPr/>
        </p:nvGrpSpPr>
        <p:grpSpPr>
          <a:xfrm>
            <a:off x="-313135" y="0"/>
            <a:ext cx="9438086" cy="5139929"/>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600108" y="1274692"/>
            <a:ext cx="2755857" cy="2602816"/>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1762444"/>
            <a:ext cx="2625897" cy="1842332"/>
          </a:xfrm>
        </p:spPr>
        <p:txBody>
          <a:bodyPr/>
          <a:lstStyle>
            <a:lvl1pPr>
              <a:defRPr>
                <a:solidFill>
                  <a:srgbClr val="FFFEFF"/>
                </a:solidFill>
              </a:defRPr>
            </a:lvl1p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7/19/26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378149048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3" name="Footer Placeholder 2"/>
          <p:cNvSpPr>
            <a:spLocks noGrp="1"/>
          </p:cNvSpPr>
          <p:nvPr>
            <p:ph type="ftr" sz="quarter" idx="11"/>
          </p:nvPr>
        </p:nvSpPr>
        <p:spPr>
          <a:xfrm>
            <a:off x="603504" y="4670298"/>
            <a:ext cx="7941564" cy="240030"/>
          </a:xfrm>
        </p:spPr>
        <p:txBody>
          <a:bodyPr/>
          <a:lstStyle/>
          <a:p>
            <a:endParaRPr lang="en-US" dirty="0"/>
          </a:p>
        </p:txBody>
      </p:sp>
      <p:sp>
        <p:nvSpPr>
          <p:cNvPr id="4" name="Slide Number Placeholder 3"/>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50660885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grpSp>
        <p:nvGrpSpPr>
          <p:cNvPr id="74" name="Group 73"/>
          <p:cNvGrpSpPr/>
          <p:nvPr/>
        </p:nvGrpSpPr>
        <p:grpSpPr>
          <a:xfrm>
            <a:off x="-313135" y="0"/>
            <a:ext cx="9438086" cy="5139929"/>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600108" y="1274692"/>
            <a:ext cx="2755857" cy="2602816"/>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1764019"/>
            <a:ext cx="2625898" cy="917474"/>
          </a:xfrm>
        </p:spPr>
        <p:txBody>
          <a:bodyPr bIns="0" anchor="b">
            <a:noAutofit/>
          </a:bodyPr>
          <a:lstStyle>
            <a:lvl1pPr algn="ctr">
              <a:defRPr sz="2400">
                <a:solidFill>
                  <a:srgbClr val="FFFEFF"/>
                </a:solidFill>
              </a:defRPr>
            </a:lvl1pPr>
          </a:lstStyle>
          <a:p>
            <a:r>
              <a:rPr lang="es-ES"/>
              <a:t>Haga clic para modificar el estilo de título del patrón</a:t>
            </a:r>
            <a:endParaRPr lang="en-US" dirty="0"/>
          </a:p>
        </p:txBody>
      </p:sp>
      <p:sp>
        <p:nvSpPr>
          <p:cNvPr id="3" name="Content Placeholder 2"/>
          <p:cNvSpPr>
            <a:spLocks noGrp="1"/>
          </p:cNvSpPr>
          <p:nvPr>
            <p:ph idx="1"/>
          </p:nvPr>
        </p:nvSpPr>
        <p:spPr>
          <a:xfrm>
            <a:off x="3832488" y="602107"/>
            <a:ext cx="4706276" cy="3937455"/>
          </a:xfrm>
        </p:spPr>
        <p:txBody>
          <a:bodyPr anchor="ct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666474" y="2685140"/>
            <a:ext cx="2625898" cy="915873"/>
          </a:xfrm>
        </p:spPr>
        <p:txBody>
          <a:bodyPr/>
          <a:lstStyle>
            <a:lvl1pPr marL="0" indent="0" algn="ctr">
              <a:buNone/>
              <a:defRPr sz="12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t>7/19/26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299023481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grpSp>
        <p:nvGrpSpPr>
          <p:cNvPr id="73" name="Group 72"/>
          <p:cNvGrpSpPr/>
          <p:nvPr/>
        </p:nvGrpSpPr>
        <p:grpSpPr>
          <a:xfrm>
            <a:off x="-247255" y="-44532"/>
            <a:ext cx="9386888" cy="5192849"/>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604002" y="1273749"/>
            <a:ext cx="4456155" cy="2602816"/>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5657632" y="0"/>
            <a:ext cx="3486368" cy="5143500"/>
          </a:xfrm>
          <a:solidFill>
            <a:schemeClr val="bg1">
              <a:lumMod val="65000"/>
              <a:lumOff val="3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s-ES"/>
              <a:t>Haga clic en el icono para agregar una imagen</a:t>
            </a:r>
            <a:endParaRPr lang="en-US" dirty="0"/>
          </a:p>
        </p:txBody>
      </p:sp>
      <p:sp>
        <p:nvSpPr>
          <p:cNvPr id="2" name="Title 1"/>
          <p:cNvSpPr>
            <a:spLocks noGrp="1"/>
          </p:cNvSpPr>
          <p:nvPr>
            <p:ph type="title"/>
          </p:nvPr>
        </p:nvSpPr>
        <p:spPr>
          <a:xfrm>
            <a:off x="664082" y="1770191"/>
            <a:ext cx="4332485" cy="883524"/>
          </a:xfrm>
        </p:spPr>
        <p:txBody>
          <a:bodyPr bIns="0" anchor="b">
            <a:normAutofit/>
          </a:bodyPr>
          <a:lstStyle>
            <a:lvl1pPr>
              <a:defRPr sz="2700">
                <a:solidFill>
                  <a:srgbClr val="FFFEFF"/>
                </a:solidFill>
              </a:defRPr>
            </a:lvl1pPr>
          </a:lstStyle>
          <a:p>
            <a:r>
              <a:rPr lang="es-ES"/>
              <a:t>Haga clic para modificar el estilo de título del patrón</a:t>
            </a:r>
            <a:endParaRPr lang="en-US" dirty="0"/>
          </a:p>
        </p:txBody>
      </p:sp>
      <p:sp>
        <p:nvSpPr>
          <p:cNvPr id="4" name="Text Placeholder 3"/>
          <p:cNvSpPr>
            <a:spLocks noGrp="1"/>
          </p:cNvSpPr>
          <p:nvPr>
            <p:ph type="body" sz="half" idx="2"/>
          </p:nvPr>
        </p:nvSpPr>
        <p:spPr>
          <a:xfrm>
            <a:off x="664082" y="2658759"/>
            <a:ext cx="4332485" cy="955649"/>
          </a:xfrm>
        </p:spPr>
        <p:txBody>
          <a:bodyPr>
            <a:normAutofit/>
          </a:bodyPr>
          <a:lstStyle>
            <a:lvl1pPr marL="0" indent="0" algn="ctr">
              <a:buNone/>
              <a:defRPr sz="135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a:t>Haga clic para modificar los estilos de texto del patrón</a:t>
            </a:r>
          </a:p>
        </p:txBody>
      </p:sp>
      <p:sp>
        <p:nvSpPr>
          <p:cNvPr id="5" name="Date Placeholder 4"/>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6" name="Footer Placeholder 5"/>
          <p:cNvSpPr>
            <a:spLocks noGrp="1"/>
          </p:cNvSpPr>
          <p:nvPr>
            <p:ph type="ftr" sz="quarter" idx="11"/>
          </p:nvPr>
        </p:nvSpPr>
        <p:spPr>
          <a:xfrm>
            <a:off x="603504" y="4670298"/>
            <a:ext cx="4456652" cy="240030"/>
          </a:xfrm>
        </p:spPr>
        <p:txBody>
          <a:bodyPr/>
          <a:lstStyle/>
          <a:p>
            <a:endParaRPr lang="en-US" dirty="0"/>
          </a:p>
        </p:txBody>
      </p:sp>
      <p:sp>
        <p:nvSpPr>
          <p:cNvPr id="7" name="Slide Number Placeholder 6"/>
          <p:cNvSpPr>
            <a:spLocks noGrp="1"/>
          </p:cNvSpPr>
          <p:nvPr>
            <p:ph type="sldNum" sz="quarter" idx="12"/>
          </p:nvPr>
        </p:nvSpPr>
        <p:spPr>
          <a:xfrm>
            <a:off x="4371283"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386615206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grpSp>
        <p:nvGrpSpPr>
          <p:cNvPr id="75" name="Group 74"/>
          <p:cNvGrpSpPr/>
          <p:nvPr/>
        </p:nvGrpSpPr>
        <p:grpSpPr>
          <a:xfrm>
            <a:off x="-313135" y="0"/>
            <a:ext cx="9438086" cy="5139929"/>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600108" y="1274692"/>
            <a:ext cx="2755857" cy="2602816"/>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1762444"/>
            <a:ext cx="2625897" cy="1842331"/>
          </a:xfrm>
        </p:spPr>
        <p:txBody>
          <a:bodyPr/>
          <a:lstStyle>
            <a:lvl1pPr>
              <a:defRPr>
                <a:solidFill>
                  <a:srgbClr val="FFFEFF"/>
                </a:solidFill>
              </a:defRPr>
            </a:lvl1p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3832488" y="596039"/>
            <a:ext cx="4706276" cy="394281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319316944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grpSp>
        <p:nvGrpSpPr>
          <p:cNvPr id="75" name="Group 74"/>
          <p:cNvGrpSpPr/>
          <p:nvPr/>
        </p:nvGrpSpPr>
        <p:grpSpPr>
          <a:xfrm flipH="1">
            <a:off x="0" y="0"/>
            <a:ext cx="9438086" cy="5139929"/>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5789211" y="1274692"/>
            <a:ext cx="2755857" cy="2602816"/>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5855578" y="1762444"/>
            <a:ext cx="2625896" cy="1842332"/>
          </a:xfrm>
        </p:spPr>
        <p:txBody>
          <a:bodyPr vert="eaVert"/>
          <a:lstStyle>
            <a:lvl1pPr algn="l">
              <a:lnSpc>
                <a:spcPct val="80000"/>
              </a:lnSpc>
              <a:defRPr>
                <a:solidFill>
                  <a:srgbClr val="FFFEFF"/>
                </a:solidFill>
              </a:defRPr>
            </a:lvl1p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602060" y="598834"/>
            <a:ext cx="4701467" cy="3942977"/>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5" name="Footer Placeholder 4"/>
          <p:cNvSpPr>
            <a:spLocks noGrp="1"/>
          </p:cNvSpPr>
          <p:nvPr>
            <p:ph type="ftr" sz="quarter" idx="11"/>
          </p:nvPr>
        </p:nvSpPr>
        <p:spPr>
          <a:xfrm>
            <a:off x="603504" y="4670298"/>
            <a:ext cx="7941564" cy="240030"/>
          </a:xfrm>
        </p:spPr>
        <p:txBody>
          <a:bodyPr/>
          <a:lstStyle/>
          <a:p>
            <a:endParaRPr lang="en-US" dirty="0"/>
          </a:p>
        </p:txBody>
      </p:sp>
      <p:sp>
        <p:nvSpPr>
          <p:cNvPr id="6" name="Slide Number Placeholder 5"/>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186082076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_SLIDE">
    <p:bg>
      <p:bgPr>
        <a:solidFill>
          <a:srgbClr val="0D6E75"/>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1737360"/>
            <a:ext cx="4754880" cy="1371600"/>
          </a:xfrm>
          <a:prstGeom prst="rect">
            <a:avLst/>
          </a:prstGeom>
          <a:noFill/>
          <a:ln/>
        </p:spPr>
        <p:txBody>
          <a:bodyPr wrap="square" rtlCol="0"/>
          <a:lstStyle>
            <a:lvl1pPr marL="0" indent="0">
              <a:buNone/>
              <a:defRPr lang="en-US" dirty="0"/>
            </a:lvl1pPr>
          </a:lstStyle>
          <a:p>
            <a:pPr marL="0" indent="0">
              <a:buNone/>
            </a:pPr>
            <a:endParaRPr lang="en-US" dirty="0"/>
          </a:p>
        </p:txBody>
      </p:sp>
    </p:spTree>
    <p:extLst>
      <p:ext uri="{BB962C8B-B14F-4D97-AF65-F5344CB8AC3E}">
        <p14:creationId xmlns:p14="http://schemas.microsoft.com/office/powerpoint/2010/main" val="2433970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p:bg>
      <p:bgPr>
        <a:solidFill>
          <a:srgbClr val="F5FAFA"/>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84048"/>
            <a:ext cx="8046720" cy="685800"/>
          </a:xfrm>
          <a:prstGeom prst="rect">
            <a:avLst/>
          </a:prstGeom>
          <a:noFill/>
          <a:ln/>
        </p:spPr>
        <p:txBody>
          <a:bodyPr wrap="square" rtlCol="0"/>
          <a:lstStyle>
            <a:lvl1pPr marL="0" indent="0">
              <a:buNone/>
              <a:defRPr lang="en-US" dirty="0"/>
            </a:lvl1pPr>
          </a:lstStyle>
          <a:p>
            <a:pPr marL="0" indent="0">
              <a:buNone/>
            </a:pPr>
            <a:endParaRPr lang="en-US" dirty="0"/>
          </a:p>
        </p:txBody>
      </p:sp>
    </p:spTree>
    <p:extLst>
      <p:ext uri="{BB962C8B-B14F-4D97-AF65-F5344CB8AC3E}">
        <p14:creationId xmlns:p14="http://schemas.microsoft.com/office/powerpoint/2010/main" val="2550096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LOSING">
    <p:bg>
      <p:bgPr>
        <a:solidFill>
          <a:srgbClr val="0D6E75"/>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691640"/>
            <a:ext cx="7680960" cy="1280160"/>
          </a:xfrm>
          <a:prstGeom prst="rect">
            <a:avLst/>
          </a:prstGeom>
          <a:noFill/>
          <a:ln/>
        </p:spPr>
        <p:txBody>
          <a:bodyPr wrap="square" rtlCol="0"/>
          <a:lstStyle>
            <a:lvl1pPr marL="0" indent="0">
              <a:buNone/>
              <a:defRPr lang="en-US" dirty="0"/>
            </a:lvl1pPr>
          </a:lstStyle>
          <a:p>
            <a:pPr marL="0" indent="0">
              <a:buNone/>
            </a:pPr>
            <a:endParaRPr lang="en-US" dirty="0"/>
          </a:p>
        </p:txBody>
      </p:sp>
    </p:spTree>
    <p:extLst>
      <p:ext uri="{BB962C8B-B14F-4D97-AF65-F5344CB8AC3E}">
        <p14:creationId xmlns:p14="http://schemas.microsoft.com/office/powerpoint/2010/main" val="2256009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8371" y="1768794"/>
            <a:ext cx="2624000" cy="1842364"/>
          </a:xfrm>
          <a:prstGeom prst="rect">
            <a:avLst/>
          </a:prstGeom>
        </p:spPr>
        <p:txBody>
          <a:bodyPr vert="horz" lIns="228600" tIns="228600" rIns="228600" bIns="22860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4076237" y="596039"/>
            <a:ext cx="4462527" cy="394281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603504" y="240030"/>
            <a:ext cx="2743200" cy="240030"/>
          </a:xfrm>
          <a:prstGeom prst="rect">
            <a:avLst/>
          </a:prstGeom>
        </p:spPr>
        <p:txBody>
          <a:bodyPr vert="horz" lIns="91440" tIns="45720" rIns="91440" bIns="45720" rtlCol="0" anchor="ctr"/>
          <a:lstStyle>
            <a:lvl1pPr algn="l">
              <a:defRPr sz="750">
                <a:solidFill>
                  <a:schemeClr val="tx1">
                    <a:tint val="75000"/>
                  </a:schemeClr>
                </a:solidFill>
              </a:defRPr>
            </a:lvl1pPr>
          </a:lstStyle>
          <a:p>
            <a:fld id="{48A87A34-81AB-432B-8DAE-1953F412C126}" type="datetimeFigureOut">
              <a:rPr lang="en-US" dirty="0"/>
              <a:pPr/>
              <a:t>7/19/26</a:t>
            </a:fld>
            <a:endParaRPr lang="en-US" dirty="0"/>
          </a:p>
        </p:txBody>
      </p:sp>
      <p:sp>
        <p:nvSpPr>
          <p:cNvPr id="5" name="Footer Placeholder 4"/>
          <p:cNvSpPr>
            <a:spLocks noGrp="1"/>
          </p:cNvSpPr>
          <p:nvPr>
            <p:ph type="ftr" sz="quarter" idx="3"/>
          </p:nvPr>
        </p:nvSpPr>
        <p:spPr>
          <a:xfrm>
            <a:off x="603504" y="4670298"/>
            <a:ext cx="7941564" cy="240030"/>
          </a:xfrm>
          <a:prstGeom prst="rect">
            <a:avLst/>
          </a:prstGeom>
        </p:spPr>
        <p:txBody>
          <a:bodyPr vert="horz" lIns="91440" tIns="45720" rIns="91440" bIns="45720" rtlCol="0" anchor="ctr"/>
          <a:lstStyle>
            <a:lvl1pPr algn="r">
              <a:defRPr sz="7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52410" y="240030"/>
            <a:ext cx="685800" cy="240030"/>
          </a:xfrm>
          <a:prstGeom prst="rect">
            <a:avLst/>
          </a:prstGeom>
        </p:spPr>
        <p:txBody>
          <a:bodyPr vert="horz" lIns="91440" tIns="45720" rIns="91440" bIns="45720" rtlCol="0" anchor="ctr"/>
          <a:lstStyle>
            <a:lvl1pPr algn="r">
              <a:defRPr sz="750">
                <a:solidFill>
                  <a:schemeClr val="tx1">
                    <a:tint val="75000"/>
                  </a:schemeClr>
                </a:solidFill>
              </a:defRPr>
            </a:lvl1pPr>
          </a:lstStyle>
          <a:p>
            <a:fld id="{6D22F896-40B5-4ADD-8801-0D06FADFA095}" type="slidenum">
              <a:rPr lang="en-US" dirty="0"/>
              <a:pPr/>
              <a:t>‹Nº›</a:t>
            </a:fld>
            <a:endParaRPr lang="en-US" dirty="0"/>
          </a:p>
        </p:txBody>
      </p:sp>
    </p:spTree>
    <p:extLst>
      <p:ext uri="{BB962C8B-B14F-4D97-AF65-F5344CB8AC3E}">
        <p14:creationId xmlns:p14="http://schemas.microsoft.com/office/powerpoint/2010/main" val="1100663909"/>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Lst>
  <p:hf sldNum="0" hdr="0" ftr="0" dt="0"/>
  <p:txStyles>
    <p:titleStyle>
      <a:lvl1pPr algn="ctr" defTabSz="685800" rtl="0" eaLnBrk="1" latinLnBrk="0" hangingPunct="1">
        <a:lnSpc>
          <a:spcPct val="85000"/>
        </a:lnSpc>
        <a:spcBef>
          <a:spcPct val="0"/>
        </a:spcBef>
        <a:buNone/>
        <a:defRPr sz="3000" b="0" i="0" kern="1200" cap="none" spc="-113">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10000"/>
        <a:buFont typeface="Wingdings" panose="05000000000000000000" pitchFamily="2" charset="2"/>
        <a:buChar char="§"/>
        <a:defRPr sz="135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05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Early years practitioner talking warmly with a young child at eye level"/>
          <p:cNvPicPr>
            <a:picLocks noChangeAspect="1"/>
          </p:cNvPicPr>
          <p:nvPr/>
        </p:nvPicPr>
        <p:blipFill>
          <a:blip r:embed="rId3"/>
          <a:srcRect l="24519" r="24519"/>
          <a:stretch/>
        </p:blipFill>
        <p:spPr>
          <a:xfrm>
            <a:off x="5138928" y="56167"/>
            <a:ext cx="3846046" cy="5031165"/>
          </a:xfrm>
          <a:prstGeom prst="rect">
            <a:avLst/>
          </a:prstGeom>
        </p:spPr>
      </p:pic>
      <p:sp>
        <p:nvSpPr>
          <p:cNvPr id="3" name="accent edge">
            <a:extLst>
              <a:ext uri="{C183D7F6-B498-43B3-948B-1728B52AA6E4}">
                <adec:decorative xmlns:adec="http://schemas.microsoft.com/office/drawing/2017/decorative" val="1"/>
              </a:ext>
            </a:extLst>
          </p:cNvPr>
          <p:cNvSpPr/>
          <p:nvPr/>
        </p:nvSpPr>
        <p:spPr>
          <a:xfrm>
            <a:off x="58442" y="0"/>
            <a:ext cx="201168" cy="5143500"/>
          </a:xfrm>
          <a:prstGeom prst="rect">
            <a:avLst/>
          </a:prstGeom>
          <a:solidFill>
            <a:schemeClr val="accent2"/>
          </a:solidFill>
          <a:ln/>
        </p:spPr>
        <p:txBody>
          <a:bodyPr/>
          <a:lstStyle/>
          <a:p>
            <a:endParaRPr lang="es-GB">
              <a:solidFill>
                <a:schemeClr val="accent5"/>
              </a:solidFill>
            </a:endParaRPr>
          </a:p>
        </p:txBody>
      </p:sp>
      <p:sp>
        <p:nvSpPr>
          <p:cNvPr id="4" name="Text 1"/>
          <p:cNvSpPr/>
          <p:nvPr/>
        </p:nvSpPr>
        <p:spPr>
          <a:xfrm>
            <a:off x="566928" y="1051560"/>
            <a:ext cx="4572000" cy="365760"/>
          </a:xfrm>
          <a:prstGeom prst="rect">
            <a:avLst/>
          </a:prstGeom>
          <a:noFill/>
          <a:ln/>
        </p:spPr>
        <p:txBody>
          <a:bodyPr wrap="square" lIns="0" tIns="0" rIns="0" bIns="0" rtlCol="0" anchor="ctr"/>
          <a:lstStyle/>
          <a:p>
            <a:pPr marL="0" indent="0">
              <a:buNone/>
            </a:pPr>
            <a:endParaRPr lang="en-US" sz="1300" dirty="0"/>
          </a:p>
        </p:txBody>
      </p:sp>
      <p:sp>
        <p:nvSpPr>
          <p:cNvPr id="5" name="Text 0"/>
          <p:cNvSpPr>
            <a:spLocks noGrp="1"/>
          </p:cNvSpPr>
          <p:nvPr>
            <p:ph type="title" idx="100"/>
          </p:nvPr>
        </p:nvSpPr>
        <p:spPr>
          <a:xfrm>
            <a:off x="458989" y="1234440"/>
            <a:ext cx="4754880" cy="1371600"/>
          </a:xfrm>
          <a:prstGeom prst="rect">
            <a:avLst/>
          </a:prstGeom>
          <a:noFill/>
          <a:ln/>
        </p:spPr>
        <p:txBody>
          <a:bodyPr wrap="square" rtlCol="0" anchor="t"/>
          <a:lstStyle/>
          <a:p>
            <a:pPr marL="0" indent="0" algn="l">
              <a:buNone/>
            </a:pPr>
            <a:r>
              <a:rPr lang="en-US" sz="4400" b="1" dirty="0">
                <a:solidFill>
                  <a:srgbClr val="FFFFFF"/>
                </a:solidFill>
                <a:latin typeface="Arial" panose="020B0604020202020204" pitchFamily="34" charset="0"/>
                <a:ea typeface="Trebuchet MS" pitchFamily="34" charset="-122"/>
                <a:cs typeface="Arial" panose="020B0604020202020204" pitchFamily="34" charset="0"/>
              </a:rPr>
              <a:t>Communication</a:t>
            </a:r>
            <a:endParaRPr lang="en-US" sz="4400" b="1" dirty="0">
              <a:latin typeface="Arial" panose="020B0604020202020204" pitchFamily="34" charset="0"/>
              <a:cs typeface="Arial" panose="020B0604020202020204" pitchFamily="34" charset="0"/>
            </a:endParaRPr>
          </a:p>
          <a:p>
            <a:pPr marL="0" indent="0" algn="l">
              <a:buNone/>
            </a:pPr>
            <a:r>
              <a:rPr lang="en-US" sz="2000" b="1" dirty="0">
                <a:solidFill>
                  <a:srgbClr val="FFFFFF"/>
                </a:solidFill>
                <a:latin typeface="Arial" panose="020B0604020202020204" pitchFamily="34" charset="0"/>
                <a:ea typeface="Trebuchet MS" pitchFamily="34" charset="-122"/>
                <a:cs typeface="Arial" panose="020B0604020202020204" pitchFamily="34" charset="0"/>
              </a:rPr>
              <a:t>A key skill in Health &amp; Social Care</a:t>
            </a:r>
            <a:endParaRPr lang="en-US" sz="4400" b="1" dirty="0">
              <a:latin typeface="Arial" panose="020B0604020202020204" pitchFamily="34" charset="0"/>
              <a:cs typeface="Arial" panose="020B0604020202020204" pitchFamily="34" charset="0"/>
            </a:endParaRPr>
          </a:p>
        </p:txBody>
      </p:sp>
      <p:sp>
        <p:nvSpPr>
          <p:cNvPr id="7" name="Text 4"/>
          <p:cNvSpPr/>
          <p:nvPr/>
        </p:nvSpPr>
        <p:spPr>
          <a:xfrm>
            <a:off x="458989" y="3575105"/>
            <a:ext cx="4480560" cy="822960"/>
          </a:xfrm>
          <a:prstGeom prst="rect">
            <a:avLst/>
          </a:prstGeom>
          <a:noFill/>
          <a:ln/>
        </p:spPr>
        <p:txBody>
          <a:bodyPr wrap="square" lIns="0" tIns="0" rIns="0" bIns="0" rtlCol="0" anchor="t"/>
          <a:lstStyle/>
          <a:p>
            <a:pPr marL="0" indent="0" algn="l">
              <a:lnSpc>
                <a:spcPct val="115000"/>
              </a:lnSpc>
              <a:buNone/>
            </a:pPr>
            <a:r>
              <a:rPr lang="en-US" sz="1400" dirty="0">
                <a:solidFill>
                  <a:srgbClr val="CFE9E9"/>
                </a:solidFill>
                <a:latin typeface="Arial" panose="020B0604020202020204" pitchFamily="34" charset="0"/>
                <a:cs typeface="Arial" panose="020B0604020202020204" pitchFamily="34" charset="0"/>
              </a:rPr>
              <a:t>Student name: Grace Carolina Carrera Echeverria (2517020 )</a:t>
            </a:r>
          </a:p>
          <a:p>
            <a:pPr marL="0" indent="0" algn="l">
              <a:lnSpc>
                <a:spcPct val="115000"/>
              </a:lnSpc>
              <a:buNone/>
            </a:pPr>
            <a:r>
              <a:rPr lang="en-US" sz="1400" dirty="0">
                <a:solidFill>
                  <a:srgbClr val="CFE9E9"/>
                </a:solidFill>
                <a:latin typeface="Arial" panose="020B0604020202020204" pitchFamily="34" charset="0"/>
                <a:cs typeface="Arial" panose="020B0604020202020204" pitchFamily="34" charset="0"/>
              </a:rPr>
              <a:t>Module: Professional Development within Health Social Care </a:t>
            </a:r>
          </a:p>
          <a:p>
            <a:pPr marL="0" indent="0" algn="l">
              <a:lnSpc>
                <a:spcPct val="115000"/>
              </a:lnSpc>
              <a:buNone/>
            </a:pPr>
            <a:r>
              <a:rPr lang="en-US" sz="1400" dirty="0">
                <a:solidFill>
                  <a:srgbClr val="CFE9E9"/>
                </a:solidFill>
                <a:latin typeface="Arial" panose="020B0604020202020204" pitchFamily="34" charset="0"/>
                <a:cs typeface="Arial" panose="020B0604020202020204" pitchFamily="34" charset="0"/>
              </a:rPr>
              <a:t>Module code: LCHS4009</a:t>
            </a:r>
          </a:p>
          <a:p>
            <a:pPr marL="0" indent="0" algn="l">
              <a:lnSpc>
                <a:spcPct val="115000"/>
              </a:lnSpc>
              <a:buNone/>
            </a:pPr>
            <a:r>
              <a:rPr lang="en-US" sz="1400" dirty="0">
                <a:solidFill>
                  <a:srgbClr val="CFE9E9"/>
                </a:solidFill>
                <a:latin typeface="Arial" panose="020B0604020202020204" pitchFamily="34" charset="0"/>
                <a:cs typeface="Arial" panose="020B0604020202020204" pitchFamily="34" charset="0"/>
              </a:rPr>
              <a:t>Lecturer: Natalia  </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p:nvPr>
        </p:nvSpPr>
        <p:spPr>
          <a:xfrm>
            <a:off x="329979" y="20276"/>
            <a:ext cx="8046720" cy="685800"/>
          </a:xfrm>
          <a:prstGeom prst="rect">
            <a:avLst/>
          </a:prstGeom>
          <a:noFill/>
          <a:ln/>
        </p:spPr>
        <p:txBody>
          <a:bodyPr wrap="square" rtlCol="0" anchor="ctr">
            <a:normAutofit fontScale="90000"/>
          </a:bodyPr>
          <a:lstStyle/>
          <a:p>
            <a:pPr marL="0" indent="0" algn="l">
              <a:buNone/>
            </a:pPr>
            <a:r>
              <a:rPr lang="en-US" sz="3000" b="1" dirty="0">
                <a:solidFill>
                  <a:srgbClr val="0A565C"/>
                </a:solidFill>
                <a:latin typeface="Arial" panose="020B0604020202020204" pitchFamily="34" charset="0"/>
                <a:cs typeface="Arial" panose="020B0604020202020204" pitchFamily="34" charset="0"/>
              </a:rPr>
              <a:t>Presentation Overview</a:t>
            </a:r>
          </a:p>
        </p:txBody>
      </p:sp>
      <p:sp>
        <p:nvSpPr>
          <p:cNvPr id="7" name="Text 5"/>
          <p:cNvSpPr/>
          <p:nvPr/>
        </p:nvSpPr>
        <p:spPr>
          <a:xfrm>
            <a:off x="1106422" y="788406"/>
            <a:ext cx="4937760" cy="502920"/>
          </a:xfrm>
          <a:prstGeom prst="rect">
            <a:avLst/>
          </a:prstGeom>
          <a:noFill/>
          <a:ln/>
        </p:spPr>
        <p:txBody>
          <a:bodyPr wrap="square" lIns="0" tIns="0" rIns="0" bIns="0" rtlCol="0" anchor="ctr"/>
          <a:lstStyle/>
          <a:p>
            <a:pPr marL="342900" indent="-342900" algn="l">
              <a:buFont typeface="+mj-lt"/>
              <a:buAutoNum type="arabicPeriod"/>
            </a:pPr>
            <a:r>
              <a:rPr lang="en-US" sz="1600" dirty="0">
                <a:latin typeface="Arial" panose="020B0604020202020204" pitchFamily="34" charset="0"/>
                <a:cs typeface="Arial" panose="020B0604020202020204" pitchFamily="34" charset="0"/>
              </a:rPr>
              <a:t>About me.</a:t>
            </a:r>
          </a:p>
        </p:txBody>
      </p:sp>
      <p:sp>
        <p:nvSpPr>
          <p:cNvPr id="10" name="Text 8"/>
          <p:cNvSpPr/>
          <p:nvPr/>
        </p:nvSpPr>
        <p:spPr>
          <a:xfrm>
            <a:off x="1106422" y="1260161"/>
            <a:ext cx="4937760" cy="502920"/>
          </a:xfrm>
          <a:prstGeom prst="rect">
            <a:avLst/>
          </a:prstGeom>
          <a:noFill/>
          <a:ln/>
        </p:spPr>
        <p:txBody>
          <a:bodyPr wrap="square" lIns="0" tIns="0" rIns="0" bIns="0" rtlCol="0" anchor="ctr"/>
          <a:lstStyle/>
          <a:p>
            <a:pPr algn="l"/>
            <a:r>
              <a:rPr lang="en-US" sz="1600" dirty="0">
                <a:latin typeface="Arial" panose="020B0604020202020204" pitchFamily="34" charset="0"/>
                <a:cs typeface="Arial" panose="020B0604020202020204" pitchFamily="34" charset="0"/>
              </a:rPr>
              <a:t>2.    Chosen Skill: Communication.</a:t>
            </a:r>
          </a:p>
        </p:txBody>
      </p:sp>
      <p:sp>
        <p:nvSpPr>
          <p:cNvPr id="13" name="Text 11"/>
          <p:cNvSpPr/>
          <p:nvPr/>
        </p:nvSpPr>
        <p:spPr>
          <a:xfrm>
            <a:off x="1106422" y="1724672"/>
            <a:ext cx="6029873" cy="502920"/>
          </a:xfrm>
          <a:prstGeom prst="rect">
            <a:avLst/>
          </a:prstGeom>
          <a:noFill/>
          <a:ln/>
        </p:spPr>
        <p:txBody>
          <a:bodyPr wrap="square" lIns="0" tIns="0" rIns="0" bIns="0" rtlCol="0" anchor="ctr"/>
          <a:lstStyle/>
          <a:p>
            <a:pPr marL="342900" indent="-342900" algn="l">
              <a:buAutoNum type="arabicPeriod" startAt="3"/>
            </a:pPr>
            <a:r>
              <a:rPr lang="en-US" sz="1600" dirty="0">
                <a:latin typeface="Arial" panose="020B0604020202020204" pitchFamily="34" charset="0"/>
                <a:cs typeface="Arial" panose="020B0604020202020204" pitchFamily="34" charset="0"/>
              </a:rPr>
              <a:t> Importance of Communication in professional practice.  </a:t>
            </a:r>
          </a:p>
        </p:txBody>
      </p:sp>
      <p:sp>
        <p:nvSpPr>
          <p:cNvPr id="16" name="Text 14"/>
          <p:cNvSpPr/>
          <p:nvPr/>
        </p:nvSpPr>
        <p:spPr>
          <a:xfrm>
            <a:off x="1106422" y="2244479"/>
            <a:ext cx="4937760" cy="502920"/>
          </a:xfrm>
          <a:prstGeom prst="rect">
            <a:avLst/>
          </a:prstGeom>
          <a:noFill/>
          <a:ln/>
        </p:spPr>
        <p:txBody>
          <a:bodyPr wrap="square" lIns="0" tIns="0" rIns="0" bIns="0" rtlCol="0" anchor="ctr"/>
          <a:lstStyle/>
          <a:p>
            <a:r>
              <a:rPr lang="en-US" sz="1600" dirty="0">
                <a:latin typeface="Arial" panose="020B0604020202020204" pitchFamily="34" charset="0"/>
                <a:ea typeface="Trebuchet MS" pitchFamily="34" charset="-122"/>
                <a:cs typeface="Arial" panose="020B0604020202020204" pitchFamily="34" charset="0"/>
              </a:rPr>
              <a:t>4.    Who Benefits from Effective Communication ?</a:t>
            </a:r>
            <a:endParaRPr lang="en-US" sz="1600" dirty="0">
              <a:latin typeface="Arial" panose="020B0604020202020204" pitchFamily="34" charset="0"/>
              <a:cs typeface="Arial" panose="020B0604020202020204" pitchFamily="34" charset="0"/>
            </a:endParaRPr>
          </a:p>
        </p:txBody>
      </p:sp>
      <p:sp>
        <p:nvSpPr>
          <p:cNvPr id="19" name="Text 17"/>
          <p:cNvSpPr/>
          <p:nvPr/>
        </p:nvSpPr>
        <p:spPr>
          <a:xfrm>
            <a:off x="1106421" y="3615458"/>
            <a:ext cx="5419069" cy="502920"/>
          </a:xfrm>
          <a:prstGeom prst="rect">
            <a:avLst/>
          </a:prstGeom>
          <a:noFill/>
          <a:ln/>
        </p:spPr>
        <p:txBody>
          <a:bodyPr wrap="square" lIns="0" tIns="0" rIns="0" bIns="0" rtlCol="0" anchor="ctr"/>
          <a:lstStyle/>
          <a:p>
            <a:pPr marL="342900" indent="-342900" algn="l">
              <a:buAutoNum type="arabicPeriod" startAt="6"/>
            </a:pPr>
            <a:r>
              <a:rPr lang="en-US" sz="1600" dirty="0">
                <a:latin typeface="Arial" panose="020B0604020202020204" pitchFamily="34" charset="0"/>
                <a:cs typeface="Arial" panose="020B0604020202020204" pitchFamily="34" charset="0"/>
              </a:rPr>
              <a:t> Communication in practice. Early Years Practitioner</a:t>
            </a:r>
            <a:endParaRPr lang="en-US" sz="1600" dirty="0"/>
          </a:p>
          <a:p>
            <a:endParaRPr lang="en-US" sz="1600" dirty="0"/>
          </a:p>
          <a:p>
            <a:r>
              <a:rPr lang="en-US" sz="1600" dirty="0">
                <a:latin typeface="Arial" panose="020B0604020202020204" pitchFamily="34" charset="0"/>
                <a:cs typeface="Arial" panose="020B0604020202020204" pitchFamily="34" charset="0"/>
              </a:rPr>
              <a:t>7.    </a:t>
            </a:r>
            <a:r>
              <a:rPr lang="es-GB" sz="1600" dirty="0">
                <a:latin typeface="Arial" panose="020B0604020202020204" pitchFamily="34" charset="0"/>
                <a:cs typeface="Arial" panose="020B0604020202020204" pitchFamily="34" charset="0"/>
              </a:rPr>
              <a:t>How does this skill support my future career?</a:t>
            </a:r>
            <a:br>
              <a:rPr lang="es-GB"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27" name="Text 17">
            <a:extLst>
              <a:ext uri="{FF2B5EF4-FFF2-40B4-BE49-F238E27FC236}">
                <a16:creationId xmlns:a16="http://schemas.microsoft.com/office/drawing/2014/main" id="{87FC0715-F0FC-107E-6693-AE3B25DD4E87}"/>
              </a:ext>
            </a:extLst>
          </p:cNvPr>
          <p:cNvSpPr/>
          <p:nvPr/>
        </p:nvSpPr>
        <p:spPr>
          <a:xfrm>
            <a:off x="1106422" y="4160428"/>
            <a:ext cx="4937760" cy="502920"/>
          </a:xfrm>
          <a:prstGeom prst="rect">
            <a:avLst/>
          </a:prstGeom>
          <a:noFill/>
          <a:ln/>
        </p:spPr>
        <p:txBody>
          <a:bodyPr wrap="square" lIns="0" tIns="0" rIns="0" bIns="0" rtlCol="0" anchor="ctr"/>
          <a:lstStyle/>
          <a:p>
            <a:pPr marL="0" indent="0" algn="l">
              <a:buNone/>
            </a:pPr>
            <a:r>
              <a:rPr lang="en-US" sz="1600" dirty="0">
                <a:latin typeface="Arial" panose="020B0604020202020204" pitchFamily="34" charset="0"/>
                <a:cs typeface="Arial" panose="020B0604020202020204" pitchFamily="34" charset="0"/>
              </a:rPr>
              <a:t>8.    Conclusion.</a:t>
            </a:r>
            <a:endParaRPr lang="en-US" sz="1600" dirty="0"/>
          </a:p>
        </p:txBody>
      </p:sp>
      <p:sp>
        <p:nvSpPr>
          <p:cNvPr id="28" name="Text 17">
            <a:extLst>
              <a:ext uri="{FF2B5EF4-FFF2-40B4-BE49-F238E27FC236}">
                <a16:creationId xmlns:a16="http://schemas.microsoft.com/office/drawing/2014/main" id="{FF034434-77F4-E278-B8CD-560552E3ED49}"/>
              </a:ext>
            </a:extLst>
          </p:cNvPr>
          <p:cNvSpPr/>
          <p:nvPr/>
        </p:nvSpPr>
        <p:spPr>
          <a:xfrm>
            <a:off x="1106424" y="4620304"/>
            <a:ext cx="4937760" cy="502920"/>
          </a:xfrm>
          <a:prstGeom prst="rect">
            <a:avLst/>
          </a:prstGeom>
          <a:noFill/>
          <a:ln/>
        </p:spPr>
        <p:txBody>
          <a:bodyPr wrap="square" lIns="0" tIns="0" rIns="0" bIns="0" rtlCol="0" anchor="ctr"/>
          <a:lstStyle/>
          <a:p>
            <a:pPr marL="0" indent="0" algn="l">
              <a:buNone/>
            </a:pPr>
            <a:r>
              <a:rPr lang="en-US" sz="1500" dirty="0">
                <a:latin typeface="Arial" panose="020B0604020202020204" pitchFamily="34" charset="0"/>
                <a:cs typeface="Arial" panose="020B0604020202020204" pitchFamily="34" charset="0"/>
              </a:rPr>
              <a:t>9.     References.</a:t>
            </a:r>
            <a:endParaRPr lang="en-US" sz="1500" dirty="0"/>
          </a:p>
        </p:txBody>
      </p:sp>
      <p:sp>
        <p:nvSpPr>
          <p:cNvPr id="29" name="Text 14">
            <a:extLst>
              <a:ext uri="{FF2B5EF4-FFF2-40B4-BE49-F238E27FC236}">
                <a16:creationId xmlns:a16="http://schemas.microsoft.com/office/drawing/2014/main" id="{0E16BA83-97CA-8819-5341-9AE04FE9C14B}"/>
              </a:ext>
            </a:extLst>
          </p:cNvPr>
          <p:cNvSpPr/>
          <p:nvPr/>
        </p:nvSpPr>
        <p:spPr>
          <a:xfrm>
            <a:off x="1106422" y="2704355"/>
            <a:ext cx="5572673" cy="502920"/>
          </a:xfrm>
          <a:prstGeom prst="rect">
            <a:avLst/>
          </a:prstGeom>
          <a:noFill/>
          <a:ln/>
        </p:spPr>
        <p:txBody>
          <a:bodyPr wrap="square" lIns="0" tIns="0" rIns="0" bIns="0" rtlCol="0" anchor="ctr"/>
          <a:lstStyle/>
          <a:p>
            <a:r>
              <a:rPr lang="en-US" sz="1600" dirty="0">
                <a:latin typeface="Arial" panose="020B0604020202020204" pitchFamily="34" charset="0"/>
                <a:ea typeface="Trebuchet MS" pitchFamily="34" charset="-122"/>
                <a:cs typeface="Arial" panose="020B0604020202020204" pitchFamily="34" charset="0"/>
              </a:rPr>
              <a:t>5.    Model linked to my chosen skill:</a:t>
            </a:r>
            <a:r>
              <a:rPr lang="es-GB" sz="1600" b="1" dirty="0">
                <a:solidFill>
                  <a:srgbClr val="0A565C"/>
                </a:solidFill>
                <a:latin typeface="Arial" panose="020B0604020202020204" pitchFamily="34" charset="0"/>
                <a:cs typeface="Arial" panose="020B0604020202020204" pitchFamily="34" charset="0"/>
              </a:rPr>
              <a:t> </a:t>
            </a:r>
            <a:r>
              <a:rPr lang="es-GB" sz="1600" dirty="0">
                <a:latin typeface="Arial" panose="020B0604020202020204" pitchFamily="34" charset="0"/>
                <a:cs typeface="Arial" panose="020B0604020202020204" pitchFamily="34" charset="0"/>
              </a:rPr>
              <a:t>Gibbs’ Reflective Cycle</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p:nvPr>
        </p:nvSpPr>
        <p:spPr>
          <a:xfrm>
            <a:off x="0" y="68580"/>
            <a:ext cx="8046720" cy="685800"/>
          </a:xfrm>
          <a:prstGeom prst="rect">
            <a:avLst/>
          </a:prstGeom>
          <a:noFill/>
          <a:ln/>
        </p:spPr>
        <p:txBody>
          <a:bodyPr wrap="square" rtlCol="0" anchor="ctr">
            <a:normAutofit fontScale="90000"/>
          </a:bodyPr>
          <a:lstStyle/>
          <a:p>
            <a:pPr marL="0" indent="0" algn="l">
              <a:buNone/>
            </a:pPr>
            <a:r>
              <a:rPr lang="en-US" sz="3000" b="1" dirty="0">
                <a:solidFill>
                  <a:srgbClr val="0A565C"/>
                </a:solidFill>
                <a:latin typeface="Trebuchet MS" pitchFamily="34" charset="0"/>
                <a:ea typeface="Trebuchet MS" pitchFamily="34" charset="-122"/>
                <a:cs typeface="Trebuchet MS" pitchFamily="34" charset="-120"/>
              </a:rPr>
              <a:t>About Me</a:t>
            </a:r>
            <a:endParaRPr lang="en-US" sz="3000" dirty="0">
              <a:solidFill>
                <a:srgbClr val="0A565C"/>
              </a:solidFill>
            </a:endParaRPr>
          </a:p>
        </p:txBody>
      </p:sp>
      <p:sp>
        <p:nvSpPr>
          <p:cNvPr id="3" name="Text 1"/>
          <p:cNvSpPr/>
          <p:nvPr/>
        </p:nvSpPr>
        <p:spPr>
          <a:xfrm>
            <a:off x="240925" y="640080"/>
            <a:ext cx="5486400" cy="283464"/>
          </a:xfrm>
          <a:prstGeom prst="rect">
            <a:avLst/>
          </a:prstGeom>
          <a:noFill/>
          <a:ln/>
        </p:spPr>
        <p:txBody>
          <a:bodyPr wrap="square" lIns="0" tIns="0" rIns="0" bIns="0" rtlCol="0" anchor="ctr"/>
          <a:lstStyle/>
          <a:p>
            <a:pPr marL="0" indent="0">
              <a:buNone/>
            </a:pPr>
            <a:r>
              <a:rPr lang="en-US" sz="1400" b="1" dirty="0">
                <a:latin typeface="Arial" panose="020B0604020202020204" pitchFamily="34" charset="0"/>
                <a:cs typeface="Arial" panose="020B0604020202020204" pitchFamily="34" charset="0"/>
              </a:rPr>
              <a:t>My journey as a Health Social Care Student. </a:t>
            </a:r>
          </a:p>
        </p:txBody>
      </p:sp>
      <p:pic>
        <p:nvPicPr>
          <p:cNvPr id="4" name="Image 0" descr="Smiling early years childcare worker reading a picture book with a child"/>
          <p:cNvPicPr>
            <a:picLocks noChangeAspect="1"/>
          </p:cNvPicPr>
          <p:nvPr/>
        </p:nvPicPr>
        <p:blipFill>
          <a:blip r:embed="rId3"/>
          <a:srcRect t="9195" b="9195"/>
          <a:stretch/>
        </p:blipFill>
        <p:spPr>
          <a:xfrm>
            <a:off x="6258869" y="1255710"/>
            <a:ext cx="2651760" cy="3246120"/>
          </a:xfrm>
          <a:prstGeom prst="rect">
            <a:avLst/>
          </a:prstGeom>
        </p:spPr>
      </p:pic>
      <p:sp>
        <p:nvSpPr>
          <p:cNvPr id="5" name="info card">
            <a:extLst>
              <a:ext uri="{C183D7F6-B498-43B3-948B-1728B52AA6E4}">
                <adec:decorative xmlns:adec="http://schemas.microsoft.com/office/drawing/2017/decorative" val="1"/>
              </a:ext>
            </a:extLst>
          </p:cNvPr>
          <p:cNvSpPr/>
          <p:nvPr/>
        </p:nvSpPr>
        <p:spPr>
          <a:xfrm>
            <a:off x="319048" y="1065276"/>
            <a:ext cx="5783578" cy="713232"/>
          </a:xfrm>
          <a:prstGeom prst="roundRect">
            <a:avLst>
              <a:gd name="adj" fmla="val 7692"/>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6" name="card accent">
            <a:extLst>
              <a:ext uri="{C183D7F6-B498-43B3-948B-1728B52AA6E4}">
                <adec:decorative xmlns:adec="http://schemas.microsoft.com/office/drawing/2017/decorative" val="1"/>
              </a:ext>
            </a:extLst>
          </p:cNvPr>
          <p:cNvSpPr/>
          <p:nvPr/>
        </p:nvSpPr>
        <p:spPr>
          <a:xfrm>
            <a:off x="289428" y="1083564"/>
            <a:ext cx="108536" cy="713232"/>
          </a:xfrm>
          <a:prstGeom prst="rect">
            <a:avLst/>
          </a:prstGeom>
          <a:solidFill>
            <a:schemeClr val="accent2"/>
          </a:solidFill>
          <a:ln/>
        </p:spPr>
        <p:txBody>
          <a:bodyPr/>
          <a:lstStyle/>
          <a:p>
            <a:endParaRPr lang="es-GB">
              <a:solidFill>
                <a:srgbClr val="FC7715"/>
              </a:solidFill>
            </a:endParaRPr>
          </a:p>
        </p:txBody>
      </p:sp>
      <p:sp>
        <p:nvSpPr>
          <p:cNvPr id="7" name="Text 4"/>
          <p:cNvSpPr/>
          <p:nvPr/>
        </p:nvSpPr>
        <p:spPr>
          <a:xfrm>
            <a:off x="457401" y="948688"/>
            <a:ext cx="5642939" cy="845821"/>
          </a:xfrm>
          <a:prstGeom prst="rect">
            <a:avLst/>
          </a:prstGeom>
          <a:noFill/>
          <a:ln/>
        </p:spPr>
        <p:txBody>
          <a:bodyPr wrap="square" lIns="0" tIns="0" rIns="0" bIns="0" rtlCol="0" anchor="ctr"/>
          <a:lstStyle/>
          <a:p>
            <a:r>
              <a:rPr lang="en-US" sz="1300" b="1" dirty="0">
                <a:solidFill>
                  <a:schemeClr val="accent5"/>
                </a:solidFill>
                <a:latin typeface="Arial" panose="020B0604020202020204" pitchFamily="34" charset="0"/>
                <a:ea typeface="Calibri" pitchFamily="34" charset="-122"/>
                <a:cs typeface="Arial" panose="020B0604020202020204" pitchFamily="34" charset="0"/>
              </a:rPr>
              <a:t>Who I am  </a:t>
            </a:r>
            <a:r>
              <a:rPr lang="en-US" sz="1300" dirty="0">
                <a:latin typeface="Arial" panose="020B0604020202020204" pitchFamily="34" charset="0"/>
                <a:ea typeface="Calibri" pitchFamily="34" charset="-122"/>
                <a:cs typeface="Arial" panose="020B0604020202020204" pitchFamily="34" charset="0"/>
              </a:rPr>
              <a:t>My name is Grace. I am a Health and Social Care student .I am currently developing  my knowledge and skills to understand how we can support people’s wellbeing and improve their quality of life</a:t>
            </a:r>
            <a:r>
              <a:rPr lang="en-US" sz="1300" dirty="0">
                <a:solidFill>
                  <a:srgbClr val="5E7A7D"/>
                </a:solidFill>
                <a:latin typeface="Arial" panose="020B0604020202020204" pitchFamily="34" charset="0"/>
                <a:ea typeface="Calibri" pitchFamily="34" charset="-122"/>
                <a:cs typeface="Arial" panose="020B0604020202020204" pitchFamily="34" charset="0"/>
              </a:rPr>
              <a:t>.</a:t>
            </a:r>
            <a:endParaRPr lang="en-US" sz="1300" dirty="0">
              <a:latin typeface="Arial" panose="020B0604020202020204" pitchFamily="34" charset="0"/>
              <a:cs typeface="Arial" panose="020B0604020202020204" pitchFamily="34" charset="0"/>
            </a:endParaRPr>
          </a:p>
        </p:txBody>
      </p:sp>
      <p:sp>
        <p:nvSpPr>
          <p:cNvPr id="8" name="info card">
            <a:extLst>
              <a:ext uri="{C183D7F6-B498-43B3-948B-1728B52AA6E4}">
                <adec:decorative xmlns:adec="http://schemas.microsoft.com/office/drawing/2017/decorative" val="1"/>
              </a:ext>
            </a:extLst>
          </p:cNvPr>
          <p:cNvSpPr/>
          <p:nvPr/>
        </p:nvSpPr>
        <p:spPr>
          <a:xfrm>
            <a:off x="374904" y="2079264"/>
            <a:ext cx="5727722" cy="845820"/>
          </a:xfrm>
          <a:prstGeom prst="roundRect">
            <a:avLst>
              <a:gd name="adj" fmla="val 7692"/>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sz="1400" dirty="0">
              <a:latin typeface="Arial" panose="020B0604020202020204" pitchFamily="34" charset="0"/>
              <a:cs typeface="Arial" panose="020B0604020202020204" pitchFamily="34" charset="0"/>
            </a:endParaRPr>
          </a:p>
        </p:txBody>
      </p:sp>
      <p:sp>
        <p:nvSpPr>
          <p:cNvPr id="9" name="card accent">
            <a:extLst>
              <a:ext uri="{C183D7F6-B498-43B3-948B-1728B52AA6E4}">
                <adec:decorative xmlns:adec="http://schemas.microsoft.com/office/drawing/2017/decorative" val="1"/>
              </a:ext>
            </a:extLst>
          </p:cNvPr>
          <p:cNvSpPr/>
          <p:nvPr/>
        </p:nvSpPr>
        <p:spPr>
          <a:xfrm>
            <a:off x="299765" y="2071116"/>
            <a:ext cx="98199" cy="807654"/>
          </a:xfrm>
          <a:prstGeom prst="rect">
            <a:avLst/>
          </a:prstGeom>
          <a:solidFill>
            <a:schemeClr val="accent2"/>
          </a:solidFill>
          <a:ln/>
        </p:spPr>
        <p:txBody>
          <a:bodyPr/>
          <a:lstStyle/>
          <a:p>
            <a:endParaRPr lang="es-GB"/>
          </a:p>
        </p:txBody>
      </p:sp>
      <p:sp>
        <p:nvSpPr>
          <p:cNvPr id="10" name="Text 7"/>
          <p:cNvSpPr/>
          <p:nvPr/>
        </p:nvSpPr>
        <p:spPr>
          <a:xfrm>
            <a:off x="455115" y="2253102"/>
            <a:ext cx="5673850" cy="481849"/>
          </a:xfrm>
          <a:prstGeom prst="rect">
            <a:avLst/>
          </a:prstGeom>
          <a:noFill/>
          <a:ln/>
        </p:spPr>
        <p:txBody>
          <a:bodyPr wrap="square" lIns="0" tIns="0" rIns="0" bIns="0" rtlCol="0" anchor="ctr"/>
          <a:lstStyle/>
          <a:p>
            <a:r>
              <a:rPr lang="en-US" sz="1400" b="1" dirty="0">
                <a:solidFill>
                  <a:schemeClr val="accent5"/>
                </a:solidFill>
                <a:latin typeface="Arial" panose="020B0604020202020204" pitchFamily="34" charset="0"/>
                <a:ea typeface="Calibri" pitchFamily="34" charset="-122"/>
                <a:cs typeface="Arial" panose="020B0604020202020204" pitchFamily="34" charset="0"/>
              </a:rPr>
              <a:t>M</a:t>
            </a:r>
            <a:r>
              <a:rPr lang="en-US" sz="1300" b="1" dirty="0">
                <a:solidFill>
                  <a:schemeClr val="accent5"/>
                </a:solidFill>
                <a:latin typeface="Arial" panose="020B0604020202020204" pitchFamily="34" charset="0"/>
                <a:ea typeface="Calibri" pitchFamily="34" charset="-122"/>
                <a:cs typeface="Arial" panose="020B0604020202020204" pitchFamily="34" charset="0"/>
              </a:rPr>
              <a:t>y background </a:t>
            </a:r>
            <a:r>
              <a:rPr lang="es-GB" sz="1300" dirty="0">
                <a:latin typeface="Arial" panose="020B0604020202020204" pitchFamily="34" charset="0"/>
                <a:cs typeface="Arial" panose="020B0604020202020204" pitchFamily="34" charset="0"/>
              </a:rPr>
              <a:t>As a student, my background is based on my personal experiences and my strong interest in helping others. I have always been motivated to understand people, their emotions, and the different challenges they can face in life</a:t>
            </a:r>
            <a:endParaRPr lang="en-US" sz="1300" dirty="0"/>
          </a:p>
        </p:txBody>
      </p:sp>
      <p:sp>
        <p:nvSpPr>
          <p:cNvPr id="11" name="info card">
            <a:extLst>
              <a:ext uri="{C183D7F6-B498-43B3-948B-1728B52AA6E4}">
                <adec:decorative xmlns:adec="http://schemas.microsoft.com/office/drawing/2017/decorative" val="1"/>
              </a:ext>
            </a:extLst>
          </p:cNvPr>
          <p:cNvSpPr/>
          <p:nvPr/>
        </p:nvSpPr>
        <p:spPr>
          <a:xfrm>
            <a:off x="269550" y="3227832"/>
            <a:ext cx="5833076" cy="877824"/>
          </a:xfrm>
          <a:prstGeom prst="roundRect">
            <a:avLst>
              <a:gd name="adj" fmla="val 7692"/>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2" name="card accent">
            <a:extLst>
              <a:ext uri="{C183D7F6-B498-43B3-948B-1728B52AA6E4}">
                <adec:decorative xmlns:adec="http://schemas.microsoft.com/office/drawing/2017/decorative" val="1"/>
              </a:ext>
            </a:extLst>
          </p:cNvPr>
          <p:cNvSpPr/>
          <p:nvPr/>
        </p:nvSpPr>
        <p:spPr>
          <a:xfrm>
            <a:off x="289428" y="3237870"/>
            <a:ext cx="108536" cy="844230"/>
          </a:xfrm>
          <a:prstGeom prst="rect">
            <a:avLst/>
          </a:prstGeom>
          <a:solidFill>
            <a:schemeClr val="accent2"/>
          </a:solidFill>
          <a:ln/>
        </p:spPr>
        <p:txBody>
          <a:bodyPr/>
          <a:lstStyle/>
          <a:p>
            <a:endParaRPr lang="es-GB"/>
          </a:p>
        </p:txBody>
      </p:sp>
      <p:sp>
        <p:nvSpPr>
          <p:cNvPr id="13" name="Text 10"/>
          <p:cNvSpPr/>
          <p:nvPr/>
        </p:nvSpPr>
        <p:spPr>
          <a:xfrm>
            <a:off x="455115" y="3372743"/>
            <a:ext cx="5645225" cy="770879"/>
          </a:xfrm>
          <a:prstGeom prst="rect">
            <a:avLst/>
          </a:prstGeom>
          <a:noFill/>
          <a:ln/>
        </p:spPr>
        <p:txBody>
          <a:bodyPr wrap="square" lIns="0" tIns="0" rIns="0" bIns="0" rtlCol="0" anchor="ctr"/>
          <a:lstStyle/>
          <a:p>
            <a:r>
              <a:rPr lang="en-US" sz="1300" b="1" dirty="0">
                <a:solidFill>
                  <a:schemeClr val="accent5"/>
                </a:solidFill>
                <a:latin typeface="Arial" panose="020B0604020202020204" pitchFamily="34" charset="0"/>
                <a:ea typeface="Calibri" pitchFamily="34" charset="-122"/>
                <a:cs typeface="Arial" panose="020B0604020202020204" pitchFamily="34" charset="0"/>
              </a:rPr>
              <a:t>Why I chose Health Social Care </a:t>
            </a:r>
            <a:r>
              <a:rPr lang="es-GB" sz="1300" dirty="0">
                <a:latin typeface="Arial" panose="020B0604020202020204" pitchFamily="34" charset="0"/>
                <a:cs typeface="Arial" panose="020B0604020202020204" pitchFamily="34" charset="0"/>
              </a:rPr>
              <a:t>I am studying Health and Social Care to learn how to support people with the care, empathy, and dignity they deserve. I am particularly passionate about child psychology, focusing on how children develop emotionally, behaviorally, and socially.</a:t>
            </a:r>
          </a:p>
          <a:p>
            <a:endParaRPr lang="en-US" sz="1400" dirty="0"/>
          </a:p>
        </p:txBody>
      </p:sp>
      <p:sp>
        <p:nvSpPr>
          <p:cNvPr id="14" name="info card">
            <a:extLst>
              <a:ext uri="{C183D7F6-B498-43B3-948B-1728B52AA6E4}">
                <adec:decorative xmlns:adec="http://schemas.microsoft.com/office/drawing/2017/decorative" val="1"/>
              </a:ext>
            </a:extLst>
          </p:cNvPr>
          <p:cNvSpPr/>
          <p:nvPr/>
        </p:nvSpPr>
        <p:spPr>
          <a:xfrm>
            <a:off x="357014" y="4261104"/>
            <a:ext cx="5763502" cy="713232"/>
          </a:xfrm>
          <a:prstGeom prst="roundRect">
            <a:avLst>
              <a:gd name="adj" fmla="val 7692"/>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5" name="card accent">
            <a:extLst>
              <a:ext uri="{C183D7F6-B498-43B3-948B-1728B52AA6E4}">
                <adec:decorative xmlns:adec="http://schemas.microsoft.com/office/drawing/2017/decorative" val="1"/>
              </a:ext>
            </a:extLst>
          </p:cNvPr>
          <p:cNvSpPr/>
          <p:nvPr/>
        </p:nvSpPr>
        <p:spPr>
          <a:xfrm>
            <a:off x="291020" y="4261104"/>
            <a:ext cx="106944" cy="713232"/>
          </a:xfrm>
          <a:prstGeom prst="rect">
            <a:avLst/>
          </a:prstGeom>
          <a:solidFill>
            <a:schemeClr val="accent2"/>
          </a:solidFill>
          <a:ln/>
        </p:spPr>
        <p:txBody>
          <a:bodyPr/>
          <a:lstStyle/>
          <a:p>
            <a:endParaRPr lang="es-GB"/>
          </a:p>
        </p:txBody>
      </p:sp>
      <p:sp>
        <p:nvSpPr>
          <p:cNvPr id="16" name="Text 13"/>
          <p:cNvSpPr/>
          <p:nvPr/>
        </p:nvSpPr>
        <p:spPr>
          <a:xfrm>
            <a:off x="445176" y="4299070"/>
            <a:ext cx="5282149" cy="603504"/>
          </a:xfrm>
          <a:prstGeom prst="rect">
            <a:avLst/>
          </a:prstGeom>
          <a:noFill/>
          <a:ln/>
        </p:spPr>
        <p:txBody>
          <a:bodyPr wrap="square" lIns="0" tIns="0" rIns="0" bIns="0" rtlCol="0" anchor="ctr"/>
          <a:lstStyle/>
          <a:p>
            <a:r>
              <a:rPr lang="en-US" sz="1400" b="1" dirty="0">
                <a:solidFill>
                  <a:schemeClr val="accent5"/>
                </a:solidFill>
                <a:latin typeface="Calibri" pitchFamily="34" charset="0"/>
                <a:ea typeface="Calibri" pitchFamily="34" charset="-122"/>
                <a:cs typeface="Calibri" pitchFamily="34" charset="-120"/>
              </a:rPr>
              <a:t>My goals </a:t>
            </a:r>
            <a:r>
              <a:rPr lang="es-GB" sz="1300" dirty="0">
                <a:latin typeface="Arial" panose="020B0604020202020204" pitchFamily="34" charset="0"/>
                <a:cs typeface="Arial" panose="020B0604020202020204" pitchFamily="34" charset="0"/>
              </a:rPr>
              <a:t>My goal is to learn more about child psychology and child development. I hope to gain the knowledge and skills to support children's emotional and social development in the future.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p:nvPr>
        </p:nvSpPr>
        <p:spPr>
          <a:xfrm>
            <a:off x="201168" y="212499"/>
            <a:ext cx="8046720" cy="685800"/>
          </a:xfrm>
          <a:prstGeom prst="rect">
            <a:avLst/>
          </a:prstGeom>
          <a:noFill/>
          <a:ln/>
        </p:spPr>
        <p:txBody>
          <a:bodyPr wrap="square" rtlCol="0" anchor="ctr">
            <a:normAutofit fontScale="90000"/>
          </a:bodyPr>
          <a:lstStyle/>
          <a:p>
            <a:pPr marL="0" indent="0" algn="l">
              <a:buNone/>
            </a:pPr>
            <a:r>
              <a:rPr lang="en-US" sz="3000" b="1" dirty="0">
                <a:solidFill>
                  <a:srgbClr val="0A565C"/>
                </a:solidFill>
                <a:latin typeface="Arial" panose="020B0604020202020204" pitchFamily="34" charset="0"/>
                <a:ea typeface="Trebuchet MS" pitchFamily="34" charset="-122"/>
                <a:cs typeface="Arial" panose="020B0604020202020204" pitchFamily="34" charset="0"/>
              </a:rPr>
              <a:t>Chosen Skill: Communication</a:t>
            </a:r>
            <a:endParaRPr lang="en-US" sz="3000" dirty="0">
              <a:solidFill>
                <a:srgbClr val="0A565C"/>
              </a:solidFill>
              <a:latin typeface="Arial" panose="020B0604020202020204" pitchFamily="34" charset="0"/>
              <a:cs typeface="Arial" panose="020B0604020202020204" pitchFamily="34" charset="0"/>
            </a:endParaRPr>
          </a:p>
        </p:txBody>
      </p:sp>
      <p:sp>
        <p:nvSpPr>
          <p:cNvPr id="3" name="definition card">
            <a:extLst>
              <a:ext uri="{C183D7F6-B498-43B3-948B-1728B52AA6E4}">
                <adec:decorative xmlns:adec="http://schemas.microsoft.com/office/drawing/2017/decorative" val="1"/>
              </a:ext>
            </a:extLst>
          </p:cNvPr>
          <p:cNvSpPr/>
          <p:nvPr/>
        </p:nvSpPr>
        <p:spPr>
          <a:xfrm>
            <a:off x="191825" y="1164667"/>
            <a:ext cx="3845650" cy="2824701"/>
          </a:xfrm>
          <a:prstGeom prst="roundRect">
            <a:avLst>
              <a:gd name="adj" fmla="val 1622"/>
            </a:avLst>
          </a:prstGeom>
          <a:noFill/>
          <a:ln/>
          <a:effectLst>
            <a:outerShdw blurRad="114300" dist="38100" dir="5400000" algn="bl" rotWithShape="0">
              <a:srgbClr val="0A565C">
                <a:alpha val="16000"/>
              </a:srgbClr>
            </a:outerShdw>
          </a:effectLst>
        </p:spPr>
        <p:txBody>
          <a:bodyPr/>
          <a:lstStyle/>
          <a:p>
            <a:endParaRPr lang="es-GB"/>
          </a:p>
        </p:txBody>
      </p:sp>
      <p:sp>
        <p:nvSpPr>
          <p:cNvPr id="4" name="Text 2"/>
          <p:cNvSpPr/>
          <p:nvPr/>
        </p:nvSpPr>
        <p:spPr>
          <a:xfrm>
            <a:off x="377290" y="1297443"/>
            <a:ext cx="3474720" cy="320040"/>
          </a:xfrm>
          <a:prstGeom prst="rect">
            <a:avLst/>
          </a:prstGeom>
          <a:noFill/>
          <a:ln/>
        </p:spPr>
        <p:txBody>
          <a:bodyPr wrap="square" lIns="0" tIns="0" rIns="0" bIns="0" rtlCol="0" anchor="ctr"/>
          <a:lstStyle/>
          <a:p>
            <a:pPr marL="0" indent="0">
              <a:buNone/>
            </a:pPr>
            <a:r>
              <a:rPr lang="en-US" sz="1600" b="1" kern="0" spc="200" dirty="0">
                <a:solidFill>
                  <a:srgbClr val="FC7715"/>
                </a:solidFill>
                <a:latin typeface="Arial" panose="020B0604020202020204" pitchFamily="34" charset="0"/>
                <a:ea typeface="Calibri" pitchFamily="34" charset="-122"/>
                <a:cs typeface="Arial" panose="020B0604020202020204" pitchFamily="34" charset="0"/>
              </a:rPr>
              <a:t>WHAT IT MEANS</a:t>
            </a:r>
            <a:endParaRPr lang="en-US" sz="1600" dirty="0">
              <a:solidFill>
                <a:srgbClr val="FC7715"/>
              </a:solidFill>
              <a:latin typeface="Arial" panose="020B0604020202020204" pitchFamily="34" charset="0"/>
              <a:cs typeface="Arial" panose="020B0604020202020204" pitchFamily="34" charset="0"/>
            </a:endParaRPr>
          </a:p>
        </p:txBody>
      </p:sp>
      <p:sp>
        <p:nvSpPr>
          <p:cNvPr id="5" name="Text 3"/>
          <p:cNvSpPr/>
          <p:nvPr/>
        </p:nvSpPr>
        <p:spPr>
          <a:xfrm>
            <a:off x="377289" y="1670060"/>
            <a:ext cx="3759775" cy="2335011"/>
          </a:xfrm>
          <a:prstGeom prst="rect">
            <a:avLst/>
          </a:prstGeom>
          <a:noFill/>
          <a:ln/>
        </p:spPr>
        <p:txBody>
          <a:bodyPr wrap="square" lIns="0" tIns="0" rIns="0" bIns="0" rtlCol="0" anchor="t"/>
          <a:lstStyle/>
          <a:p>
            <a:pPr>
              <a:lnSpc>
                <a:spcPct val="112000"/>
              </a:lnSpc>
            </a:pPr>
            <a:r>
              <a:rPr lang="es-GB" sz="1600" dirty="0">
                <a:latin typeface="Arial" panose="020B0604020202020204" pitchFamily="34" charset="0"/>
                <a:cs typeface="Arial" panose="020B0604020202020204" pitchFamily="34" charset="0"/>
              </a:rPr>
              <a:t>Communication constitutes a dynamic exchange of sharing and interpreting information. By integrating speaking, listening, vocal tone, and body language, it serves as the essential mechanism through which clear, mutual understanding is established.</a:t>
            </a:r>
            <a:r>
              <a:rPr lang="es-GB" b="1" dirty="0"/>
              <a:t> </a:t>
            </a:r>
            <a:r>
              <a:rPr lang="es-GB" sz="1050" dirty="0">
                <a:latin typeface="Arial" panose="020B0604020202020204" pitchFamily="34" charset="0"/>
                <a:cs typeface="Arial" panose="020B0604020202020204" pitchFamily="34" charset="0"/>
              </a:rPr>
              <a:t>(Medical Protection, 2025)</a:t>
            </a:r>
          </a:p>
          <a:p>
            <a:pPr>
              <a:lnSpc>
                <a:spcPct val="112000"/>
              </a:lnSpc>
            </a:pPr>
            <a:endParaRPr lang="es-GB" sz="1600" dirty="0">
              <a:latin typeface="Arial" panose="020B0604020202020204" pitchFamily="34" charset="0"/>
              <a:cs typeface="Arial" panose="020B0604020202020204" pitchFamily="34" charset="0"/>
            </a:endParaRPr>
          </a:p>
          <a:p>
            <a:pPr>
              <a:lnSpc>
                <a:spcPct val="112000"/>
              </a:lnSpc>
            </a:pPr>
            <a:endParaRPr lang="es-GB" sz="1600" dirty="0">
              <a:latin typeface="Arial" panose="020B0604020202020204" pitchFamily="34" charset="0"/>
              <a:cs typeface="Arial" panose="020B0604020202020204" pitchFamily="34" charset="0"/>
            </a:endParaRPr>
          </a:p>
          <a:p>
            <a:pPr marL="0" indent="0" algn="l">
              <a:lnSpc>
                <a:spcPct val="112000"/>
              </a:lnSpc>
              <a:buNone/>
            </a:pPr>
            <a:endParaRPr lang="en-US" sz="1800" dirty="0"/>
          </a:p>
        </p:txBody>
      </p:sp>
      <p:sp>
        <p:nvSpPr>
          <p:cNvPr id="6" name="Text 4"/>
          <p:cNvSpPr/>
          <p:nvPr/>
        </p:nvSpPr>
        <p:spPr>
          <a:xfrm>
            <a:off x="818388" y="4005072"/>
            <a:ext cx="3474720" cy="868680"/>
          </a:xfrm>
          <a:prstGeom prst="rect">
            <a:avLst/>
          </a:prstGeom>
          <a:noFill/>
          <a:ln/>
        </p:spPr>
        <p:txBody>
          <a:bodyPr wrap="square" lIns="0" tIns="0" rIns="0" bIns="0" rtlCol="0" anchor="t"/>
          <a:lstStyle/>
          <a:p>
            <a:pPr marL="0" indent="0" algn="l">
              <a:buNone/>
            </a:pPr>
            <a:endParaRPr lang="en-US" sz="1300" dirty="0"/>
          </a:p>
        </p:txBody>
      </p:sp>
      <p:sp>
        <p:nvSpPr>
          <p:cNvPr id="7" name="block">
            <a:extLst>
              <a:ext uri="{C183D7F6-B498-43B3-948B-1728B52AA6E4}">
                <adec:decorative xmlns:adec="http://schemas.microsoft.com/office/drawing/2017/decorative" val="1"/>
              </a:ext>
            </a:extLst>
          </p:cNvPr>
          <p:cNvSpPr/>
          <p:nvPr/>
        </p:nvSpPr>
        <p:spPr>
          <a:xfrm>
            <a:off x="4293109" y="1033472"/>
            <a:ext cx="4671986" cy="1610338"/>
          </a:xfrm>
          <a:prstGeom prst="roundRect">
            <a:avLst>
              <a:gd name="adj" fmla="val 3429"/>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dirty="0"/>
          </a:p>
          <a:p>
            <a:endParaRPr lang="es-GB" dirty="0"/>
          </a:p>
          <a:p>
            <a:pPr marL="285750" lvl="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Creating a safe and respectful environment for service users.</a:t>
            </a:r>
          </a:p>
          <a:p>
            <a:pPr marL="285750" lvl="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Adapting communication to support individual needs.</a:t>
            </a:r>
          </a:p>
          <a:p>
            <a:pPr marL="285750" lvl="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Making sure people feel understood and valued.</a:t>
            </a:r>
          </a:p>
          <a:p>
            <a:endParaRPr lang="es-GB" dirty="0"/>
          </a:p>
        </p:txBody>
      </p:sp>
      <p:sp>
        <p:nvSpPr>
          <p:cNvPr id="8" name="Text 6"/>
          <p:cNvSpPr/>
          <p:nvPr/>
        </p:nvSpPr>
        <p:spPr>
          <a:xfrm>
            <a:off x="4462272" y="1083965"/>
            <a:ext cx="3383280" cy="365760"/>
          </a:xfrm>
          <a:prstGeom prst="rect">
            <a:avLst/>
          </a:prstGeom>
          <a:noFill/>
          <a:ln/>
        </p:spPr>
        <p:txBody>
          <a:bodyPr wrap="square" lIns="0" tIns="0" rIns="0" bIns="0" rtlCol="0" anchor="ctr"/>
          <a:lstStyle/>
          <a:p>
            <a:pPr marL="0" indent="0">
              <a:buNone/>
            </a:pPr>
            <a:r>
              <a:rPr lang="en-US" sz="1500" b="1" dirty="0">
                <a:solidFill>
                  <a:srgbClr val="0A565C"/>
                </a:solidFill>
                <a:latin typeface="Arial" panose="020B0604020202020204" pitchFamily="34" charset="0"/>
                <a:ea typeface="Trebuchet MS" pitchFamily="34" charset="-122"/>
                <a:cs typeface="Arial" panose="020B0604020202020204" pitchFamily="34" charset="0"/>
              </a:rPr>
              <a:t>In everyday practice</a:t>
            </a:r>
            <a:endParaRPr lang="en-US" sz="1500" dirty="0">
              <a:latin typeface="Arial" panose="020B0604020202020204" pitchFamily="34" charset="0"/>
              <a:cs typeface="Arial" panose="020B0604020202020204" pitchFamily="34" charset="0"/>
            </a:endParaRPr>
          </a:p>
        </p:txBody>
      </p:sp>
      <p:sp>
        <p:nvSpPr>
          <p:cNvPr id="9" name="Text 7"/>
          <p:cNvSpPr/>
          <p:nvPr/>
        </p:nvSpPr>
        <p:spPr>
          <a:xfrm>
            <a:off x="5074920" y="1783080"/>
            <a:ext cx="3383280" cy="1005840"/>
          </a:xfrm>
          <a:prstGeom prst="rect">
            <a:avLst/>
          </a:prstGeom>
          <a:noFill/>
          <a:ln/>
        </p:spPr>
        <p:txBody>
          <a:bodyPr wrap="square" lIns="0" tIns="0" rIns="0" bIns="0" rtlCol="0" anchor="t"/>
          <a:lstStyle/>
          <a:p>
            <a:pPr>
              <a:spcAft>
                <a:spcPts val="300"/>
              </a:spcAft>
              <a:buSzPct val="100000"/>
            </a:pPr>
            <a:endParaRPr lang="en-US" sz="1250" dirty="0"/>
          </a:p>
        </p:txBody>
      </p:sp>
      <p:sp>
        <p:nvSpPr>
          <p:cNvPr id="10" name="block">
            <a:extLst>
              <a:ext uri="{C183D7F6-B498-43B3-948B-1728B52AA6E4}">
                <adec:decorative xmlns:adec="http://schemas.microsoft.com/office/drawing/2017/decorative" val="1"/>
              </a:ext>
            </a:extLst>
          </p:cNvPr>
          <p:cNvSpPr/>
          <p:nvPr/>
        </p:nvSpPr>
        <p:spPr>
          <a:xfrm>
            <a:off x="4280190" y="2825707"/>
            <a:ext cx="4671985" cy="2074886"/>
          </a:xfrm>
          <a:prstGeom prst="roundRect">
            <a:avLst>
              <a:gd name="adj" fmla="val 3429"/>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1" name="Text 9"/>
          <p:cNvSpPr/>
          <p:nvPr/>
        </p:nvSpPr>
        <p:spPr>
          <a:xfrm>
            <a:off x="4392698" y="3006178"/>
            <a:ext cx="3383280" cy="365760"/>
          </a:xfrm>
          <a:prstGeom prst="rect">
            <a:avLst/>
          </a:prstGeom>
          <a:noFill/>
          <a:ln/>
        </p:spPr>
        <p:txBody>
          <a:bodyPr wrap="square" lIns="0" tIns="0" rIns="0" bIns="0" rtlCol="0" anchor="ctr"/>
          <a:lstStyle/>
          <a:p>
            <a:pPr marL="0" indent="0">
              <a:buNone/>
            </a:pPr>
            <a:r>
              <a:rPr lang="en-US" sz="1500" b="1" dirty="0">
                <a:solidFill>
                  <a:srgbClr val="0A565C"/>
                </a:solidFill>
                <a:latin typeface="Arial" panose="020B0604020202020204" pitchFamily="34" charset="0"/>
                <a:ea typeface="Trebuchet MS" pitchFamily="34" charset="-122"/>
                <a:cs typeface="Arial" panose="020B0604020202020204" pitchFamily="34" charset="0"/>
              </a:rPr>
              <a:t>Where I've developed it</a:t>
            </a:r>
            <a:endParaRPr lang="en-US" sz="1500" dirty="0">
              <a:latin typeface="Arial" panose="020B0604020202020204" pitchFamily="34" charset="0"/>
              <a:cs typeface="Arial" panose="020B0604020202020204" pitchFamily="34" charset="0"/>
            </a:endParaRPr>
          </a:p>
        </p:txBody>
      </p:sp>
      <p:sp>
        <p:nvSpPr>
          <p:cNvPr id="12" name="Text 10"/>
          <p:cNvSpPr/>
          <p:nvPr/>
        </p:nvSpPr>
        <p:spPr>
          <a:xfrm>
            <a:off x="4462272" y="3443712"/>
            <a:ext cx="4329885" cy="1430039"/>
          </a:xfrm>
          <a:prstGeom prst="rect">
            <a:avLst/>
          </a:prstGeom>
          <a:noFill/>
          <a:ln/>
        </p:spPr>
        <p:txBody>
          <a:bodyPr wrap="square" lIns="0" tIns="0" rIns="0" bIns="0" rtlCol="0" anchor="t"/>
          <a:lstStyle/>
          <a:p>
            <a:pPr marL="28575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Through my Health and Social Care studies and course activities.</a:t>
            </a:r>
          </a:p>
          <a:p>
            <a:pPr marL="28575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 Through group discussions and teamwork with classmates.</a:t>
            </a:r>
          </a:p>
          <a:p>
            <a:pPr marL="28575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Through my customer service experience, communicating with different people every day.</a:t>
            </a:r>
          </a:p>
          <a:p>
            <a:pPr marL="152400" indent="-152400" algn="l">
              <a:spcAft>
                <a:spcPts val="300"/>
              </a:spcAft>
              <a:buSzPct val="100000"/>
              <a:buChar char="•"/>
            </a:pPr>
            <a:endParaRPr lang="en-US" sz="1250" dirty="0"/>
          </a:p>
        </p:txBody>
      </p:sp>
      <p:sp>
        <p:nvSpPr>
          <p:cNvPr id="14" name="CuadroTexto 13">
            <a:extLst>
              <a:ext uri="{FF2B5EF4-FFF2-40B4-BE49-F238E27FC236}">
                <a16:creationId xmlns:a16="http://schemas.microsoft.com/office/drawing/2014/main" id="{989E93DF-3637-DF26-45F1-0A6C92A952D2}"/>
              </a:ext>
            </a:extLst>
          </p:cNvPr>
          <p:cNvSpPr txBox="1"/>
          <p:nvPr/>
        </p:nvSpPr>
        <p:spPr>
          <a:xfrm>
            <a:off x="7380601" y="4910538"/>
            <a:ext cx="2823111" cy="530915"/>
          </a:xfrm>
          <a:prstGeom prst="rect">
            <a:avLst/>
          </a:prstGeom>
          <a:noFill/>
        </p:spPr>
        <p:txBody>
          <a:bodyPr wrap="square" rtlCol="0">
            <a:spAutoFit/>
          </a:bodyPr>
          <a:lstStyle/>
          <a:p>
            <a:r>
              <a:rPr lang="es-GB" sz="1050" dirty="0">
                <a:latin typeface="Arial" panose="020B0604020202020204" pitchFamily="34" charset="0"/>
                <a:cs typeface="Arial" panose="020B0604020202020204" pitchFamily="34" charset="0"/>
              </a:rPr>
              <a:t>(Medical Protection, 2025)</a:t>
            </a:r>
          </a:p>
          <a:p>
            <a:endParaRPr lang="es-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p:nvPr>
        </p:nvSpPr>
        <p:spPr>
          <a:xfrm>
            <a:off x="165437" y="242857"/>
            <a:ext cx="7250596" cy="685800"/>
          </a:xfrm>
          <a:prstGeom prst="rect">
            <a:avLst/>
          </a:prstGeom>
          <a:noFill/>
          <a:ln/>
        </p:spPr>
        <p:txBody>
          <a:bodyPr wrap="square" rtlCol="0" anchor="ctr">
            <a:normAutofit fontScale="90000"/>
          </a:bodyPr>
          <a:lstStyle/>
          <a:p>
            <a:pPr algn="l"/>
            <a:r>
              <a:rPr lang="en-US" sz="2700" b="1" dirty="0">
                <a:solidFill>
                  <a:srgbClr val="0A565C"/>
                </a:solidFill>
                <a:latin typeface="Arial" panose="020B0604020202020204" pitchFamily="34" charset="0"/>
                <a:cs typeface="Arial" panose="020B0604020202020204" pitchFamily="34" charset="0"/>
              </a:rPr>
              <a:t>Importance of  Communication in professional practice  </a:t>
            </a:r>
            <a:br>
              <a:rPr lang="en-US" sz="3200" b="1" dirty="0">
                <a:solidFill>
                  <a:schemeClr val="accent5"/>
                </a:solidFill>
                <a:latin typeface="Arial" panose="020B0604020202020204" pitchFamily="34" charset="0"/>
                <a:cs typeface="Arial" panose="020B0604020202020204" pitchFamily="34" charset="0"/>
              </a:rPr>
            </a:br>
            <a:endParaRPr lang="en-US" sz="3000" b="1" dirty="0">
              <a:solidFill>
                <a:schemeClr val="accent5"/>
              </a:solidFill>
              <a:latin typeface="Arial" panose="020B0604020202020204" pitchFamily="34" charset="0"/>
              <a:cs typeface="Arial" panose="020B0604020202020204" pitchFamily="34" charset="0"/>
            </a:endParaRPr>
          </a:p>
        </p:txBody>
      </p:sp>
      <p:sp>
        <p:nvSpPr>
          <p:cNvPr id="4" name="pillar">
            <a:extLst>
              <a:ext uri="{C183D7F6-B498-43B3-948B-1728B52AA6E4}">
                <adec:decorative xmlns:adec="http://schemas.microsoft.com/office/drawing/2017/decorative" val="1"/>
              </a:ext>
            </a:extLst>
          </p:cNvPr>
          <p:cNvSpPr/>
          <p:nvPr/>
        </p:nvSpPr>
        <p:spPr>
          <a:xfrm>
            <a:off x="320039" y="2544010"/>
            <a:ext cx="7958361" cy="914400"/>
          </a:xfrm>
          <a:prstGeom prst="roundRect">
            <a:avLst>
              <a:gd name="adj" fmla="val 3750"/>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6" name="Text 3"/>
          <p:cNvSpPr/>
          <p:nvPr/>
        </p:nvSpPr>
        <p:spPr>
          <a:xfrm>
            <a:off x="457398" y="2623525"/>
            <a:ext cx="4937760" cy="365760"/>
          </a:xfrm>
          <a:prstGeom prst="rect">
            <a:avLst/>
          </a:prstGeom>
          <a:noFill/>
          <a:ln/>
        </p:spPr>
        <p:txBody>
          <a:bodyPr wrap="square" lIns="0" tIns="0" rIns="0" bIns="0" rtlCol="0" anchor="ctr"/>
          <a:lstStyle/>
          <a:p>
            <a:pPr marL="0" indent="0">
              <a:buNone/>
            </a:pPr>
            <a:r>
              <a:rPr lang="en-US" sz="1600" b="1" dirty="0">
                <a:solidFill>
                  <a:srgbClr val="0A565C"/>
                </a:solidFill>
                <a:latin typeface="Arial" panose="020B0604020202020204" pitchFamily="34" charset="0"/>
                <a:ea typeface="Trebuchet MS" pitchFamily="34" charset="-122"/>
                <a:cs typeface="Arial" panose="020B0604020202020204" pitchFamily="34" charset="0"/>
              </a:rPr>
              <a:t>Safe &amp; effective care</a:t>
            </a:r>
            <a:endParaRPr lang="en-US" sz="1600" dirty="0">
              <a:solidFill>
                <a:srgbClr val="0A565C"/>
              </a:solidFill>
              <a:latin typeface="Arial" panose="020B0604020202020204" pitchFamily="34" charset="0"/>
              <a:cs typeface="Arial" panose="020B0604020202020204" pitchFamily="34" charset="0"/>
            </a:endParaRPr>
          </a:p>
        </p:txBody>
      </p:sp>
      <p:sp>
        <p:nvSpPr>
          <p:cNvPr id="7" name="Text 4"/>
          <p:cNvSpPr/>
          <p:nvPr/>
        </p:nvSpPr>
        <p:spPr>
          <a:xfrm>
            <a:off x="536910" y="3047833"/>
            <a:ext cx="6430419" cy="914400"/>
          </a:xfrm>
          <a:prstGeom prst="rect">
            <a:avLst/>
          </a:prstGeom>
          <a:noFill/>
          <a:ln/>
        </p:spPr>
        <p:txBody>
          <a:bodyPr wrap="square" lIns="0" tIns="0" rIns="0" bIns="0" rtlCol="0" anchor="t"/>
          <a:lstStyle/>
          <a:p>
            <a:pPr marL="152400" indent="-152400">
              <a:spcAft>
                <a:spcPts val="200"/>
              </a:spcAft>
              <a:buSzPct val="100000"/>
              <a:buFontTx/>
              <a:buChar char="•"/>
            </a:pPr>
            <a:r>
              <a:rPr lang="es-GB" sz="1300" dirty="0">
                <a:latin typeface="Arial" panose="020B0604020202020204" pitchFamily="34" charset="0"/>
                <a:cs typeface="Arial" panose="020B0604020202020204" pitchFamily="34" charset="0"/>
              </a:rPr>
              <a:t>Helps professionals share accurate information and make informed decisions.</a:t>
            </a:r>
          </a:p>
          <a:p>
            <a:pPr marL="152400" indent="-152400" algn="l">
              <a:spcAft>
                <a:spcPts val="200"/>
              </a:spcAft>
              <a:buSzPct val="100000"/>
              <a:buChar char="•"/>
            </a:pPr>
            <a:endParaRPr lang="en-US" sz="1250" dirty="0"/>
          </a:p>
        </p:txBody>
      </p:sp>
      <p:sp>
        <p:nvSpPr>
          <p:cNvPr id="8" name="pillar">
            <a:extLst>
              <a:ext uri="{C183D7F6-B498-43B3-948B-1728B52AA6E4}">
                <adec:decorative xmlns:adec="http://schemas.microsoft.com/office/drawing/2017/decorative" val="1"/>
              </a:ext>
            </a:extLst>
          </p:cNvPr>
          <p:cNvSpPr/>
          <p:nvPr/>
        </p:nvSpPr>
        <p:spPr>
          <a:xfrm>
            <a:off x="320039" y="3779354"/>
            <a:ext cx="7958361" cy="1269724"/>
          </a:xfrm>
          <a:prstGeom prst="roundRect">
            <a:avLst>
              <a:gd name="adj" fmla="val 3750"/>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0" name="Text 7"/>
          <p:cNvSpPr/>
          <p:nvPr/>
        </p:nvSpPr>
        <p:spPr>
          <a:xfrm>
            <a:off x="457398" y="3732730"/>
            <a:ext cx="4937760" cy="365760"/>
          </a:xfrm>
          <a:prstGeom prst="rect">
            <a:avLst/>
          </a:prstGeom>
          <a:noFill/>
          <a:ln/>
        </p:spPr>
        <p:txBody>
          <a:bodyPr wrap="square" lIns="0" tIns="0" rIns="0" bIns="0" rtlCol="0" anchor="ctr"/>
          <a:lstStyle/>
          <a:p>
            <a:pPr marL="0" indent="0">
              <a:buNone/>
            </a:pPr>
            <a:r>
              <a:rPr lang="en-US" sz="1600" b="1" dirty="0">
                <a:solidFill>
                  <a:srgbClr val="0A565C"/>
                </a:solidFill>
                <a:latin typeface="Arial" panose="020B0604020202020204" pitchFamily="34" charset="0"/>
                <a:ea typeface="Trebuchet MS" pitchFamily="34" charset="-122"/>
                <a:cs typeface="Arial" panose="020B0604020202020204" pitchFamily="34" charset="0"/>
              </a:rPr>
              <a:t>Good quality outcomes</a:t>
            </a:r>
            <a:endParaRPr lang="en-US" sz="1600" dirty="0">
              <a:latin typeface="Arial" panose="020B0604020202020204" pitchFamily="34" charset="0"/>
              <a:cs typeface="Arial" panose="020B0604020202020204" pitchFamily="34" charset="0"/>
            </a:endParaRPr>
          </a:p>
        </p:txBody>
      </p:sp>
      <p:sp>
        <p:nvSpPr>
          <p:cNvPr id="11" name="Text 8"/>
          <p:cNvSpPr/>
          <p:nvPr/>
        </p:nvSpPr>
        <p:spPr>
          <a:xfrm>
            <a:off x="457398" y="4173488"/>
            <a:ext cx="7716344" cy="678645"/>
          </a:xfrm>
          <a:prstGeom prst="rect">
            <a:avLst/>
          </a:prstGeom>
          <a:noFill/>
          <a:ln/>
        </p:spPr>
        <p:txBody>
          <a:bodyPr wrap="square" lIns="0" tIns="0" rIns="0" bIns="0" rtlCol="0" anchor="t"/>
          <a:lstStyle/>
          <a:p>
            <a:pPr marL="152400" indent="-152400">
              <a:spcAft>
                <a:spcPts val="200"/>
              </a:spcAft>
              <a:buSzPct val="100000"/>
              <a:buFontTx/>
              <a:buChar char="•"/>
            </a:pPr>
            <a:r>
              <a:rPr lang="es-GB" sz="1300" dirty="0">
                <a:latin typeface="Arial" panose="020B0604020202020204" pitchFamily="34" charset="0"/>
                <a:cs typeface="Arial" panose="020B0604020202020204" pitchFamily="34" charset="0"/>
              </a:rPr>
              <a:t>Ensures service users receive appropriate support that meets their individual needs.</a:t>
            </a:r>
          </a:p>
          <a:p>
            <a:pPr marL="152400" indent="-152400">
              <a:spcAft>
                <a:spcPts val="200"/>
              </a:spcAft>
              <a:buSzPct val="100000"/>
              <a:buFontTx/>
              <a:buChar char="•"/>
            </a:pPr>
            <a:endParaRPr lang="es-GB" sz="1300" dirty="0">
              <a:latin typeface="Arial" panose="020B0604020202020204" pitchFamily="34" charset="0"/>
              <a:cs typeface="Arial" panose="020B0604020202020204" pitchFamily="34" charset="0"/>
            </a:endParaRPr>
          </a:p>
          <a:p>
            <a:pPr marL="152400" indent="-152400">
              <a:spcAft>
                <a:spcPts val="200"/>
              </a:spcAft>
              <a:buSzPct val="100000"/>
              <a:buFontTx/>
              <a:buChar char="•"/>
            </a:pPr>
            <a:endParaRPr lang="es-GB" sz="1300" dirty="0">
              <a:latin typeface="Arial" panose="020B0604020202020204" pitchFamily="34" charset="0"/>
              <a:cs typeface="Arial" panose="020B0604020202020204" pitchFamily="34" charset="0"/>
            </a:endParaRPr>
          </a:p>
          <a:p>
            <a:r>
              <a:rPr lang="es-GB" sz="1200" dirty="0">
                <a:latin typeface="Arial" panose="020B0604020202020204" pitchFamily="34" charset="0"/>
                <a:cs typeface="Arial" panose="020B0604020202020204" pitchFamily="34" charset="0"/>
              </a:rPr>
              <a:t>                                                                                                                 </a:t>
            </a:r>
            <a:r>
              <a:rPr lang="es-GB" sz="1050" dirty="0">
                <a:latin typeface="Arial" panose="020B0604020202020204" pitchFamily="34" charset="0"/>
                <a:cs typeface="Arial" panose="020B0604020202020204" pitchFamily="34" charset="0"/>
              </a:rPr>
              <a:t>(NHS England, 2022; Medical Protection, 2025)</a:t>
            </a:r>
          </a:p>
          <a:p>
            <a:endParaRPr lang="en-US" sz="1250" dirty="0"/>
          </a:p>
        </p:txBody>
      </p:sp>
      <p:sp>
        <p:nvSpPr>
          <p:cNvPr id="13" name="pillar">
            <a:extLst>
              <a:ext uri="{FF2B5EF4-FFF2-40B4-BE49-F238E27FC236}">
                <a16:creationId xmlns:a16="http://schemas.microsoft.com/office/drawing/2014/main" id="{6E532DF9-4499-85F6-52A2-5D4D08AB7857}"/>
              </a:ext>
              <a:ext uri="{C183D7F6-B498-43B3-948B-1728B52AA6E4}">
                <adec:decorative xmlns:adec="http://schemas.microsoft.com/office/drawing/2017/decorative" val="1"/>
              </a:ext>
            </a:extLst>
          </p:cNvPr>
          <p:cNvSpPr/>
          <p:nvPr/>
        </p:nvSpPr>
        <p:spPr>
          <a:xfrm>
            <a:off x="320039" y="1042497"/>
            <a:ext cx="7933216" cy="1330494"/>
          </a:xfrm>
          <a:prstGeom prst="roundRect">
            <a:avLst>
              <a:gd name="adj" fmla="val 3750"/>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4" name="Text 3">
            <a:extLst>
              <a:ext uri="{FF2B5EF4-FFF2-40B4-BE49-F238E27FC236}">
                <a16:creationId xmlns:a16="http://schemas.microsoft.com/office/drawing/2014/main" id="{3AB14ADD-31A3-0705-C474-69699C9EEEB7}"/>
              </a:ext>
            </a:extLst>
          </p:cNvPr>
          <p:cNvSpPr/>
          <p:nvPr/>
        </p:nvSpPr>
        <p:spPr>
          <a:xfrm>
            <a:off x="580842" y="1134022"/>
            <a:ext cx="5396749" cy="365760"/>
          </a:xfrm>
          <a:prstGeom prst="rect">
            <a:avLst/>
          </a:prstGeom>
          <a:noFill/>
          <a:ln/>
        </p:spPr>
        <p:txBody>
          <a:bodyPr wrap="square" lIns="0" tIns="0" rIns="0" bIns="0" rtlCol="0" anchor="ctr"/>
          <a:lstStyle/>
          <a:p>
            <a:pPr marL="0" indent="0">
              <a:buNone/>
            </a:pPr>
            <a:r>
              <a:rPr lang="en-US" sz="1600" b="1" dirty="0">
                <a:solidFill>
                  <a:srgbClr val="0A565C"/>
                </a:solidFill>
                <a:latin typeface="Arial" panose="020B0604020202020204" pitchFamily="34" charset="0"/>
                <a:cs typeface="Arial" panose="020B0604020202020204" pitchFamily="34" charset="0"/>
              </a:rPr>
              <a:t>Why is communication essential in Health Social Care?</a:t>
            </a:r>
          </a:p>
        </p:txBody>
      </p:sp>
      <p:sp>
        <p:nvSpPr>
          <p:cNvPr id="15" name="Text 4">
            <a:extLst>
              <a:ext uri="{FF2B5EF4-FFF2-40B4-BE49-F238E27FC236}">
                <a16:creationId xmlns:a16="http://schemas.microsoft.com/office/drawing/2014/main" id="{7A485D4F-2E87-1775-BC9D-62D29F22EF79}"/>
              </a:ext>
            </a:extLst>
          </p:cNvPr>
          <p:cNvSpPr/>
          <p:nvPr/>
        </p:nvSpPr>
        <p:spPr>
          <a:xfrm>
            <a:off x="914400" y="1739348"/>
            <a:ext cx="4937760" cy="914400"/>
          </a:xfrm>
          <a:prstGeom prst="rect">
            <a:avLst/>
          </a:prstGeom>
          <a:noFill/>
          <a:ln/>
        </p:spPr>
        <p:txBody>
          <a:bodyPr wrap="square" lIns="0" tIns="0" rIns="0" bIns="0" rtlCol="0" anchor="t"/>
          <a:lstStyle/>
          <a:p>
            <a:pPr algn="l">
              <a:spcAft>
                <a:spcPts val="200"/>
              </a:spcAft>
              <a:buSzPct val="100000"/>
            </a:pPr>
            <a:endParaRPr lang="en-US" sz="1250" dirty="0"/>
          </a:p>
        </p:txBody>
      </p:sp>
      <p:sp>
        <p:nvSpPr>
          <p:cNvPr id="18" name="CuadroTexto 17">
            <a:extLst>
              <a:ext uri="{FF2B5EF4-FFF2-40B4-BE49-F238E27FC236}">
                <a16:creationId xmlns:a16="http://schemas.microsoft.com/office/drawing/2014/main" id="{58CFF45D-7EC0-4D7F-74BE-DC46B792564F}"/>
              </a:ext>
            </a:extLst>
          </p:cNvPr>
          <p:cNvSpPr txBox="1"/>
          <p:nvPr/>
        </p:nvSpPr>
        <p:spPr>
          <a:xfrm>
            <a:off x="580842" y="1670801"/>
            <a:ext cx="7115522" cy="492443"/>
          </a:xfrm>
          <a:prstGeom prst="rect">
            <a:avLst/>
          </a:prstGeom>
          <a:noFill/>
        </p:spPr>
        <p:txBody>
          <a:bodyPr wrap="square" rtlCol="0">
            <a:spAutoFit/>
          </a:bodyPr>
          <a:lstStyle/>
          <a:p>
            <a:r>
              <a:rPr lang="es-GB" sz="1300" dirty="0">
                <a:latin typeface="Arial" panose="020B0604020202020204" pitchFamily="34" charset="0"/>
                <a:cs typeface="Arial" panose="020B0604020202020204" pitchFamily="34" charset="0"/>
              </a:rPr>
              <a:t>Communication is vital because it allows professionals to truly understand what service users need, ensure their safety, and build strong, trusting relationships with them.</a:t>
            </a:r>
          </a:p>
        </p:txBody>
      </p:sp>
      <p:sp>
        <p:nvSpPr>
          <p:cNvPr id="20" name="Text 8">
            <a:extLst>
              <a:ext uri="{FF2B5EF4-FFF2-40B4-BE49-F238E27FC236}">
                <a16:creationId xmlns:a16="http://schemas.microsoft.com/office/drawing/2014/main" id="{5A085248-BCB7-B5E4-D313-CECA57ED9702}"/>
              </a:ext>
            </a:extLst>
          </p:cNvPr>
          <p:cNvSpPr/>
          <p:nvPr/>
        </p:nvSpPr>
        <p:spPr>
          <a:xfrm>
            <a:off x="320039" y="4419433"/>
            <a:ext cx="4937760" cy="914400"/>
          </a:xfrm>
          <a:prstGeom prst="rect">
            <a:avLst/>
          </a:prstGeom>
          <a:noFill/>
          <a:ln/>
        </p:spPr>
        <p:txBody>
          <a:bodyPr wrap="square" lIns="0" tIns="0" rIns="0" bIns="0" rtlCol="0" anchor="t"/>
          <a:lstStyle/>
          <a:p>
            <a:pPr algn="l">
              <a:spcAft>
                <a:spcPts val="200"/>
              </a:spcAft>
              <a:buSzPct val="100000"/>
            </a:pPr>
            <a:endParaRPr lang="en-US" sz="12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p:nvPr>
        </p:nvSpPr>
        <p:spPr>
          <a:prstGeom prst="rect">
            <a:avLst/>
          </a:prstGeom>
          <a:noFill/>
          <a:ln/>
        </p:spPr>
        <p:txBody>
          <a:bodyPr wrap="square" rtlCol="0" anchor="ctr">
            <a:normAutofit fontScale="90000"/>
          </a:bodyPr>
          <a:lstStyle/>
          <a:p>
            <a:pPr marL="0" indent="0" algn="l">
              <a:buNone/>
            </a:pPr>
            <a:r>
              <a:rPr lang="en-US" sz="3000" b="1" dirty="0">
                <a:solidFill>
                  <a:srgbClr val="0A565C"/>
                </a:solidFill>
                <a:latin typeface="Arial" panose="020B0604020202020204" pitchFamily="34" charset="0"/>
                <a:ea typeface="Trebuchet MS" pitchFamily="34" charset="-122"/>
                <a:cs typeface="Arial" panose="020B0604020202020204" pitchFamily="34" charset="0"/>
              </a:rPr>
              <a:t>Who Benefits from E</a:t>
            </a:r>
            <a:r>
              <a:rPr lang="en-US" b="1" dirty="0">
                <a:solidFill>
                  <a:srgbClr val="0A565C"/>
                </a:solidFill>
                <a:latin typeface="Arial" panose="020B0604020202020204" pitchFamily="34" charset="0"/>
                <a:ea typeface="Trebuchet MS" pitchFamily="34" charset="-122"/>
                <a:cs typeface="Arial" panose="020B0604020202020204" pitchFamily="34" charset="0"/>
              </a:rPr>
              <a:t>ffective </a:t>
            </a:r>
            <a:r>
              <a:rPr lang="en-US" sz="3000" b="1" dirty="0">
                <a:solidFill>
                  <a:srgbClr val="0A565C"/>
                </a:solidFill>
                <a:latin typeface="Arial" panose="020B0604020202020204" pitchFamily="34" charset="0"/>
                <a:ea typeface="Trebuchet MS" pitchFamily="34" charset="-122"/>
                <a:cs typeface="Arial" panose="020B0604020202020204" pitchFamily="34" charset="0"/>
              </a:rPr>
              <a:t>Communication ?</a:t>
            </a:r>
            <a:endParaRPr lang="en-US" sz="3000" b="1" dirty="0">
              <a:solidFill>
                <a:srgbClr val="0A565C"/>
              </a:solidFill>
              <a:latin typeface="Arial" panose="020B0604020202020204" pitchFamily="34" charset="0"/>
              <a:cs typeface="Arial" panose="020B0604020202020204" pitchFamily="34" charset="0"/>
            </a:endParaRPr>
          </a:p>
        </p:txBody>
      </p:sp>
      <p:sp>
        <p:nvSpPr>
          <p:cNvPr id="3" name="benefit card">
            <a:extLst>
              <a:ext uri="{C183D7F6-B498-43B3-948B-1728B52AA6E4}">
                <adec:decorative xmlns:adec="http://schemas.microsoft.com/office/drawing/2017/decorative" val="1"/>
              </a:ext>
            </a:extLst>
          </p:cNvPr>
          <p:cNvSpPr/>
          <p:nvPr/>
        </p:nvSpPr>
        <p:spPr>
          <a:xfrm>
            <a:off x="566928" y="1325880"/>
            <a:ext cx="2670048" cy="2331720"/>
          </a:xfrm>
          <a:prstGeom prst="roundRect">
            <a:avLst>
              <a:gd name="adj" fmla="val 2353"/>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4" name="card header">
            <a:extLst>
              <a:ext uri="{C183D7F6-B498-43B3-948B-1728B52AA6E4}">
                <adec:decorative xmlns:adec="http://schemas.microsoft.com/office/drawing/2017/decorative" val="1"/>
              </a:ext>
            </a:extLst>
          </p:cNvPr>
          <p:cNvSpPr/>
          <p:nvPr/>
        </p:nvSpPr>
        <p:spPr>
          <a:xfrm>
            <a:off x="566928" y="1325880"/>
            <a:ext cx="2670048" cy="566928"/>
          </a:xfrm>
          <a:prstGeom prst="roundRect">
            <a:avLst>
              <a:gd name="adj" fmla="val 9677"/>
            </a:avLst>
          </a:prstGeom>
          <a:solidFill>
            <a:srgbClr val="F26D5B"/>
          </a:solidFill>
          <a:ln/>
        </p:spPr>
        <p:txBody>
          <a:bodyPr/>
          <a:lstStyle/>
          <a:p>
            <a:endParaRPr lang="es-GB"/>
          </a:p>
        </p:txBody>
      </p:sp>
      <p:sp>
        <p:nvSpPr>
          <p:cNvPr id="5" name="header fill">
            <a:extLst>
              <a:ext uri="{C183D7F6-B498-43B3-948B-1728B52AA6E4}">
                <adec:decorative xmlns:adec="http://schemas.microsoft.com/office/drawing/2017/decorative" val="1"/>
              </a:ext>
            </a:extLst>
          </p:cNvPr>
          <p:cNvSpPr/>
          <p:nvPr/>
        </p:nvSpPr>
        <p:spPr>
          <a:xfrm>
            <a:off x="566928" y="1636776"/>
            <a:ext cx="2670048" cy="256032"/>
          </a:xfrm>
          <a:prstGeom prst="rect">
            <a:avLst/>
          </a:prstGeom>
          <a:solidFill>
            <a:srgbClr val="F26D5B"/>
          </a:solidFill>
          <a:ln/>
        </p:spPr>
        <p:txBody>
          <a:bodyPr/>
          <a:lstStyle/>
          <a:p>
            <a:endParaRPr lang="es-GB"/>
          </a:p>
        </p:txBody>
      </p:sp>
      <p:sp>
        <p:nvSpPr>
          <p:cNvPr id="6" name="Text 4"/>
          <p:cNvSpPr/>
          <p:nvPr/>
        </p:nvSpPr>
        <p:spPr>
          <a:xfrm>
            <a:off x="658368" y="1325880"/>
            <a:ext cx="2487168"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Arial" panose="020B0604020202020204" pitchFamily="34" charset="0"/>
                <a:ea typeface="Trebuchet MS" pitchFamily="34" charset="-122"/>
                <a:cs typeface="Arial" panose="020B0604020202020204" pitchFamily="34" charset="0"/>
              </a:rPr>
              <a:t>Benefits for users (Children &amp; families)</a:t>
            </a:r>
            <a:endParaRPr lang="en-US" sz="1500" dirty="0">
              <a:latin typeface="Arial" panose="020B0604020202020204" pitchFamily="34" charset="0"/>
              <a:cs typeface="Arial" panose="020B0604020202020204" pitchFamily="34" charset="0"/>
            </a:endParaRPr>
          </a:p>
        </p:txBody>
      </p:sp>
      <p:sp>
        <p:nvSpPr>
          <p:cNvPr id="7" name="Text 5"/>
          <p:cNvSpPr/>
          <p:nvPr/>
        </p:nvSpPr>
        <p:spPr>
          <a:xfrm>
            <a:off x="768096" y="2057400"/>
            <a:ext cx="2304288" cy="1508760"/>
          </a:xfrm>
          <a:prstGeom prst="rect">
            <a:avLst/>
          </a:prstGeom>
          <a:noFill/>
          <a:ln/>
        </p:spPr>
        <p:txBody>
          <a:bodyPr wrap="square" lIns="0" tIns="0" rIns="0" bIns="0" rtlCol="0" anchor="t"/>
          <a:lstStyle/>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Feel safe and listened to</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Needs understood and met</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Involved in their care</a:t>
            </a:r>
            <a:endParaRPr lang="en-US" sz="1300" dirty="0">
              <a:latin typeface="Arial" panose="020B0604020202020204" pitchFamily="34" charset="0"/>
              <a:cs typeface="Arial" panose="020B0604020202020204" pitchFamily="34" charset="0"/>
            </a:endParaRPr>
          </a:p>
        </p:txBody>
      </p:sp>
      <p:sp>
        <p:nvSpPr>
          <p:cNvPr id="8" name="benefit card">
            <a:extLst>
              <a:ext uri="{C183D7F6-B498-43B3-948B-1728B52AA6E4}">
                <adec:decorative xmlns:adec="http://schemas.microsoft.com/office/drawing/2017/decorative" val="1"/>
              </a:ext>
            </a:extLst>
          </p:cNvPr>
          <p:cNvSpPr/>
          <p:nvPr/>
        </p:nvSpPr>
        <p:spPr>
          <a:xfrm>
            <a:off x="3410712" y="1325880"/>
            <a:ext cx="2670048" cy="2331720"/>
          </a:xfrm>
          <a:prstGeom prst="roundRect">
            <a:avLst>
              <a:gd name="adj" fmla="val 2353"/>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9" name="card header">
            <a:extLst>
              <a:ext uri="{C183D7F6-B498-43B3-948B-1728B52AA6E4}">
                <adec:decorative xmlns:adec="http://schemas.microsoft.com/office/drawing/2017/decorative" val="1"/>
              </a:ext>
            </a:extLst>
          </p:cNvPr>
          <p:cNvSpPr/>
          <p:nvPr/>
        </p:nvSpPr>
        <p:spPr>
          <a:xfrm>
            <a:off x="3410712" y="1325880"/>
            <a:ext cx="2670048" cy="566928"/>
          </a:xfrm>
          <a:prstGeom prst="roundRect">
            <a:avLst>
              <a:gd name="adj" fmla="val 9677"/>
            </a:avLst>
          </a:prstGeom>
          <a:solidFill>
            <a:srgbClr val="0D6E75"/>
          </a:solidFill>
          <a:ln/>
        </p:spPr>
        <p:txBody>
          <a:bodyPr/>
          <a:lstStyle/>
          <a:p>
            <a:endParaRPr lang="es-GB"/>
          </a:p>
        </p:txBody>
      </p:sp>
      <p:sp>
        <p:nvSpPr>
          <p:cNvPr id="10" name="header fill">
            <a:extLst>
              <a:ext uri="{C183D7F6-B498-43B3-948B-1728B52AA6E4}">
                <adec:decorative xmlns:adec="http://schemas.microsoft.com/office/drawing/2017/decorative" val="1"/>
              </a:ext>
            </a:extLst>
          </p:cNvPr>
          <p:cNvSpPr/>
          <p:nvPr/>
        </p:nvSpPr>
        <p:spPr>
          <a:xfrm>
            <a:off x="3410712" y="1636776"/>
            <a:ext cx="2670048" cy="256032"/>
          </a:xfrm>
          <a:prstGeom prst="rect">
            <a:avLst/>
          </a:prstGeom>
          <a:solidFill>
            <a:srgbClr val="0D6E75"/>
          </a:solidFill>
          <a:ln/>
        </p:spPr>
        <p:txBody>
          <a:bodyPr/>
          <a:lstStyle/>
          <a:p>
            <a:endParaRPr lang="es-GB"/>
          </a:p>
        </p:txBody>
      </p:sp>
      <p:sp>
        <p:nvSpPr>
          <p:cNvPr id="11" name="Text 9"/>
          <p:cNvSpPr/>
          <p:nvPr/>
        </p:nvSpPr>
        <p:spPr>
          <a:xfrm>
            <a:off x="3502152" y="1325880"/>
            <a:ext cx="2487168"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Arial" panose="020B0604020202020204" pitchFamily="34" charset="0"/>
                <a:ea typeface="Trebuchet MS" pitchFamily="34" charset="-122"/>
                <a:cs typeface="Arial" panose="020B0604020202020204" pitchFamily="34" charset="0"/>
              </a:rPr>
              <a:t>Benefits for Staff &amp; colleagues</a:t>
            </a:r>
            <a:endParaRPr lang="en-US" sz="1500" dirty="0">
              <a:latin typeface="Arial" panose="020B0604020202020204" pitchFamily="34" charset="0"/>
              <a:cs typeface="Arial" panose="020B0604020202020204" pitchFamily="34" charset="0"/>
            </a:endParaRPr>
          </a:p>
        </p:txBody>
      </p:sp>
      <p:sp>
        <p:nvSpPr>
          <p:cNvPr id="12" name="Text 10"/>
          <p:cNvSpPr/>
          <p:nvPr/>
        </p:nvSpPr>
        <p:spPr>
          <a:xfrm>
            <a:off x="3611880" y="2057400"/>
            <a:ext cx="2304288" cy="1508760"/>
          </a:xfrm>
          <a:prstGeom prst="rect">
            <a:avLst/>
          </a:prstGeom>
          <a:noFill/>
          <a:ln/>
        </p:spPr>
        <p:txBody>
          <a:bodyPr wrap="square" lIns="0" tIns="0" rIns="0" bIns="0" rtlCol="0" anchor="t"/>
          <a:lstStyle/>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Clear, reliable handovers</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Stronger teamwork</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Fewer errors, less stress</a:t>
            </a:r>
            <a:endParaRPr lang="en-US" sz="1300" dirty="0">
              <a:latin typeface="Arial" panose="020B0604020202020204" pitchFamily="34" charset="0"/>
              <a:cs typeface="Arial" panose="020B0604020202020204" pitchFamily="34" charset="0"/>
            </a:endParaRPr>
          </a:p>
        </p:txBody>
      </p:sp>
      <p:sp>
        <p:nvSpPr>
          <p:cNvPr id="13" name="benefit card">
            <a:extLst>
              <a:ext uri="{C183D7F6-B498-43B3-948B-1728B52AA6E4}">
                <adec:decorative xmlns:adec="http://schemas.microsoft.com/office/drawing/2017/decorative" val="1"/>
              </a:ext>
            </a:extLst>
          </p:cNvPr>
          <p:cNvSpPr/>
          <p:nvPr/>
        </p:nvSpPr>
        <p:spPr>
          <a:xfrm>
            <a:off x="6254496" y="1325880"/>
            <a:ext cx="2670048" cy="2331720"/>
          </a:xfrm>
          <a:prstGeom prst="roundRect">
            <a:avLst>
              <a:gd name="adj" fmla="val 2353"/>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4" name="card header">
            <a:extLst>
              <a:ext uri="{C183D7F6-B498-43B3-948B-1728B52AA6E4}">
                <adec:decorative xmlns:adec="http://schemas.microsoft.com/office/drawing/2017/decorative" val="1"/>
              </a:ext>
            </a:extLst>
          </p:cNvPr>
          <p:cNvSpPr/>
          <p:nvPr/>
        </p:nvSpPr>
        <p:spPr>
          <a:xfrm>
            <a:off x="6254496" y="1325880"/>
            <a:ext cx="2670048" cy="566928"/>
          </a:xfrm>
          <a:prstGeom prst="roundRect">
            <a:avLst>
              <a:gd name="adj" fmla="val 9677"/>
            </a:avLst>
          </a:prstGeom>
          <a:solidFill>
            <a:srgbClr val="14919B"/>
          </a:solidFill>
          <a:ln/>
        </p:spPr>
        <p:txBody>
          <a:bodyPr/>
          <a:lstStyle/>
          <a:p>
            <a:endParaRPr lang="es-GB"/>
          </a:p>
        </p:txBody>
      </p:sp>
      <p:sp>
        <p:nvSpPr>
          <p:cNvPr id="15" name="header fill">
            <a:extLst>
              <a:ext uri="{C183D7F6-B498-43B3-948B-1728B52AA6E4}">
                <adec:decorative xmlns:adec="http://schemas.microsoft.com/office/drawing/2017/decorative" val="1"/>
              </a:ext>
            </a:extLst>
          </p:cNvPr>
          <p:cNvSpPr/>
          <p:nvPr/>
        </p:nvSpPr>
        <p:spPr>
          <a:xfrm>
            <a:off x="6254496" y="1636776"/>
            <a:ext cx="2670048" cy="256032"/>
          </a:xfrm>
          <a:prstGeom prst="rect">
            <a:avLst/>
          </a:prstGeom>
          <a:solidFill>
            <a:srgbClr val="14919B"/>
          </a:solidFill>
          <a:ln/>
        </p:spPr>
        <p:txBody>
          <a:bodyPr/>
          <a:lstStyle/>
          <a:p>
            <a:endParaRPr lang="es-GB"/>
          </a:p>
        </p:txBody>
      </p:sp>
      <p:sp>
        <p:nvSpPr>
          <p:cNvPr id="16" name="Text 14"/>
          <p:cNvSpPr/>
          <p:nvPr/>
        </p:nvSpPr>
        <p:spPr>
          <a:xfrm>
            <a:off x="6345936" y="1325880"/>
            <a:ext cx="2487168"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Arial" panose="020B0604020202020204" pitchFamily="34" charset="0"/>
                <a:ea typeface="Trebuchet MS" pitchFamily="34" charset="-122"/>
                <a:cs typeface="Arial" panose="020B0604020202020204" pitchFamily="34" charset="0"/>
              </a:rPr>
              <a:t>Benefits for the organisation</a:t>
            </a:r>
            <a:endParaRPr lang="en-US" sz="1500" dirty="0">
              <a:latin typeface="Arial" panose="020B0604020202020204" pitchFamily="34" charset="0"/>
              <a:cs typeface="Arial" panose="020B0604020202020204" pitchFamily="34" charset="0"/>
            </a:endParaRPr>
          </a:p>
        </p:txBody>
      </p:sp>
      <p:sp>
        <p:nvSpPr>
          <p:cNvPr id="17" name="Text 15"/>
          <p:cNvSpPr/>
          <p:nvPr/>
        </p:nvSpPr>
        <p:spPr>
          <a:xfrm>
            <a:off x="6455664" y="2057400"/>
            <a:ext cx="2304288" cy="1508760"/>
          </a:xfrm>
          <a:prstGeom prst="rect">
            <a:avLst/>
          </a:prstGeom>
          <a:noFill/>
          <a:ln/>
        </p:spPr>
        <p:txBody>
          <a:bodyPr wrap="square" lIns="0" tIns="0" rIns="0" bIns="0" rtlCol="0" anchor="t"/>
          <a:lstStyle/>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Better care outcomes</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Trust and good reputation</a:t>
            </a:r>
            <a:endParaRPr lang="en-US" sz="1300" dirty="0">
              <a:latin typeface="Arial" panose="020B0604020202020204" pitchFamily="34" charset="0"/>
              <a:cs typeface="Arial" panose="020B0604020202020204" pitchFamily="34" charset="0"/>
            </a:endParaRPr>
          </a:p>
        </p:txBody>
      </p:sp>
      <p:sp>
        <p:nvSpPr>
          <p:cNvPr id="18" name="risk strip">
            <a:extLst>
              <a:ext uri="{C183D7F6-B498-43B3-948B-1728B52AA6E4}">
                <adec:decorative xmlns:adec="http://schemas.microsoft.com/office/drawing/2017/decorative" val="1"/>
              </a:ext>
            </a:extLst>
          </p:cNvPr>
          <p:cNvSpPr/>
          <p:nvPr/>
        </p:nvSpPr>
        <p:spPr>
          <a:xfrm>
            <a:off x="384048" y="3933781"/>
            <a:ext cx="8540496" cy="1097678"/>
          </a:xfrm>
          <a:prstGeom prst="roundRect">
            <a:avLst>
              <a:gd name="adj" fmla="val 5556"/>
            </a:avLst>
          </a:prstGeom>
          <a:solidFill>
            <a:srgbClr val="FDEEEA"/>
          </a:solidFill>
          <a:ln w="12700">
            <a:solidFill>
              <a:srgbClr val="F26D5B"/>
            </a:solidFill>
            <a:prstDash val="solid"/>
          </a:ln>
        </p:spPr>
        <p:txBody>
          <a:bodyPr/>
          <a:lstStyle/>
          <a:p>
            <a:endParaRPr lang="es-GB"/>
          </a:p>
        </p:txBody>
      </p:sp>
      <p:sp>
        <p:nvSpPr>
          <p:cNvPr id="19" name="Text 17"/>
          <p:cNvSpPr/>
          <p:nvPr/>
        </p:nvSpPr>
        <p:spPr>
          <a:xfrm>
            <a:off x="498348" y="4472210"/>
            <a:ext cx="8129016" cy="822960"/>
          </a:xfrm>
          <a:prstGeom prst="rect">
            <a:avLst/>
          </a:prstGeom>
          <a:noFill/>
          <a:ln/>
        </p:spPr>
        <p:txBody>
          <a:bodyPr wrap="square" lIns="0" tIns="0" rIns="0" bIns="0" rtlCol="0" anchor="ctr"/>
          <a:lstStyle/>
          <a:p>
            <a:pPr lvl="0"/>
            <a:r>
              <a:rPr lang="en-US" sz="1350" b="1" dirty="0">
                <a:solidFill>
                  <a:srgbClr val="C00000"/>
                </a:solidFill>
                <a:latin typeface="Arial" panose="020B0604020202020204" pitchFamily="34" charset="0"/>
                <a:ea typeface="Calibri" pitchFamily="34" charset="-122"/>
                <a:cs typeface="Arial" panose="020B0604020202020204" pitchFamily="34" charset="0"/>
              </a:rPr>
              <a:t>If communication breaks down.</a:t>
            </a:r>
            <a:r>
              <a:rPr lang="es-GB" sz="1400" b="1" dirty="0">
                <a:solidFill>
                  <a:srgbClr val="C00000"/>
                </a:solidFill>
                <a:latin typeface="Arial" panose="020B0604020202020204" pitchFamily="34" charset="0"/>
                <a:cs typeface="Arial" panose="020B0604020202020204" pitchFamily="34" charset="0"/>
              </a:rPr>
              <a:t>Example Focus: Patient safety</a:t>
            </a:r>
          </a:p>
          <a:p>
            <a:pPr lvl="0"/>
            <a:endParaRPr lang="es-GB" sz="1400" b="1" dirty="0">
              <a:solidFill>
                <a:srgbClr val="0A565C"/>
              </a:solidFill>
              <a:latin typeface="Arial" panose="020B0604020202020204" pitchFamily="34" charset="0"/>
              <a:cs typeface="Arial" panose="020B0604020202020204" pitchFamily="34" charset="0"/>
            </a:endParaRPr>
          </a:p>
          <a:p>
            <a:pPr lvl="0"/>
            <a:r>
              <a:rPr lang="es-GB" sz="1400" dirty="0">
                <a:latin typeface="Arial" panose="020B0604020202020204" pitchFamily="34" charset="0"/>
                <a:cs typeface="Arial" panose="020B0604020202020204" pitchFamily="34" charset="0"/>
              </a:rPr>
              <a:t>Poor communication can put service patients‘ safety at risk because important information may be missed, misunderstood or not shared correctly. </a:t>
            </a:r>
            <a:r>
              <a:rPr lang="es-GB" sz="900" dirty="0">
                <a:latin typeface="Arial" panose="020B0604020202020204" pitchFamily="34" charset="0"/>
                <a:cs typeface="Arial" panose="020B0604020202020204" pitchFamily="34" charset="0"/>
              </a:rPr>
              <a:t>(NHS England, 2022; LSPM, 2022.Impact of Poor Communication in Health and Social Care Settings)</a:t>
            </a:r>
          </a:p>
          <a:p>
            <a:pPr lvl="0"/>
            <a:endParaRPr lang="es-GB" sz="900" b="1" dirty="0">
              <a:solidFill>
                <a:srgbClr val="0A565C"/>
              </a:solidFill>
              <a:latin typeface="Arial" panose="020B0604020202020204" pitchFamily="34" charset="0"/>
              <a:cs typeface="Arial" panose="020B0604020202020204" pitchFamily="34" charset="0"/>
            </a:endParaRPr>
          </a:p>
          <a:p>
            <a:pPr lvl="0"/>
            <a:endParaRPr lang="es-GB" sz="1400" b="1" dirty="0">
              <a:solidFill>
                <a:srgbClr val="0A565C"/>
              </a:solidFill>
              <a:latin typeface="Arial" panose="020B0604020202020204" pitchFamily="34" charset="0"/>
              <a:cs typeface="Arial" panose="020B0604020202020204" pitchFamily="34" charset="0"/>
            </a:endParaRPr>
          </a:p>
          <a:p>
            <a:pPr lvl="0"/>
            <a:endParaRPr lang="es-GB" sz="1400" b="1" dirty="0">
              <a:solidFill>
                <a:srgbClr val="0A565C"/>
              </a:solidFill>
              <a:latin typeface="Arial" panose="020B0604020202020204" pitchFamily="34" charset="0"/>
              <a:cs typeface="Arial" panose="020B0604020202020204" pitchFamily="34" charset="0"/>
            </a:endParaRPr>
          </a:p>
          <a:p>
            <a:endParaRPr lang="en-US" sz="1350" dirty="0"/>
          </a:p>
        </p:txBody>
      </p:sp>
      <p:sp>
        <p:nvSpPr>
          <p:cNvPr id="20" name="CuadroTexto 19">
            <a:extLst>
              <a:ext uri="{FF2B5EF4-FFF2-40B4-BE49-F238E27FC236}">
                <a16:creationId xmlns:a16="http://schemas.microsoft.com/office/drawing/2014/main" id="{B35EA6AE-64E7-6451-2512-E3B4F22B9F87}"/>
              </a:ext>
            </a:extLst>
          </p:cNvPr>
          <p:cNvSpPr txBox="1"/>
          <p:nvPr/>
        </p:nvSpPr>
        <p:spPr>
          <a:xfrm>
            <a:off x="7424928" y="3596758"/>
            <a:ext cx="2404872" cy="507831"/>
          </a:xfrm>
          <a:prstGeom prst="rect">
            <a:avLst/>
          </a:prstGeom>
          <a:noFill/>
        </p:spPr>
        <p:txBody>
          <a:bodyPr wrap="square" rtlCol="0">
            <a:spAutoFit/>
          </a:bodyPr>
          <a:lstStyle/>
          <a:p>
            <a:r>
              <a:rPr lang="es-GB" sz="900" dirty="0">
                <a:latin typeface="Arial" panose="020B0604020202020204" pitchFamily="34" charset="0"/>
                <a:cs typeface="Arial" panose="020B0604020202020204" pitchFamily="34" charset="0"/>
              </a:rPr>
              <a:t>(Medical Protection, 2025)</a:t>
            </a:r>
          </a:p>
          <a:p>
            <a:endParaRPr lang="es-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FCFCDF0-F7AE-A0BE-004C-FF29594358FE}"/>
              </a:ext>
            </a:extLst>
          </p:cNvPr>
          <p:cNvSpPr>
            <a:spLocks noGrp="1"/>
          </p:cNvSpPr>
          <p:nvPr>
            <p:ph type="title" idx="100"/>
          </p:nvPr>
        </p:nvSpPr>
        <p:spPr>
          <a:xfrm>
            <a:off x="119270" y="125630"/>
            <a:ext cx="7265504" cy="685800"/>
          </a:xfrm>
        </p:spPr>
        <p:txBody>
          <a:bodyPr>
            <a:normAutofit fontScale="90000"/>
          </a:bodyPr>
          <a:lstStyle/>
          <a:p>
            <a:r>
              <a:rPr lang="es-GB" b="1" dirty="0">
                <a:solidFill>
                  <a:srgbClr val="0A565C"/>
                </a:solidFill>
                <a:latin typeface="Arial" panose="020B0604020202020204" pitchFamily="34" charset="0"/>
                <a:cs typeface="Arial" panose="020B0604020202020204" pitchFamily="34" charset="0"/>
              </a:rPr>
              <a:t>Model linked to my chosen skill:</a:t>
            </a:r>
            <a:r>
              <a:rPr lang="es-GB" dirty="0"/>
              <a:t> </a:t>
            </a:r>
            <a:r>
              <a:rPr lang="es-GB" b="1" dirty="0">
                <a:solidFill>
                  <a:srgbClr val="0A565C"/>
                </a:solidFill>
                <a:latin typeface="Arial" panose="020B0604020202020204" pitchFamily="34" charset="0"/>
                <a:cs typeface="Arial" panose="020B0604020202020204" pitchFamily="34" charset="0"/>
              </a:rPr>
              <a:t>Gibbs’ Reflective Cycle</a:t>
            </a:r>
          </a:p>
        </p:txBody>
      </p:sp>
      <p:pic>
        <p:nvPicPr>
          <p:cNvPr id="3" name="Imagen 2" descr="A circular diagram showing the 6 stages of Gibbs' Reflective cycle">
            <a:extLst>
              <a:ext uri="{FF2B5EF4-FFF2-40B4-BE49-F238E27FC236}">
                <a16:creationId xmlns:a16="http://schemas.microsoft.com/office/drawing/2014/main" id="{A5A37255-8BC9-BE09-FE87-33FC4627BD21}"/>
              </a:ext>
            </a:extLst>
          </p:cNvPr>
          <p:cNvPicPr>
            <a:picLocks noChangeAspect="1"/>
          </p:cNvPicPr>
          <p:nvPr/>
        </p:nvPicPr>
        <p:blipFill>
          <a:blip r:embed="rId2"/>
          <a:stretch>
            <a:fillRect/>
          </a:stretch>
        </p:blipFill>
        <p:spPr>
          <a:xfrm>
            <a:off x="6080260" y="1557958"/>
            <a:ext cx="2944469" cy="2944469"/>
          </a:xfrm>
          <a:prstGeom prst="rect">
            <a:avLst/>
          </a:prstGeom>
        </p:spPr>
      </p:pic>
      <p:sp>
        <p:nvSpPr>
          <p:cNvPr id="4" name="CuadroTexto 3">
            <a:extLst>
              <a:ext uri="{FF2B5EF4-FFF2-40B4-BE49-F238E27FC236}">
                <a16:creationId xmlns:a16="http://schemas.microsoft.com/office/drawing/2014/main" id="{9AAE19D9-4DDC-C4C8-8825-6C498568389D}"/>
              </a:ext>
            </a:extLst>
          </p:cNvPr>
          <p:cNvSpPr txBox="1"/>
          <p:nvPr/>
        </p:nvSpPr>
        <p:spPr>
          <a:xfrm>
            <a:off x="4839113" y="4833204"/>
            <a:ext cx="3381791" cy="369332"/>
          </a:xfrm>
          <a:prstGeom prst="rect">
            <a:avLst/>
          </a:prstGeom>
          <a:noFill/>
        </p:spPr>
        <p:txBody>
          <a:bodyPr wrap="square" rtlCol="0">
            <a:spAutoFit/>
          </a:bodyPr>
          <a:lstStyle/>
          <a:p>
            <a:r>
              <a:rPr lang="es-GB" sz="900" dirty="0">
                <a:latin typeface="Arial" panose="020B0604020202020204" pitchFamily="34" charset="0"/>
                <a:cs typeface="Arial" panose="020B0604020202020204" pitchFamily="34" charset="0"/>
              </a:rPr>
              <a:t>Gibbs, G. (1988) </a:t>
            </a:r>
            <a:r>
              <a:rPr lang="es-GB" sz="900" i="1" dirty="0">
                <a:latin typeface="Arial" panose="020B0604020202020204" pitchFamily="34" charset="0"/>
                <a:cs typeface="Arial" panose="020B0604020202020204" pitchFamily="34" charset="0"/>
              </a:rPr>
              <a:t>Learning by Doing: A Guide to Teaching and Learning Methods</a:t>
            </a:r>
            <a:r>
              <a:rPr lang="es-GB" sz="900" dirty="0">
                <a:latin typeface="Arial" panose="020B0604020202020204" pitchFamily="34" charset="0"/>
                <a:cs typeface="Arial" panose="020B0604020202020204" pitchFamily="34" charset="0"/>
              </a:rPr>
              <a:t>. Oxford: Oxford Polytechnic.</a:t>
            </a:r>
          </a:p>
        </p:txBody>
      </p:sp>
      <p:sp>
        <p:nvSpPr>
          <p:cNvPr id="5" name="CuadroTexto 4">
            <a:extLst>
              <a:ext uri="{FF2B5EF4-FFF2-40B4-BE49-F238E27FC236}">
                <a16:creationId xmlns:a16="http://schemas.microsoft.com/office/drawing/2014/main" id="{8368A2C7-4E8F-5513-280B-3735D15D2F71}"/>
              </a:ext>
            </a:extLst>
          </p:cNvPr>
          <p:cNvSpPr txBox="1"/>
          <p:nvPr/>
        </p:nvSpPr>
        <p:spPr>
          <a:xfrm>
            <a:off x="119268" y="1063487"/>
            <a:ext cx="5574609" cy="3954929"/>
          </a:xfrm>
          <a:prstGeom prst="rect">
            <a:avLst/>
          </a:prstGeom>
          <a:noFill/>
        </p:spPr>
        <p:txBody>
          <a:bodyPr wrap="square" rtlCol="0">
            <a:spAutoFit/>
          </a:bodyPr>
          <a:lstStyle/>
          <a:p>
            <a:r>
              <a:rPr lang="es-GB" sz="1400" dirty="0">
                <a:latin typeface="Arial" panose="020B0604020202020204" pitchFamily="34" charset="0"/>
                <a:cs typeface="Arial" panose="020B0604020202020204" pitchFamily="34" charset="0"/>
              </a:rPr>
              <a:t>Gibbs’ Reflective Cycle is a recognised framework that allows professionals to reflect on and evaluate their workplace experiences in order to improve their professional practice.</a:t>
            </a:r>
            <a:r>
              <a:rPr lang="es-GB" sz="1100" dirty="0">
                <a:latin typeface="Arial" panose="020B0604020202020204" pitchFamily="34" charset="0"/>
                <a:cs typeface="Arial" panose="020B0604020202020204" pitchFamily="34" charset="0"/>
              </a:rPr>
              <a:t>(Gibbs, G.1988) </a:t>
            </a:r>
            <a:endParaRPr lang="es-GB" sz="1400" dirty="0">
              <a:latin typeface="Arial" panose="020B0604020202020204" pitchFamily="34" charset="0"/>
              <a:cs typeface="Arial" panose="020B0604020202020204" pitchFamily="34" charset="0"/>
            </a:endParaRPr>
          </a:p>
          <a:p>
            <a:endParaRPr lang="es-GB" sz="1400" dirty="0">
              <a:latin typeface="Arial" panose="020B0604020202020204" pitchFamily="34" charset="0"/>
              <a:cs typeface="Arial" panose="020B0604020202020204" pitchFamily="34" charset="0"/>
            </a:endParaRPr>
          </a:p>
          <a:p>
            <a:endParaRPr lang="es-GB" sz="1400" dirty="0">
              <a:latin typeface="Arial" panose="020B0604020202020204" pitchFamily="34" charset="0"/>
              <a:cs typeface="Arial" panose="020B0604020202020204" pitchFamily="34" charset="0"/>
            </a:endParaRPr>
          </a:p>
          <a:p>
            <a:r>
              <a:rPr lang="es-GB" sz="1600" b="1" dirty="0">
                <a:solidFill>
                  <a:srgbClr val="0A565C"/>
                </a:solidFill>
                <a:latin typeface="Arial" panose="020B0604020202020204" pitchFamily="34" charset="0"/>
                <a:cs typeface="Arial" panose="020B0604020202020204" pitchFamily="34" charset="0"/>
              </a:rPr>
              <a:t>Key stages of Gibbs’ Reflective Cycle:</a:t>
            </a:r>
            <a:endParaRPr lang="es-GB" sz="1200" b="1" dirty="0">
              <a:solidFill>
                <a:srgbClr val="0A565C"/>
              </a:solidFill>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b="1" dirty="0">
                <a:latin typeface="Arial" panose="020B0604020202020204" pitchFamily="34" charset="0"/>
                <a:cs typeface="Arial" panose="020B0604020202020204" pitchFamily="34" charset="0"/>
              </a:rPr>
              <a:t>Description:</a:t>
            </a:r>
            <a:r>
              <a:rPr lang="es-GB" sz="1400" dirty="0">
                <a:latin typeface="Arial" panose="020B0604020202020204" pitchFamily="34" charset="0"/>
                <a:cs typeface="Arial" panose="020B0604020202020204" pitchFamily="34" charset="0"/>
              </a:rPr>
              <a:t> Describing what happened during the experience.</a:t>
            </a:r>
          </a:p>
          <a:p>
            <a:pPr marL="285750" indent="-285750">
              <a:buFont typeface="Arial" panose="020B0604020202020204" pitchFamily="34" charset="0"/>
              <a:buChar char="•"/>
            </a:pPr>
            <a:r>
              <a:rPr lang="es-GB" sz="1400" b="1" dirty="0">
                <a:latin typeface="Arial" panose="020B0604020202020204" pitchFamily="34" charset="0"/>
                <a:cs typeface="Arial" panose="020B0604020202020204" pitchFamily="34" charset="0"/>
              </a:rPr>
              <a:t>Feelings:</a:t>
            </a:r>
            <a:r>
              <a:rPr lang="es-GB" sz="1400" dirty="0">
                <a:latin typeface="Arial" panose="020B0604020202020204" pitchFamily="34" charset="0"/>
                <a:cs typeface="Arial" panose="020B0604020202020204" pitchFamily="34" charset="0"/>
              </a:rPr>
              <a:t> Reflecting on your thoughts and emotional reaction.</a:t>
            </a: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 </a:t>
            </a:r>
            <a:r>
              <a:rPr lang="es-GB" sz="1400" b="1" dirty="0">
                <a:latin typeface="Arial" panose="020B0604020202020204" pitchFamily="34" charset="0"/>
                <a:cs typeface="Arial" panose="020B0604020202020204" pitchFamily="34" charset="0"/>
              </a:rPr>
              <a:t>Evaluation:</a:t>
            </a:r>
            <a:r>
              <a:rPr lang="es-GB" sz="1400" dirty="0">
                <a:latin typeface="Arial" panose="020B0604020202020204" pitchFamily="34" charset="0"/>
                <a:cs typeface="Arial" panose="020B0604020202020204" pitchFamily="34" charset="0"/>
              </a:rPr>
              <a:t> Identifying what went well and what could be improved.</a:t>
            </a: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 </a:t>
            </a:r>
            <a:r>
              <a:rPr lang="es-GB" sz="1400" b="1" dirty="0">
                <a:latin typeface="Arial" panose="020B0604020202020204" pitchFamily="34" charset="0"/>
                <a:cs typeface="Arial" panose="020B0604020202020204" pitchFamily="34" charset="0"/>
              </a:rPr>
              <a:t>Analysis:</a:t>
            </a:r>
            <a:r>
              <a:rPr lang="es-GB" sz="1400" dirty="0">
                <a:latin typeface="Arial" panose="020B0604020202020204" pitchFamily="34" charset="0"/>
                <a:cs typeface="Arial" panose="020B0604020202020204" pitchFamily="34" charset="0"/>
              </a:rPr>
              <a:t> Understanding the reasons and factors that influenced the situation.</a:t>
            </a:r>
          </a:p>
          <a:p>
            <a:pPr marL="285750" indent="-285750">
              <a:buFont typeface="Arial" panose="020B0604020202020204" pitchFamily="34" charset="0"/>
              <a:buChar char="•"/>
            </a:pPr>
            <a:r>
              <a:rPr lang="es-GB" sz="1400" b="1" dirty="0">
                <a:latin typeface="Arial" panose="020B0604020202020204" pitchFamily="34" charset="0"/>
                <a:cs typeface="Arial" panose="020B0604020202020204" pitchFamily="34" charset="0"/>
              </a:rPr>
              <a:t>Conclusion:</a:t>
            </a:r>
            <a:r>
              <a:rPr lang="es-GB" sz="1400" dirty="0">
                <a:latin typeface="Arial" panose="020B0604020202020204" pitchFamily="34" charset="0"/>
                <a:cs typeface="Arial" panose="020B0604020202020204" pitchFamily="34" charset="0"/>
              </a:rPr>
              <a:t> Identifying what you learned from the experience.</a:t>
            </a: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 </a:t>
            </a:r>
            <a:r>
              <a:rPr lang="es-GB" sz="1400" b="1" dirty="0">
                <a:latin typeface="Arial" panose="020B0604020202020204" pitchFamily="34" charset="0"/>
                <a:cs typeface="Arial" panose="020B0604020202020204" pitchFamily="34" charset="0"/>
              </a:rPr>
              <a:t>Action plan:</a:t>
            </a:r>
            <a:r>
              <a:rPr lang="es-GB" sz="1400" dirty="0">
                <a:latin typeface="Arial" panose="020B0604020202020204" pitchFamily="34" charset="0"/>
                <a:cs typeface="Arial" panose="020B0604020202020204" pitchFamily="34" charset="0"/>
              </a:rPr>
              <a:t> Creating steps to improve future practice</a:t>
            </a:r>
            <a:r>
              <a:rPr lang="es-GB" sz="1100" dirty="0">
                <a:latin typeface="Arial" panose="020B0604020202020204" pitchFamily="34" charset="0"/>
                <a:cs typeface="Arial" panose="020B0604020202020204" pitchFamily="34" charset="0"/>
              </a:rPr>
              <a:t>.(Gibbs, G.1988) </a:t>
            </a:r>
          </a:p>
          <a:p>
            <a:endParaRPr lang="es-GB" sz="1200" dirty="0">
              <a:latin typeface="Arial" panose="020B0604020202020204" pitchFamily="34" charset="0"/>
              <a:cs typeface="Arial" panose="020B0604020202020204" pitchFamily="34" charset="0"/>
            </a:endParaRPr>
          </a:p>
          <a:p>
            <a:endParaRPr lang="es-GB" dirty="0"/>
          </a:p>
        </p:txBody>
      </p:sp>
    </p:spTree>
    <p:extLst>
      <p:ext uri="{BB962C8B-B14F-4D97-AF65-F5344CB8AC3E}">
        <p14:creationId xmlns:p14="http://schemas.microsoft.com/office/powerpoint/2010/main" val="3469978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p:nvPr>
        </p:nvSpPr>
        <p:spPr>
          <a:xfrm>
            <a:off x="0" y="263981"/>
            <a:ext cx="9121637" cy="685800"/>
          </a:xfrm>
          <a:prstGeom prst="rect">
            <a:avLst/>
          </a:prstGeom>
          <a:noFill/>
          <a:ln/>
        </p:spPr>
        <p:txBody>
          <a:bodyPr wrap="square" rtlCol="0" anchor="ctr">
            <a:normAutofit fontScale="90000"/>
          </a:bodyPr>
          <a:lstStyle/>
          <a:p>
            <a:pPr algn="l"/>
            <a:r>
              <a:rPr lang="en-US" sz="3200" b="1" dirty="0">
                <a:solidFill>
                  <a:srgbClr val="0A565C"/>
                </a:solidFill>
                <a:latin typeface="Arial" panose="020B0604020202020204" pitchFamily="34" charset="0"/>
                <a:cs typeface="Arial" panose="020B0604020202020204" pitchFamily="34" charset="0"/>
              </a:rPr>
              <a:t>Communication in practice. Early Years Practitioner</a:t>
            </a:r>
            <a:br>
              <a:rPr lang="en-US" sz="3200" b="1" dirty="0">
                <a:latin typeface="Arial" panose="020B0604020202020204" pitchFamily="34" charset="0"/>
                <a:cs typeface="Arial" panose="020B0604020202020204" pitchFamily="34" charset="0"/>
              </a:rPr>
            </a:br>
            <a:endParaRPr lang="en-US" sz="3000" b="1" dirty="0">
              <a:latin typeface="Arial" panose="020B0604020202020204" pitchFamily="34" charset="0"/>
              <a:cs typeface="Arial" panose="020B0604020202020204" pitchFamily="34" charset="0"/>
            </a:endParaRPr>
          </a:p>
        </p:txBody>
      </p:sp>
      <p:pic>
        <p:nvPicPr>
          <p:cNvPr id="3" name="Image 0" descr="Practitioner using warm gestures and eye contact with young children at circle time"/>
          <p:cNvPicPr>
            <a:picLocks noChangeAspect="1"/>
          </p:cNvPicPr>
          <p:nvPr/>
        </p:nvPicPr>
        <p:blipFill>
          <a:blip r:embed="rId3"/>
          <a:srcRect l="17641" r="17641"/>
          <a:stretch/>
        </p:blipFill>
        <p:spPr>
          <a:xfrm>
            <a:off x="90446" y="1069848"/>
            <a:ext cx="3794760" cy="3909060"/>
          </a:xfrm>
          <a:prstGeom prst="rect">
            <a:avLst/>
          </a:prstGeom>
        </p:spPr>
      </p:pic>
      <p:sp>
        <p:nvSpPr>
          <p:cNvPr id="4" name="Text 1"/>
          <p:cNvSpPr/>
          <p:nvPr/>
        </p:nvSpPr>
        <p:spPr>
          <a:xfrm>
            <a:off x="4160520" y="837472"/>
            <a:ext cx="4870174" cy="2881354"/>
          </a:xfrm>
          <a:prstGeom prst="rect">
            <a:avLst/>
          </a:prstGeom>
          <a:noFill/>
          <a:ln/>
        </p:spPr>
        <p:txBody>
          <a:bodyPr wrap="square" lIns="0" tIns="0" rIns="0" bIns="0" rtlCol="0" anchor="t"/>
          <a:lstStyle/>
          <a:p>
            <a:endParaRPr lang="en-US" sz="1400" b="1" dirty="0">
              <a:solidFill>
                <a:srgbClr val="0A565C"/>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b="1" dirty="0">
                <a:solidFill>
                  <a:srgbClr val="FC7715"/>
                </a:solidFill>
                <a:latin typeface="Arial" panose="020B0604020202020204" pitchFamily="34" charset="0"/>
                <a:cs typeface="Arial" panose="020B0604020202020204" pitchFamily="34" charset="0"/>
              </a:rPr>
              <a:t>Role and setting. </a:t>
            </a:r>
          </a:p>
          <a:p>
            <a:r>
              <a:rPr lang="en-US" sz="1600" dirty="0">
                <a:latin typeface="Arial" panose="020B0604020202020204" pitchFamily="34" charset="0"/>
                <a:cs typeface="Arial" panose="020B0604020202020204" pitchFamily="34" charset="0"/>
              </a:rPr>
              <a:t>Early Years Practitioner in a nursery setting.</a:t>
            </a:r>
          </a:p>
          <a:p>
            <a:endParaRPr lang="en-US" sz="1600" dirty="0">
              <a:solidFill>
                <a:srgbClr val="0A565C"/>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b="1" dirty="0">
                <a:solidFill>
                  <a:srgbClr val="FC7715"/>
                </a:solidFill>
                <a:latin typeface="Arial" panose="020B0604020202020204" pitchFamily="34" charset="0"/>
                <a:cs typeface="Arial" panose="020B0604020202020204" pitchFamily="34" charset="0"/>
              </a:rPr>
              <a:t>Situation.</a:t>
            </a:r>
          </a:p>
          <a:p>
            <a:r>
              <a:rPr lang="es-GB" sz="1600" dirty="0">
                <a:latin typeface="Arial" panose="020B0604020202020204" pitchFamily="34" charset="0"/>
                <a:cs typeface="Arial" panose="020B0604020202020204" pitchFamily="34" charset="0"/>
              </a:rPr>
              <a:t>A child is struggling to express their feelings and needs. </a:t>
            </a:r>
            <a:endParaRPr lang="en-US" sz="1600" b="1" dirty="0">
              <a:solidFill>
                <a:srgbClr val="0A565C"/>
              </a:solidFill>
              <a:latin typeface="Arial" panose="020B0604020202020204" pitchFamily="34" charset="0"/>
              <a:cs typeface="Arial" panose="020B0604020202020204" pitchFamily="34" charset="0"/>
            </a:endParaRPr>
          </a:p>
          <a:p>
            <a:endParaRPr lang="en-US" sz="1600" b="1" dirty="0">
              <a:solidFill>
                <a:srgbClr val="0A565C"/>
              </a:solidFill>
              <a:latin typeface="Arial" panose="020B0604020202020204" pitchFamily="34" charset="0"/>
              <a:cs typeface="Arial" panose="020B0604020202020204" pitchFamily="34" charset="0"/>
            </a:endParaRPr>
          </a:p>
          <a:p>
            <a:endParaRPr lang="en-US" sz="1600" b="1" dirty="0">
              <a:solidFill>
                <a:srgbClr val="0A565C"/>
              </a:solidFill>
              <a:latin typeface="Arial" panose="020B0604020202020204" pitchFamily="34" charset="0"/>
              <a:cs typeface="Arial" panose="020B0604020202020204" pitchFamily="34" charset="0"/>
            </a:endParaRPr>
          </a:p>
          <a:p>
            <a:endParaRPr lang="en-US" sz="1600" b="1" dirty="0">
              <a:solidFill>
                <a:srgbClr val="0A565C"/>
              </a:solidFill>
              <a:latin typeface="Arial" panose="020B0604020202020204" pitchFamily="34" charset="0"/>
              <a:cs typeface="Arial" panose="020B0604020202020204" pitchFamily="34" charset="0"/>
            </a:endParaRPr>
          </a:p>
          <a:p>
            <a:endParaRPr lang="en-US" sz="1350" dirty="0"/>
          </a:p>
        </p:txBody>
      </p:sp>
      <p:sp>
        <p:nvSpPr>
          <p:cNvPr id="5" name="Text 2"/>
          <p:cNvSpPr/>
          <p:nvPr/>
        </p:nvSpPr>
        <p:spPr>
          <a:xfrm>
            <a:off x="4160520" y="3685828"/>
            <a:ext cx="4526280" cy="507891"/>
          </a:xfrm>
          <a:prstGeom prst="rect">
            <a:avLst/>
          </a:prstGeom>
          <a:noFill/>
          <a:ln/>
        </p:spPr>
        <p:txBody>
          <a:bodyPr wrap="square" lIns="0" tIns="0" rIns="0" bIns="0" rtlCol="0" anchor="ctr"/>
          <a:lstStyle/>
          <a:p>
            <a:pPr marL="285750" indent="-285750">
              <a:buFont typeface="Arial" panose="020B0604020202020204" pitchFamily="34" charset="0"/>
              <a:buChar char="•"/>
            </a:pPr>
            <a:r>
              <a:rPr lang="es-GB" sz="1600" b="1" dirty="0">
                <a:solidFill>
                  <a:srgbClr val="FC7715"/>
                </a:solidFill>
                <a:latin typeface="Arial" panose="020B0604020202020204" pitchFamily="34" charset="0"/>
                <a:cs typeface="Arial" panose="020B0604020202020204" pitchFamily="34" charset="0"/>
              </a:rPr>
              <a:t>Using the skill.</a:t>
            </a:r>
          </a:p>
          <a:p>
            <a:r>
              <a:rPr lang="es-GB" sz="1600" dirty="0">
                <a:latin typeface="Arial" panose="020B0604020202020204" pitchFamily="34" charset="0"/>
                <a:cs typeface="Arial" panose="020B0604020202020204" pitchFamily="34" charset="0"/>
              </a:rPr>
              <a:t>Use active listening, simple language and a calm approach</a:t>
            </a:r>
            <a:r>
              <a:rPr lang="es-GB" sz="1600" dirty="0"/>
              <a:t>.</a:t>
            </a:r>
          </a:p>
          <a:p>
            <a:endParaRPr lang="es-GB" sz="1600" dirty="0"/>
          </a:p>
          <a:p>
            <a:pPr marL="285750" indent="-285750">
              <a:buFont typeface="Arial" panose="020B0604020202020204" pitchFamily="34" charset="0"/>
              <a:buChar char="•"/>
            </a:pPr>
            <a:r>
              <a:rPr lang="es-GB" sz="1600" b="1" dirty="0">
                <a:solidFill>
                  <a:srgbClr val="FC7715"/>
                </a:solidFill>
                <a:latin typeface="Arial" panose="020B0604020202020204" pitchFamily="34" charset="0"/>
                <a:cs typeface="Arial" panose="020B0604020202020204" pitchFamily="34" charset="0"/>
              </a:rPr>
              <a:t>Guiding actions.</a:t>
            </a:r>
            <a:endParaRPr lang="es-GB" sz="1600" dirty="0">
              <a:solidFill>
                <a:srgbClr val="FC7715"/>
              </a:solidFill>
              <a:latin typeface="Arial" panose="020B0604020202020204" pitchFamily="34" charset="0"/>
              <a:cs typeface="Arial" panose="020B0604020202020204" pitchFamily="34" charset="0"/>
            </a:endParaRPr>
          </a:p>
          <a:p>
            <a:r>
              <a:rPr lang="es-GB" sz="1600" dirty="0">
                <a:latin typeface="Arial" panose="020B0604020202020204" pitchFamily="34" charset="0"/>
                <a:cs typeface="Arial" panose="020B0604020202020204" pitchFamily="34" charset="0"/>
              </a:rPr>
              <a:t>Understand the child’s needs and respond appropriately.</a:t>
            </a:r>
          </a:p>
          <a:p>
            <a:endParaRPr lang="es-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600" b="1" dirty="0">
                <a:solidFill>
                  <a:srgbClr val="FC7715"/>
                </a:solidFill>
                <a:latin typeface="Arial" panose="020B0604020202020204" pitchFamily="34" charset="0"/>
                <a:cs typeface="Arial" panose="020B0604020202020204" pitchFamily="34" charset="0"/>
              </a:rPr>
              <a:t>Impact on care.</a:t>
            </a:r>
            <a:endParaRPr lang="es-GB" sz="1600" dirty="0">
              <a:solidFill>
                <a:srgbClr val="FC7715"/>
              </a:solidFill>
              <a:latin typeface="Arial" panose="020B0604020202020204" pitchFamily="34" charset="0"/>
              <a:cs typeface="Arial" panose="020B0604020202020204" pitchFamily="34" charset="0"/>
            </a:endParaRPr>
          </a:p>
          <a:p>
            <a:r>
              <a:rPr lang="es-GB" sz="1600" dirty="0">
                <a:latin typeface="Arial" panose="020B0604020202020204" pitchFamily="34" charset="0"/>
                <a:cs typeface="Arial" panose="020B0604020202020204" pitchFamily="34" charset="0"/>
              </a:rPr>
              <a:t>Child feels safe, supported and understood.</a:t>
            </a:r>
          </a:p>
          <a:p>
            <a:endParaRPr lang="en-US" sz="1500" b="1" dirty="0">
              <a:solidFill>
                <a:srgbClr val="0A565C"/>
              </a:solidFill>
              <a:latin typeface="Arial" panose="020B0604020202020204" pitchFamily="34" charset="0"/>
              <a:cs typeface="Arial" panose="020B0604020202020204" pitchFamily="34" charset="0"/>
            </a:endParaRPr>
          </a:p>
        </p:txBody>
      </p:sp>
      <p:sp>
        <p:nvSpPr>
          <p:cNvPr id="6" name="Text 3"/>
          <p:cNvSpPr/>
          <p:nvPr/>
        </p:nvSpPr>
        <p:spPr>
          <a:xfrm>
            <a:off x="4160520" y="2432304"/>
            <a:ext cx="4526280" cy="1417320"/>
          </a:xfrm>
          <a:prstGeom prst="rect">
            <a:avLst/>
          </a:prstGeom>
          <a:noFill/>
          <a:ln/>
        </p:spPr>
        <p:txBody>
          <a:bodyPr wrap="square" lIns="0" tIns="0" rIns="0" bIns="0" rtlCol="0" anchor="t"/>
          <a:lstStyle/>
          <a:p>
            <a:pPr marL="152400" indent="-152400" algn="l">
              <a:spcAft>
                <a:spcPts val="400"/>
              </a:spcAft>
              <a:buSzPct val="100000"/>
              <a:buChar char="•"/>
            </a:pPr>
            <a:endParaRPr lang="en-US" sz="1250" dirty="0"/>
          </a:p>
        </p:txBody>
      </p:sp>
      <p:sp>
        <p:nvSpPr>
          <p:cNvPr id="8" name="Text 5"/>
          <p:cNvSpPr/>
          <p:nvPr/>
        </p:nvSpPr>
        <p:spPr>
          <a:xfrm>
            <a:off x="4274820" y="4443985"/>
            <a:ext cx="4206240" cy="731520"/>
          </a:xfrm>
          <a:prstGeom prst="rect">
            <a:avLst/>
          </a:prstGeom>
          <a:noFill/>
          <a:ln/>
        </p:spPr>
        <p:txBody>
          <a:bodyPr wrap="square" lIns="0" tIns="0" rIns="0" bIns="0" rtlCol="0" anchor="ctr"/>
          <a:lstStyle/>
          <a:p>
            <a:endParaRPr lang="en-US" sz="125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EE0D7ED-E02C-2589-56F8-5172CB02D783}"/>
              </a:ext>
            </a:extLst>
          </p:cNvPr>
          <p:cNvSpPr>
            <a:spLocks noGrp="1"/>
          </p:cNvSpPr>
          <p:nvPr>
            <p:ph type="title" idx="100"/>
          </p:nvPr>
        </p:nvSpPr>
        <p:spPr>
          <a:xfrm>
            <a:off x="0" y="135569"/>
            <a:ext cx="7669032" cy="685800"/>
          </a:xfrm>
        </p:spPr>
        <p:txBody>
          <a:bodyPr>
            <a:normAutofit fontScale="90000"/>
          </a:bodyPr>
          <a:lstStyle/>
          <a:p>
            <a:r>
              <a:rPr lang="es-GB" b="1" dirty="0">
                <a:solidFill>
                  <a:srgbClr val="0A565C"/>
                </a:solidFill>
                <a:latin typeface="Arial" panose="020B0604020202020204" pitchFamily="34" charset="0"/>
                <a:cs typeface="Arial" panose="020B0604020202020204" pitchFamily="34" charset="0"/>
              </a:rPr>
              <a:t>How does this skill support my future career?</a:t>
            </a:r>
            <a:br>
              <a:rPr lang="es-GB" b="1" dirty="0"/>
            </a:br>
            <a:endParaRPr lang="es-GB" dirty="0"/>
          </a:p>
        </p:txBody>
      </p:sp>
      <p:sp>
        <p:nvSpPr>
          <p:cNvPr id="3" name="CuadroTexto 2">
            <a:extLst>
              <a:ext uri="{FF2B5EF4-FFF2-40B4-BE49-F238E27FC236}">
                <a16:creationId xmlns:a16="http://schemas.microsoft.com/office/drawing/2014/main" id="{643FB3A1-BA6C-7972-F46D-751E9E50BA9D}"/>
              </a:ext>
            </a:extLst>
          </p:cNvPr>
          <p:cNvSpPr txBox="1"/>
          <p:nvPr/>
        </p:nvSpPr>
        <p:spPr>
          <a:xfrm>
            <a:off x="384463" y="821369"/>
            <a:ext cx="8634845" cy="4739759"/>
          </a:xfrm>
          <a:prstGeom prst="rect">
            <a:avLst/>
          </a:prstGeom>
          <a:noFill/>
        </p:spPr>
        <p:txBody>
          <a:bodyPr wrap="square" rtlCol="0">
            <a:spAutoFit/>
          </a:bodyPr>
          <a:lstStyle/>
          <a:p>
            <a:pPr marL="285750" indent="-285750">
              <a:buFont typeface="Arial" panose="020B0604020202020204" pitchFamily="34" charset="0"/>
              <a:buChar char="•"/>
            </a:pPr>
            <a:r>
              <a:rPr lang="es-GB" b="1" dirty="0">
                <a:solidFill>
                  <a:srgbClr val="FC7715"/>
                </a:solidFill>
                <a:latin typeface="Arial" panose="020B0604020202020204" pitchFamily="34" charset="0"/>
                <a:cs typeface="Arial" panose="020B0604020202020204" pitchFamily="34" charset="0"/>
              </a:rPr>
              <a:t>Employability.</a:t>
            </a:r>
          </a:p>
          <a:p>
            <a:endParaRPr lang="es-GB" b="1" dirty="0">
              <a:solidFill>
                <a:srgbClr val="FC7715"/>
              </a:solidFill>
              <a:latin typeface="Arial" panose="020B0604020202020204" pitchFamily="34" charset="0"/>
              <a:cs typeface="Arial" panose="020B0604020202020204" pitchFamily="34" charset="0"/>
            </a:endParaRPr>
          </a:p>
          <a:p>
            <a:r>
              <a:rPr lang="es-GB" sz="1600" dirty="0">
                <a:latin typeface="Arial" panose="020B0604020202020204" pitchFamily="34" charset="0"/>
                <a:cs typeface="Arial" panose="020B0604020202020204" pitchFamily="34" charset="0"/>
              </a:rPr>
              <a:t>Developing my communication skills will help me work effectively with children, families and colleagues.</a:t>
            </a:r>
          </a:p>
          <a:p>
            <a:endParaRPr lang="es-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b="1" dirty="0">
                <a:solidFill>
                  <a:srgbClr val="FC7715"/>
                </a:solidFill>
                <a:latin typeface="Arial" panose="020B0604020202020204" pitchFamily="34" charset="0"/>
                <a:cs typeface="Arial" panose="020B0604020202020204" pitchFamily="34" charset="0"/>
              </a:rPr>
              <a:t>Future role in Health Social Care. Early Years Practitioner.</a:t>
            </a:r>
          </a:p>
          <a:p>
            <a:endParaRPr lang="es-GB" b="1" dirty="0">
              <a:solidFill>
                <a:srgbClr val="FC7715"/>
              </a:solidFill>
              <a:latin typeface="Arial" panose="020B0604020202020204" pitchFamily="34" charset="0"/>
              <a:cs typeface="Arial" panose="020B0604020202020204" pitchFamily="34" charset="0"/>
            </a:endParaRPr>
          </a:p>
          <a:p>
            <a:r>
              <a:rPr lang="es-GB" sz="1600">
                <a:latin typeface="Arial" panose="020B0604020202020204" pitchFamily="34" charset="0"/>
                <a:cs typeface="Arial" panose="020B0604020202020204" pitchFamily="34" charset="0"/>
              </a:rPr>
              <a:t>Effective communication </a:t>
            </a:r>
            <a:r>
              <a:rPr lang="es-GB" sz="1600" dirty="0">
                <a:latin typeface="Arial" panose="020B0604020202020204" pitchFamily="34" charset="0"/>
                <a:cs typeface="Arial" panose="020B0604020202020204" pitchFamily="34" charset="0"/>
              </a:rPr>
              <a:t>will help me build positive relationships with children, support their learning and development, and work effectively with families and colleagues.</a:t>
            </a:r>
          </a:p>
          <a:p>
            <a:endParaRPr lang="es-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600" b="1" dirty="0">
                <a:solidFill>
                  <a:srgbClr val="FC7715"/>
                </a:solidFill>
                <a:latin typeface="Arial" panose="020B0604020202020204" pitchFamily="34" charset="0"/>
                <a:cs typeface="Arial" panose="020B0604020202020204" pitchFamily="34" charset="0"/>
              </a:rPr>
              <a:t>Personal reflection.</a:t>
            </a:r>
          </a:p>
          <a:p>
            <a:endParaRPr lang="es-GB" sz="1600" b="1" dirty="0">
              <a:solidFill>
                <a:srgbClr val="FC7715"/>
              </a:solidFill>
              <a:latin typeface="Arial" panose="020B0604020202020204" pitchFamily="34" charset="0"/>
              <a:cs typeface="Arial" panose="020B0604020202020204" pitchFamily="34" charset="0"/>
            </a:endParaRPr>
          </a:p>
          <a:p>
            <a:r>
              <a:rPr lang="es-GB" sz="1600" dirty="0">
                <a:latin typeface="Arial" panose="020B0604020202020204" pitchFamily="34" charset="0"/>
                <a:cs typeface="Arial" panose="020B0604020202020204" pitchFamily="34" charset="0"/>
              </a:rPr>
              <a:t>I am able to communicate effectively when required; however, I would like to further develop my confidence and communication skills in professional settings. Improving this skill will help me prepare for professional practice and support my future career in Early Years.</a:t>
            </a:r>
          </a:p>
          <a:p>
            <a:endParaRPr lang="es-GB" sz="1600" dirty="0">
              <a:latin typeface="Arial" panose="020B0604020202020204" pitchFamily="34" charset="0"/>
              <a:cs typeface="Arial" panose="020B0604020202020204" pitchFamily="34" charset="0"/>
            </a:endParaRPr>
          </a:p>
          <a:p>
            <a:endParaRPr lang="es-GB" dirty="0">
              <a:latin typeface="Arial" panose="020B0604020202020204" pitchFamily="34" charset="0"/>
              <a:cs typeface="Arial" panose="020B0604020202020204" pitchFamily="34" charset="0"/>
            </a:endParaRPr>
          </a:p>
          <a:p>
            <a:endParaRPr lang="es-GB" dirty="0"/>
          </a:p>
        </p:txBody>
      </p:sp>
    </p:spTree>
    <p:extLst>
      <p:ext uri="{BB962C8B-B14F-4D97-AF65-F5344CB8AC3E}">
        <p14:creationId xmlns:p14="http://schemas.microsoft.com/office/powerpoint/2010/main" val="2579400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circle">
            <a:extLst>
              <a:ext uri="{C183D7F6-B498-43B3-948B-1728B52AA6E4}">
                <adec:decorative xmlns:adec="http://schemas.microsoft.com/office/drawing/2017/decorative" val="1"/>
              </a:ext>
            </a:extLst>
          </p:cNvPr>
          <p:cNvSpPr/>
          <p:nvPr/>
        </p:nvSpPr>
        <p:spPr>
          <a:xfrm>
            <a:off x="6035040" y="0"/>
            <a:ext cx="3108960" cy="3108960"/>
          </a:xfrm>
          <a:prstGeom prst="ellipse">
            <a:avLst/>
          </a:prstGeom>
          <a:solidFill>
            <a:srgbClr val="14919B"/>
          </a:solidFill>
          <a:ln/>
        </p:spPr>
        <p:txBody>
          <a:bodyPr/>
          <a:lstStyle/>
          <a:p>
            <a:endParaRPr lang="es-GB"/>
          </a:p>
        </p:txBody>
      </p:sp>
      <p:sp>
        <p:nvSpPr>
          <p:cNvPr id="3" name="circle">
            <a:extLst>
              <a:ext uri="{C183D7F6-B498-43B3-948B-1728B52AA6E4}">
                <adec:decorative xmlns:adec="http://schemas.microsoft.com/office/drawing/2017/decorative" val="1"/>
              </a:ext>
            </a:extLst>
          </p:cNvPr>
          <p:cNvSpPr/>
          <p:nvPr/>
        </p:nvSpPr>
        <p:spPr>
          <a:xfrm>
            <a:off x="0" y="2583180"/>
            <a:ext cx="2560320" cy="2560320"/>
          </a:xfrm>
          <a:prstGeom prst="ellipse">
            <a:avLst/>
          </a:prstGeom>
          <a:solidFill>
            <a:srgbClr val="F26D5B"/>
          </a:solidFill>
          <a:ln/>
        </p:spPr>
        <p:txBody>
          <a:bodyPr/>
          <a:lstStyle/>
          <a:p>
            <a:endParaRPr lang="es-GB"/>
          </a:p>
        </p:txBody>
      </p:sp>
      <p:sp>
        <p:nvSpPr>
          <p:cNvPr id="4" name="Text 2"/>
          <p:cNvSpPr/>
          <p:nvPr/>
        </p:nvSpPr>
        <p:spPr>
          <a:xfrm>
            <a:off x="731520" y="1143000"/>
            <a:ext cx="6400800" cy="365760"/>
          </a:xfrm>
          <a:prstGeom prst="rect">
            <a:avLst/>
          </a:prstGeom>
          <a:noFill/>
          <a:ln/>
        </p:spPr>
        <p:txBody>
          <a:bodyPr wrap="square" lIns="0" tIns="0" rIns="0" bIns="0" rtlCol="0" anchor="ctr"/>
          <a:lstStyle/>
          <a:p>
            <a:pPr marL="0" indent="0">
              <a:buNone/>
            </a:pPr>
            <a:endParaRPr lang="en-US" sz="1300" dirty="0"/>
          </a:p>
        </p:txBody>
      </p:sp>
      <p:sp>
        <p:nvSpPr>
          <p:cNvPr id="5" name="Text 0"/>
          <p:cNvSpPr>
            <a:spLocks noGrp="1"/>
          </p:cNvSpPr>
          <p:nvPr>
            <p:ph type="title" idx="100"/>
          </p:nvPr>
        </p:nvSpPr>
        <p:spPr>
          <a:xfrm>
            <a:off x="338328" y="228600"/>
            <a:ext cx="7680960" cy="1280160"/>
          </a:xfrm>
          <a:prstGeom prst="rect">
            <a:avLst/>
          </a:prstGeom>
          <a:noFill/>
          <a:ln/>
        </p:spPr>
        <p:txBody>
          <a:bodyPr wrap="square" rtlCol="0" anchor="t">
            <a:normAutofit/>
          </a:bodyPr>
          <a:lstStyle/>
          <a:p>
            <a:pPr marL="0" indent="0" algn="l">
              <a:buNone/>
            </a:pPr>
            <a:r>
              <a:rPr lang="en-US" sz="3200" b="1" dirty="0">
                <a:solidFill>
                  <a:srgbClr val="FFFFFF"/>
                </a:solidFill>
                <a:latin typeface="Arial" panose="020B0604020202020204" pitchFamily="34" charset="0"/>
                <a:ea typeface="Trebuchet MS" pitchFamily="34" charset="-122"/>
                <a:cs typeface="Arial" panose="020B0604020202020204" pitchFamily="34" charset="0"/>
              </a:rPr>
              <a:t>Conclusion</a:t>
            </a:r>
            <a:endParaRPr lang="en-US" sz="6000" b="1" dirty="0">
              <a:latin typeface="Arial" panose="020B0604020202020204" pitchFamily="34" charset="0"/>
              <a:cs typeface="Arial" panose="020B0604020202020204" pitchFamily="34" charset="0"/>
            </a:endParaRPr>
          </a:p>
        </p:txBody>
      </p:sp>
      <p:sp>
        <p:nvSpPr>
          <p:cNvPr id="6" name="Text 4"/>
          <p:cNvSpPr/>
          <p:nvPr/>
        </p:nvSpPr>
        <p:spPr>
          <a:xfrm>
            <a:off x="749808" y="3383280"/>
            <a:ext cx="6858000" cy="457200"/>
          </a:xfrm>
          <a:prstGeom prst="rect">
            <a:avLst/>
          </a:prstGeom>
          <a:noFill/>
          <a:ln/>
        </p:spPr>
        <p:txBody>
          <a:bodyPr wrap="square" lIns="0" tIns="0" rIns="0" bIns="0" rtlCol="0" anchor="ctr"/>
          <a:lstStyle/>
          <a:p>
            <a:pPr marL="0" indent="0" algn="l">
              <a:buNone/>
            </a:pPr>
            <a:endParaRPr lang="en-US" sz="1500" dirty="0"/>
          </a:p>
        </p:txBody>
      </p:sp>
      <p:sp>
        <p:nvSpPr>
          <p:cNvPr id="7" name="CuadroTexto 6">
            <a:extLst>
              <a:ext uri="{FF2B5EF4-FFF2-40B4-BE49-F238E27FC236}">
                <a16:creationId xmlns:a16="http://schemas.microsoft.com/office/drawing/2014/main" id="{4DA0FD55-41AD-7423-A3B9-4B2CB7F229B1}"/>
              </a:ext>
            </a:extLst>
          </p:cNvPr>
          <p:cNvSpPr txBox="1"/>
          <p:nvPr/>
        </p:nvSpPr>
        <p:spPr>
          <a:xfrm>
            <a:off x="1948069" y="1532156"/>
            <a:ext cx="4919870" cy="2308324"/>
          </a:xfrm>
          <a:prstGeom prst="rect">
            <a:avLst/>
          </a:prstGeom>
          <a:noFill/>
        </p:spPr>
        <p:txBody>
          <a:bodyPr wrap="square" rtlCol="0">
            <a:spAutoFit/>
          </a:bodyPr>
          <a:lstStyle/>
          <a:p>
            <a:r>
              <a:rPr lang="es-GB" dirty="0">
                <a:solidFill>
                  <a:schemeClr val="bg1"/>
                </a:solidFill>
                <a:latin typeface="Arial" panose="020B0604020202020204" pitchFamily="34" charset="0"/>
                <a:cs typeface="Arial" panose="020B0604020202020204" pitchFamily="34" charset="0"/>
              </a:rPr>
              <a:t>In conclusion, effective communication is a key skill in Health and Social Care because it allows professionals to provide safe, personalised care and build trusting relationships with service users/patients, while also supporting teamwork and improving the overall quality of care.</a:t>
            </a:r>
          </a:p>
          <a:p>
            <a:endParaRPr lang="es-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p:nvPr>
        </p:nvSpPr>
        <p:spPr>
          <a:prstGeom prst="rect">
            <a:avLst/>
          </a:prstGeom>
          <a:noFill/>
          <a:ln/>
        </p:spPr>
        <p:txBody>
          <a:bodyPr wrap="square" rtlCol="0" anchor="ctr">
            <a:normAutofit fontScale="90000"/>
          </a:bodyPr>
          <a:lstStyle/>
          <a:p>
            <a:pPr marL="0" indent="0" algn="l">
              <a:buNone/>
            </a:pPr>
            <a:r>
              <a:rPr lang="en-US" sz="3000" b="1" dirty="0">
                <a:solidFill>
                  <a:srgbClr val="0A565C"/>
                </a:solidFill>
                <a:latin typeface="Trebuchet MS" pitchFamily="34" charset="0"/>
                <a:ea typeface="Trebuchet MS" pitchFamily="34" charset="-122"/>
                <a:cs typeface="Trebuchet MS" pitchFamily="34" charset="-120"/>
              </a:rPr>
              <a:t>References</a:t>
            </a:r>
            <a:endParaRPr lang="en-US" sz="3000" dirty="0"/>
          </a:p>
        </p:txBody>
      </p:sp>
      <p:sp>
        <p:nvSpPr>
          <p:cNvPr id="3" name="Text 1"/>
          <p:cNvSpPr/>
          <p:nvPr/>
        </p:nvSpPr>
        <p:spPr>
          <a:xfrm>
            <a:off x="566928" y="1024128"/>
            <a:ext cx="3657600" cy="320040"/>
          </a:xfrm>
          <a:prstGeom prst="rect">
            <a:avLst/>
          </a:prstGeom>
          <a:noFill/>
          <a:ln/>
        </p:spPr>
        <p:txBody>
          <a:bodyPr wrap="square" lIns="0" tIns="0" rIns="0" bIns="0" rtlCol="0" anchor="ctr"/>
          <a:lstStyle/>
          <a:p>
            <a:pPr marL="0" indent="0">
              <a:buNone/>
            </a:pPr>
            <a:endParaRPr lang="en-US" sz="1300" dirty="0"/>
          </a:p>
        </p:txBody>
      </p:sp>
      <p:sp>
        <p:nvSpPr>
          <p:cNvPr id="5" name="Text 3"/>
          <p:cNvSpPr/>
          <p:nvPr/>
        </p:nvSpPr>
        <p:spPr>
          <a:xfrm>
            <a:off x="651013" y="1069848"/>
            <a:ext cx="7841974" cy="3559719"/>
          </a:xfrm>
          <a:prstGeom prst="rect">
            <a:avLst/>
          </a:prstGeom>
          <a:noFill/>
          <a:ln/>
        </p:spPr>
        <p:txBody>
          <a:bodyPr wrap="square" lIns="0" tIns="0" rIns="0" bIns="0" rtlCol="0" anchor="t"/>
          <a:lstStyle/>
          <a:p>
            <a:endParaRPr lang="es-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Communication - an essential guide (2025) </a:t>
            </a:r>
            <a:r>
              <a:rPr lang="es-GB" sz="1400" i="1" dirty="0">
                <a:latin typeface="Arial" panose="020B0604020202020204" pitchFamily="34" charset="0"/>
                <a:cs typeface="Arial" panose="020B0604020202020204" pitchFamily="34" charset="0"/>
              </a:rPr>
              <a:t>Medical Protection</a:t>
            </a:r>
            <a:r>
              <a:rPr lang="es-GB" sz="1400" dirty="0">
                <a:latin typeface="Arial" panose="020B0604020202020204" pitchFamily="34" charset="0"/>
                <a:cs typeface="Arial" panose="020B0604020202020204" pitchFamily="34" charset="0"/>
              </a:rPr>
              <a:t>. Available at: https://www.medicalprotection.org/uk/supporting-our-members-case-studies/guide-to-communication (Accessed: 19 July 2026).</a:t>
            </a:r>
          </a:p>
          <a:p>
            <a:endParaRPr lang="es-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London School of Planning and Management (LSPM) (2024) </a:t>
            </a:r>
            <a:r>
              <a:rPr lang="es-GB" sz="1400" i="1" dirty="0">
                <a:latin typeface="Arial" panose="020B0604020202020204" pitchFamily="34" charset="0"/>
                <a:cs typeface="Arial" panose="020B0604020202020204" pitchFamily="34" charset="0"/>
              </a:rPr>
              <a:t>The effects of poor communication in health and social care settings</a:t>
            </a:r>
            <a:r>
              <a:rPr lang="es-GB" sz="1400" dirty="0">
                <a:latin typeface="Arial" panose="020B0604020202020204" pitchFamily="34" charset="0"/>
                <a:cs typeface="Arial" panose="020B0604020202020204" pitchFamily="34" charset="0"/>
              </a:rPr>
              <a:t>. Available at: https://www.lspm.org.uk/2022/news.aspx?id=12421511&amp;CourseTitle=The+effects+of+poor+communication+in+health+and+social+care+settings (Accessed: 19 July 2026).</a:t>
            </a:r>
          </a:p>
          <a:p>
            <a:endParaRPr lang="es-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NHS England (2022) </a:t>
            </a:r>
            <a:r>
              <a:rPr lang="es-GB" sz="1400" i="1" dirty="0">
                <a:latin typeface="Arial" panose="020B0604020202020204" pitchFamily="34" charset="0"/>
                <a:cs typeface="Arial" panose="020B0604020202020204" pitchFamily="34" charset="0"/>
              </a:rPr>
              <a:t>Spoken communication and patient safety in the NHS</a:t>
            </a:r>
            <a:r>
              <a:rPr lang="es-GB" sz="1400" dirty="0">
                <a:latin typeface="Arial" panose="020B0604020202020204" pitchFamily="34" charset="0"/>
                <a:cs typeface="Arial" panose="020B0604020202020204" pitchFamily="34" charset="0"/>
              </a:rPr>
              <a:t>. Available at: https://www.england.nhs.uk/wp-content/uploads/2022/03/spoken-communication-and-patient-safety-in-the-nhs-summary-v2.pdf (Accessed: 19 July 2026).</a:t>
            </a:r>
          </a:p>
          <a:p>
            <a:endParaRPr lang="es-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The University of Edinburgh (2024) </a:t>
            </a:r>
            <a:r>
              <a:rPr lang="es-GB" sz="1400" i="1" dirty="0">
                <a:latin typeface="Arial" panose="020B0604020202020204" pitchFamily="34" charset="0"/>
                <a:cs typeface="Arial" panose="020B0604020202020204" pitchFamily="34" charset="0"/>
              </a:rPr>
              <a:t>Gibbs’ reflective cycle</a:t>
            </a:r>
            <a:r>
              <a:rPr lang="es-GB" sz="1400" dirty="0">
                <a:latin typeface="Arial" panose="020B0604020202020204" pitchFamily="34" charset="0"/>
                <a:cs typeface="Arial" panose="020B0604020202020204" pitchFamily="34" charset="0"/>
              </a:rPr>
              <a:t>. Available at: https://reflection.ed.ac.uk/reflectors-toolkit/reflecting-on-experience/gibbs-reflective-cycle (Accessed: 19 July 2026).</a:t>
            </a:r>
          </a:p>
          <a:p>
            <a:endParaRPr lang="es-GB" sz="1050" dirty="0">
              <a:latin typeface="Arial" panose="020B0604020202020204" pitchFamily="34" charset="0"/>
              <a:cs typeface="Arial" panose="020B0604020202020204" pitchFamily="34" charset="0"/>
            </a:endParaRPr>
          </a:p>
          <a:p>
            <a:endParaRPr lang="es-GB" sz="1050" dirty="0">
              <a:latin typeface="Arial" panose="020B0604020202020204" pitchFamily="34" charset="0"/>
              <a:cs typeface="Arial" panose="020B0604020202020204" pitchFamily="34" charset="0"/>
            </a:endParaRPr>
          </a:p>
          <a:p>
            <a:endParaRPr lang="es-GB" sz="1050" dirty="0">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p:txBody>
      </p:sp>
      <p:sp>
        <p:nvSpPr>
          <p:cNvPr id="9" name="Text 7"/>
          <p:cNvSpPr/>
          <p:nvPr/>
        </p:nvSpPr>
        <p:spPr>
          <a:xfrm>
            <a:off x="914400" y="3081528"/>
            <a:ext cx="7680960" cy="777240"/>
          </a:xfrm>
          <a:prstGeom prst="rect">
            <a:avLst/>
          </a:prstGeom>
          <a:noFill/>
          <a:ln/>
        </p:spPr>
        <p:txBody>
          <a:bodyPr wrap="square" lIns="0" tIns="0" rIns="0" bIns="0" rtlCol="0" anchor="t"/>
          <a:lstStyle/>
          <a:p>
            <a:pPr marL="0" indent="0" algn="l">
              <a:lnSpc>
                <a:spcPct val="105000"/>
              </a:lnSpc>
              <a:buNone/>
            </a:pPr>
            <a:endParaRPr lang="en-US" sz="1300" dirty="0"/>
          </a:p>
        </p:txBody>
      </p:sp>
      <p:sp>
        <p:nvSpPr>
          <p:cNvPr id="11" name="Text 9"/>
          <p:cNvSpPr/>
          <p:nvPr/>
        </p:nvSpPr>
        <p:spPr>
          <a:xfrm>
            <a:off x="994907" y="4119372"/>
            <a:ext cx="7680960" cy="919803"/>
          </a:xfrm>
          <a:prstGeom prst="rect">
            <a:avLst/>
          </a:prstGeom>
          <a:noFill/>
          <a:ln/>
        </p:spPr>
        <p:txBody>
          <a:bodyPr wrap="square" lIns="0" tIns="0" rIns="0" bIns="0" rtlCol="0" anchor="t"/>
          <a:lstStyle/>
          <a:p>
            <a:endParaRPr lang="es-GB" sz="1200" dirty="0">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458</TotalTime>
  <Words>1182</Words>
  <Application>Microsoft Macintosh PowerPoint</Application>
  <PresentationFormat>Presentación en pantalla (16:9)</PresentationFormat>
  <Paragraphs>133</Paragraphs>
  <Slides>11</Slides>
  <Notes>9</Notes>
  <HiddenSlides>0</HiddenSlides>
  <MMClips>0</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11</vt:i4>
      </vt:variant>
    </vt:vector>
  </HeadingPairs>
  <TitlesOfParts>
    <vt:vector size="18" baseType="lpstr">
      <vt:lpstr>Arial</vt:lpstr>
      <vt:lpstr>Calibri</vt:lpstr>
      <vt:lpstr>Calibri Light</vt:lpstr>
      <vt:lpstr>Rockwell</vt:lpstr>
      <vt:lpstr>Trebuchet MS</vt:lpstr>
      <vt:lpstr>Wingdings</vt:lpstr>
      <vt:lpstr>Atlas</vt:lpstr>
      <vt:lpstr>Communication A key skill in Health &amp; Social Care</vt:lpstr>
      <vt:lpstr>Presentation Overview</vt:lpstr>
      <vt:lpstr>About Me</vt:lpstr>
      <vt:lpstr>Chosen Skill: Communication</vt:lpstr>
      <vt:lpstr>Importance of  Communication in professional practice   </vt:lpstr>
      <vt:lpstr>Who Benefits from Effective Communication ?</vt:lpstr>
      <vt:lpstr>Model linked to my chosen skill: Gibbs’ Reflective Cycle</vt:lpstr>
      <vt:lpstr>Communication in practice. Early Years Practitioner </vt:lpstr>
      <vt:lpstr>How does this skill support my future career?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Grace Carrera Echeverria</dc:creator>
  <cp:lastModifiedBy>Grace Carrera Echeverria</cp:lastModifiedBy>
  <cp:revision>3</cp:revision>
  <dcterms:created xsi:type="dcterms:W3CDTF">2026-07-14T17:16:34Z</dcterms:created>
  <dcterms:modified xsi:type="dcterms:W3CDTF">2026-07-19T23:15:42Z</dcterms:modified>
</cp:coreProperties>
</file>