
<file path=[Content_Types].xml><?xml version="1.0" encoding="utf-8"?>
<Types xmlns="http://schemas.openxmlformats.org/package/2006/content-types">
  <Override PartName="/ppt/slides/slide29.xml" ContentType="application/vnd.openxmlformats-officedocument.presentationml.slide+xml"/>
  <Override PartName="/ppt/slides/slide47.xml" ContentType="application/vnd.openxmlformats-officedocument.presentationml.slide+xml"/>
  <Override PartName="/ppt/notesSlides/notesSlide2.xml" ContentType="application/vnd.openxmlformats-officedocument.presentationml.notesSlide+xml"/>
  <Override PartName="/ppt/slides/slide4.xml" ContentType="application/vnd.openxmlformats-officedocument.presentationml.slide+xml"/>
  <Override PartName="/ppt/slides/slide18.xml" ContentType="application/vnd.openxmlformats-officedocument.presentationml.slide+xml"/>
  <Override PartName="/ppt/slides/slide36.xml" ContentType="application/vnd.openxmlformats-officedocument.presentationml.slide+xml"/>
  <Override PartName="/ppt/slideLayouts/slideLayout6.xml" ContentType="application/vnd.openxmlformats-officedocument.presentationml.slideLayout+xml"/>
  <Override PartName="/ppt/notesSlides/notesSlide38.xml" ContentType="application/vnd.openxmlformats-officedocument.presentationml.notesSlide+xml"/>
  <Override PartName="/ppt/notesSlides/notesSlide49.xml" ContentType="application/vnd.openxmlformats-officedocument.presentationml.notesSlide+xml"/>
  <Override PartName="/ppt/slides/slide25.xml" ContentType="application/vnd.openxmlformats-officedocument.presentationml.slide+xml"/>
  <Override PartName="/ppt/slides/slide43.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notesSlides/notesSlide27.xml" ContentType="application/vnd.openxmlformats-officedocument.presentationml.notesSlide+xml"/>
  <Override PartName="/ppt/notesSlides/notesSlide45.xml" ContentType="application/vnd.openxmlformats-officedocument.presentationml.notesSlide+xml"/>
  <Default Extension="xml" ContentType="application/xml"/>
  <Override PartName="/ppt/slides/slide14.xml" ContentType="application/vnd.openxmlformats-officedocument.presentationml.slide+xml"/>
  <Override PartName="/ppt/slides/slide32.xml" ContentType="application/vnd.openxmlformats-officedocument.presentationml.slide+xml"/>
  <Override PartName="/ppt/slides/slide50.xml" ContentType="application/vnd.openxmlformats-officedocument.presentationml.slide+xml"/>
  <Override PartName="/ppt/notesMasters/notesMaster1.xml" ContentType="application/vnd.openxmlformats-officedocument.presentationml.notesMaster+xml"/>
  <Override PartName="/ppt/notesSlides/notesSlide16.xml" ContentType="application/vnd.openxmlformats-officedocument.presentationml.notesSlide+xml"/>
  <Override PartName="/ppt/notesSlides/notesSlide34.xml" ContentType="application/vnd.openxmlformats-officedocument.presentationml.notesSlide+xml"/>
  <Override PartName="/ppt/slides/slide10.xml" ContentType="application/vnd.openxmlformats-officedocument.presentationml.slide+xml"/>
  <Override PartName="/ppt/slides/slide21.xml" ContentType="application/vnd.openxmlformats-officedocument.presentationml.slide+xml"/>
  <Override PartName="/ppt/tableStyles.xml" ContentType="application/vnd.openxmlformats-officedocument.presentationml.tableStyles+xml"/>
  <Override PartName="/ppt/notesSlides/notesSlide23.xml" ContentType="application/vnd.openxmlformats-officedocument.presentationml.notesSlide+xml"/>
  <Override PartName="/ppt/notesSlides/notesSlide41.xml" ContentType="application/vnd.openxmlformats-officedocument.presentationml.notesSlide+xml"/>
  <Override PartName="/ppt/commentAuthors.xml" ContentType="application/vnd.openxmlformats-officedocument.presentationml.commentAuthors+xml"/>
  <Override PartName="/ppt/notesSlides/notesSlide9.xml" ContentType="application/vnd.openxmlformats-officedocument.presentationml.notesSlide+xml"/>
  <Override PartName="/ppt/notesSlides/notesSlide12.xml" ContentType="application/vnd.openxmlformats-officedocument.presentationml.notesSlide+xml"/>
  <Override PartName="/ppt/notesSlides/notesSlide21.xml" ContentType="application/vnd.openxmlformats-officedocument.presentationml.notesSlide+xml"/>
  <Override PartName="/ppt/notesSlides/notesSlide30.xml" ContentType="application/vnd.openxmlformats-officedocument.presentationml.notesSlide+xml"/>
  <Override PartName="/ppt/notesSlides/notesSlide7.xml" ContentType="application/vnd.openxmlformats-officedocument.presentationml.notesSlide+xml"/>
  <Override PartName="/ppt/notesSlides/notesSlide10.xml" ContentType="application/vnd.openxmlformats-officedocument.presentationml.notesSlide+xml"/>
  <Override PartName="/ppt/slides/slide7.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5.xml" ContentType="application/vnd.openxmlformats-officedocument.presentationml.notesSlide+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s/slide39.xml" ContentType="application/vnd.openxmlformats-officedocument.presentationml.slide+xml"/>
  <Override PartName="/ppt/slides/slide48.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Override PartName="/ppt/notesSlides/notesSlide3.xml" ContentType="application/vnd.openxmlformats-officedocument.presentationml.notesSlide+xml"/>
  <Default Extension="png" ContentType="image/png"/>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slides/slide37.xml" ContentType="application/vnd.openxmlformats-officedocument.presentationml.slide+xml"/>
  <Override PartName="/ppt/slides/slide46.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notesSlides/notesSlide19.xml" ContentType="application/vnd.openxmlformats-officedocument.presentationml.notesSlide+xml"/>
  <Override PartName="/ppt/notesSlides/notesSlide39.xml" ContentType="application/vnd.openxmlformats-officedocument.presentationml.notesSlide+xml"/>
  <Override PartName="/ppt/notesSlides/notesSlide48.xml" ContentType="application/vnd.openxmlformats-officedocument.presentationml.notesSlide+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Override PartName="/ppt/slides/slide33.xml" ContentType="application/vnd.openxmlformats-officedocument.presentationml.slide+xml"/>
  <Override PartName="/ppt/slides/slide35.xml" ContentType="application/vnd.openxmlformats-officedocument.presentationml.slide+xml"/>
  <Override PartName="/ppt/slides/slide44.xml" ContentType="application/vnd.openxmlformats-officedocument.presentationml.slide+xml"/>
  <Override PartName="/ppt/slideLayouts/slideLayout3.xml" ContentType="application/vnd.openxmlformats-officedocument.presentationml.slideLayout+xml"/>
  <Default Extension="jpeg" ContentType="image/jpeg"/>
  <Override PartName="/ppt/notesSlides/notesSlide17.xml" ContentType="application/vnd.openxmlformats-officedocument.presentationml.notesSlide+xml"/>
  <Override PartName="/ppt/notesSlides/notesSlide28.xml" ContentType="application/vnd.openxmlformats-officedocument.presentationml.notesSlide+xml"/>
  <Override PartName="/ppt/notesSlides/notesSlide37.xml" ContentType="application/vnd.openxmlformats-officedocument.presentationml.notesSlide+xml"/>
  <Override PartName="/ppt/notesSlides/notesSlide46.xml" ContentType="application/vnd.openxmlformats-officedocument.presentationml.notesSlide+xml"/>
  <Override PartName="/ppt/presentation.xml" ContentType="application/vnd.openxmlformats-officedocument.presentationml.presentation.main+xml"/>
  <Override PartName="/ppt/slides/slide13.xml" ContentType="application/vnd.openxmlformats-officedocument.presentationml.slide+xml"/>
  <Override PartName="/ppt/slides/slide22.xml" ContentType="application/vnd.openxmlformats-officedocument.presentationml.slide+xml"/>
  <Override PartName="/ppt/slides/slide31.xml" ContentType="application/vnd.openxmlformats-officedocument.presentationml.slide+xml"/>
  <Override PartName="/ppt/slides/slide42.xml" ContentType="application/vnd.openxmlformats-officedocument.presentationml.slide+xml"/>
  <Override PartName="/ppt/slides/slide51.xml" ContentType="application/vnd.openxmlformats-officedocument.presentationml.slide+xml"/>
  <Override PartName="/ppt/slideLayouts/slideLayout1.xml" ContentType="application/vnd.openxmlformats-officedocument.presentationml.slideLayout+xml"/>
  <Override PartName="/ppt/notesSlides/notesSlide15.xml" ContentType="application/vnd.openxmlformats-officedocument.presentationml.notesSlide+xml"/>
  <Override PartName="/ppt/notesSlides/notesSlide24.xml" ContentType="application/vnd.openxmlformats-officedocument.presentationml.notesSlide+xml"/>
  <Override PartName="/ppt/notesSlides/notesSlide26.xml" ContentType="application/vnd.openxmlformats-officedocument.presentationml.notesSlide+xml"/>
  <Override PartName="/ppt/notesSlides/notesSlide35.xml" ContentType="application/vnd.openxmlformats-officedocument.presentationml.notesSlide+xml"/>
  <Override PartName="/ppt/notesSlides/notesSlide44.xml" ContentType="application/vnd.openxmlformats-officedocument.presentationml.notesSlide+xml"/>
  <Override PartName="/docProps/app.xml" ContentType="application/vnd.openxmlformats-officedocument.extended-properties+xml"/>
  <Override PartName="/ppt/slides/slide11.xml" ContentType="application/vnd.openxmlformats-officedocument.presentationml.slide+xml"/>
  <Override PartName="/ppt/slides/slide20.xml" ContentType="application/vnd.openxmlformats-officedocument.presentationml.slide+xml"/>
  <Override PartName="/ppt/slides/slide40.xml" ContentType="application/vnd.openxmlformats-officedocument.presentationml.slide+xml"/>
  <Override PartName="/ppt/notesSlides/notesSlide13.xml" ContentType="application/vnd.openxmlformats-officedocument.presentationml.notesSlide+xml"/>
  <Override PartName="/ppt/notesSlides/notesSlide22.xml" ContentType="application/vnd.openxmlformats-officedocument.presentationml.notesSlide+xml"/>
  <Override PartName="/ppt/notesSlides/notesSlide33.xml" ContentType="application/vnd.openxmlformats-officedocument.presentationml.notesSlide+xml"/>
  <Override PartName="/ppt/notesSlides/notesSlide42.xml" ContentType="application/vnd.openxmlformats-officedocument.presentationml.notesSlide+xml"/>
  <Override PartName="/ppt/slideLayouts/slideLayout10.xml" ContentType="application/vnd.openxmlformats-officedocument.presentationml.slideLayout+xml"/>
  <Override PartName="/ppt/notesSlides/notesSlide8.xml" ContentType="application/vnd.openxmlformats-officedocument.presentationml.notesSlide+xml"/>
  <Override PartName="/ppt/notesSlides/notesSlide11.xml" ContentType="application/vnd.openxmlformats-officedocument.presentationml.notesSlide+xml"/>
  <Override PartName="/ppt/notesSlides/notesSlide20.xml" ContentType="application/vnd.openxmlformats-officedocument.presentationml.notesSlide+xml"/>
  <Override PartName="/ppt/notesSlides/notesSlide31.xml" ContentType="application/vnd.openxmlformats-officedocument.presentationml.notesSlide+xml"/>
  <Override PartName="/ppt/notesSlides/notesSlide40.xml" ContentType="application/vnd.openxmlformats-officedocument.presentationml.notesSlide+xml"/>
  <Override PartName="/ppt/notesSlides/notesSlide6.xml" ContentType="application/vnd.openxmlformats-officedocument.presentationml.notesSlide+xml"/>
  <Override PartName="/ppt/slides/slide8.xml" ContentType="application/vnd.openxmlformats-officedocument.presentationml.slide+xml"/>
  <Override PartName="/ppt/slides/slide49.xml" ContentType="application/vnd.openxmlformats-officedocument.presentationml.slide+xml"/>
  <Override PartName="/ppt/notesSlides/notesSlide4.xml" ContentType="application/vnd.openxmlformats-officedocument.presentationml.notesSlide+xml"/>
  <Override PartName="/docProps/core.xml" ContentType="application/vnd.openxmlformats-package.core-properties+xml"/>
  <Override PartName="/ppt/slides/slide6.xml" ContentType="application/vnd.openxmlformats-officedocument.presentationml.slide+xml"/>
  <Override PartName="/ppt/slides/slide38.xml" ContentType="application/vnd.openxmlformats-officedocument.presentationml.slide+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27.xml" ContentType="application/vnd.openxmlformats-officedocument.presentationml.slide+xml"/>
  <Override PartName="/ppt/slides/slide45.xml" ContentType="application/vnd.openxmlformats-officedocument.presentationml.slide+xml"/>
  <Override PartName="/ppt/slideLayouts/slideLayout4.xml" ContentType="application/vnd.openxmlformats-officedocument.presentationml.slideLayout+xml"/>
  <Override PartName="/ppt/notesSlides/notesSlide29.xml" ContentType="application/vnd.openxmlformats-officedocument.presentationml.notesSlide+xml"/>
  <Override PartName="/ppt/notesSlides/notesSlide47.xml" ContentType="application/vnd.openxmlformats-officedocument.presentationml.notesSlide+xml"/>
  <Override PartName="/ppt/slides/slide2.xml" ContentType="application/vnd.openxmlformats-officedocument.presentationml.slide+xml"/>
  <Override PartName="/ppt/slides/slide16.xml" ContentType="application/vnd.openxmlformats-officedocument.presentationml.slide+xml"/>
  <Override PartName="/ppt/slides/slide34.xml" ContentType="application/vnd.openxmlformats-officedocument.presentationml.slide+xml"/>
  <Override PartName="/ppt/notesSlides/notesSlide18.xml" ContentType="application/vnd.openxmlformats-officedocument.presentationml.notesSlide+xml"/>
  <Override PartName="/ppt/notesSlides/notesSlide36.xml" ContentType="application/vnd.openxmlformats-officedocument.presentationml.notesSlide+xml"/>
  <Default Extension="rels" ContentType="application/vnd.openxmlformats-package.relationships+xml"/>
  <Override PartName="/ppt/slides/slide23.xml" ContentType="application/vnd.openxmlformats-officedocument.presentationml.slide+xml"/>
  <Override PartName="/ppt/slides/slide41.xml" ContentType="application/vnd.openxmlformats-officedocument.presentationml.slide+xml"/>
  <Override PartName="/ppt/notesSlides/notesSlide25.xml" ContentType="application/vnd.openxmlformats-officedocument.presentationml.notesSlide+xml"/>
  <Override PartName="/ppt/notesSlides/notesSlide43.xml" ContentType="application/vnd.openxmlformats-officedocument.presentationml.notesSlide+xml"/>
  <Override PartName="/ppt/slides/slide12.xml" ContentType="application/vnd.openxmlformats-officedocument.presentationml.slide+xml"/>
  <Override PartName="/ppt/slides/slide30.xml" ContentType="application/vnd.openxmlformats-officedocument.presentationml.slide+xml"/>
  <Override PartName="/ppt/slideLayouts/slideLayout11.xml" ContentType="application/vnd.openxmlformats-officedocument.presentationml.slideLayout+xml"/>
  <Override PartName="/ppt/notesSlides/notesSlide14.xml" ContentType="application/vnd.openxmlformats-officedocument.presentationml.notesSlide+xml"/>
  <Override PartName="/ppt/notesSlides/notesSlide32.xml" ContentType="application/vnd.openxmlformats-officedocument.presentationml.notesSlid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53"/>
  </p:notesMasterIdLst>
  <p:sldIdLst>
    <p:sldId id="256" r:id="rId2"/>
    <p:sldId id="314" r:id="rId3"/>
    <p:sldId id="257" r:id="rId4"/>
    <p:sldId id="269" r:id="rId5"/>
    <p:sldId id="270" r:id="rId6"/>
    <p:sldId id="258" r:id="rId7"/>
    <p:sldId id="271" r:id="rId8"/>
    <p:sldId id="272" r:id="rId9"/>
    <p:sldId id="273" r:id="rId10"/>
    <p:sldId id="274" r:id="rId11"/>
    <p:sldId id="275" r:id="rId12"/>
    <p:sldId id="279" r:id="rId13"/>
    <p:sldId id="276" r:id="rId14"/>
    <p:sldId id="280" r:id="rId15"/>
    <p:sldId id="281" r:id="rId16"/>
    <p:sldId id="260" r:id="rId17"/>
    <p:sldId id="277" r:id="rId18"/>
    <p:sldId id="278" r:id="rId19"/>
    <p:sldId id="284" r:id="rId20"/>
    <p:sldId id="262" r:id="rId21"/>
    <p:sldId id="285" r:id="rId22"/>
    <p:sldId id="286" r:id="rId23"/>
    <p:sldId id="287" r:id="rId24"/>
    <p:sldId id="289" r:id="rId25"/>
    <p:sldId id="290" r:id="rId26"/>
    <p:sldId id="291" r:id="rId27"/>
    <p:sldId id="293" r:id="rId28"/>
    <p:sldId id="295" r:id="rId29"/>
    <p:sldId id="296" r:id="rId30"/>
    <p:sldId id="294" r:id="rId31"/>
    <p:sldId id="297" r:id="rId32"/>
    <p:sldId id="288" r:id="rId33"/>
    <p:sldId id="299" r:id="rId34"/>
    <p:sldId id="298" r:id="rId35"/>
    <p:sldId id="300" r:id="rId36"/>
    <p:sldId id="301" r:id="rId37"/>
    <p:sldId id="302" r:id="rId38"/>
    <p:sldId id="303" r:id="rId39"/>
    <p:sldId id="304" r:id="rId40"/>
    <p:sldId id="305" r:id="rId41"/>
    <p:sldId id="306" r:id="rId42"/>
    <p:sldId id="307" r:id="rId43"/>
    <p:sldId id="268" r:id="rId44"/>
    <p:sldId id="308" r:id="rId45"/>
    <p:sldId id="309" r:id="rId46"/>
    <p:sldId id="310" r:id="rId47"/>
    <p:sldId id="311" r:id="rId48"/>
    <p:sldId id="312" r:id="rId49"/>
    <p:sldId id="313" r:id="rId50"/>
    <p:sldId id="315" r:id="rId51"/>
    <p:sldId id="316" r:id="rId5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 xmlns:p15="http://schemas.microsoft.com/office/powerpoint/2012/main">
        <p15:guide id="1" orient="horz" pos="2160">
          <p15:clr>
            <a:srgbClr val="A4A3A4"/>
          </p15:clr>
        </p15:guide>
        <p15:guide id="2" pos="3840">
          <p15:clr>
            <a:srgbClr val="A4A3A4"/>
          </p15:clr>
        </p15:guide>
      </p15:sldGuideLst>
    </p:ext>
    <p:ext uri="{2D200454-40CA-4A62-9FC3-DE9A4176ACB9}">
      <p15:notesGuideLst xmlns="" xmlns:p15="http://schemas.microsoft.com/office/powerpoint/2012/main">
        <p15:guide id="1" orient="horz" pos="2880">
          <p15:clr>
            <a:srgbClr val="A4A3A4"/>
          </p15:clr>
        </p15:guide>
        <p15:guide id="2" pos="2160">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vip" initials="v" lastIdx="1" clrIdx="0"/>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 xmlns:p14="http://schemas.microsoft.com/office/powerpoint/2010/main" val="0"/>
    </p:ext>
    <p:ext uri="{D31A062A-798A-4329-ABDD-BBA856620510}">
      <p14:defaultImageDpi xmlns="" xmlns:p14="http://schemas.microsoft.com/office/powerpoint/2010/main" val="220"/>
    </p:ext>
    <p:ext uri="{FD5EFAAD-0ECE-453E-9831-46B23BE46B34}">
      <p15:chartTrackingRefBased xmlns=""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showOutlineIcons="0">
    <p:restoredLeft sz="17848" autoAdjust="0"/>
    <p:restoredTop sz="56093" autoAdjust="0"/>
  </p:normalViewPr>
  <p:slideViewPr>
    <p:cSldViewPr snapToGrid="0">
      <p:cViewPr varScale="1">
        <p:scale>
          <a:sx n="39" d="100"/>
          <a:sy n="39" d="100"/>
        </p:scale>
        <p:origin x="-1824" y="-102"/>
      </p:cViewPr>
      <p:guideLst>
        <p:guide orient="horz" pos="2160"/>
        <p:guide pos="3840"/>
      </p:guideLst>
    </p:cSldViewPr>
  </p:slideViewPr>
  <p:notesTextViewPr>
    <p:cViewPr>
      <p:scale>
        <a:sx n="1" d="1"/>
        <a:sy n="1" d="1"/>
      </p:scale>
      <p:origin x="0" y="0"/>
    </p:cViewPr>
  </p:notesTextViewPr>
  <p:notesViewPr>
    <p:cSldViewPr snapToGrid="0">
      <p:cViewPr varScale="1">
        <p:scale>
          <a:sx n="55" d="100"/>
          <a:sy n="55" d="100"/>
        </p:scale>
        <p:origin x="-2856" y="-102"/>
      </p:cViewPr>
      <p:guideLst>
        <p:guide orient="horz" pos="2880"/>
        <p:guide pos="2160"/>
      </p:guideLst>
    </p:cSldViewPr>
  </p:notesViewPr>
  <p:gridSpacing cx="73736200" cy="7373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commentAuthors" Target="commentAuthor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notesMaster" Target="notesMasters/notesMaster1.xml"/><Relationship Id="rId58"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viewProps" Target="viewProp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3886200" y="0"/>
            <a:ext cx="2971800" cy="457200"/>
          </a:xfrm>
          <a:prstGeom prst="rect">
            <a:avLst/>
          </a:prstGeom>
        </p:spPr>
        <p:txBody>
          <a:bodyPr vert="horz" lIns="91440" tIns="45720" rIns="91440" bIns="45720" rtlCol="1"/>
          <a:lstStyle>
            <a:lvl1pPr algn="r">
              <a:defRPr sz="1200"/>
            </a:lvl1pPr>
          </a:lstStyle>
          <a:p>
            <a:endParaRPr lang="ar-SA"/>
          </a:p>
        </p:txBody>
      </p:sp>
      <p:sp>
        <p:nvSpPr>
          <p:cNvPr id="3" name="Date Placeholder 2"/>
          <p:cNvSpPr>
            <a:spLocks noGrp="1"/>
          </p:cNvSpPr>
          <p:nvPr>
            <p:ph type="dt" idx="1"/>
          </p:nvPr>
        </p:nvSpPr>
        <p:spPr>
          <a:xfrm>
            <a:off x="1588" y="0"/>
            <a:ext cx="2971800" cy="457200"/>
          </a:xfrm>
          <a:prstGeom prst="rect">
            <a:avLst/>
          </a:prstGeom>
        </p:spPr>
        <p:txBody>
          <a:bodyPr vert="horz" lIns="91440" tIns="45720" rIns="91440" bIns="45720" rtlCol="1"/>
          <a:lstStyle>
            <a:lvl1pPr algn="l">
              <a:defRPr sz="1200"/>
            </a:lvl1pPr>
          </a:lstStyle>
          <a:p>
            <a:fld id="{E26B6421-C1B5-4F2B-8FFE-761A02F3BB3C}" type="datetimeFigureOut">
              <a:rPr lang="ar-SA" smtClean="0"/>
              <a:pPr/>
              <a:t>9/18/1439</a:t>
            </a:fld>
            <a:endParaRPr lang="ar-SA"/>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1" anchor="ctr"/>
          <a:lstStyle/>
          <a:p>
            <a:endParaRPr lang="ar-SA"/>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1">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ar-SA"/>
          </a:p>
        </p:txBody>
      </p:sp>
      <p:sp>
        <p:nvSpPr>
          <p:cNvPr id="6" name="Footer Placeholder 5"/>
          <p:cNvSpPr>
            <a:spLocks noGrp="1"/>
          </p:cNvSpPr>
          <p:nvPr>
            <p:ph type="ftr" sz="quarter" idx="4"/>
          </p:nvPr>
        </p:nvSpPr>
        <p:spPr>
          <a:xfrm>
            <a:off x="3886200" y="8685213"/>
            <a:ext cx="2971800" cy="457200"/>
          </a:xfrm>
          <a:prstGeom prst="rect">
            <a:avLst/>
          </a:prstGeom>
        </p:spPr>
        <p:txBody>
          <a:bodyPr vert="horz" lIns="91440" tIns="45720" rIns="91440" bIns="45720" rtlCol="1" anchor="b"/>
          <a:lstStyle>
            <a:lvl1pPr algn="r">
              <a:defRPr sz="1200"/>
            </a:lvl1pPr>
          </a:lstStyle>
          <a:p>
            <a:endParaRPr lang="ar-SA"/>
          </a:p>
        </p:txBody>
      </p:sp>
      <p:sp>
        <p:nvSpPr>
          <p:cNvPr id="7" name="Slide Number Placeholder 6"/>
          <p:cNvSpPr>
            <a:spLocks noGrp="1"/>
          </p:cNvSpPr>
          <p:nvPr>
            <p:ph type="sldNum" sz="quarter" idx="5"/>
          </p:nvPr>
        </p:nvSpPr>
        <p:spPr>
          <a:xfrm>
            <a:off x="1588" y="8685213"/>
            <a:ext cx="2971800" cy="457200"/>
          </a:xfrm>
          <a:prstGeom prst="rect">
            <a:avLst/>
          </a:prstGeom>
        </p:spPr>
        <p:txBody>
          <a:bodyPr vert="horz" lIns="91440" tIns="45720" rIns="91440" bIns="45720" rtlCol="1" anchor="b"/>
          <a:lstStyle>
            <a:lvl1pPr algn="l">
              <a:defRPr sz="1200"/>
            </a:lvl1pPr>
          </a:lstStyle>
          <a:p>
            <a:fld id="{5A5E7037-D2DB-4915-AF9D-580C4475F1EB}" type="slidenum">
              <a:rPr lang="ar-SA" smtClean="0"/>
              <a:pPr/>
              <a:t>‹#›</a:t>
            </a:fld>
            <a:endParaRPr lang="ar-SA"/>
          </a:p>
        </p:txBody>
      </p:sp>
    </p:spTree>
    <p:extLst>
      <p:ext uri="{BB962C8B-B14F-4D97-AF65-F5344CB8AC3E}">
        <p14:creationId xmlns="" xmlns:p14="http://schemas.microsoft.com/office/powerpoint/2010/main" val="814409318"/>
      </p:ext>
    </p:extLst>
  </p:cSld>
  <p:clrMap bg1="lt1" tx1="dk1" bg2="lt2" tx2="dk2" accent1="accent1" accent2="accent2" accent3="accent3" accent4="accent4" accent5="accent5" accent6="accent6" hlink="hlink" folHlink="folHlink"/>
  <p:notesStyle>
    <a:lvl1pPr marL="0" algn="r" defTabSz="914400" rtl="1" eaLnBrk="1" latinLnBrk="0" hangingPunct="1">
      <a:defRPr sz="1200" kern="1200">
        <a:solidFill>
          <a:schemeClr val="tx1"/>
        </a:solidFill>
        <a:latin typeface="+mn-lt"/>
        <a:ea typeface="+mn-ea"/>
        <a:cs typeface="+mn-cs"/>
      </a:defRPr>
    </a:lvl1pPr>
    <a:lvl2pPr marL="457200" algn="r" defTabSz="914400" rtl="1" eaLnBrk="1" latinLnBrk="0" hangingPunct="1">
      <a:defRPr sz="1200" kern="1200">
        <a:solidFill>
          <a:schemeClr val="tx1"/>
        </a:solidFill>
        <a:latin typeface="+mn-lt"/>
        <a:ea typeface="+mn-ea"/>
        <a:cs typeface="+mn-cs"/>
      </a:defRPr>
    </a:lvl2pPr>
    <a:lvl3pPr marL="914400" algn="r" defTabSz="914400" rtl="1" eaLnBrk="1" latinLnBrk="0" hangingPunct="1">
      <a:defRPr sz="1200" kern="1200">
        <a:solidFill>
          <a:schemeClr val="tx1"/>
        </a:solidFill>
        <a:latin typeface="+mn-lt"/>
        <a:ea typeface="+mn-ea"/>
        <a:cs typeface="+mn-cs"/>
      </a:defRPr>
    </a:lvl3pPr>
    <a:lvl4pPr marL="1371600" algn="r" defTabSz="914400" rtl="1" eaLnBrk="1" latinLnBrk="0" hangingPunct="1">
      <a:defRPr sz="1200" kern="1200">
        <a:solidFill>
          <a:schemeClr val="tx1"/>
        </a:solidFill>
        <a:latin typeface="+mn-lt"/>
        <a:ea typeface="+mn-ea"/>
        <a:cs typeface="+mn-cs"/>
      </a:defRPr>
    </a:lvl4pPr>
    <a:lvl5pPr marL="1828800" algn="r" defTabSz="914400" rtl="1" eaLnBrk="1" latinLnBrk="0" hangingPunct="1">
      <a:defRPr sz="1200" kern="1200">
        <a:solidFill>
          <a:schemeClr val="tx1"/>
        </a:solidFill>
        <a:latin typeface="+mn-lt"/>
        <a:ea typeface="+mn-ea"/>
        <a:cs typeface="+mn-cs"/>
      </a:defRPr>
    </a:lvl5pPr>
    <a:lvl6pPr marL="2286000" algn="r" defTabSz="914400" rtl="1" eaLnBrk="1" latinLnBrk="0" hangingPunct="1">
      <a:defRPr sz="1200" kern="1200">
        <a:solidFill>
          <a:schemeClr val="tx1"/>
        </a:solidFill>
        <a:latin typeface="+mn-lt"/>
        <a:ea typeface="+mn-ea"/>
        <a:cs typeface="+mn-cs"/>
      </a:defRPr>
    </a:lvl6pPr>
    <a:lvl7pPr marL="2743200" algn="r" defTabSz="914400" rtl="1" eaLnBrk="1" latinLnBrk="0" hangingPunct="1">
      <a:defRPr sz="1200" kern="1200">
        <a:solidFill>
          <a:schemeClr val="tx1"/>
        </a:solidFill>
        <a:latin typeface="+mn-lt"/>
        <a:ea typeface="+mn-ea"/>
        <a:cs typeface="+mn-cs"/>
      </a:defRPr>
    </a:lvl7pPr>
    <a:lvl8pPr marL="3200400" algn="r" defTabSz="914400" rtl="1" eaLnBrk="1" latinLnBrk="0" hangingPunct="1">
      <a:defRPr sz="1200" kern="1200">
        <a:solidFill>
          <a:schemeClr val="tx1"/>
        </a:solidFill>
        <a:latin typeface="+mn-lt"/>
        <a:ea typeface="+mn-ea"/>
        <a:cs typeface="+mn-cs"/>
      </a:defRPr>
    </a:lvl8pPr>
    <a:lvl9pPr marL="3657600" algn="r" defTabSz="914400" rtl="1"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ar-SA" dirty="0"/>
          </a:p>
        </p:txBody>
      </p:sp>
      <p:sp>
        <p:nvSpPr>
          <p:cNvPr id="4" name="Slide Number Placeholder 3"/>
          <p:cNvSpPr>
            <a:spLocks noGrp="1"/>
          </p:cNvSpPr>
          <p:nvPr>
            <p:ph type="sldNum" sz="quarter" idx="10"/>
          </p:nvPr>
        </p:nvSpPr>
        <p:spPr/>
        <p:txBody>
          <a:bodyPr/>
          <a:lstStyle/>
          <a:p>
            <a:fld id="{5A5E7037-D2DB-4915-AF9D-580C4475F1EB}" type="slidenum">
              <a:rPr lang="ar-SA" smtClean="0"/>
              <a:pPr/>
              <a:t>1</a:t>
            </a:fld>
            <a:endParaRPr lang="ar-SA"/>
          </a:p>
        </p:txBody>
      </p:sp>
    </p:spTree>
    <p:extLst>
      <p:ext uri="{BB962C8B-B14F-4D97-AF65-F5344CB8AC3E}">
        <p14:creationId xmlns="" xmlns:p14="http://schemas.microsoft.com/office/powerpoint/2010/main" val="169451544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5A5E7037-D2DB-4915-AF9D-580C4475F1EB}" type="slidenum">
              <a:rPr lang="ar-SA" smtClean="0"/>
              <a:pPr/>
              <a:t>2</a:t>
            </a:fld>
            <a:endParaRPr lang="ar-SA"/>
          </a:p>
        </p:txBody>
      </p:sp>
    </p:spTree>
    <p:extLst>
      <p:ext uri="{BB962C8B-B14F-4D97-AF65-F5344CB8AC3E}">
        <p14:creationId xmlns="" xmlns:p14="http://schemas.microsoft.com/office/powerpoint/2010/main" val="313802224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lgn="l" rtl="0"/>
            <a:r>
              <a:rPr lang="en-US" dirty="0" smtClean="0"/>
              <a:t>Muslim presence in Africa dates back to the time of the prophet Himself when he instructed some of his companions to seek refuge in Abyssinia, where they would be able to practice  the faith of Islam in peace and without persecution.  The Negus welcomed the group of Muslims and they remained their for many years until they returned to </a:t>
            </a:r>
            <a:r>
              <a:rPr lang="en-US" dirty="0" err="1" smtClean="0"/>
              <a:t>Madinah</a:t>
            </a:r>
            <a:r>
              <a:rPr lang="en-US" dirty="0" smtClean="0"/>
              <a:t> where the prophet was.</a:t>
            </a:r>
          </a:p>
          <a:p>
            <a:pPr algn="l" rtl="0"/>
            <a:endParaRPr lang="en-US" dirty="0"/>
          </a:p>
          <a:p>
            <a:pPr algn="l" rtl="0"/>
            <a:r>
              <a:rPr lang="en-US" dirty="0" smtClean="0"/>
              <a:t>Around 52 years after the death of Prophet Muhammad, in 681, </a:t>
            </a:r>
            <a:r>
              <a:rPr lang="en-US" dirty="0"/>
              <a:t> </a:t>
            </a:r>
            <a:r>
              <a:rPr lang="en-US" dirty="0" smtClean="0"/>
              <a:t>Islam had spread and conquered north Africa in it’s entirety from the red sea in the coast of Egypt to the Atlantic sea on the coast of morocco.  </a:t>
            </a:r>
          </a:p>
          <a:p>
            <a:pPr algn="l" rtl="0"/>
            <a:endParaRPr lang="en-US" dirty="0"/>
          </a:p>
          <a:p>
            <a:pPr algn="l" rtl="0"/>
            <a:r>
              <a:rPr lang="en-US" dirty="0" smtClean="0"/>
              <a:t>Islamic rule thereafter remained in North Africa, though not without numerous apostatizing by the Berber, they  eventually accepted the rule  of the Islamic Empire.</a:t>
            </a:r>
          </a:p>
          <a:p>
            <a:pPr algn="l" rtl="0"/>
            <a:endParaRPr lang="en-US" dirty="0"/>
          </a:p>
          <a:p>
            <a:pPr algn="l" rtl="0"/>
            <a:r>
              <a:rPr lang="en-US" dirty="0" smtClean="0"/>
              <a:t>Arab armies conquering north Africa did not attempt to conquer  sub Saharan a West Africa, this was for two main reasons. Firstly they face fierce resistance in </a:t>
            </a:r>
            <a:r>
              <a:rPr lang="en-US" dirty="0" err="1" smtClean="0"/>
              <a:t>Nubia</a:t>
            </a:r>
            <a:r>
              <a:rPr lang="en-US" dirty="0" smtClean="0"/>
              <a:t> when attempting to expand. Secondly because West African sub Sahara was protected by the vast Sahara desert, which would make sending an army across lethal  in terms of its survival across the desert and moreover, the lack of possible reinforcements or supplies during the journey and once in sub-Saharan Africa.</a:t>
            </a:r>
          </a:p>
          <a:p>
            <a:pPr algn="l" rtl="0"/>
            <a:endParaRPr lang="en-US" dirty="0"/>
          </a:p>
          <a:p>
            <a:pPr algn="l" rtl="0"/>
            <a:r>
              <a:rPr lang="en-US" dirty="0" smtClean="0"/>
              <a:t>From North Africa , Islam began to seep through to west Africa, slowly spreading over the following centuries. This spread of Islam occurred via many methods</a:t>
            </a:r>
          </a:p>
        </p:txBody>
      </p:sp>
      <p:sp>
        <p:nvSpPr>
          <p:cNvPr id="4" name="Slide Number Placeholder 3"/>
          <p:cNvSpPr>
            <a:spLocks noGrp="1"/>
          </p:cNvSpPr>
          <p:nvPr>
            <p:ph type="sldNum" sz="quarter" idx="10"/>
          </p:nvPr>
        </p:nvSpPr>
        <p:spPr/>
        <p:txBody>
          <a:bodyPr/>
          <a:lstStyle/>
          <a:p>
            <a:fld id="{5A5E7037-D2DB-4915-AF9D-580C4475F1EB}" type="slidenum">
              <a:rPr lang="ar-SA" smtClean="0"/>
              <a:pPr/>
              <a:t>3</a:t>
            </a:fld>
            <a:endParaRPr lang="ar-SA"/>
          </a:p>
        </p:txBody>
      </p:sp>
    </p:spTree>
    <p:extLst>
      <p:ext uri="{BB962C8B-B14F-4D97-AF65-F5344CB8AC3E}">
        <p14:creationId xmlns="" xmlns:p14="http://schemas.microsoft.com/office/powerpoint/2010/main" val="27367344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20000"/>
          </a:bodyPr>
          <a:lstStyle/>
          <a:p>
            <a:pPr algn="l" rtl="0"/>
            <a:r>
              <a:rPr lang="en-US" b="1" dirty="0" smtClean="0"/>
              <a:t>Main Empires:</a:t>
            </a:r>
          </a:p>
          <a:p>
            <a:pPr algn="l" rtl="0"/>
            <a:r>
              <a:rPr lang="en-US" dirty="0" smtClean="0"/>
              <a:t>In West Africa, prior to the existence of an Islamic presence, the main Empire and power in the region  was the Ghana Empire, not to be mistaken for the location of the current country, Ghana. The exact date of the founding of the empire is not known, however by the 7</a:t>
            </a:r>
            <a:r>
              <a:rPr lang="en-US" baseline="30000" dirty="0" smtClean="0"/>
              <a:t>th</a:t>
            </a:r>
            <a:r>
              <a:rPr lang="en-US" dirty="0" smtClean="0"/>
              <a:t> century they  were in  a stable position of power  in the region when Islamic contact began. The capital city of this empire was </a:t>
            </a:r>
            <a:r>
              <a:rPr lang="en-US" dirty="0" err="1" smtClean="0"/>
              <a:t>Kumbi</a:t>
            </a:r>
            <a:r>
              <a:rPr lang="en-US" dirty="0" smtClean="0"/>
              <a:t> Saleh,</a:t>
            </a:r>
            <a:r>
              <a:rPr lang="en-US" baseline="0" dirty="0" smtClean="0"/>
              <a:t> the empire was dominate by the Soninke people.</a:t>
            </a:r>
            <a:endParaRPr lang="en-US" dirty="0" smtClean="0"/>
          </a:p>
          <a:p>
            <a:pPr algn="l" rtl="0"/>
            <a:endParaRPr lang="en-US" dirty="0"/>
          </a:p>
          <a:p>
            <a:pPr algn="l" rtl="0"/>
            <a:r>
              <a:rPr lang="en-US" dirty="0" smtClean="0"/>
              <a:t>Religion: Prior to Islam, a variety of different religions, practices and traditions existed in West Africa, indeed many remain today, however not  in the dominant manner which they did. The core belief centered around praying to and seeking assistance from various spirits, including those of their ancestors. Many of these belief systems acknowledged a primary</a:t>
            </a:r>
            <a:r>
              <a:rPr lang="en-US" baseline="0" dirty="0" smtClean="0"/>
              <a:t> G</a:t>
            </a:r>
            <a:r>
              <a:rPr lang="en-US" dirty="0" smtClean="0"/>
              <a:t>od whom they sought through the spirits. From among the common practices were sacrifice for the spirits and practices of </a:t>
            </a:r>
            <a:r>
              <a:rPr lang="en-US" dirty="0" smtClean="0"/>
              <a:t>witchcraft.(1)</a:t>
            </a:r>
            <a:endParaRPr lang="en-US" dirty="0" smtClean="0"/>
          </a:p>
          <a:p>
            <a:pPr algn="l" rtl="0"/>
            <a:endParaRPr lang="en-US" dirty="0"/>
          </a:p>
          <a:p>
            <a:pPr algn="l" rtl="0"/>
            <a:r>
              <a:rPr lang="en-US" dirty="0" smtClean="0"/>
              <a:t>Language: In the Ghana Empire, the main languages spoken were Soninke, </a:t>
            </a:r>
            <a:r>
              <a:rPr lang="en-US" dirty="0" err="1" smtClean="0"/>
              <a:t>Malinke</a:t>
            </a:r>
            <a:r>
              <a:rPr lang="en-US" dirty="0" smtClean="0"/>
              <a:t>, </a:t>
            </a:r>
            <a:r>
              <a:rPr lang="en-US" dirty="0" err="1" smtClean="0"/>
              <a:t>Mande</a:t>
            </a:r>
            <a:r>
              <a:rPr lang="en-US" dirty="0" smtClean="0"/>
              <a:t>. These were languages whose</a:t>
            </a:r>
            <a:r>
              <a:rPr lang="en-US" baseline="0" dirty="0" smtClean="0"/>
              <a:t> names </a:t>
            </a:r>
            <a:r>
              <a:rPr lang="en-US" dirty="0" smtClean="0"/>
              <a:t>originated from the ethnicities and were</a:t>
            </a:r>
            <a:r>
              <a:rPr lang="en-US" baseline="0" dirty="0" smtClean="0"/>
              <a:t> </a:t>
            </a:r>
            <a:r>
              <a:rPr lang="en-US" dirty="0" smtClean="0"/>
              <a:t>spoken in numerous areas of West Africa including Senegal and Mali.</a:t>
            </a:r>
            <a:r>
              <a:rPr lang="en-US" baseline="0" dirty="0" smtClean="0"/>
              <a:t> </a:t>
            </a:r>
            <a:r>
              <a:rPr lang="en-US" baseline="0" dirty="0" smtClean="0"/>
              <a:t>(2)</a:t>
            </a:r>
            <a:endParaRPr lang="en-US" dirty="0" smtClean="0"/>
          </a:p>
          <a:p>
            <a:pPr algn="l" rtl="0"/>
            <a:endParaRPr lang="en-US" dirty="0"/>
          </a:p>
          <a:p>
            <a:pPr algn="l" rtl="0"/>
            <a:r>
              <a:rPr lang="en-US" dirty="0" smtClean="0"/>
              <a:t>Trade:</a:t>
            </a:r>
            <a:r>
              <a:rPr lang="en-US" baseline="0" dirty="0" smtClean="0"/>
              <a:t> </a:t>
            </a:r>
            <a:r>
              <a:rPr lang="en-US" dirty="0" smtClean="0"/>
              <a:t>For centuries this region had been trading with merchants from the north, however two centuries earlier, the introduction of the camel in north Africa allowed for more convenient,  therefore more frequent trade with the Berbers of north Africa. Ghana was a major exporter of gold and </a:t>
            </a:r>
            <a:r>
              <a:rPr lang="en-US" dirty="0" smtClean="0"/>
              <a:t>salt.(3)</a:t>
            </a:r>
            <a:endParaRPr lang="en-US" dirty="0" smtClean="0"/>
          </a:p>
          <a:p>
            <a:pPr algn="l" rtl="0"/>
            <a:r>
              <a:rPr lang="en-US" b="1" dirty="0" smtClean="0"/>
              <a:t>Footnotes</a:t>
            </a:r>
            <a:r>
              <a:rPr lang="en-US" dirty="0" smtClean="0"/>
              <a:t>:</a:t>
            </a:r>
            <a:endParaRPr lang="en-US" dirty="0" smtClean="0"/>
          </a:p>
          <a:p>
            <a:pPr algn="l" rtl="0"/>
            <a:r>
              <a:rPr lang="en-US" dirty="0" smtClean="0"/>
              <a:t>(1)</a:t>
            </a:r>
            <a:r>
              <a:rPr lang="en-US" baseline="0" dirty="0" smtClean="0"/>
              <a:t> </a:t>
            </a:r>
            <a:r>
              <a:rPr lang="en-US" sz="1200" kern="1200" dirty="0" err="1" smtClean="0">
                <a:solidFill>
                  <a:schemeClr val="tx1"/>
                </a:solidFill>
                <a:latin typeface="+mn-lt"/>
                <a:ea typeface="+mn-ea"/>
                <a:cs typeface="+mn-cs"/>
              </a:rPr>
              <a:t>Ismael</a:t>
            </a:r>
            <a:r>
              <a:rPr lang="en-US" sz="1200" kern="1200" dirty="0" smtClean="0">
                <a:solidFill>
                  <a:schemeClr val="tx1"/>
                </a:solidFill>
                <a:latin typeface="+mn-lt"/>
                <a:ea typeface="+mn-ea"/>
                <a:cs typeface="+mn-cs"/>
              </a:rPr>
              <a:t>, T. Y. 'Islam in Sub–Saharan Africa', </a:t>
            </a:r>
            <a:r>
              <a:rPr lang="en-US" sz="1200" i="1" kern="1200" dirty="0" smtClean="0">
                <a:solidFill>
                  <a:schemeClr val="tx1"/>
                </a:solidFill>
                <a:latin typeface="+mn-lt"/>
                <a:ea typeface="+mn-ea"/>
                <a:cs typeface="+mn-cs"/>
              </a:rPr>
              <a:t>Current History</a:t>
            </a:r>
            <a:r>
              <a:rPr lang="en-US" sz="1200" kern="1200" dirty="0" smtClean="0">
                <a:solidFill>
                  <a:schemeClr val="tx1"/>
                </a:solidFill>
                <a:latin typeface="+mn-lt"/>
                <a:ea typeface="+mn-ea"/>
                <a:cs typeface="+mn-cs"/>
              </a:rPr>
              <a:t>, No. 56, March, 1969, p</a:t>
            </a:r>
            <a:r>
              <a:rPr lang="en-US" baseline="0" dirty="0" smtClean="0"/>
              <a:t>. 146</a:t>
            </a:r>
            <a:endParaRPr lang="en-US" dirty="0"/>
          </a:p>
          <a:p>
            <a:pPr algn="l" rtl="0"/>
            <a:r>
              <a:rPr lang="en-US" sz="800" dirty="0" smtClean="0"/>
              <a:t>(2) </a:t>
            </a:r>
            <a:r>
              <a:rPr lang="en-US" sz="1200" kern="1200" dirty="0" smtClean="0">
                <a:solidFill>
                  <a:schemeClr val="tx1"/>
                </a:solidFill>
                <a:latin typeface="+mn-lt"/>
                <a:ea typeface="+mn-ea"/>
                <a:cs typeface="+mn-cs"/>
              </a:rPr>
              <a:t>David C. Conrad</a:t>
            </a:r>
            <a:r>
              <a:rPr lang="ar-SA" sz="1200" kern="1200" dirty="0" smtClean="0">
                <a:solidFill>
                  <a:schemeClr val="tx1"/>
                </a:solidFill>
                <a:latin typeface="+mn-lt"/>
                <a:ea typeface="+mn-ea"/>
                <a:cs typeface="+mn-cs"/>
              </a:rPr>
              <a:t>‏</a:t>
            </a:r>
            <a:r>
              <a:rPr lang="en-US" sz="1200" kern="1200" dirty="0" smtClean="0">
                <a:solidFill>
                  <a:schemeClr val="tx1"/>
                </a:solidFill>
                <a:latin typeface="+mn-lt"/>
                <a:ea typeface="+mn-ea"/>
                <a:cs typeface="+mn-cs"/>
              </a:rPr>
              <a:t>, </a:t>
            </a:r>
            <a:r>
              <a:rPr lang="en-US" sz="1200" i="1" kern="1200" dirty="0" smtClean="0">
                <a:solidFill>
                  <a:schemeClr val="tx1"/>
                </a:solidFill>
                <a:latin typeface="+mn-lt"/>
                <a:ea typeface="+mn-ea"/>
                <a:cs typeface="+mn-cs"/>
              </a:rPr>
              <a:t>Empires of Medieval West Africa: Ghana, Mali, and </a:t>
            </a:r>
            <a:r>
              <a:rPr lang="en-US" sz="1200" i="1" kern="1200" dirty="0" err="1" smtClean="0">
                <a:solidFill>
                  <a:schemeClr val="tx1"/>
                </a:solidFill>
                <a:latin typeface="+mn-lt"/>
                <a:ea typeface="+mn-ea"/>
                <a:cs typeface="+mn-cs"/>
              </a:rPr>
              <a:t>Songhay</a:t>
            </a:r>
            <a:r>
              <a:rPr lang="en-US" sz="1200" kern="1200" dirty="0" smtClean="0">
                <a:solidFill>
                  <a:schemeClr val="tx1"/>
                </a:solidFill>
                <a:latin typeface="+mn-lt"/>
                <a:ea typeface="+mn-ea"/>
                <a:cs typeface="+mn-cs"/>
              </a:rPr>
              <a:t> (New York: Shoreline Publishing Group LLC, 2005) </a:t>
            </a:r>
            <a:r>
              <a:rPr lang="en-US" sz="800" dirty="0" smtClean="0"/>
              <a:t>p.12-13</a:t>
            </a:r>
          </a:p>
          <a:p>
            <a:pPr algn="l" rtl="0"/>
            <a:r>
              <a:rPr lang="en-US" sz="800" kern="1200" dirty="0" smtClean="0">
                <a:solidFill>
                  <a:schemeClr val="tx1"/>
                </a:solidFill>
                <a:latin typeface="+mn-lt"/>
                <a:ea typeface="+mn-ea"/>
                <a:cs typeface="+mn-cs"/>
              </a:rPr>
              <a:t>(3)</a:t>
            </a:r>
            <a:r>
              <a:rPr lang="en-US" sz="800" kern="1200" baseline="0" dirty="0" smtClean="0">
                <a:solidFill>
                  <a:schemeClr val="tx1"/>
                </a:solidFill>
                <a:latin typeface="+mn-lt"/>
                <a:ea typeface="+mn-ea"/>
                <a:cs typeface="+mn-cs"/>
              </a:rPr>
              <a:t> </a:t>
            </a:r>
            <a:r>
              <a:rPr lang="en-US" sz="1200" kern="1200" dirty="0" smtClean="0">
                <a:solidFill>
                  <a:schemeClr val="tx1"/>
                </a:solidFill>
                <a:latin typeface="+mn-lt"/>
                <a:ea typeface="+mn-ea"/>
                <a:cs typeface="+mn-cs"/>
              </a:rPr>
              <a:t>David </a:t>
            </a:r>
            <a:r>
              <a:rPr lang="en-US" sz="1200" kern="1200" dirty="0" smtClean="0">
                <a:solidFill>
                  <a:schemeClr val="tx1"/>
                </a:solidFill>
                <a:latin typeface="+mn-lt"/>
                <a:ea typeface="+mn-ea"/>
                <a:cs typeface="+mn-cs"/>
              </a:rPr>
              <a:t>C. Conrad</a:t>
            </a:r>
            <a:r>
              <a:rPr lang="ar-SA" sz="1200" kern="1200" dirty="0" smtClean="0">
                <a:solidFill>
                  <a:schemeClr val="tx1"/>
                </a:solidFill>
                <a:latin typeface="+mn-lt"/>
                <a:ea typeface="+mn-ea"/>
                <a:cs typeface="+mn-cs"/>
              </a:rPr>
              <a:t>‏</a:t>
            </a:r>
            <a:r>
              <a:rPr lang="en-US" sz="1200" kern="1200" dirty="0" smtClean="0">
                <a:solidFill>
                  <a:schemeClr val="tx1"/>
                </a:solidFill>
                <a:latin typeface="+mn-lt"/>
                <a:ea typeface="+mn-ea"/>
                <a:cs typeface="+mn-cs"/>
              </a:rPr>
              <a:t>, </a:t>
            </a:r>
            <a:r>
              <a:rPr lang="en-US" sz="1200" i="1" kern="1200" dirty="0" smtClean="0">
                <a:solidFill>
                  <a:schemeClr val="tx1"/>
                </a:solidFill>
                <a:latin typeface="+mn-lt"/>
                <a:ea typeface="+mn-ea"/>
                <a:cs typeface="+mn-cs"/>
              </a:rPr>
              <a:t>Empires of Medieval West Africa: Ghana, Mali, and </a:t>
            </a:r>
            <a:r>
              <a:rPr lang="en-US" sz="1200" i="1" kern="1200" dirty="0" err="1" smtClean="0">
                <a:solidFill>
                  <a:schemeClr val="tx1"/>
                </a:solidFill>
                <a:latin typeface="+mn-lt"/>
                <a:ea typeface="+mn-ea"/>
                <a:cs typeface="+mn-cs"/>
              </a:rPr>
              <a:t>Songhay</a:t>
            </a:r>
            <a:r>
              <a:rPr lang="en-US" sz="1200" kern="1200" dirty="0" smtClean="0">
                <a:solidFill>
                  <a:schemeClr val="tx1"/>
                </a:solidFill>
                <a:latin typeface="+mn-lt"/>
                <a:ea typeface="+mn-ea"/>
                <a:cs typeface="+mn-cs"/>
              </a:rPr>
              <a:t> (New York: Shoreline Publishing Group LLC, 2005) pp. 23-25</a:t>
            </a:r>
            <a:endParaRPr lang="ar-SA" sz="800" dirty="0"/>
          </a:p>
        </p:txBody>
      </p:sp>
      <p:sp>
        <p:nvSpPr>
          <p:cNvPr id="4" name="Slide Number Placeholder 3"/>
          <p:cNvSpPr>
            <a:spLocks noGrp="1"/>
          </p:cNvSpPr>
          <p:nvPr>
            <p:ph type="sldNum" sz="quarter" idx="10"/>
          </p:nvPr>
        </p:nvSpPr>
        <p:spPr/>
        <p:txBody>
          <a:bodyPr/>
          <a:lstStyle/>
          <a:p>
            <a:fld id="{5A5E7037-D2DB-4915-AF9D-580C4475F1EB}" type="slidenum">
              <a:rPr lang="ar-SA" smtClean="0"/>
              <a:pPr/>
              <a:t>4</a:t>
            </a:fld>
            <a:endParaRPr lang="ar-SA"/>
          </a:p>
        </p:txBody>
      </p:sp>
    </p:spTree>
    <p:extLst>
      <p:ext uri="{BB962C8B-B14F-4D97-AF65-F5344CB8AC3E}">
        <p14:creationId xmlns="" xmlns:p14="http://schemas.microsoft.com/office/powerpoint/2010/main" val="145066793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rtl="0"/>
            <a:endParaRPr lang="en-US" dirty="0"/>
          </a:p>
        </p:txBody>
      </p:sp>
      <p:sp>
        <p:nvSpPr>
          <p:cNvPr id="4" name="Slide Number Placeholder 3"/>
          <p:cNvSpPr>
            <a:spLocks noGrp="1"/>
          </p:cNvSpPr>
          <p:nvPr>
            <p:ph type="sldNum" sz="quarter" idx="10"/>
          </p:nvPr>
        </p:nvSpPr>
        <p:spPr/>
        <p:txBody>
          <a:bodyPr/>
          <a:lstStyle/>
          <a:p>
            <a:fld id="{5A5E7037-D2DB-4915-AF9D-580C4475F1EB}" type="slidenum">
              <a:rPr lang="ar-SA" smtClean="0"/>
              <a:pPr/>
              <a:t>5</a:t>
            </a:fld>
            <a:endParaRPr lang="ar-SA"/>
          </a:p>
        </p:txBody>
      </p:sp>
    </p:spTree>
    <p:extLst>
      <p:ext uri="{BB962C8B-B14F-4D97-AF65-F5344CB8AC3E}">
        <p14:creationId xmlns="" xmlns:p14="http://schemas.microsoft.com/office/powerpoint/2010/main" val="219635103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70000" lnSpcReduction="20000"/>
          </a:bodyPr>
          <a:lstStyle/>
          <a:p>
            <a:pPr algn="l" rtl="0"/>
            <a:r>
              <a:rPr lang="en-US" dirty="0" smtClean="0"/>
              <a:t>The</a:t>
            </a:r>
            <a:r>
              <a:rPr lang="en-US" baseline="0" dirty="0" smtClean="0"/>
              <a:t> earliest known Muslim traders were the convert </a:t>
            </a:r>
            <a:r>
              <a:rPr lang="en-US" baseline="0" dirty="0" err="1" smtClean="0"/>
              <a:t>Sahanji</a:t>
            </a:r>
            <a:r>
              <a:rPr lang="en-US" baseline="0" dirty="0" smtClean="0"/>
              <a:t> </a:t>
            </a:r>
            <a:r>
              <a:rPr lang="en-US" baseline="0" dirty="0" smtClean="0"/>
              <a:t>Berbers, who, having already been trading south wards for centuries, drastically increased this trade in the early decades of the Islamic presence in North Africa. Arab traders from the region also played a part in the sub-Saharan trade as early as the 8</a:t>
            </a:r>
            <a:r>
              <a:rPr lang="en-US" baseline="30000" dirty="0" smtClean="0"/>
              <a:t>th</a:t>
            </a:r>
            <a:r>
              <a:rPr lang="en-US" baseline="0" dirty="0" smtClean="0"/>
              <a:t> </a:t>
            </a:r>
            <a:r>
              <a:rPr lang="en-US" baseline="0" dirty="0" smtClean="0"/>
              <a:t>Century.(1)</a:t>
            </a:r>
            <a:endParaRPr lang="en-US" baseline="0" dirty="0" smtClean="0"/>
          </a:p>
          <a:p>
            <a:pPr algn="l" rtl="0"/>
            <a:endParaRPr lang="en-US" baseline="0" dirty="0" smtClean="0"/>
          </a:p>
          <a:p>
            <a:pPr algn="l" rtl="0"/>
            <a:r>
              <a:rPr lang="en-US" baseline="0" dirty="0" smtClean="0"/>
              <a:t>The main factors which encouraged people to make this journey, therefore increasing this trade, was the gold trade. The Ghana empire sat on a great wealth of gold, which was the primary global currency of the day. Gold, timber, beads and foodstuffs from sub-Saharan West Africa were desired by north African Arab and Berber traders, who bought with them wool from Morocco, along with camels, horses, salt and </a:t>
            </a:r>
            <a:r>
              <a:rPr lang="en-US" baseline="0" dirty="0" smtClean="0"/>
              <a:t>dates.(2)</a:t>
            </a:r>
            <a:endParaRPr lang="en-US" baseline="0" dirty="0" smtClean="0"/>
          </a:p>
          <a:p>
            <a:pPr algn="l" rtl="0"/>
            <a:endParaRPr lang="en-US" baseline="0" dirty="0" smtClean="0"/>
          </a:p>
          <a:p>
            <a:pPr algn="l" rtl="0"/>
            <a:r>
              <a:rPr lang="en-US" baseline="0" dirty="0" smtClean="0"/>
              <a:t>Another motive for Muslims was religious missionary journeys, indeed this became far more common  as the trade became more established over time, however early on there were those who made the journey for the purpose of spreading the message of Islam, some of whom were traders </a:t>
            </a:r>
            <a:r>
              <a:rPr lang="en-US" baseline="0" dirty="0" smtClean="0"/>
              <a:t>themselves.(3)</a:t>
            </a:r>
            <a:endParaRPr lang="en-US" baseline="0" dirty="0" smtClean="0"/>
          </a:p>
          <a:p>
            <a:pPr algn="l" rtl="0"/>
            <a:endParaRPr lang="en-US" baseline="0" dirty="0" smtClean="0"/>
          </a:p>
          <a:p>
            <a:pPr algn="l" rtl="0"/>
            <a:r>
              <a:rPr lang="en-US" dirty="0" smtClean="0"/>
              <a:t>Islamic influence facilitated the sub-Saharan trade in a number of ways. Camels had already been introduced into North Africa since the 3</a:t>
            </a:r>
            <a:r>
              <a:rPr lang="en-US" baseline="30000" dirty="0" smtClean="0"/>
              <a:t>rd</a:t>
            </a:r>
            <a:r>
              <a:rPr lang="en-US" dirty="0" smtClean="0"/>
              <a:t> century CE,</a:t>
            </a:r>
            <a:r>
              <a:rPr lang="en-US" baseline="0" dirty="0" smtClean="0"/>
              <a:t> and was being used, however, the Arabs, who were very used to long desert journeys, which existed in Arabia, brought their practices and skills of long trade journeys. This was nothing new and was the practice in the Arabian peninsular in their winter and summer journeys between Syria and Yemen, this practice continued between North Africa and Sub-Saharan West </a:t>
            </a:r>
            <a:r>
              <a:rPr lang="en-US" baseline="0" dirty="0" smtClean="0"/>
              <a:t>Africa.(4)</a:t>
            </a:r>
            <a:endParaRPr lang="en-US" baseline="0" dirty="0" smtClean="0"/>
          </a:p>
          <a:p>
            <a:pPr algn="l" rtl="0"/>
            <a:endParaRPr lang="en-US" baseline="0" dirty="0" smtClean="0"/>
          </a:p>
          <a:p>
            <a:pPr algn="l" rtl="0"/>
            <a:r>
              <a:rPr lang="en-US" baseline="0" dirty="0" smtClean="0"/>
              <a:t>Furthermore Islamic transactional legal dealings also assisted traders, with the offering of tools such as contract laws, guarantors, representatives and credit. This worked as a guarantee for traders and their property. Furthermore Muslim information networks and links throughout North Africa and eventually in sub-Saharan Africa enabled the continuation and stability of the trade and its </a:t>
            </a:r>
            <a:r>
              <a:rPr lang="en-US" baseline="0" dirty="0" smtClean="0"/>
              <a:t>routes.(5)</a:t>
            </a:r>
            <a:endParaRPr lang="en-US" baseline="0" dirty="0" smtClean="0"/>
          </a:p>
          <a:p>
            <a:pPr algn="l" rtl="0"/>
            <a:endParaRPr lang="en-US" baseline="0" dirty="0" smtClean="0"/>
          </a:p>
          <a:p>
            <a:pPr algn="l" rtl="0"/>
            <a:r>
              <a:rPr lang="en-US" baseline="0" dirty="0" smtClean="0"/>
              <a:t>From the main reasons for the rapid increase of trans-Saharan trade is the conversion of the </a:t>
            </a:r>
            <a:r>
              <a:rPr lang="en-US" baseline="0" dirty="0" err="1" smtClean="0"/>
              <a:t>Sahanji</a:t>
            </a:r>
            <a:r>
              <a:rPr lang="en-US" baseline="0" dirty="0" smtClean="0"/>
              <a:t> Berber to Islam, who were, due to their influence in the Sahara, an obstacle for traders who feared attacks on their route south. After the Berber conversion however, they became a critical part of this trade, linking North Africa with the Sub-Sahara, they benefitted immensely as the middle men. Their conversion led to safety along the trade </a:t>
            </a:r>
            <a:r>
              <a:rPr lang="en-US" baseline="0" dirty="0" smtClean="0"/>
              <a:t>routes.(6)</a:t>
            </a:r>
            <a:endParaRPr lang="en-US" baseline="0" dirty="0" smtClean="0"/>
          </a:p>
          <a:p>
            <a:pPr algn="l" rtl="0"/>
            <a:endParaRPr lang="en-US" baseline="0" dirty="0" smtClean="0"/>
          </a:p>
          <a:p>
            <a:pPr algn="l" rtl="0"/>
            <a:r>
              <a:rPr lang="en-US" b="1" baseline="0" dirty="0" smtClean="0"/>
              <a:t>Footnotes:</a:t>
            </a:r>
            <a:endParaRPr lang="en-US" b="1" baseline="0" dirty="0" smtClean="0"/>
          </a:p>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baseline="0" dirty="0" smtClean="0">
                <a:solidFill>
                  <a:schemeClr val="tx1"/>
                </a:solidFill>
                <a:latin typeface="+mn-lt"/>
                <a:ea typeface="+mn-ea"/>
                <a:cs typeface="+mn-cs"/>
              </a:rPr>
              <a:t>(1) </a:t>
            </a:r>
            <a:r>
              <a:rPr lang="en-US" sz="1200" kern="1200" dirty="0" err="1" smtClean="0">
                <a:solidFill>
                  <a:schemeClr val="tx1"/>
                </a:solidFill>
                <a:latin typeface="+mn-lt"/>
                <a:ea typeface="+mn-ea"/>
                <a:cs typeface="+mn-cs"/>
              </a:rPr>
              <a:t>Margari</a:t>
            </a:r>
            <a:r>
              <a:rPr lang="en-US" sz="1200" kern="1200" dirty="0" smtClean="0">
                <a:solidFill>
                  <a:schemeClr val="tx1"/>
                </a:solidFill>
                <a:latin typeface="+mn-lt"/>
                <a:ea typeface="+mn-ea"/>
                <a:cs typeface="+mn-cs"/>
              </a:rPr>
              <a:t> </a:t>
            </a:r>
            <a:r>
              <a:rPr lang="en-US" sz="1200" kern="1200" dirty="0" smtClean="0">
                <a:solidFill>
                  <a:schemeClr val="tx1"/>
                </a:solidFill>
                <a:latin typeface="+mn-lt"/>
                <a:ea typeface="+mn-ea"/>
                <a:cs typeface="+mn-cs"/>
              </a:rPr>
              <a:t>Hill, </a:t>
            </a:r>
            <a:r>
              <a:rPr lang="en-US" sz="1200" i="1" kern="1200" dirty="0" smtClean="0">
                <a:solidFill>
                  <a:schemeClr val="tx1"/>
                </a:solidFill>
                <a:latin typeface="+mn-lt"/>
                <a:ea typeface="+mn-ea"/>
                <a:cs typeface="+mn-cs"/>
              </a:rPr>
              <a:t>The Spread of Islam in West Africa: Containment, Mixing, and Reform from the Eighth to the Twentieth Century</a:t>
            </a:r>
            <a:r>
              <a:rPr lang="en-US" sz="1200" kern="1200" dirty="0" smtClean="0">
                <a:solidFill>
                  <a:schemeClr val="tx1"/>
                </a:solidFill>
                <a:latin typeface="+mn-lt"/>
                <a:ea typeface="+mn-ea"/>
                <a:cs typeface="+mn-cs"/>
              </a:rPr>
              <a:t> (Stanford: Stanford University, 2009) p. 2</a:t>
            </a:r>
          </a:p>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latin typeface="+mn-lt"/>
                <a:ea typeface="+mn-ea"/>
                <a:cs typeface="+mn-cs"/>
              </a:rPr>
              <a:t>(2) </a:t>
            </a:r>
            <a:r>
              <a:rPr lang="en-US" sz="1200" i="1" kern="1200" dirty="0" smtClean="0">
                <a:solidFill>
                  <a:schemeClr val="tx1"/>
                </a:solidFill>
                <a:latin typeface="+mn-lt"/>
                <a:ea typeface="+mn-ea"/>
                <a:cs typeface="+mn-cs"/>
              </a:rPr>
              <a:t>Ibid</a:t>
            </a:r>
          </a:p>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latin typeface="+mn-lt"/>
                <a:ea typeface="+mn-ea"/>
                <a:cs typeface="+mn-cs"/>
              </a:rPr>
              <a:t>(3) </a:t>
            </a:r>
            <a:r>
              <a:rPr lang="en-US" sz="1200" i="1" kern="1200" dirty="0" smtClean="0">
                <a:solidFill>
                  <a:schemeClr val="tx1"/>
                </a:solidFill>
                <a:latin typeface="+mn-lt"/>
                <a:ea typeface="+mn-ea"/>
                <a:cs typeface="+mn-cs"/>
              </a:rPr>
              <a:t>Ibid</a:t>
            </a:r>
          </a:p>
          <a:p>
            <a:pPr marL="0" marR="0" indent="0" algn="l" defTabSz="914400" rtl="0" eaLnBrk="1" fontAlgn="auto" latinLnBrk="0" hangingPunct="1">
              <a:lnSpc>
                <a:spcPct val="100000"/>
              </a:lnSpc>
              <a:spcBef>
                <a:spcPts val="0"/>
              </a:spcBef>
              <a:spcAft>
                <a:spcPts val="0"/>
              </a:spcAft>
              <a:buClrTx/>
              <a:buSzTx/>
              <a:buFontTx/>
              <a:buNone/>
              <a:tabLst/>
              <a:defRPr/>
            </a:pPr>
            <a:r>
              <a:rPr lang="en-US" sz="1200" i="1" kern="1200" dirty="0" smtClean="0">
                <a:solidFill>
                  <a:schemeClr val="tx1"/>
                </a:solidFill>
                <a:latin typeface="+mn-lt"/>
                <a:ea typeface="+mn-ea"/>
                <a:cs typeface="+mn-cs"/>
              </a:rPr>
              <a:t>(4)</a:t>
            </a:r>
            <a:r>
              <a:rPr lang="en-US" sz="1200" i="1" kern="1200" baseline="0" dirty="0" smtClean="0">
                <a:solidFill>
                  <a:schemeClr val="tx1"/>
                </a:solidFill>
                <a:latin typeface="+mn-lt"/>
                <a:ea typeface="+mn-ea"/>
                <a:cs typeface="+mn-cs"/>
              </a:rPr>
              <a:t> </a:t>
            </a:r>
            <a:r>
              <a:rPr lang="en-US" sz="1200" kern="1200" dirty="0" smtClean="0">
                <a:solidFill>
                  <a:schemeClr val="tx1"/>
                </a:solidFill>
                <a:latin typeface="+mn-lt"/>
                <a:ea typeface="+mn-ea"/>
                <a:cs typeface="+mn-cs"/>
              </a:rPr>
              <a:t>David </a:t>
            </a:r>
            <a:r>
              <a:rPr lang="en-US" sz="1200" kern="1200" dirty="0" smtClean="0">
                <a:solidFill>
                  <a:schemeClr val="tx1"/>
                </a:solidFill>
                <a:latin typeface="+mn-lt"/>
                <a:ea typeface="+mn-ea"/>
                <a:cs typeface="+mn-cs"/>
              </a:rPr>
              <a:t>C. Conrad</a:t>
            </a:r>
            <a:r>
              <a:rPr lang="ar-SA" sz="1200" kern="1200" dirty="0" smtClean="0">
                <a:solidFill>
                  <a:schemeClr val="tx1"/>
                </a:solidFill>
                <a:latin typeface="+mn-lt"/>
                <a:ea typeface="+mn-ea"/>
                <a:cs typeface="+mn-cs"/>
              </a:rPr>
              <a:t>‏</a:t>
            </a:r>
            <a:r>
              <a:rPr lang="en-US" sz="1200" kern="1200" dirty="0" smtClean="0">
                <a:solidFill>
                  <a:schemeClr val="tx1"/>
                </a:solidFill>
                <a:latin typeface="+mn-lt"/>
                <a:ea typeface="+mn-ea"/>
                <a:cs typeface="+mn-cs"/>
              </a:rPr>
              <a:t>, </a:t>
            </a:r>
            <a:r>
              <a:rPr lang="en-US" sz="1200" i="1" kern="1200" dirty="0" smtClean="0">
                <a:solidFill>
                  <a:schemeClr val="tx1"/>
                </a:solidFill>
                <a:latin typeface="+mn-lt"/>
                <a:ea typeface="+mn-ea"/>
                <a:cs typeface="+mn-cs"/>
              </a:rPr>
              <a:t>Empires of Medieval West Africa: Ghana, Mali, and </a:t>
            </a:r>
            <a:r>
              <a:rPr lang="en-US" sz="1200" i="1" kern="1200" dirty="0" err="1" smtClean="0">
                <a:solidFill>
                  <a:schemeClr val="tx1"/>
                </a:solidFill>
                <a:latin typeface="+mn-lt"/>
                <a:ea typeface="+mn-ea"/>
                <a:cs typeface="+mn-cs"/>
              </a:rPr>
              <a:t>Songhay</a:t>
            </a:r>
            <a:r>
              <a:rPr lang="en-US" sz="1200" kern="1200" dirty="0" smtClean="0">
                <a:solidFill>
                  <a:schemeClr val="tx1"/>
                </a:solidFill>
                <a:latin typeface="+mn-lt"/>
                <a:ea typeface="+mn-ea"/>
                <a:cs typeface="+mn-cs"/>
              </a:rPr>
              <a:t> (New York: Shoreline Publishing Group LLC, 2005) p. 24</a:t>
            </a:r>
            <a:endParaRPr lang="en-US" sz="1200" i="1" kern="1200" dirty="0" smtClean="0">
              <a:solidFill>
                <a:schemeClr val="tx1"/>
              </a:solidFill>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sz="1200" i="1" kern="1200" dirty="0" smtClean="0">
                <a:solidFill>
                  <a:schemeClr val="tx1"/>
                </a:solidFill>
                <a:latin typeface="+mn-lt"/>
                <a:ea typeface="+mn-ea"/>
                <a:cs typeface="+mn-cs"/>
              </a:rPr>
              <a:t>(5) </a:t>
            </a:r>
            <a:r>
              <a:rPr lang="en-US" sz="1200" kern="1200" dirty="0" err="1" smtClean="0">
                <a:solidFill>
                  <a:schemeClr val="tx1"/>
                </a:solidFill>
                <a:latin typeface="+mn-lt"/>
                <a:ea typeface="+mn-ea"/>
                <a:cs typeface="+mn-cs"/>
              </a:rPr>
              <a:t>Margari</a:t>
            </a:r>
            <a:r>
              <a:rPr lang="en-US" sz="1200" kern="1200" dirty="0" smtClean="0">
                <a:solidFill>
                  <a:schemeClr val="tx1"/>
                </a:solidFill>
                <a:latin typeface="+mn-lt"/>
                <a:ea typeface="+mn-ea"/>
                <a:cs typeface="+mn-cs"/>
              </a:rPr>
              <a:t> </a:t>
            </a:r>
            <a:r>
              <a:rPr lang="en-US" sz="1200" kern="1200" dirty="0" smtClean="0">
                <a:solidFill>
                  <a:schemeClr val="tx1"/>
                </a:solidFill>
                <a:latin typeface="+mn-lt"/>
                <a:ea typeface="+mn-ea"/>
                <a:cs typeface="+mn-cs"/>
              </a:rPr>
              <a:t>Hill, </a:t>
            </a:r>
            <a:r>
              <a:rPr lang="en-US" sz="1200" i="1" kern="1200" dirty="0" smtClean="0">
                <a:solidFill>
                  <a:schemeClr val="tx1"/>
                </a:solidFill>
                <a:latin typeface="+mn-lt"/>
                <a:ea typeface="+mn-ea"/>
                <a:cs typeface="+mn-cs"/>
              </a:rPr>
              <a:t>The Spread of Islam in West Africa: Containment, Mixing, and Reform from the Eighth to the Twentieth Century</a:t>
            </a:r>
            <a:r>
              <a:rPr lang="en-US" sz="1200" kern="1200" dirty="0" smtClean="0">
                <a:solidFill>
                  <a:schemeClr val="tx1"/>
                </a:solidFill>
                <a:latin typeface="+mn-lt"/>
                <a:ea typeface="+mn-ea"/>
                <a:cs typeface="+mn-cs"/>
              </a:rPr>
              <a:t> (Stanford: Stanford University, 2009) p. 2</a:t>
            </a:r>
            <a:endParaRPr lang="en-US" sz="1200" i="1" kern="1200" dirty="0" smtClean="0">
              <a:solidFill>
                <a:schemeClr val="tx1"/>
              </a:solidFill>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sz="1200" i="1" kern="1200" dirty="0" smtClean="0">
                <a:solidFill>
                  <a:schemeClr val="tx1"/>
                </a:solidFill>
                <a:latin typeface="+mn-lt"/>
                <a:ea typeface="+mn-ea"/>
                <a:cs typeface="+mn-cs"/>
              </a:rPr>
              <a:t>(6)</a:t>
            </a:r>
            <a:r>
              <a:rPr lang="en-US" sz="1200" i="1" kern="1200" baseline="0" dirty="0" smtClean="0">
                <a:solidFill>
                  <a:schemeClr val="tx1"/>
                </a:solidFill>
                <a:latin typeface="+mn-lt"/>
                <a:ea typeface="+mn-ea"/>
                <a:cs typeface="+mn-cs"/>
              </a:rPr>
              <a:t> </a:t>
            </a:r>
            <a:r>
              <a:rPr lang="en-US" sz="1200" kern="1200" dirty="0" smtClean="0">
                <a:solidFill>
                  <a:schemeClr val="tx1"/>
                </a:solidFill>
                <a:latin typeface="+mn-lt"/>
                <a:ea typeface="+mn-ea"/>
                <a:cs typeface="+mn-cs"/>
              </a:rPr>
              <a:t>David </a:t>
            </a:r>
            <a:r>
              <a:rPr lang="en-US" sz="1200" kern="1200" dirty="0" smtClean="0">
                <a:solidFill>
                  <a:schemeClr val="tx1"/>
                </a:solidFill>
                <a:latin typeface="+mn-lt"/>
                <a:ea typeface="+mn-ea"/>
                <a:cs typeface="+mn-cs"/>
              </a:rPr>
              <a:t>C. Conrad</a:t>
            </a:r>
            <a:r>
              <a:rPr lang="ar-SA" sz="1200" kern="1200" dirty="0" smtClean="0">
                <a:solidFill>
                  <a:schemeClr val="tx1"/>
                </a:solidFill>
                <a:latin typeface="+mn-lt"/>
                <a:ea typeface="+mn-ea"/>
                <a:cs typeface="+mn-cs"/>
              </a:rPr>
              <a:t>‏</a:t>
            </a:r>
            <a:r>
              <a:rPr lang="en-US" sz="1200" kern="1200" dirty="0" smtClean="0">
                <a:solidFill>
                  <a:schemeClr val="tx1"/>
                </a:solidFill>
                <a:latin typeface="+mn-lt"/>
                <a:ea typeface="+mn-ea"/>
                <a:cs typeface="+mn-cs"/>
              </a:rPr>
              <a:t>, </a:t>
            </a:r>
            <a:r>
              <a:rPr lang="en-US" sz="1200" i="1" kern="1200" dirty="0" smtClean="0">
                <a:solidFill>
                  <a:schemeClr val="tx1"/>
                </a:solidFill>
                <a:latin typeface="+mn-lt"/>
                <a:ea typeface="+mn-ea"/>
                <a:cs typeface="+mn-cs"/>
              </a:rPr>
              <a:t>Empires of Medieval West Africa: Ghana, Mali, and </a:t>
            </a:r>
            <a:r>
              <a:rPr lang="en-US" sz="1200" i="1" kern="1200" dirty="0" err="1" smtClean="0">
                <a:solidFill>
                  <a:schemeClr val="tx1"/>
                </a:solidFill>
                <a:latin typeface="+mn-lt"/>
                <a:ea typeface="+mn-ea"/>
                <a:cs typeface="+mn-cs"/>
              </a:rPr>
              <a:t>Songhay</a:t>
            </a:r>
            <a:r>
              <a:rPr lang="en-US" sz="1200" kern="1200" dirty="0" smtClean="0">
                <a:solidFill>
                  <a:schemeClr val="tx1"/>
                </a:solidFill>
                <a:latin typeface="+mn-lt"/>
                <a:ea typeface="+mn-ea"/>
                <a:cs typeface="+mn-cs"/>
              </a:rPr>
              <a:t> (New York: Shoreline Publishing Group LLC, 2005) p. 23-24</a:t>
            </a:r>
            <a:endParaRPr lang="en-US" sz="1200" i="1" kern="1200" dirty="0" smtClean="0">
              <a:solidFill>
                <a:schemeClr val="tx1"/>
              </a:solidFill>
              <a:latin typeface="+mn-lt"/>
              <a:ea typeface="+mn-ea"/>
              <a:cs typeface="+mn-cs"/>
            </a:endParaRPr>
          </a:p>
          <a:p>
            <a:pPr algn="l" rtl="0"/>
            <a:endParaRPr lang="ar-SA" dirty="0"/>
          </a:p>
        </p:txBody>
      </p:sp>
      <p:sp>
        <p:nvSpPr>
          <p:cNvPr id="4" name="Slide Number Placeholder 3"/>
          <p:cNvSpPr>
            <a:spLocks noGrp="1"/>
          </p:cNvSpPr>
          <p:nvPr>
            <p:ph type="sldNum" sz="quarter" idx="10"/>
          </p:nvPr>
        </p:nvSpPr>
        <p:spPr/>
        <p:txBody>
          <a:bodyPr/>
          <a:lstStyle/>
          <a:p>
            <a:fld id="{5A5E7037-D2DB-4915-AF9D-580C4475F1EB}" type="slidenum">
              <a:rPr lang="ar-SA" smtClean="0"/>
              <a:pPr/>
              <a:t>6</a:t>
            </a:fld>
            <a:endParaRPr lang="ar-SA"/>
          </a:p>
        </p:txBody>
      </p:sp>
    </p:spTree>
    <p:extLst>
      <p:ext uri="{BB962C8B-B14F-4D97-AF65-F5344CB8AC3E}">
        <p14:creationId xmlns="" xmlns:p14="http://schemas.microsoft.com/office/powerpoint/2010/main" val="175464410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rtl="0"/>
            <a:r>
              <a:rPr lang="en-US" dirty="0" smtClean="0"/>
              <a:t>The</a:t>
            </a:r>
            <a:r>
              <a:rPr lang="en-US" baseline="0" dirty="0" smtClean="0"/>
              <a:t> Trans Saharan trade increased rapidly in the 8</a:t>
            </a:r>
            <a:r>
              <a:rPr lang="en-US" baseline="30000" dirty="0" smtClean="0"/>
              <a:t>th</a:t>
            </a:r>
            <a:r>
              <a:rPr lang="en-US" baseline="0" dirty="0" smtClean="0"/>
              <a:t> and 9</a:t>
            </a:r>
            <a:r>
              <a:rPr lang="en-US" baseline="30000" dirty="0" smtClean="0"/>
              <a:t>th</a:t>
            </a:r>
            <a:r>
              <a:rPr lang="en-US" baseline="0" dirty="0" smtClean="0"/>
              <a:t> century which led to stable and established trade routes across the Sahara. One of these routes began at </a:t>
            </a:r>
            <a:r>
              <a:rPr lang="en-US" baseline="0" dirty="0" err="1" smtClean="0"/>
              <a:t>Sijilmasa</a:t>
            </a:r>
            <a:r>
              <a:rPr lang="en-US" baseline="0" dirty="0" smtClean="0"/>
              <a:t> and arrived at </a:t>
            </a:r>
            <a:r>
              <a:rPr lang="en-US" baseline="0" dirty="0" err="1" smtClean="0"/>
              <a:t>Taghaza</a:t>
            </a:r>
            <a:r>
              <a:rPr lang="en-US" baseline="0" dirty="0" smtClean="0"/>
              <a:t>, </a:t>
            </a:r>
            <a:r>
              <a:rPr lang="en-US" baseline="0" dirty="0" err="1" smtClean="0"/>
              <a:t>Awdaghast</a:t>
            </a:r>
            <a:r>
              <a:rPr lang="en-US" baseline="0" dirty="0" smtClean="0"/>
              <a:t>, and this route led </a:t>
            </a:r>
            <a:r>
              <a:rPr lang="en-US" dirty="0" smtClean="0"/>
              <a:t>to the empire of Ghana. Ghana</a:t>
            </a:r>
            <a:r>
              <a:rPr lang="en-US" baseline="0" dirty="0" smtClean="0"/>
              <a:t> benefitted immensely from this trade that they developed centers and cities for trade to ensure its </a:t>
            </a:r>
            <a:r>
              <a:rPr lang="en-US" baseline="0" dirty="0" smtClean="0"/>
              <a:t>continuation.(1)</a:t>
            </a:r>
            <a:endParaRPr lang="en-US" baseline="0" dirty="0" smtClean="0"/>
          </a:p>
          <a:p>
            <a:pPr algn="l" rtl="0"/>
            <a:endParaRPr lang="en-US" baseline="0" dirty="0" smtClean="0"/>
          </a:p>
          <a:p>
            <a:pPr algn="l" rtl="0"/>
            <a:r>
              <a:rPr lang="en-US" baseline="0" dirty="0" smtClean="0"/>
              <a:t>Another trade route was also from </a:t>
            </a:r>
            <a:r>
              <a:rPr lang="en-US" baseline="0" dirty="0" err="1" smtClean="0"/>
              <a:t>Sijilmasa</a:t>
            </a:r>
            <a:r>
              <a:rPr lang="en-US" baseline="0" dirty="0" smtClean="0"/>
              <a:t>  and led to </a:t>
            </a:r>
            <a:r>
              <a:rPr lang="en-US" baseline="0" dirty="0" err="1" smtClean="0"/>
              <a:t>Tuat</a:t>
            </a:r>
            <a:r>
              <a:rPr lang="en-US" baseline="0" dirty="0" smtClean="0"/>
              <a:t>, </a:t>
            </a:r>
            <a:r>
              <a:rPr lang="en-US" baseline="0" dirty="0" err="1" smtClean="0"/>
              <a:t>Gao</a:t>
            </a:r>
            <a:r>
              <a:rPr lang="en-US" baseline="0" dirty="0" smtClean="0"/>
              <a:t> and Timbuktu which all became flourishing trading centers and the central source of economy for the </a:t>
            </a:r>
            <a:r>
              <a:rPr lang="en-US" baseline="0" dirty="0" smtClean="0"/>
              <a:t>region.(2)</a:t>
            </a:r>
            <a:endParaRPr lang="en-US" baseline="0" dirty="0" smtClean="0"/>
          </a:p>
          <a:p>
            <a:pPr algn="l" rtl="0"/>
            <a:endParaRPr lang="en-US" baseline="0" dirty="0" smtClean="0"/>
          </a:p>
          <a:p>
            <a:pPr algn="l" rtl="0"/>
            <a:r>
              <a:rPr lang="en-US" baseline="0" dirty="0" smtClean="0"/>
              <a:t>Last but certainly not least was a trade route went from </a:t>
            </a:r>
            <a:r>
              <a:rPr lang="en-US" baseline="0" dirty="0" err="1" smtClean="0"/>
              <a:t>Ghadames</a:t>
            </a:r>
            <a:r>
              <a:rPr lang="en-US" baseline="0" dirty="0" smtClean="0"/>
              <a:t> to </a:t>
            </a:r>
            <a:r>
              <a:rPr lang="en-US" baseline="0" dirty="0" err="1" smtClean="0"/>
              <a:t>Gao</a:t>
            </a:r>
            <a:r>
              <a:rPr lang="en-US" baseline="0" dirty="0" smtClean="0"/>
              <a:t>. Others left from trade centers near Tripoli and Fez ensuring links from the major cities in North </a:t>
            </a:r>
            <a:r>
              <a:rPr lang="en-US" baseline="0" dirty="0" smtClean="0"/>
              <a:t>Africa.(3)</a:t>
            </a:r>
            <a:endParaRPr lang="en-US" baseline="0" dirty="0" smtClean="0"/>
          </a:p>
          <a:p>
            <a:pPr algn="l" rtl="0"/>
            <a:endParaRPr lang="en-US" baseline="0" dirty="0" smtClean="0"/>
          </a:p>
          <a:p>
            <a:pPr algn="l" rtl="0"/>
            <a:r>
              <a:rPr lang="en-US" baseline="0" dirty="0" smtClean="0"/>
              <a:t>All of the places where trade arrived in sub-Saharan West Africa became populated, centers of trade which enabled a continuous flow of merchants in the region. These centers played a critical and invaluable role in the spread of Islam in West </a:t>
            </a:r>
            <a:r>
              <a:rPr lang="en-US" baseline="0" dirty="0" smtClean="0"/>
              <a:t>Africa.(4)</a:t>
            </a:r>
            <a:endParaRPr lang="en-US" baseline="0" dirty="0" smtClean="0"/>
          </a:p>
          <a:p>
            <a:pPr algn="l" rtl="0"/>
            <a:endParaRPr lang="en-US" baseline="0" dirty="0" smtClean="0"/>
          </a:p>
          <a:p>
            <a:pPr algn="l" rtl="0"/>
            <a:r>
              <a:rPr lang="en-US" b="1" baseline="0" dirty="0" smtClean="0"/>
              <a:t>Footnotes:</a:t>
            </a:r>
            <a:endParaRPr lang="en-US" b="1" baseline="0" dirty="0" smtClean="0"/>
          </a:p>
          <a:p>
            <a:pPr algn="l" rtl="0"/>
            <a:r>
              <a:rPr lang="en-US" baseline="0" dirty="0" smtClean="0"/>
              <a:t>(1) </a:t>
            </a:r>
            <a:r>
              <a:rPr lang="en-US" sz="1200" kern="1200" dirty="0" smtClean="0">
                <a:solidFill>
                  <a:schemeClr val="tx1"/>
                </a:solidFill>
                <a:latin typeface="+mn-lt"/>
                <a:ea typeface="+mn-ea"/>
                <a:cs typeface="+mn-cs"/>
              </a:rPr>
              <a:t>A</a:t>
            </a:r>
            <a:r>
              <a:rPr lang="en-US" sz="1200" kern="1200" dirty="0" smtClean="0">
                <a:solidFill>
                  <a:schemeClr val="tx1"/>
                </a:solidFill>
                <a:latin typeface="+mn-lt"/>
                <a:ea typeface="+mn-ea"/>
                <a:cs typeface="+mn-cs"/>
              </a:rPr>
              <a:t>. </a:t>
            </a:r>
            <a:r>
              <a:rPr lang="en-US" sz="1200" kern="1200" dirty="0" err="1" smtClean="0">
                <a:solidFill>
                  <a:schemeClr val="tx1"/>
                </a:solidFill>
                <a:latin typeface="+mn-lt"/>
                <a:ea typeface="+mn-ea"/>
                <a:cs typeface="+mn-cs"/>
              </a:rPr>
              <a:t>Rahman</a:t>
            </a:r>
            <a:r>
              <a:rPr lang="en-US" sz="1200" kern="1200" dirty="0" smtClean="0">
                <a:solidFill>
                  <a:schemeClr val="tx1"/>
                </a:solidFill>
                <a:latin typeface="+mn-lt"/>
                <a:ea typeface="+mn-ea"/>
                <a:cs typeface="+mn-cs"/>
              </a:rPr>
              <a:t> I. </a:t>
            </a:r>
            <a:r>
              <a:rPr lang="en-US" sz="1200" kern="1200" dirty="0" err="1" smtClean="0">
                <a:solidFill>
                  <a:schemeClr val="tx1"/>
                </a:solidFill>
                <a:latin typeface="+mn-lt"/>
                <a:ea typeface="+mn-ea"/>
                <a:cs typeface="+mn-cs"/>
              </a:rPr>
              <a:t>Doi</a:t>
            </a:r>
            <a:r>
              <a:rPr lang="en-US" sz="1200" kern="1200" dirty="0" smtClean="0">
                <a:solidFill>
                  <a:schemeClr val="tx1"/>
                </a:solidFill>
                <a:latin typeface="+mn-lt"/>
                <a:ea typeface="+mn-ea"/>
                <a:cs typeface="+mn-cs"/>
              </a:rPr>
              <a:t>, </a:t>
            </a:r>
            <a:r>
              <a:rPr lang="en-US" sz="1200" i="1" kern="1200" dirty="0" smtClean="0">
                <a:solidFill>
                  <a:schemeClr val="tx1"/>
                </a:solidFill>
                <a:latin typeface="+mn-lt"/>
                <a:ea typeface="+mn-ea"/>
                <a:cs typeface="+mn-cs"/>
              </a:rPr>
              <a:t>Spread of Islam in West Africa</a:t>
            </a:r>
            <a:r>
              <a:rPr lang="en-US" sz="1200" kern="1200" dirty="0" smtClean="0">
                <a:solidFill>
                  <a:schemeClr val="tx1"/>
                </a:solidFill>
                <a:latin typeface="+mn-lt"/>
                <a:ea typeface="+mn-ea"/>
                <a:cs typeface="+mn-cs"/>
              </a:rPr>
              <a:t> (</a:t>
            </a:r>
            <a:r>
              <a:rPr lang="en-US" sz="1200" kern="1200" dirty="0" err="1" smtClean="0">
                <a:solidFill>
                  <a:schemeClr val="tx1"/>
                </a:solidFill>
                <a:latin typeface="+mn-lt"/>
                <a:ea typeface="+mn-ea"/>
                <a:cs typeface="+mn-cs"/>
              </a:rPr>
              <a:t>IslamReligion</a:t>
            </a:r>
            <a:r>
              <a:rPr lang="en-US" sz="1200" kern="1200" dirty="0" smtClean="0">
                <a:solidFill>
                  <a:schemeClr val="tx1"/>
                </a:solidFill>
                <a:latin typeface="+mn-lt"/>
                <a:ea typeface="+mn-ea"/>
                <a:cs typeface="+mn-cs"/>
              </a:rPr>
              <a:t>, 2006) p.3-4 </a:t>
            </a:r>
          </a:p>
          <a:p>
            <a:pPr algn="l" rtl="0"/>
            <a:r>
              <a:rPr lang="en-US" sz="1200" kern="1200" baseline="0" dirty="0" smtClean="0">
                <a:solidFill>
                  <a:schemeClr val="tx1"/>
                </a:solidFill>
                <a:latin typeface="+mn-lt"/>
                <a:ea typeface="+mn-ea"/>
                <a:cs typeface="+mn-cs"/>
              </a:rPr>
              <a:t>(2) </a:t>
            </a:r>
            <a:r>
              <a:rPr lang="en-US" sz="1200" kern="1200" baseline="0" dirty="0" smtClean="0">
                <a:solidFill>
                  <a:schemeClr val="tx1"/>
                </a:solidFill>
                <a:latin typeface="+mn-lt"/>
                <a:ea typeface="+mn-ea"/>
                <a:cs typeface="+mn-cs"/>
              </a:rPr>
              <a:t>Ibid, p. 4</a:t>
            </a:r>
          </a:p>
          <a:p>
            <a:pPr algn="l" rtl="0"/>
            <a:r>
              <a:rPr lang="en-US" sz="1200" kern="1200" baseline="0" dirty="0" smtClean="0">
                <a:solidFill>
                  <a:schemeClr val="tx1"/>
                </a:solidFill>
                <a:latin typeface="+mn-lt"/>
                <a:ea typeface="+mn-ea"/>
                <a:cs typeface="+mn-cs"/>
              </a:rPr>
              <a:t>(3) </a:t>
            </a:r>
            <a:r>
              <a:rPr lang="en-US" sz="1200" kern="1200" baseline="0" dirty="0" smtClean="0">
                <a:solidFill>
                  <a:schemeClr val="tx1"/>
                </a:solidFill>
                <a:latin typeface="+mn-lt"/>
                <a:ea typeface="+mn-ea"/>
                <a:cs typeface="+mn-cs"/>
              </a:rPr>
              <a:t>Ibid, p. 5 </a:t>
            </a:r>
          </a:p>
          <a:p>
            <a:pPr algn="l" rtl="0"/>
            <a:r>
              <a:rPr lang="en-US" sz="1200" kern="1200" baseline="0" dirty="0" smtClean="0">
                <a:solidFill>
                  <a:schemeClr val="tx1"/>
                </a:solidFill>
                <a:latin typeface="+mn-lt"/>
                <a:ea typeface="+mn-ea"/>
                <a:cs typeface="+mn-cs"/>
              </a:rPr>
              <a:t>(4) </a:t>
            </a:r>
            <a:r>
              <a:rPr lang="en-US" sz="1200" kern="1200" baseline="0" dirty="0" smtClean="0">
                <a:solidFill>
                  <a:schemeClr val="tx1"/>
                </a:solidFill>
                <a:latin typeface="+mn-lt"/>
                <a:ea typeface="+mn-ea"/>
                <a:cs typeface="+mn-cs"/>
              </a:rPr>
              <a:t>Ibid, p. 5</a:t>
            </a:r>
            <a:endParaRPr lang="en-US" baseline="0" dirty="0" smtClean="0"/>
          </a:p>
        </p:txBody>
      </p:sp>
      <p:sp>
        <p:nvSpPr>
          <p:cNvPr id="4" name="Slide Number Placeholder 3"/>
          <p:cNvSpPr>
            <a:spLocks noGrp="1"/>
          </p:cNvSpPr>
          <p:nvPr>
            <p:ph type="sldNum" sz="quarter" idx="10"/>
          </p:nvPr>
        </p:nvSpPr>
        <p:spPr/>
        <p:txBody>
          <a:bodyPr/>
          <a:lstStyle/>
          <a:p>
            <a:fld id="{5A5E7037-D2DB-4915-AF9D-580C4475F1EB}" type="slidenum">
              <a:rPr lang="ar-SA" smtClean="0"/>
              <a:pPr/>
              <a:t>7</a:t>
            </a:fld>
            <a:endParaRPr lang="ar-SA"/>
          </a:p>
        </p:txBody>
      </p:sp>
    </p:spTree>
    <p:extLst>
      <p:ext uri="{BB962C8B-B14F-4D97-AF65-F5344CB8AC3E}">
        <p14:creationId xmlns="" xmlns:p14="http://schemas.microsoft.com/office/powerpoint/2010/main" val="388750021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20000"/>
          </a:bodyPr>
          <a:lstStyle/>
          <a:p>
            <a:pPr algn="l" rtl="0"/>
            <a:r>
              <a:rPr lang="en-US" dirty="0" smtClean="0"/>
              <a:t>As</a:t>
            </a:r>
            <a:r>
              <a:rPr lang="en-US" baseline="0" dirty="0" smtClean="0"/>
              <a:t> Muslim Merchants travelled south, they naturally brought with them the message of their new religion. As they traded and mingled with the local traders they shared ideas of Islamic monotheism, stories of the Prophet Muhammad and the practices of Muslims and Islam.  Muslims traders were not necessarily outright preaching but, naturally Islam, a new religion at the time, was a topic of discussion and interest among North Africans and sub-Saharan locals.</a:t>
            </a:r>
          </a:p>
          <a:p>
            <a:pPr algn="l" rtl="0"/>
            <a:endParaRPr lang="en-US" baseline="0" dirty="0" smtClean="0"/>
          </a:p>
          <a:p>
            <a:pPr algn="l" rtl="0"/>
            <a:r>
              <a:rPr lang="en-US" baseline="0" dirty="0" smtClean="0"/>
              <a:t>During this time some locals learned about and accepted Islam and being exposed to the lives of Muslims. However, by no means was the conversion rate high among locals, and during this period, kings and rulers had not yet accepted Islam in this very early period of exposure to Muslims and </a:t>
            </a:r>
            <a:r>
              <a:rPr lang="en-US" baseline="0" dirty="0" smtClean="0"/>
              <a:t>Islam.(1)</a:t>
            </a:r>
            <a:endParaRPr lang="en-US" baseline="0" dirty="0" smtClean="0"/>
          </a:p>
          <a:p>
            <a:pPr algn="l" rtl="0"/>
            <a:endParaRPr lang="en-US" baseline="0" dirty="0" smtClean="0"/>
          </a:p>
          <a:p>
            <a:pPr algn="l" rtl="0"/>
            <a:r>
              <a:rPr lang="en-US" baseline="0" dirty="0" smtClean="0"/>
              <a:t>The rulers of Ghana benefited greatly, in many ways by this trade, one way was through tax, they therefore they sought to ensure its continuity, by making agreements with northern merchants and establishing centers of trade, these centers were developed continuously throughout the next 7 or 8 centuries by later empires such as the Mali and Songhai </a:t>
            </a:r>
            <a:r>
              <a:rPr lang="en-US" baseline="0" dirty="0" smtClean="0"/>
              <a:t>empires.(2)</a:t>
            </a:r>
            <a:endParaRPr lang="en-US" baseline="0" dirty="0" smtClean="0"/>
          </a:p>
          <a:p>
            <a:pPr algn="l" rtl="0"/>
            <a:endParaRPr lang="en-US" baseline="0" dirty="0" smtClean="0"/>
          </a:p>
          <a:p>
            <a:pPr algn="l" rtl="0"/>
            <a:r>
              <a:rPr lang="en-US" baseline="0" dirty="0" smtClean="0"/>
              <a:t>As a means of containment and so not to impact or harm local culture and religion, the kingdoms of </a:t>
            </a:r>
            <a:r>
              <a:rPr lang="en-US" baseline="0" dirty="0" err="1" smtClean="0"/>
              <a:t>Gao</a:t>
            </a:r>
            <a:r>
              <a:rPr lang="en-US" baseline="0" dirty="0" smtClean="0"/>
              <a:t> and Ghana as well as others, established a dual city system. The </a:t>
            </a:r>
            <a:r>
              <a:rPr lang="en-US" baseline="0" dirty="0" err="1" smtClean="0"/>
              <a:t>Koumbi</a:t>
            </a:r>
            <a:r>
              <a:rPr lang="en-US" baseline="0" dirty="0" smtClean="0"/>
              <a:t> </a:t>
            </a:r>
            <a:r>
              <a:rPr lang="en-US" baseline="0" dirty="0" err="1" smtClean="0"/>
              <a:t>Saleh</a:t>
            </a:r>
            <a:r>
              <a:rPr lang="en-US" baseline="0" dirty="0" smtClean="0"/>
              <a:t> capital of Ghana was divided into two, one where the king and his population would reside and the second about 10 Km away which was where the Muslim merchants settled, they would not live in the kings </a:t>
            </a:r>
            <a:r>
              <a:rPr lang="en-US" baseline="0" dirty="0" smtClean="0"/>
              <a:t>city.(3)</a:t>
            </a:r>
            <a:endParaRPr lang="en-US" baseline="0" dirty="0" smtClean="0"/>
          </a:p>
          <a:p>
            <a:pPr algn="l" rtl="0"/>
            <a:endParaRPr lang="en-US" baseline="0" dirty="0" smtClean="0"/>
          </a:p>
          <a:p>
            <a:pPr algn="l" rtl="0"/>
            <a:r>
              <a:rPr lang="en-US" b="1" baseline="0" dirty="0" smtClean="0"/>
              <a:t>Footnotes:</a:t>
            </a:r>
            <a:endParaRPr lang="en-US" b="1" baseline="0" dirty="0" smtClean="0"/>
          </a:p>
          <a:p>
            <a:pPr algn="l" rtl="0"/>
            <a:r>
              <a:rPr lang="en-US" sz="1200" kern="1200" baseline="0" dirty="0" smtClean="0">
                <a:solidFill>
                  <a:schemeClr val="tx1"/>
                </a:solidFill>
                <a:latin typeface="+mn-lt"/>
                <a:ea typeface="+mn-ea"/>
                <a:cs typeface="+mn-cs"/>
              </a:rPr>
              <a:t>(1) </a:t>
            </a:r>
            <a:r>
              <a:rPr lang="en-US" sz="1200" kern="1200" dirty="0" err="1" smtClean="0">
                <a:solidFill>
                  <a:schemeClr val="tx1"/>
                </a:solidFill>
                <a:latin typeface="+mn-lt"/>
                <a:ea typeface="+mn-ea"/>
                <a:cs typeface="+mn-cs"/>
              </a:rPr>
              <a:t>Ousmane</a:t>
            </a:r>
            <a:r>
              <a:rPr lang="en-US" sz="1200" kern="1200" dirty="0" smtClean="0">
                <a:solidFill>
                  <a:schemeClr val="tx1"/>
                </a:solidFill>
                <a:latin typeface="+mn-lt"/>
                <a:ea typeface="+mn-ea"/>
                <a:cs typeface="+mn-cs"/>
              </a:rPr>
              <a:t> </a:t>
            </a:r>
            <a:r>
              <a:rPr lang="en-US" sz="1200" kern="1200" dirty="0" err="1" smtClean="0">
                <a:solidFill>
                  <a:schemeClr val="tx1"/>
                </a:solidFill>
                <a:latin typeface="+mn-lt"/>
                <a:ea typeface="+mn-ea"/>
                <a:cs typeface="+mn-cs"/>
              </a:rPr>
              <a:t>Oumar</a:t>
            </a:r>
            <a:r>
              <a:rPr lang="en-US" sz="1200" kern="1200" dirty="0" smtClean="0">
                <a:solidFill>
                  <a:schemeClr val="tx1"/>
                </a:solidFill>
                <a:latin typeface="+mn-lt"/>
                <a:ea typeface="+mn-ea"/>
                <a:cs typeface="+mn-cs"/>
              </a:rPr>
              <a:t> Kane, </a:t>
            </a:r>
            <a:r>
              <a:rPr lang="en-US" sz="1200" i="1" kern="1200" dirty="0" smtClean="0">
                <a:solidFill>
                  <a:schemeClr val="tx1"/>
                </a:solidFill>
                <a:latin typeface="+mn-lt"/>
                <a:ea typeface="+mn-ea"/>
                <a:cs typeface="+mn-cs"/>
              </a:rPr>
              <a:t>Beyond Timbuktu: An Intellectual History of Muslim West Africa</a:t>
            </a:r>
            <a:r>
              <a:rPr lang="en-US" sz="1200" kern="1200" dirty="0" smtClean="0">
                <a:solidFill>
                  <a:schemeClr val="tx1"/>
                </a:solidFill>
                <a:latin typeface="+mn-lt"/>
                <a:ea typeface="+mn-ea"/>
                <a:cs typeface="+mn-cs"/>
              </a:rPr>
              <a:t> (Cambridge: Harvard University Press, 2016) p. 44</a:t>
            </a:r>
            <a:endParaRPr lang="en-US" baseline="0" dirty="0" smtClean="0"/>
          </a:p>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baseline="0" dirty="0" smtClean="0">
                <a:solidFill>
                  <a:schemeClr val="tx1"/>
                </a:solidFill>
                <a:latin typeface="+mn-lt"/>
                <a:ea typeface="+mn-ea"/>
                <a:cs typeface="+mn-cs"/>
              </a:rPr>
              <a:t>(2) </a:t>
            </a:r>
            <a:r>
              <a:rPr lang="en-US" sz="1200" kern="1200" dirty="0" err="1" smtClean="0">
                <a:solidFill>
                  <a:schemeClr val="tx1"/>
                </a:solidFill>
                <a:latin typeface="+mn-lt"/>
                <a:ea typeface="+mn-ea"/>
                <a:cs typeface="+mn-cs"/>
              </a:rPr>
              <a:t>Margari</a:t>
            </a:r>
            <a:r>
              <a:rPr lang="en-US" sz="1200" kern="1200" dirty="0" smtClean="0">
                <a:solidFill>
                  <a:schemeClr val="tx1"/>
                </a:solidFill>
                <a:latin typeface="+mn-lt"/>
                <a:ea typeface="+mn-ea"/>
                <a:cs typeface="+mn-cs"/>
              </a:rPr>
              <a:t> </a:t>
            </a:r>
            <a:r>
              <a:rPr lang="en-US" sz="1200" kern="1200" dirty="0" smtClean="0">
                <a:solidFill>
                  <a:schemeClr val="tx1"/>
                </a:solidFill>
                <a:latin typeface="+mn-lt"/>
                <a:ea typeface="+mn-ea"/>
                <a:cs typeface="+mn-cs"/>
              </a:rPr>
              <a:t>Hill, </a:t>
            </a:r>
            <a:r>
              <a:rPr lang="en-US" sz="1200" i="1" kern="1200" dirty="0" smtClean="0">
                <a:solidFill>
                  <a:schemeClr val="tx1"/>
                </a:solidFill>
                <a:latin typeface="+mn-lt"/>
                <a:ea typeface="+mn-ea"/>
                <a:cs typeface="+mn-cs"/>
              </a:rPr>
              <a:t>The Spread of Islam in West Africa: Containment, Mixing, and Reform from the Eighth to the Twentieth Century</a:t>
            </a:r>
            <a:r>
              <a:rPr lang="en-US" sz="1200" kern="1200" dirty="0" smtClean="0">
                <a:solidFill>
                  <a:schemeClr val="tx1"/>
                </a:solidFill>
                <a:latin typeface="+mn-lt"/>
                <a:ea typeface="+mn-ea"/>
                <a:cs typeface="+mn-cs"/>
              </a:rPr>
              <a:t> (Stanford: Stanford University, 2009)</a:t>
            </a:r>
            <a:r>
              <a:rPr lang="en-US" sz="1200" kern="1200" baseline="0" dirty="0" smtClean="0">
                <a:solidFill>
                  <a:schemeClr val="tx1"/>
                </a:solidFill>
                <a:latin typeface="+mn-lt"/>
                <a:ea typeface="+mn-ea"/>
                <a:cs typeface="+mn-cs"/>
              </a:rPr>
              <a:t> p. 2</a:t>
            </a:r>
            <a:endParaRPr lang="en-US" baseline="0" dirty="0" smtClean="0"/>
          </a:p>
          <a:p>
            <a:pPr algn="l" rtl="0"/>
            <a:r>
              <a:rPr lang="en-US" baseline="0" dirty="0" smtClean="0"/>
              <a:t>(3) N</a:t>
            </a:r>
            <a:r>
              <a:rPr lang="en-US" baseline="0" dirty="0" smtClean="0"/>
              <a:t>. </a:t>
            </a:r>
            <a:r>
              <a:rPr lang="en-US" baseline="0" dirty="0" err="1" smtClean="0"/>
              <a:t>Levtzion</a:t>
            </a:r>
            <a:r>
              <a:rPr lang="en-US" baseline="0" dirty="0" smtClean="0"/>
              <a:t>, ‘Islam in Africa to 1800’, in the Oxford History of Islam, </a:t>
            </a:r>
            <a:r>
              <a:rPr lang="en-US" baseline="0" dirty="0" err="1" smtClean="0"/>
              <a:t>eds</a:t>
            </a:r>
            <a:r>
              <a:rPr lang="en-US" baseline="0" dirty="0" smtClean="0"/>
              <a:t>, John L. Esposito, </a:t>
            </a:r>
            <a:r>
              <a:rPr lang="en-US" i="1" baseline="0" dirty="0" smtClean="0"/>
              <a:t>Oxford Islamic Studies Online. </a:t>
            </a:r>
            <a:r>
              <a:rPr lang="en-US" i="0" baseline="0" dirty="0" smtClean="0"/>
              <a:t>Available at: (Accessed:7</a:t>
            </a:r>
            <a:r>
              <a:rPr lang="en-US" i="0" baseline="30000" dirty="0" smtClean="0"/>
              <a:t>th</a:t>
            </a:r>
            <a:r>
              <a:rPr lang="en-US" i="0" baseline="0" dirty="0" smtClean="0"/>
              <a:t> May 2018) p. 2</a:t>
            </a:r>
            <a:endParaRPr lang="en-US" i="0" dirty="0"/>
          </a:p>
        </p:txBody>
      </p:sp>
      <p:sp>
        <p:nvSpPr>
          <p:cNvPr id="4" name="Slide Number Placeholder 3"/>
          <p:cNvSpPr>
            <a:spLocks noGrp="1"/>
          </p:cNvSpPr>
          <p:nvPr>
            <p:ph type="sldNum" sz="quarter" idx="10"/>
          </p:nvPr>
        </p:nvSpPr>
        <p:spPr/>
        <p:txBody>
          <a:bodyPr/>
          <a:lstStyle/>
          <a:p>
            <a:fld id="{5A5E7037-D2DB-4915-AF9D-580C4475F1EB}" type="slidenum">
              <a:rPr lang="ar-SA" smtClean="0"/>
              <a:pPr/>
              <a:t>8</a:t>
            </a:fld>
            <a:endParaRPr lang="ar-SA"/>
          </a:p>
        </p:txBody>
      </p:sp>
    </p:spTree>
    <p:extLst>
      <p:ext uri="{BB962C8B-B14F-4D97-AF65-F5344CB8AC3E}">
        <p14:creationId xmlns="" xmlns:p14="http://schemas.microsoft.com/office/powerpoint/2010/main" val="101088982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5A5E7037-D2DB-4915-AF9D-580C4475F1EB}" type="slidenum">
              <a:rPr lang="ar-SA" smtClean="0"/>
              <a:pPr/>
              <a:t>9</a:t>
            </a:fld>
            <a:endParaRPr lang="ar-SA"/>
          </a:p>
        </p:txBody>
      </p:sp>
    </p:spTree>
    <p:extLst>
      <p:ext uri="{BB962C8B-B14F-4D97-AF65-F5344CB8AC3E}">
        <p14:creationId xmlns="" xmlns:p14="http://schemas.microsoft.com/office/powerpoint/2010/main" val="317331043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rtl="0"/>
            <a:r>
              <a:rPr lang="en-US" dirty="0" smtClean="0"/>
              <a:t>The king of Ghana permitted Muslims merchants</a:t>
            </a:r>
            <a:r>
              <a:rPr lang="en-US" baseline="0" dirty="0" smtClean="0"/>
              <a:t> to settle in his kingdom but outside of the capital, or it could be seen as both being areas, the king and local populations and the trading center as making up the capital. </a:t>
            </a:r>
          </a:p>
          <a:p>
            <a:pPr algn="l" rtl="0"/>
            <a:endParaRPr lang="en-US" baseline="0" dirty="0" smtClean="0"/>
          </a:p>
          <a:p>
            <a:pPr algn="l" rtl="0"/>
            <a:r>
              <a:rPr lang="en-US" baseline="0" dirty="0" smtClean="0"/>
              <a:t>Early on in these settlements Muslims were permitted, by the king, to practice their religion. They established prayer, Mosques and set up schools and madrassas. With time members of the local population were more and more exposed to Islam, its beliefs and practices. Locals who converted to Islam took it upon themselves to begin teaching Quran in the centers. As the Trans-Saharan trade continued more and more Muslim merchants settled in these trade centers and they became centers almost entirely Muslim populated. </a:t>
            </a:r>
          </a:p>
          <a:p>
            <a:pPr algn="l" rtl="0"/>
            <a:endParaRPr lang="en-US" baseline="0" dirty="0" smtClean="0"/>
          </a:p>
          <a:p>
            <a:pPr algn="l" rtl="0"/>
            <a:r>
              <a:rPr lang="en-US" baseline="0" dirty="0" smtClean="0"/>
              <a:t>More so than the Berber and Arab Muslims, in the early decades of the trade centers it was local West Africans who had converted, who were the primary teachers of Islam and preachers of Islam. It must be remembered that still, up until the mid-ninth century conversions were few but existed among the local </a:t>
            </a:r>
            <a:r>
              <a:rPr lang="en-US" baseline="0" dirty="0" smtClean="0"/>
              <a:t>populations.(1)</a:t>
            </a:r>
            <a:endParaRPr lang="en-US" baseline="0" dirty="0" smtClean="0"/>
          </a:p>
          <a:p>
            <a:pPr algn="l" rtl="0"/>
            <a:r>
              <a:rPr lang="en-US" b="1" baseline="0" dirty="0" smtClean="0"/>
              <a:t>Footnotes:</a:t>
            </a:r>
            <a:endParaRPr lang="en-US" b="1" baseline="0" dirty="0" smtClean="0"/>
          </a:p>
          <a:p>
            <a:pPr algn="l" rtl="0"/>
            <a:r>
              <a:rPr lang="en-US" sz="1200" kern="1200" baseline="0" dirty="0" smtClean="0">
                <a:solidFill>
                  <a:schemeClr val="tx1"/>
                </a:solidFill>
                <a:latin typeface="+mn-lt"/>
                <a:ea typeface="+mn-ea"/>
                <a:cs typeface="+mn-cs"/>
              </a:rPr>
              <a:t>(1) </a:t>
            </a:r>
            <a:r>
              <a:rPr lang="en-US" sz="1200" kern="1200" dirty="0" err="1" smtClean="0">
                <a:solidFill>
                  <a:schemeClr val="tx1"/>
                </a:solidFill>
                <a:latin typeface="+mn-lt"/>
                <a:ea typeface="+mn-ea"/>
                <a:cs typeface="+mn-cs"/>
              </a:rPr>
              <a:t>Ousmane</a:t>
            </a:r>
            <a:r>
              <a:rPr lang="en-US" sz="1200" kern="1200" dirty="0" smtClean="0">
                <a:solidFill>
                  <a:schemeClr val="tx1"/>
                </a:solidFill>
                <a:latin typeface="+mn-lt"/>
                <a:ea typeface="+mn-ea"/>
                <a:cs typeface="+mn-cs"/>
              </a:rPr>
              <a:t> </a:t>
            </a:r>
            <a:r>
              <a:rPr lang="en-US" sz="1200" kern="1200" dirty="0" err="1" smtClean="0">
                <a:solidFill>
                  <a:schemeClr val="tx1"/>
                </a:solidFill>
                <a:latin typeface="+mn-lt"/>
                <a:ea typeface="+mn-ea"/>
                <a:cs typeface="+mn-cs"/>
              </a:rPr>
              <a:t>Oumar</a:t>
            </a:r>
            <a:r>
              <a:rPr lang="en-US" sz="1200" kern="1200" dirty="0" smtClean="0">
                <a:solidFill>
                  <a:schemeClr val="tx1"/>
                </a:solidFill>
                <a:latin typeface="+mn-lt"/>
                <a:ea typeface="+mn-ea"/>
                <a:cs typeface="+mn-cs"/>
              </a:rPr>
              <a:t> Kane, </a:t>
            </a:r>
            <a:r>
              <a:rPr lang="en-US" sz="1200" i="1" kern="1200" dirty="0" smtClean="0">
                <a:solidFill>
                  <a:schemeClr val="tx1"/>
                </a:solidFill>
                <a:latin typeface="+mn-lt"/>
                <a:ea typeface="+mn-ea"/>
                <a:cs typeface="+mn-cs"/>
              </a:rPr>
              <a:t>Beyond Timbuktu: An Intellectual History of Muslim West Africa</a:t>
            </a:r>
            <a:r>
              <a:rPr lang="en-US" sz="1200" kern="1200" dirty="0" smtClean="0">
                <a:solidFill>
                  <a:schemeClr val="tx1"/>
                </a:solidFill>
                <a:latin typeface="+mn-lt"/>
                <a:ea typeface="+mn-ea"/>
                <a:cs typeface="+mn-cs"/>
              </a:rPr>
              <a:t> (Cambridge: Harvard University Press, 2016) p. 58</a:t>
            </a:r>
            <a:endParaRPr lang="en-US" dirty="0"/>
          </a:p>
        </p:txBody>
      </p:sp>
      <p:sp>
        <p:nvSpPr>
          <p:cNvPr id="4" name="Slide Number Placeholder 3"/>
          <p:cNvSpPr>
            <a:spLocks noGrp="1"/>
          </p:cNvSpPr>
          <p:nvPr>
            <p:ph type="sldNum" sz="quarter" idx="10"/>
          </p:nvPr>
        </p:nvSpPr>
        <p:spPr/>
        <p:txBody>
          <a:bodyPr/>
          <a:lstStyle/>
          <a:p>
            <a:fld id="{5A5E7037-D2DB-4915-AF9D-580C4475F1EB}" type="slidenum">
              <a:rPr lang="ar-SA" smtClean="0"/>
              <a:pPr/>
              <a:t>10</a:t>
            </a:fld>
            <a:endParaRPr lang="ar-SA"/>
          </a:p>
        </p:txBody>
      </p:sp>
    </p:spTree>
    <p:extLst>
      <p:ext uri="{BB962C8B-B14F-4D97-AF65-F5344CB8AC3E}">
        <p14:creationId xmlns="" xmlns:p14="http://schemas.microsoft.com/office/powerpoint/2010/main" val="148848851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77500" lnSpcReduction="20000"/>
          </a:bodyPr>
          <a:lstStyle/>
          <a:p>
            <a:pPr algn="l" rtl="0"/>
            <a:r>
              <a:rPr lang="en-US" dirty="0" err="1" smtClean="0"/>
              <a:t>Tareq</a:t>
            </a:r>
            <a:r>
              <a:rPr lang="en-US" baseline="0" dirty="0" smtClean="0"/>
              <a:t> Ismail gives an explanation to why Islam could have appealed to West Africans, as oppose to other religions.</a:t>
            </a:r>
          </a:p>
          <a:p>
            <a:pPr algn="l" rtl="0"/>
            <a:r>
              <a:rPr lang="en-US" baseline="0" dirty="0" smtClean="0"/>
              <a:t>He explains that due to the change in the nature of life and social changes towards more urban and economic activities, the old traditional system changed as a result of the trans-Saharan trade, the traditional religions didn’t cater for this way of life. Islam was able to fill this socio-political vacuum.</a:t>
            </a:r>
          </a:p>
          <a:p>
            <a:pPr algn="l" rtl="0"/>
            <a:endParaRPr lang="en-US" baseline="0" dirty="0" smtClean="0"/>
          </a:p>
          <a:p>
            <a:pPr algn="l" rtl="0"/>
            <a:r>
              <a:rPr lang="en-US" baseline="0" dirty="0" smtClean="0"/>
              <a:t>Firstly as already mentioned, Islam, in the very early period of West African infiltration, was preached more so by African converts, though they were few, we will see that the Arabs and Berber took on a stance of non-preaching on a major scale. So the majority of what was taught was from Africans themselves. This continued throughout the centuries, right until the west African jihads of the 19</a:t>
            </a:r>
            <a:r>
              <a:rPr lang="en-US" baseline="30000" dirty="0" smtClean="0"/>
              <a:t>th</a:t>
            </a:r>
            <a:r>
              <a:rPr lang="en-US" baseline="0" dirty="0" smtClean="0"/>
              <a:t> </a:t>
            </a:r>
            <a:r>
              <a:rPr lang="en-US" baseline="0" dirty="0" smtClean="0"/>
              <a:t>century.(1)</a:t>
            </a:r>
            <a:endParaRPr lang="en-US" baseline="0" dirty="0" smtClean="0"/>
          </a:p>
          <a:p>
            <a:pPr algn="l" rtl="0"/>
            <a:endParaRPr lang="en-US" baseline="0" dirty="0" smtClean="0"/>
          </a:p>
          <a:p>
            <a:pPr algn="l" rtl="0"/>
            <a:r>
              <a:rPr lang="en-US" baseline="0" dirty="0" smtClean="0"/>
              <a:t>Theologically, Islam brought a belief system which seemed to add to, or reshape beliefs which had already existed in Animist beliefs, this created a unique Africanized Islam which will be discussed further. An example is the supreme deity that the animist had already believed to be above all the other spirits, the All Powerful and Knower of all, Allah, the only God of Islam simply had to be accepted as this supreme </a:t>
            </a:r>
            <a:r>
              <a:rPr lang="en-US" baseline="0" dirty="0" smtClean="0"/>
              <a:t>deity.(2)</a:t>
            </a:r>
            <a:endParaRPr lang="en-US" baseline="0" dirty="0" smtClean="0"/>
          </a:p>
          <a:p>
            <a:pPr algn="l" rtl="0"/>
            <a:endParaRPr lang="en-US" baseline="0" dirty="0" smtClean="0"/>
          </a:p>
          <a:p>
            <a:pPr algn="l" rtl="0"/>
            <a:r>
              <a:rPr lang="en-US" baseline="0" dirty="0" smtClean="0"/>
              <a:t>As for the worshipped spirits of the ancestors, they were replaced with angels and saints, regardless of whether this conforms with orthodox Islam it was a way in which West Africans could relate to Islam.</a:t>
            </a:r>
          </a:p>
          <a:p>
            <a:pPr algn="l" rtl="0"/>
            <a:endParaRPr lang="en-US" baseline="0" dirty="0" smtClean="0"/>
          </a:p>
          <a:p>
            <a:pPr algn="l" rtl="0"/>
            <a:r>
              <a:rPr lang="en-US" baseline="0" dirty="0" smtClean="0"/>
              <a:t>Furthermore issues of nature, fertility and possession would </a:t>
            </a:r>
            <a:r>
              <a:rPr lang="en-US" baseline="0" dirty="0" err="1" smtClean="0"/>
              <a:t>Islamically</a:t>
            </a:r>
            <a:r>
              <a:rPr lang="en-US" baseline="0" dirty="0" smtClean="0"/>
              <a:t> be explained as Jinn and Satan, and witchcraft and magic which are understood concepts in Islam are easily adaptable to the African animist belief. So many of the same concepts and beliefs which existed in Animism, in some way or another existed in Islam and this therefore presented a similar view of many concepts in terms of their existence, but reshaped the way of believing in them and what's acceptable from them and what's </a:t>
            </a:r>
            <a:r>
              <a:rPr lang="en-US" baseline="0" dirty="0" smtClean="0"/>
              <a:t>not.(3)</a:t>
            </a:r>
            <a:endParaRPr lang="en-US" baseline="0" dirty="0" smtClean="0"/>
          </a:p>
          <a:p>
            <a:pPr algn="l" rtl="0"/>
            <a:endParaRPr lang="en-US" baseline="0" dirty="0" smtClean="0"/>
          </a:p>
          <a:p>
            <a:pPr algn="l" rtl="0"/>
            <a:r>
              <a:rPr lang="en-US" baseline="0" dirty="0" smtClean="0"/>
              <a:t>Another Aspects was the powers that locals, Muslims and non Muslims, began to believe existed in Muslim scholars, Islamic talismans, prayers and the Quran. They believed that they </a:t>
            </a:r>
            <a:r>
              <a:rPr lang="en-US" baseline="0" dirty="0" err="1" smtClean="0"/>
              <a:t>hd</a:t>
            </a:r>
            <a:r>
              <a:rPr lang="en-US" baseline="0" dirty="0" smtClean="0"/>
              <a:t> powers that could cure, heal and bring good fortune, therefore they would visit Muslim scholars to be treated the Quran or more unorthodox means such as by getting charms or talismans from </a:t>
            </a:r>
            <a:r>
              <a:rPr lang="en-US" baseline="0" dirty="0" smtClean="0"/>
              <a:t>them.(4)</a:t>
            </a:r>
            <a:endParaRPr lang="en-US" baseline="0" dirty="0" smtClean="0"/>
          </a:p>
          <a:p>
            <a:pPr algn="l" rtl="0"/>
            <a:endParaRPr lang="en-US" baseline="0" dirty="0" smtClean="0"/>
          </a:p>
          <a:p>
            <a:pPr algn="l" rtl="0"/>
            <a:r>
              <a:rPr lang="en-US" b="1" baseline="0" dirty="0" smtClean="0"/>
              <a:t>Footnotes:</a:t>
            </a:r>
            <a:endParaRPr lang="en-US" b="1" baseline="0" dirty="0" smtClean="0"/>
          </a:p>
          <a:p>
            <a:pPr algn="l" rtl="0"/>
            <a:r>
              <a:rPr lang="en-US" sz="1200" kern="1200" baseline="0" dirty="0" smtClean="0">
                <a:solidFill>
                  <a:schemeClr val="tx1"/>
                </a:solidFill>
                <a:latin typeface="+mn-lt"/>
                <a:ea typeface="+mn-ea"/>
                <a:cs typeface="+mn-cs"/>
              </a:rPr>
              <a:t>(1)</a:t>
            </a:r>
            <a:r>
              <a:rPr lang="en-US" sz="1200" kern="1200" dirty="0" err="1" smtClean="0">
                <a:solidFill>
                  <a:schemeClr val="tx1"/>
                </a:solidFill>
                <a:latin typeface="+mn-lt"/>
                <a:ea typeface="+mn-ea"/>
                <a:cs typeface="+mn-cs"/>
              </a:rPr>
              <a:t>Ismael</a:t>
            </a:r>
            <a:r>
              <a:rPr lang="en-US" sz="1200" kern="1200" dirty="0" smtClean="0">
                <a:solidFill>
                  <a:schemeClr val="tx1"/>
                </a:solidFill>
                <a:latin typeface="+mn-lt"/>
                <a:ea typeface="+mn-ea"/>
                <a:cs typeface="+mn-cs"/>
              </a:rPr>
              <a:t>, T. Y.' Islam in Sub – Saharan Africa', </a:t>
            </a:r>
            <a:r>
              <a:rPr lang="en-US" sz="1200" i="1" kern="1200" dirty="0" smtClean="0">
                <a:solidFill>
                  <a:schemeClr val="tx1"/>
                </a:solidFill>
                <a:latin typeface="+mn-lt"/>
                <a:ea typeface="+mn-ea"/>
                <a:cs typeface="+mn-cs"/>
              </a:rPr>
              <a:t>Current History</a:t>
            </a:r>
            <a:r>
              <a:rPr lang="en-US" sz="1200" kern="1200" dirty="0" smtClean="0">
                <a:solidFill>
                  <a:schemeClr val="tx1"/>
                </a:solidFill>
                <a:latin typeface="+mn-lt"/>
                <a:ea typeface="+mn-ea"/>
                <a:cs typeface="+mn-cs"/>
              </a:rPr>
              <a:t>, No. 56, March, 1969, pp. 146-147</a:t>
            </a:r>
          </a:p>
          <a:p>
            <a:pPr algn="l" rtl="0"/>
            <a:r>
              <a:rPr lang="en-US" sz="1200" kern="1200" baseline="0" dirty="0" smtClean="0">
                <a:solidFill>
                  <a:schemeClr val="tx1"/>
                </a:solidFill>
                <a:latin typeface="+mn-lt"/>
                <a:ea typeface="+mn-ea"/>
                <a:cs typeface="+mn-cs"/>
              </a:rPr>
              <a:t>(2) </a:t>
            </a:r>
            <a:r>
              <a:rPr lang="en-US" sz="1200" kern="1200" baseline="0" dirty="0" smtClean="0">
                <a:solidFill>
                  <a:schemeClr val="tx1"/>
                </a:solidFill>
                <a:latin typeface="+mn-lt"/>
                <a:ea typeface="+mn-ea"/>
                <a:cs typeface="+mn-cs"/>
              </a:rPr>
              <a:t>Ibid</a:t>
            </a:r>
          </a:p>
          <a:p>
            <a:pPr algn="l" rtl="0"/>
            <a:r>
              <a:rPr lang="en-US" sz="1200" kern="1200" baseline="0" dirty="0" smtClean="0">
                <a:solidFill>
                  <a:schemeClr val="tx1"/>
                </a:solidFill>
                <a:latin typeface="+mn-lt"/>
                <a:ea typeface="+mn-ea"/>
                <a:cs typeface="+mn-cs"/>
              </a:rPr>
              <a:t>(3) </a:t>
            </a:r>
            <a:r>
              <a:rPr lang="en-US" sz="1200" kern="1200" baseline="0" dirty="0" smtClean="0">
                <a:solidFill>
                  <a:schemeClr val="tx1"/>
                </a:solidFill>
                <a:latin typeface="+mn-lt"/>
                <a:ea typeface="+mn-ea"/>
                <a:cs typeface="+mn-cs"/>
              </a:rPr>
              <a:t>Ibid</a:t>
            </a:r>
            <a:endParaRPr lang="en-US" baseline="0" dirty="0" smtClean="0"/>
          </a:p>
          <a:p>
            <a:pPr algn="l" rtl="0"/>
            <a:r>
              <a:rPr lang="en-US" baseline="0" dirty="0" smtClean="0"/>
              <a:t>(4) </a:t>
            </a:r>
            <a:r>
              <a:rPr lang="en-US" sz="1200" kern="1200" dirty="0" smtClean="0">
                <a:solidFill>
                  <a:schemeClr val="tx1"/>
                </a:solidFill>
                <a:latin typeface="+mn-lt"/>
                <a:ea typeface="+mn-ea"/>
                <a:cs typeface="+mn-cs"/>
              </a:rPr>
              <a:t>"Islam and the Spread of the Sufi Orders." In Atlas of the World’s Religions, Second Edition. Ed. </a:t>
            </a:r>
            <a:r>
              <a:rPr lang="en-US" sz="1200" kern="1200" dirty="0" err="1" smtClean="0">
                <a:solidFill>
                  <a:schemeClr val="tx1"/>
                </a:solidFill>
                <a:latin typeface="+mn-lt"/>
                <a:ea typeface="+mn-ea"/>
                <a:cs typeface="+mn-cs"/>
              </a:rPr>
              <a:t>Ninian</a:t>
            </a:r>
            <a:r>
              <a:rPr lang="en-US" sz="1200" kern="1200" dirty="0" smtClean="0">
                <a:solidFill>
                  <a:schemeClr val="tx1"/>
                </a:solidFill>
                <a:latin typeface="+mn-lt"/>
                <a:ea typeface="+mn-ea"/>
                <a:cs typeface="+mn-cs"/>
              </a:rPr>
              <a:t> Smart, Frederick Denny. Oxford Islamic Studies Online. 01-Jun-2018</a:t>
            </a:r>
            <a:endParaRPr lang="en-US" baseline="0" dirty="0" smtClean="0"/>
          </a:p>
          <a:p>
            <a:pPr algn="l" rtl="0"/>
            <a:endParaRPr lang="en-US" baseline="0" dirty="0" smtClean="0"/>
          </a:p>
        </p:txBody>
      </p:sp>
      <p:sp>
        <p:nvSpPr>
          <p:cNvPr id="4" name="Slide Number Placeholder 3"/>
          <p:cNvSpPr>
            <a:spLocks noGrp="1"/>
          </p:cNvSpPr>
          <p:nvPr>
            <p:ph type="sldNum" sz="quarter" idx="10"/>
          </p:nvPr>
        </p:nvSpPr>
        <p:spPr/>
        <p:txBody>
          <a:bodyPr/>
          <a:lstStyle/>
          <a:p>
            <a:fld id="{5A5E7037-D2DB-4915-AF9D-580C4475F1EB}" type="slidenum">
              <a:rPr lang="ar-SA" smtClean="0"/>
              <a:pPr/>
              <a:t>11</a:t>
            </a:fld>
            <a:endParaRPr lang="ar-SA"/>
          </a:p>
        </p:txBody>
      </p:sp>
    </p:spTree>
    <p:extLst>
      <p:ext uri="{BB962C8B-B14F-4D97-AF65-F5344CB8AC3E}">
        <p14:creationId xmlns="" xmlns:p14="http://schemas.microsoft.com/office/powerpoint/2010/main" val="20011314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smtClean="0"/>
              <a:t>(1)</a:t>
            </a:r>
            <a:r>
              <a:rPr lang="en-US" dirty="0" err="1" smtClean="0"/>
              <a:t>Ismael</a:t>
            </a:r>
            <a:r>
              <a:rPr lang="en-US" dirty="0" smtClean="0"/>
              <a:t>, T. Y.' Islam in Sub – Saharan Africa', </a:t>
            </a:r>
            <a:r>
              <a:rPr lang="en-US" i="1" dirty="0" smtClean="0"/>
              <a:t>Current History</a:t>
            </a:r>
            <a:r>
              <a:rPr lang="en-US" dirty="0" smtClean="0"/>
              <a:t>, No. 56, March, 1969, pp. 146</a:t>
            </a:r>
            <a:endParaRPr lang="ar-SA" dirty="0" smtClean="0"/>
          </a:p>
          <a:p>
            <a:endParaRPr lang="ar-SA" dirty="0"/>
          </a:p>
        </p:txBody>
      </p:sp>
      <p:sp>
        <p:nvSpPr>
          <p:cNvPr id="4" name="Slide Number Placeholder 3"/>
          <p:cNvSpPr>
            <a:spLocks noGrp="1"/>
          </p:cNvSpPr>
          <p:nvPr>
            <p:ph type="sldNum" sz="quarter" idx="10"/>
          </p:nvPr>
        </p:nvSpPr>
        <p:spPr/>
        <p:txBody>
          <a:bodyPr/>
          <a:lstStyle/>
          <a:p>
            <a:fld id="{5A5E7037-D2DB-4915-AF9D-580C4475F1EB}" type="slidenum">
              <a:rPr lang="ar-SA" smtClean="0"/>
              <a:pPr/>
              <a:t>12</a:t>
            </a:fld>
            <a:endParaRPr lang="ar-SA"/>
          </a:p>
        </p:txBody>
      </p:sp>
    </p:spTree>
    <p:extLst>
      <p:ext uri="{BB962C8B-B14F-4D97-AF65-F5344CB8AC3E}">
        <p14:creationId xmlns="" xmlns:p14="http://schemas.microsoft.com/office/powerpoint/2010/main" val="264072773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20000"/>
          </a:bodyPr>
          <a:lstStyle/>
          <a:p>
            <a:pPr algn="l" rtl="0"/>
            <a:r>
              <a:rPr lang="en-US" dirty="0" smtClean="0"/>
              <a:t>One</a:t>
            </a:r>
            <a:r>
              <a:rPr lang="en-US" baseline="0" dirty="0" smtClean="0"/>
              <a:t> of the consequences of the of the establishment and increase of Sub-Saharan trade routes was the enabling of other, non traders, like scholars, or part traders, like merchant scholars to embark on the journey south. The settlements where Muslims lived, practiced and taught Islam further encouraged this. While early on the number of scholars of Sufi brotherhoods that made the journey were few, the routes gave rise to the merchant </a:t>
            </a:r>
            <a:r>
              <a:rPr lang="en-US" baseline="0" dirty="0" smtClean="0"/>
              <a:t>scholar.(1)</a:t>
            </a:r>
            <a:endParaRPr lang="en-US" baseline="0" dirty="0" smtClean="0"/>
          </a:p>
          <a:p>
            <a:pPr algn="l" rtl="0"/>
            <a:endParaRPr lang="en-US" baseline="0" dirty="0" smtClean="0"/>
          </a:p>
          <a:p>
            <a:pPr algn="l" rtl="0"/>
            <a:r>
              <a:rPr lang="en-US" baseline="0" dirty="0" smtClean="0"/>
              <a:t>The merchant scholar was a trader who had studied and was learned in Islam. Not only was part of his intention to spread Islam through subtle </a:t>
            </a:r>
            <a:r>
              <a:rPr lang="en-US" i="1" baseline="0" dirty="0" err="1" smtClean="0"/>
              <a:t>dawah</a:t>
            </a:r>
            <a:r>
              <a:rPr lang="en-US" baseline="0" dirty="0" smtClean="0"/>
              <a:t> to the non-Muslims on the journey and upon arrival, he also worked as an asset in assisting Muslims who had questions or were in difficult situations , not knowing the correct Islamic position on a matter. Many of these questions were jurisprudential regarding matters in </a:t>
            </a:r>
            <a:r>
              <a:rPr lang="en-US" baseline="0" dirty="0" smtClean="0"/>
              <a:t>transactions.(2)</a:t>
            </a:r>
            <a:endParaRPr lang="en-US" baseline="0" dirty="0" smtClean="0"/>
          </a:p>
          <a:p>
            <a:pPr algn="l" rtl="0"/>
            <a:endParaRPr lang="en-US" baseline="0" dirty="0" smtClean="0"/>
          </a:p>
          <a:p>
            <a:pPr algn="l" rtl="0"/>
            <a:r>
              <a:rPr lang="en-US" baseline="0" dirty="0" err="1" smtClean="0"/>
              <a:t>Jahanke</a:t>
            </a:r>
            <a:r>
              <a:rPr lang="en-US" baseline="0" dirty="0" smtClean="0"/>
              <a:t> merchant scholars were those who settled in the trade centers, in the 10</a:t>
            </a:r>
            <a:r>
              <a:rPr lang="en-US" baseline="30000" dirty="0" smtClean="0"/>
              <a:t>th</a:t>
            </a:r>
            <a:r>
              <a:rPr lang="en-US" baseline="0" dirty="0" smtClean="0"/>
              <a:t> </a:t>
            </a:r>
            <a:r>
              <a:rPr lang="en-US" baseline="0" dirty="0" smtClean="0"/>
              <a:t>and 11</a:t>
            </a:r>
            <a:r>
              <a:rPr lang="en-US" baseline="30000" dirty="0" smtClean="0"/>
              <a:t>th</a:t>
            </a:r>
            <a:r>
              <a:rPr lang="en-US" baseline="0" dirty="0" smtClean="0"/>
              <a:t> centuries </a:t>
            </a:r>
            <a:r>
              <a:rPr lang="en-US" baseline="0" dirty="0" smtClean="0"/>
              <a:t>and who taught Quran and Islamic sciences there. They had a non proselytizing method, and non political approach which ensured their being left alone to teach Islamic sciences and the permission to continue to practice and live as Muslims. Nonetheless in the coming centuries their impact and effect grew more and more significant in the region. They sought to Present Islam by showing how it is practiced and its system of society, community, brotherhood and life in general, and in turn, explained that Allah would bring the people to </a:t>
            </a:r>
            <a:r>
              <a:rPr lang="en-US" baseline="0" dirty="0" smtClean="0"/>
              <a:t>them.(3)</a:t>
            </a:r>
            <a:endParaRPr lang="en-US" baseline="0" dirty="0" smtClean="0"/>
          </a:p>
          <a:p>
            <a:pPr algn="l" rtl="0"/>
            <a:endParaRPr lang="en-US" baseline="0" dirty="0" smtClean="0"/>
          </a:p>
          <a:p>
            <a:pPr algn="l" rtl="0"/>
            <a:r>
              <a:rPr lang="en-US" baseline="0" dirty="0" smtClean="0"/>
              <a:t>This played a major role in the establishment, solidification and eventual spread of Islam in the region.</a:t>
            </a:r>
          </a:p>
          <a:p>
            <a:pPr algn="l" rtl="0"/>
            <a:endParaRPr lang="en-US" baseline="0" dirty="0" smtClean="0"/>
          </a:p>
          <a:p>
            <a:pPr algn="l" rtl="0"/>
            <a:r>
              <a:rPr lang="en-US" b="1" baseline="0" dirty="0" smtClean="0"/>
              <a:t>Footnotes:</a:t>
            </a:r>
            <a:endParaRPr lang="en-US" b="1" baseline="0" dirty="0" smtClean="0"/>
          </a:p>
          <a:p>
            <a:pPr marL="0" marR="0" indent="0" algn="l" defTabSz="914400" rtl="0" eaLnBrk="1" fontAlgn="auto" latinLnBrk="0" hangingPunct="1">
              <a:lnSpc>
                <a:spcPct val="100000"/>
              </a:lnSpc>
              <a:spcBef>
                <a:spcPts val="0"/>
              </a:spcBef>
              <a:spcAft>
                <a:spcPts val="0"/>
              </a:spcAft>
              <a:buClrTx/>
              <a:buSzTx/>
              <a:buFontTx/>
              <a:buNone/>
              <a:tabLst/>
              <a:defRPr/>
            </a:pPr>
            <a:r>
              <a:rPr lang="en-US" baseline="0" dirty="0" smtClean="0"/>
              <a:t>(1) </a:t>
            </a:r>
            <a:r>
              <a:rPr lang="en-US" sz="1200" kern="1200" dirty="0" err="1" smtClean="0">
                <a:solidFill>
                  <a:schemeClr val="tx1"/>
                </a:solidFill>
                <a:latin typeface="+mn-lt"/>
                <a:ea typeface="+mn-ea"/>
                <a:cs typeface="+mn-cs"/>
              </a:rPr>
              <a:t>Margari</a:t>
            </a:r>
            <a:r>
              <a:rPr lang="en-US" sz="1200" kern="1200" dirty="0" smtClean="0">
                <a:solidFill>
                  <a:schemeClr val="tx1"/>
                </a:solidFill>
                <a:latin typeface="+mn-lt"/>
                <a:ea typeface="+mn-ea"/>
                <a:cs typeface="+mn-cs"/>
              </a:rPr>
              <a:t> Hill, </a:t>
            </a:r>
            <a:r>
              <a:rPr lang="en-US" sz="1200" i="1" kern="1200" dirty="0" smtClean="0">
                <a:solidFill>
                  <a:schemeClr val="tx1"/>
                </a:solidFill>
                <a:latin typeface="+mn-lt"/>
                <a:ea typeface="+mn-ea"/>
                <a:cs typeface="+mn-cs"/>
              </a:rPr>
              <a:t>The Spread of Islam in West Africa: Containment, Mixing, and Reform from the Eighth to the Twentieth Century</a:t>
            </a:r>
            <a:r>
              <a:rPr lang="en-US" sz="1200" kern="1200" dirty="0" smtClean="0">
                <a:solidFill>
                  <a:schemeClr val="tx1"/>
                </a:solidFill>
                <a:latin typeface="+mn-lt"/>
                <a:ea typeface="+mn-ea"/>
                <a:cs typeface="+mn-cs"/>
              </a:rPr>
              <a:t> (Stanford: Stanford University, 2009) p.</a:t>
            </a:r>
            <a:r>
              <a:rPr lang="en-US" sz="1200" kern="1200" baseline="0" dirty="0" smtClean="0">
                <a:solidFill>
                  <a:schemeClr val="tx1"/>
                </a:solidFill>
                <a:latin typeface="+mn-lt"/>
                <a:ea typeface="+mn-ea"/>
                <a:cs typeface="+mn-cs"/>
              </a:rPr>
              <a:t> 2</a:t>
            </a:r>
            <a:endParaRPr lang="en-US" baseline="0" dirty="0" smtClean="0"/>
          </a:p>
          <a:p>
            <a:pPr algn="l" rtl="0"/>
            <a:r>
              <a:rPr lang="en-US" sz="1200" kern="1200" baseline="0" dirty="0" smtClean="0">
                <a:solidFill>
                  <a:schemeClr val="tx1"/>
                </a:solidFill>
                <a:latin typeface="+mn-lt"/>
                <a:ea typeface="+mn-ea"/>
                <a:cs typeface="+mn-cs"/>
              </a:rPr>
              <a:t>(2)Michael </a:t>
            </a:r>
            <a:r>
              <a:rPr lang="en-US" sz="1200" kern="1200" baseline="0" dirty="0" smtClean="0">
                <a:solidFill>
                  <a:schemeClr val="tx1"/>
                </a:solidFill>
                <a:latin typeface="+mn-lt"/>
                <a:ea typeface="+mn-ea"/>
                <a:cs typeface="+mn-cs"/>
              </a:rPr>
              <a:t>Brett, P.432-440</a:t>
            </a:r>
          </a:p>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latin typeface="+mn-lt"/>
                <a:ea typeface="+mn-ea"/>
                <a:cs typeface="+mn-cs"/>
              </a:rPr>
              <a:t>(3)</a:t>
            </a:r>
            <a:r>
              <a:rPr lang="en-US" sz="1200" kern="1200" baseline="0" dirty="0" smtClean="0">
                <a:solidFill>
                  <a:schemeClr val="tx1"/>
                </a:solidFill>
                <a:latin typeface="+mn-lt"/>
                <a:ea typeface="+mn-ea"/>
                <a:cs typeface="+mn-cs"/>
              </a:rPr>
              <a:t> </a:t>
            </a:r>
            <a:r>
              <a:rPr lang="en-US" sz="1200" kern="1200" dirty="0" err="1" smtClean="0">
                <a:solidFill>
                  <a:schemeClr val="tx1"/>
                </a:solidFill>
                <a:latin typeface="+mn-lt"/>
                <a:ea typeface="+mn-ea"/>
                <a:cs typeface="+mn-cs"/>
              </a:rPr>
              <a:t>Lamin</a:t>
            </a:r>
            <a:r>
              <a:rPr lang="en-US" sz="1200" kern="1200" dirty="0" smtClean="0">
                <a:solidFill>
                  <a:schemeClr val="tx1"/>
                </a:solidFill>
                <a:latin typeface="+mn-lt"/>
                <a:ea typeface="+mn-ea"/>
                <a:cs typeface="+mn-cs"/>
              </a:rPr>
              <a:t> </a:t>
            </a:r>
            <a:r>
              <a:rPr lang="en-US" sz="1200" kern="1200" dirty="0" err="1" smtClean="0">
                <a:solidFill>
                  <a:schemeClr val="tx1"/>
                </a:solidFill>
                <a:latin typeface="+mn-lt"/>
                <a:ea typeface="+mn-ea"/>
                <a:cs typeface="+mn-cs"/>
              </a:rPr>
              <a:t>Sanneh</a:t>
            </a:r>
            <a:r>
              <a:rPr lang="en-US" sz="1200" kern="1200" dirty="0" smtClean="0">
                <a:solidFill>
                  <a:schemeClr val="tx1"/>
                </a:solidFill>
                <a:latin typeface="+mn-lt"/>
                <a:ea typeface="+mn-ea"/>
                <a:cs typeface="+mn-cs"/>
              </a:rPr>
              <a:t>, </a:t>
            </a:r>
            <a:r>
              <a:rPr lang="en-US" sz="1200" i="1" kern="1200" dirty="0" smtClean="0">
                <a:solidFill>
                  <a:schemeClr val="tx1"/>
                </a:solidFill>
                <a:latin typeface="+mn-lt"/>
                <a:ea typeface="+mn-ea"/>
                <a:cs typeface="+mn-cs"/>
              </a:rPr>
              <a:t>Beyond</a:t>
            </a:r>
            <a:r>
              <a:rPr lang="en-US" sz="1200" kern="1200" dirty="0" smtClean="0">
                <a:solidFill>
                  <a:schemeClr val="tx1"/>
                </a:solidFill>
                <a:latin typeface="+mn-lt"/>
                <a:ea typeface="+mn-ea"/>
                <a:cs typeface="+mn-cs"/>
              </a:rPr>
              <a:t> </a:t>
            </a:r>
            <a:r>
              <a:rPr lang="en-US" sz="1200" i="1" kern="1200" dirty="0" smtClean="0">
                <a:solidFill>
                  <a:schemeClr val="tx1"/>
                </a:solidFill>
                <a:latin typeface="+mn-lt"/>
                <a:ea typeface="+mn-ea"/>
                <a:cs typeface="+mn-cs"/>
              </a:rPr>
              <a:t>Jihad: The Pacifist Tradition of West African Islam</a:t>
            </a:r>
            <a:r>
              <a:rPr lang="en-US" sz="1200" kern="1200" dirty="0" smtClean="0">
                <a:solidFill>
                  <a:schemeClr val="tx1"/>
                </a:solidFill>
                <a:latin typeface="+mn-lt"/>
                <a:ea typeface="+mn-ea"/>
                <a:cs typeface="+mn-cs"/>
              </a:rPr>
              <a:t> (New York: Oxford University Press, 2016) p. 78-85</a:t>
            </a: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kern="1200" dirty="0" smtClean="0">
              <a:solidFill>
                <a:schemeClr val="tx1"/>
              </a:solidFill>
              <a:latin typeface="+mn-lt"/>
              <a:ea typeface="+mn-ea"/>
              <a:cs typeface="+mn-cs"/>
            </a:endParaRPr>
          </a:p>
          <a:p>
            <a:pPr algn="l" rtl="0"/>
            <a:endParaRPr lang="ar-SA" dirty="0"/>
          </a:p>
        </p:txBody>
      </p:sp>
      <p:sp>
        <p:nvSpPr>
          <p:cNvPr id="4" name="Slide Number Placeholder 3"/>
          <p:cNvSpPr>
            <a:spLocks noGrp="1"/>
          </p:cNvSpPr>
          <p:nvPr>
            <p:ph type="sldNum" sz="quarter" idx="10"/>
          </p:nvPr>
        </p:nvSpPr>
        <p:spPr/>
        <p:txBody>
          <a:bodyPr/>
          <a:lstStyle/>
          <a:p>
            <a:fld id="{5A5E7037-D2DB-4915-AF9D-580C4475F1EB}" type="slidenum">
              <a:rPr lang="ar-SA" smtClean="0"/>
              <a:pPr/>
              <a:t>13</a:t>
            </a:fld>
            <a:endParaRPr lang="ar-SA"/>
          </a:p>
        </p:txBody>
      </p:sp>
    </p:spTree>
    <p:extLst>
      <p:ext uri="{BB962C8B-B14F-4D97-AF65-F5344CB8AC3E}">
        <p14:creationId xmlns="" xmlns:p14="http://schemas.microsoft.com/office/powerpoint/2010/main" val="384858589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10000"/>
          </a:bodyPr>
          <a:lstStyle/>
          <a:p>
            <a:pPr algn="l" rtl="0"/>
            <a:r>
              <a:rPr lang="en-US" dirty="0" smtClean="0"/>
              <a:t>Al </a:t>
            </a:r>
            <a:r>
              <a:rPr lang="en-US" dirty="0" err="1" smtClean="0"/>
              <a:t>Bakri</a:t>
            </a:r>
            <a:r>
              <a:rPr lang="en-US" dirty="0" smtClean="0"/>
              <a:t> (d.1094), a</a:t>
            </a:r>
            <a:r>
              <a:rPr lang="en-US" baseline="0" dirty="0" smtClean="0"/>
              <a:t> Muslim geographer of the 11</a:t>
            </a:r>
            <a:r>
              <a:rPr lang="en-US" baseline="30000" dirty="0" smtClean="0"/>
              <a:t>th</a:t>
            </a:r>
            <a:r>
              <a:rPr lang="en-US" baseline="0" dirty="0" smtClean="0"/>
              <a:t> century explains that by 1068 Ghana was economically advanced and prosperous. He explains that the rulers had begun employing Merchant scholars to work in their governments for key skills which they </a:t>
            </a:r>
            <a:r>
              <a:rPr lang="en-US" baseline="0" dirty="0" smtClean="0"/>
              <a:t>possessed.(1)</a:t>
            </a:r>
            <a:endParaRPr lang="en-US" baseline="0" dirty="0" smtClean="0"/>
          </a:p>
          <a:p>
            <a:pPr algn="l" rtl="0"/>
            <a:endParaRPr lang="en-US" baseline="0" dirty="0" smtClean="0"/>
          </a:p>
          <a:p>
            <a:pPr algn="l" rtl="0"/>
            <a:r>
              <a:rPr lang="en-US" baseline="0" dirty="0" smtClean="0"/>
              <a:t>As learned and scholarly Muslims, they were able to read and write in Arabic, West Africans didn’t have a written script and so this was useful for the administration of the empire. Furthermore the skill of literacy assisted with international communication, sending and receiving written text to far kingdoms and rulers, they acted on behalf the rulers. As Arabic was already a major language in northern , eastern, and now developing in western Africa, let alone Arabia, Andalusia, and the Levant, these scholarly merchants served as interpreters between West African rulers and </a:t>
            </a:r>
            <a:r>
              <a:rPr lang="en-US" baseline="0" dirty="0" smtClean="0"/>
              <a:t>others.(2)</a:t>
            </a:r>
            <a:endParaRPr lang="en-US" baseline="0" dirty="0" smtClean="0"/>
          </a:p>
          <a:p>
            <a:pPr algn="l" rtl="0"/>
            <a:endParaRPr lang="en-US" baseline="0" dirty="0" smtClean="0"/>
          </a:p>
          <a:p>
            <a:pPr algn="l" rtl="0"/>
            <a:r>
              <a:rPr lang="en-US" baseline="0" dirty="0" smtClean="0"/>
              <a:t>They were also used as treasurers and accountants for kings. Importantly, being Muslim, they were able to establish intimate relations with Muslim regions and by using these scholars they were, in some ways, brought in to the realm of the Islamic world </a:t>
            </a:r>
            <a:r>
              <a:rPr lang="en-US" baseline="0" dirty="0" smtClean="0"/>
              <a:t>economically.(3)</a:t>
            </a:r>
            <a:endParaRPr lang="en-US" baseline="0" dirty="0" smtClean="0"/>
          </a:p>
          <a:p>
            <a:pPr algn="l" rtl="0"/>
            <a:endParaRPr lang="en-US" baseline="0" dirty="0" smtClean="0"/>
          </a:p>
          <a:p>
            <a:pPr algn="l" rtl="0"/>
            <a:r>
              <a:rPr lang="en-US" baseline="0" dirty="0" smtClean="0"/>
              <a:t>This undoubtedly served to solidify Muslim presence in the region as Muslims became a critical part of the governing structure in Ghana and other kingdoms. Friendly, beneficial relations and tolerance existed between the religions and this unquestionably contributed to the spread of Islam in the region. </a:t>
            </a:r>
            <a:endParaRPr lang="en-US" baseline="0" dirty="0" smtClean="0"/>
          </a:p>
          <a:p>
            <a:pPr algn="l" rtl="0"/>
            <a:endParaRPr lang="en-US" baseline="0" dirty="0" smtClean="0"/>
          </a:p>
          <a:p>
            <a:pPr algn="l" rtl="0"/>
            <a:r>
              <a:rPr lang="en-US" b="1" baseline="0" dirty="0" smtClean="0"/>
              <a:t>Footnotes:</a:t>
            </a:r>
            <a:endParaRPr lang="en-US" b="1" baseline="0" dirty="0" smtClean="0"/>
          </a:p>
          <a:p>
            <a:pPr marL="0" marR="0" indent="0" algn="l" defTabSz="914400" rtl="0" eaLnBrk="1" fontAlgn="auto" latinLnBrk="0" hangingPunct="1">
              <a:lnSpc>
                <a:spcPct val="100000"/>
              </a:lnSpc>
              <a:spcBef>
                <a:spcPts val="0"/>
              </a:spcBef>
              <a:spcAft>
                <a:spcPts val="0"/>
              </a:spcAft>
              <a:buClrTx/>
              <a:buSzTx/>
              <a:buFontTx/>
              <a:buNone/>
              <a:tabLst/>
              <a:defRPr/>
            </a:pPr>
            <a:r>
              <a:rPr lang="en-US" baseline="0" dirty="0" smtClean="0"/>
              <a:t>(1) </a:t>
            </a:r>
            <a:r>
              <a:rPr lang="en-US" baseline="0" dirty="0" smtClean="0"/>
              <a:t>A. </a:t>
            </a:r>
            <a:r>
              <a:rPr lang="en-US" baseline="0" dirty="0" err="1" smtClean="0"/>
              <a:t>Rahman</a:t>
            </a:r>
            <a:r>
              <a:rPr lang="en-US" baseline="0" dirty="0" smtClean="0"/>
              <a:t> I. </a:t>
            </a:r>
            <a:r>
              <a:rPr lang="en-US" baseline="0" dirty="0" err="1" smtClean="0"/>
              <a:t>Doi</a:t>
            </a:r>
            <a:r>
              <a:rPr lang="en-US" baseline="0" dirty="0" smtClean="0"/>
              <a:t>, Spread of Islam in West Africa (</a:t>
            </a:r>
            <a:r>
              <a:rPr lang="en-US" baseline="0" dirty="0" err="1" smtClean="0"/>
              <a:t>IslamReligion</a:t>
            </a:r>
            <a:r>
              <a:rPr lang="en-US" baseline="0" dirty="0" smtClean="0"/>
              <a:t>, 2006) p. 5</a:t>
            </a:r>
          </a:p>
          <a:p>
            <a:pPr marL="0" marR="0" indent="0" algn="l" defTabSz="914400" rtl="0" eaLnBrk="1" fontAlgn="auto" latinLnBrk="0" hangingPunct="1">
              <a:lnSpc>
                <a:spcPct val="100000"/>
              </a:lnSpc>
              <a:spcBef>
                <a:spcPts val="0"/>
              </a:spcBef>
              <a:spcAft>
                <a:spcPts val="0"/>
              </a:spcAft>
              <a:buClrTx/>
              <a:buSzTx/>
              <a:buFontTx/>
              <a:buNone/>
              <a:tabLst/>
              <a:defRPr/>
            </a:pPr>
            <a:r>
              <a:rPr lang="en-US" baseline="0" dirty="0" smtClean="0"/>
              <a:t>(2) Ibid</a:t>
            </a:r>
            <a:r>
              <a:rPr lang="en-US" baseline="0" dirty="0" smtClean="0"/>
              <a:t>, p. 5</a:t>
            </a:r>
          </a:p>
          <a:p>
            <a:pPr marL="0" marR="0" indent="0" algn="l" defTabSz="914400" rtl="0" eaLnBrk="1" fontAlgn="auto" latinLnBrk="0" hangingPunct="1">
              <a:lnSpc>
                <a:spcPct val="100000"/>
              </a:lnSpc>
              <a:spcBef>
                <a:spcPts val="0"/>
              </a:spcBef>
              <a:spcAft>
                <a:spcPts val="0"/>
              </a:spcAft>
              <a:buClrTx/>
              <a:buSzTx/>
              <a:buFontTx/>
              <a:buNone/>
              <a:tabLst/>
              <a:defRPr/>
            </a:pPr>
            <a:r>
              <a:rPr lang="en-US" baseline="0" dirty="0" smtClean="0"/>
              <a:t>(3) </a:t>
            </a:r>
            <a:r>
              <a:rPr lang="en-US" sz="1200" kern="1200" dirty="0" err="1" smtClean="0">
                <a:solidFill>
                  <a:schemeClr val="tx1"/>
                </a:solidFill>
                <a:latin typeface="+mn-lt"/>
                <a:ea typeface="+mn-ea"/>
                <a:cs typeface="+mn-cs"/>
              </a:rPr>
              <a:t>Nyang</a:t>
            </a:r>
            <a:r>
              <a:rPr lang="en-US" sz="1200" kern="1200" dirty="0" smtClean="0">
                <a:solidFill>
                  <a:schemeClr val="tx1"/>
                </a:solidFill>
                <a:latin typeface="+mn-lt"/>
                <a:ea typeface="+mn-ea"/>
                <a:cs typeface="+mn-cs"/>
              </a:rPr>
              <a:t>, S. S. 'Islam and Politics In West Africa', </a:t>
            </a:r>
            <a:r>
              <a:rPr lang="en-US" sz="1200" i="1" kern="1200" dirty="0" smtClean="0">
                <a:solidFill>
                  <a:schemeClr val="tx1"/>
                </a:solidFill>
                <a:latin typeface="+mn-lt"/>
                <a:ea typeface="+mn-ea"/>
                <a:cs typeface="+mn-cs"/>
              </a:rPr>
              <a:t>A Journal of Opinion</a:t>
            </a:r>
            <a:r>
              <a:rPr lang="en-US" sz="1200" kern="1200" dirty="0" smtClean="0">
                <a:solidFill>
                  <a:schemeClr val="tx1"/>
                </a:solidFill>
                <a:latin typeface="+mn-lt"/>
                <a:ea typeface="+mn-ea"/>
                <a:cs typeface="+mn-cs"/>
              </a:rPr>
              <a:t>, Vol. 13, 1984, pp. 20-25</a:t>
            </a:r>
          </a:p>
          <a:p>
            <a:pPr marL="0" marR="0" indent="0" algn="l" defTabSz="914400" rtl="0" eaLnBrk="1" fontAlgn="auto" latinLnBrk="0" hangingPunct="1">
              <a:lnSpc>
                <a:spcPct val="100000"/>
              </a:lnSpc>
              <a:spcBef>
                <a:spcPts val="0"/>
              </a:spcBef>
              <a:spcAft>
                <a:spcPts val="0"/>
              </a:spcAft>
              <a:buClrTx/>
              <a:buSzTx/>
              <a:buFontTx/>
              <a:buNone/>
              <a:tabLst/>
              <a:defRPr/>
            </a:pPr>
            <a:endParaRPr lang="ar-SA" dirty="0"/>
          </a:p>
        </p:txBody>
      </p:sp>
      <p:sp>
        <p:nvSpPr>
          <p:cNvPr id="4" name="Slide Number Placeholder 3"/>
          <p:cNvSpPr>
            <a:spLocks noGrp="1"/>
          </p:cNvSpPr>
          <p:nvPr>
            <p:ph type="sldNum" sz="quarter" idx="10"/>
          </p:nvPr>
        </p:nvSpPr>
        <p:spPr/>
        <p:txBody>
          <a:bodyPr/>
          <a:lstStyle/>
          <a:p>
            <a:fld id="{5A5E7037-D2DB-4915-AF9D-580C4475F1EB}" type="slidenum">
              <a:rPr lang="ar-SA" smtClean="0"/>
              <a:pPr/>
              <a:t>14</a:t>
            </a:fld>
            <a:endParaRPr lang="ar-SA"/>
          </a:p>
        </p:txBody>
      </p:sp>
    </p:spTree>
    <p:extLst>
      <p:ext uri="{BB962C8B-B14F-4D97-AF65-F5344CB8AC3E}">
        <p14:creationId xmlns="" xmlns:p14="http://schemas.microsoft.com/office/powerpoint/2010/main" val="160410981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lnSpcReduction="10000"/>
          </a:bodyPr>
          <a:lstStyle/>
          <a:p>
            <a:pPr algn="l" rtl="0"/>
            <a:r>
              <a:rPr lang="en-US" sz="1200" kern="1200" baseline="0" dirty="0" smtClean="0">
                <a:solidFill>
                  <a:schemeClr val="tx1"/>
                </a:solidFill>
                <a:latin typeface="+mn-lt"/>
                <a:ea typeface="+mn-ea"/>
                <a:cs typeface="+mn-cs"/>
              </a:rPr>
              <a:t>The Kingdom of </a:t>
            </a:r>
            <a:r>
              <a:rPr lang="en-US" sz="1200" kern="1200" baseline="0" dirty="0" err="1" smtClean="0">
                <a:solidFill>
                  <a:schemeClr val="tx1"/>
                </a:solidFill>
                <a:latin typeface="+mn-lt"/>
                <a:ea typeface="+mn-ea"/>
                <a:cs typeface="+mn-cs"/>
              </a:rPr>
              <a:t>Tekur</a:t>
            </a:r>
            <a:r>
              <a:rPr lang="en-US" sz="1200" kern="1200" baseline="0" dirty="0" smtClean="0">
                <a:solidFill>
                  <a:schemeClr val="tx1"/>
                </a:solidFill>
                <a:latin typeface="+mn-lt"/>
                <a:ea typeface="+mn-ea"/>
                <a:cs typeface="+mn-cs"/>
              </a:rPr>
              <a:t>, situated on both banks of the Senegal, </a:t>
            </a:r>
            <a:r>
              <a:rPr lang="en-US" dirty="0" smtClean="0"/>
              <a:t>was a major</a:t>
            </a:r>
            <a:r>
              <a:rPr lang="en-US" baseline="0" dirty="0" smtClean="0"/>
              <a:t> trading center in the region and rivaled the empire of Ghana, with who clashes took place often.  Due to the influence of the traders and merchant scholars, </a:t>
            </a:r>
            <a:r>
              <a:rPr lang="en-US" baseline="0" dirty="0" err="1" smtClean="0"/>
              <a:t>Tekrur</a:t>
            </a:r>
            <a:r>
              <a:rPr lang="en-US" baseline="0" dirty="0" smtClean="0"/>
              <a:t> became the first state to accept Islam, when the </a:t>
            </a:r>
            <a:r>
              <a:rPr lang="en-US" baseline="0" dirty="0" err="1" smtClean="0"/>
              <a:t>Dya’ogo</a:t>
            </a:r>
            <a:r>
              <a:rPr lang="en-US" baseline="0" dirty="0" smtClean="0"/>
              <a:t> Dynasty converted in 850 CE which is believed to be the earliest major state conversion in the region, following the conversion of the Dynasty, much of the local population also accepted </a:t>
            </a:r>
            <a:r>
              <a:rPr lang="en-US" baseline="0" dirty="0" smtClean="0"/>
              <a:t>Islam.(1)</a:t>
            </a:r>
            <a:endParaRPr lang="en-US" baseline="0" dirty="0" smtClean="0"/>
          </a:p>
          <a:p>
            <a:pPr algn="l" rtl="0"/>
            <a:endParaRPr lang="en-US" baseline="0" dirty="0" smtClean="0"/>
          </a:p>
          <a:p>
            <a:pPr algn="l" rtl="0"/>
            <a:r>
              <a:rPr lang="en-US" baseline="0" dirty="0" smtClean="0"/>
              <a:t>In 1030’s the </a:t>
            </a:r>
            <a:r>
              <a:rPr lang="en-US" baseline="0" dirty="0" err="1" smtClean="0"/>
              <a:t>Takrur</a:t>
            </a:r>
            <a:r>
              <a:rPr lang="en-US" baseline="0" dirty="0" smtClean="0"/>
              <a:t> king, War </a:t>
            </a:r>
            <a:r>
              <a:rPr lang="en-US" baseline="0" dirty="0" err="1" smtClean="0"/>
              <a:t>Jabi</a:t>
            </a:r>
            <a:r>
              <a:rPr lang="en-US" baseline="0" dirty="0" smtClean="0"/>
              <a:t> established </a:t>
            </a:r>
            <a:r>
              <a:rPr lang="en-US" baseline="0" dirty="0" err="1" smtClean="0"/>
              <a:t>Shari’a</a:t>
            </a:r>
            <a:r>
              <a:rPr lang="en-US" baseline="0" dirty="0" smtClean="0"/>
              <a:t> in his Kingdom and this became the first official attempt at an Islamic state in West Africa. Thereafter to Muslim Arab historians it became known as ‘the land of the Black Muslims</a:t>
            </a:r>
            <a:r>
              <a:rPr lang="en-US" baseline="0" dirty="0" smtClean="0"/>
              <a:t>’.(2)</a:t>
            </a:r>
            <a:endParaRPr lang="en-US" baseline="0" dirty="0" smtClean="0"/>
          </a:p>
          <a:p>
            <a:pPr algn="l" rtl="0"/>
            <a:endParaRPr lang="en-US" baseline="0" dirty="0" smtClean="0"/>
          </a:p>
          <a:p>
            <a:pPr algn="l" rtl="0"/>
            <a:r>
              <a:rPr lang="en-US" baseline="0" dirty="0" smtClean="0"/>
              <a:t>Unlike other Muslim Leaders in the region, Some historians argue that the rulers pressured the population to convert to Islam.</a:t>
            </a:r>
          </a:p>
          <a:p>
            <a:pPr algn="l" rtl="0"/>
            <a:endParaRPr lang="en-US" baseline="0" dirty="0" smtClean="0"/>
          </a:p>
          <a:p>
            <a:pPr algn="l" rtl="0"/>
            <a:r>
              <a:rPr lang="en-US" baseline="0" dirty="0" smtClean="0"/>
              <a:t>This however, was not the norm in terms of West African conversion, and is the only recorded occasion of such an event so early on as the 9</a:t>
            </a:r>
            <a:r>
              <a:rPr lang="en-US" baseline="30000" dirty="0" smtClean="0"/>
              <a:t>th</a:t>
            </a:r>
            <a:r>
              <a:rPr lang="en-US" baseline="0" dirty="0" smtClean="0"/>
              <a:t> century. West African conversion normally occurred with the conversion first, of the rulers, and then over the centuries Muslim conversion gradually increased among the local populations. </a:t>
            </a:r>
            <a:r>
              <a:rPr lang="en-US" baseline="0" dirty="0" smtClean="0"/>
              <a:t>(3)</a:t>
            </a:r>
            <a:endParaRPr lang="en-US" baseline="0" dirty="0" smtClean="0"/>
          </a:p>
          <a:p>
            <a:pPr algn="l" rtl="0"/>
            <a:endParaRPr lang="en-US" baseline="0" dirty="0" smtClean="0"/>
          </a:p>
          <a:p>
            <a:pPr algn="l" rtl="0"/>
            <a:r>
              <a:rPr lang="en-US" b="1" baseline="0" dirty="0" smtClean="0"/>
              <a:t>Footnotes:</a:t>
            </a:r>
            <a:endParaRPr lang="en-US" b="1" baseline="0" dirty="0" smtClean="0"/>
          </a:p>
          <a:p>
            <a:pPr algn="l" rtl="0"/>
            <a:r>
              <a:rPr lang="en-US" sz="1200" kern="1200" baseline="0" dirty="0" smtClean="0">
                <a:solidFill>
                  <a:schemeClr val="tx1"/>
                </a:solidFill>
                <a:latin typeface="+mn-lt"/>
                <a:ea typeface="+mn-ea"/>
                <a:cs typeface="+mn-cs"/>
              </a:rPr>
              <a:t>(1)</a:t>
            </a:r>
            <a:r>
              <a:rPr lang="en-US" sz="1200" kern="1200" dirty="0" smtClean="0">
                <a:solidFill>
                  <a:schemeClr val="tx1"/>
                </a:solidFill>
                <a:latin typeface="+mn-lt"/>
                <a:ea typeface="+mn-ea"/>
                <a:cs typeface="+mn-cs"/>
              </a:rPr>
              <a:t>A</a:t>
            </a:r>
            <a:r>
              <a:rPr lang="en-US" sz="1200" kern="1200" dirty="0" smtClean="0">
                <a:solidFill>
                  <a:schemeClr val="tx1"/>
                </a:solidFill>
                <a:latin typeface="+mn-lt"/>
                <a:ea typeface="+mn-ea"/>
                <a:cs typeface="+mn-cs"/>
              </a:rPr>
              <a:t>. </a:t>
            </a:r>
            <a:r>
              <a:rPr lang="en-US" sz="1200" kern="1200" dirty="0" err="1" smtClean="0">
                <a:solidFill>
                  <a:schemeClr val="tx1"/>
                </a:solidFill>
                <a:latin typeface="+mn-lt"/>
                <a:ea typeface="+mn-ea"/>
                <a:cs typeface="+mn-cs"/>
              </a:rPr>
              <a:t>Rahman</a:t>
            </a:r>
            <a:r>
              <a:rPr lang="en-US" sz="1200" kern="1200" dirty="0" smtClean="0">
                <a:solidFill>
                  <a:schemeClr val="tx1"/>
                </a:solidFill>
                <a:latin typeface="+mn-lt"/>
                <a:ea typeface="+mn-ea"/>
                <a:cs typeface="+mn-cs"/>
              </a:rPr>
              <a:t> I. </a:t>
            </a:r>
            <a:r>
              <a:rPr lang="en-US" sz="1200" kern="1200" dirty="0" err="1" smtClean="0">
                <a:solidFill>
                  <a:schemeClr val="tx1"/>
                </a:solidFill>
                <a:latin typeface="+mn-lt"/>
                <a:ea typeface="+mn-ea"/>
                <a:cs typeface="+mn-cs"/>
              </a:rPr>
              <a:t>Doi</a:t>
            </a:r>
            <a:r>
              <a:rPr lang="en-US" sz="1200" kern="1200" dirty="0" smtClean="0">
                <a:solidFill>
                  <a:schemeClr val="tx1"/>
                </a:solidFill>
                <a:latin typeface="+mn-lt"/>
                <a:ea typeface="+mn-ea"/>
                <a:cs typeface="+mn-cs"/>
              </a:rPr>
              <a:t>, </a:t>
            </a:r>
            <a:r>
              <a:rPr lang="en-US" sz="1200" i="1" kern="1200" dirty="0" smtClean="0">
                <a:solidFill>
                  <a:schemeClr val="tx1"/>
                </a:solidFill>
                <a:latin typeface="+mn-lt"/>
                <a:ea typeface="+mn-ea"/>
                <a:cs typeface="+mn-cs"/>
              </a:rPr>
              <a:t>Spread of Islam in West Africa</a:t>
            </a:r>
            <a:r>
              <a:rPr lang="en-US" sz="1200" kern="1200" dirty="0" smtClean="0">
                <a:solidFill>
                  <a:schemeClr val="tx1"/>
                </a:solidFill>
                <a:latin typeface="+mn-lt"/>
                <a:ea typeface="+mn-ea"/>
                <a:cs typeface="+mn-cs"/>
              </a:rPr>
              <a:t> (</a:t>
            </a:r>
            <a:r>
              <a:rPr lang="en-US" sz="1200" kern="1200" dirty="0" err="1" smtClean="0">
                <a:solidFill>
                  <a:schemeClr val="tx1"/>
                </a:solidFill>
                <a:latin typeface="+mn-lt"/>
                <a:ea typeface="+mn-ea"/>
                <a:cs typeface="+mn-cs"/>
              </a:rPr>
              <a:t>IslamReligion</a:t>
            </a:r>
            <a:r>
              <a:rPr lang="en-US" sz="1200" kern="1200" dirty="0" smtClean="0">
                <a:solidFill>
                  <a:schemeClr val="tx1"/>
                </a:solidFill>
                <a:latin typeface="+mn-lt"/>
                <a:ea typeface="+mn-ea"/>
                <a:cs typeface="+mn-cs"/>
              </a:rPr>
              <a:t>, 2006), p. 4</a:t>
            </a:r>
          </a:p>
          <a:p>
            <a:pPr algn="l" rtl="0"/>
            <a:r>
              <a:rPr lang="en-US" sz="1200" kern="1200" baseline="0" dirty="0" smtClean="0">
                <a:solidFill>
                  <a:schemeClr val="tx1"/>
                </a:solidFill>
                <a:latin typeface="+mn-lt"/>
                <a:ea typeface="+mn-ea"/>
                <a:cs typeface="+mn-cs"/>
              </a:rPr>
              <a:t>(2) </a:t>
            </a:r>
            <a:r>
              <a:rPr lang="en-US" sz="1200" kern="1200" dirty="0" smtClean="0">
                <a:solidFill>
                  <a:schemeClr val="tx1"/>
                </a:solidFill>
                <a:latin typeface="+mn-lt"/>
                <a:ea typeface="+mn-ea"/>
                <a:cs typeface="+mn-cs"/>
              </a:rPr>
              <a:t>A. </a:t>
            </a:r>
            <a:r>
              <a:rPr lang="en-US" sz="1200" kern="1200" dirty="0" err="1" smtClean="0">
                <a:solidFill>
                  <a:schemeClr val="tx1"/>
                </a:solidFill>
                <a:latin typeface="+mn-lt"/>
                <a:ea typeface="+mn-ea"/>
                <a:cs typeface="+mn-cs"/>
              </a:rPr>
              <a:t>Rahman</a:t>
            </a:r>
            <a:r>
              <a:rPr lang="en-US" sz="1200" kern="1200" dirty="0" smtClean="0">
                <a:solidFill>
                  <a:schemeClr val="tx1"/>
                </a:solidFill>
                <a:latin typeface="+mn-lt"/>
                <a:ea typeface="+mn-ea"/>
                <a:cs typeface="+mn-cs"/>
              </a:rPr>
              <a:t> I. </a:t>
            </a:r>
            <a:r>
              <a:rPr lang="en-US" sz="1200" kern="1200" dirty="0" err="1" smtClean="0">
                <a:solidFill>
                  <a:schemeClr val="tx1"/>
                </a:solidFill>
                <a:latin typeface="+mn-lt"/>
                <a:ea typeface="+mn-ea"/>
                <a:cs typeface="+mn-cs"/>
              </a:rPr>
              <a:t>Doi</a:t>
            </a:r>
            <a:r>
              <a:rPr lang="en-US" sz="1200" kern="1200" dirty="0" smtClean="0">
                <a:solidFill>
                  <a:schemeClr val="tx1"/>
                </a:solidFill>
                <a:latin typeface="+mn-lt"/>
                <a:ea typeface="+mn-ea"/>
                <a:cs typeface="+mn-cs"/>
              </a:rPr>
              <a:t>, </a:t>
            </a:r>
            <a:r>
              <a:rPr lang="en-US" sz="1200" i="1" kern="1200" dirty="0" smtClean="0">
                <a:solidFill>
                  <a:schemeClr val="tx1"/>
                </a:solidFill>
                <a:latin typeface="+mn-lt"/>
                <a:ea typeface="+mn-ea"/>
                <a:cs typeface="+mn-cs"/>
              </a:rPr>
              <a:t>Spread of Islam in West Africa</a:t>
            </a:r>
            <a:r>
              <a:rPr lang="en-US" sz="1200" kern="1200" dirty="0" smtClean="0">
                <a:solidFill>
                  <a:schemeClr val="tx1"/>
                </a:solidFill>
                <a:latin typeface="+mn-lt"/>
                <a:ea typeface="+mn-ea"/>
                <a:cs typeface="+mn-cs"/>
              </a:rPr>
              <a:t> (</a:t>
            </a:r>
            <a:r>
              <a:rPr lang="en-US" sz="1200" kern="1200" dirty="0" err="1" smtClean="0">
                <a:solidFill>
                  <a:schemeClr val="tx1"/>
                </a:solidFill>
                <a:latin typeface="+mn-lt"/>
                <a:ea typeface="+mn-ea"/>
                <a:cs typeface="+mn-cs"/>
              </a:rPr>
              <a:t>IslamReligion</a:t>
            </a:r>
            <a:r>
              <a:rPr lang="en-US" sz="1200" kern="1200" dirty="0" smtClean="0">
                <a:solidFill>
                  <a:schemeClr val="tx1"/>
                </a:solidFill>
                <a:latin typeface="+mn-lt"/>
                <a:ea typeface="+mn-ea"/>
                <a:cs typeface="+mn-cs"/>
              </a:rPr>
              <a:t>, 2006), p. 4</a:t>
            </a:r>
            <a:endParaRPr lang="en-US" baseline="0" dirty="0" smtClean="0"/>
          </a:p>
          <a:p>
            <a:pPr algn="l" rtl="0"/>
            <a:r>
              <a:rPr lang="en-US" baseline="0" dirty="0" smtClean="0"/>
              <a:t>(3) N</a:t>
            </a:r>
            <a:r>
              <a:rPr lang="en-US" baseline="0" dirty="0" smtClean="0"/>
              <a:t>. </a:t>
            </a:r>
            <a:r>
              <a:rPr lang="en-US" baseline="0" dirty="0" err="1" smtClean="0"/>
              <a:t>Levtzion</a:t>
            </a:r>
            <a:r>
              <a:rPr lang="en-US" baseline="0" dirty="0" smtClean="0"/>
              <a:t>, ‘Islam in Africa to 1800’, in the Oxford History of Islam, </a:t>
            </a:r>
            <a:r>
              <a:rPr lang="en-US" baseline="0" dirty="0" err="1" smtClean="0"/>
              <a:t>eds</a:t>
            </a:r>
            <a:r>
              <a:rPr lang="en-US" baseline="0" dirty="0" smtClean="0"/>
              <a:t>, John L. Esposito, </a:t>
            </a:r>
            <a:r>
              <a:rPr lang="en-US" i="1" baseline="0" dirty="0" smtClean="0"/>
              <a:t>Oxford Islamic Studies Online. </a:t>
            </a:r>
            <a:r>
              <a:rPr lang="en-US" i="0" baseline="0" dirty="0" smtClean="0"/>
              <a:t>Available at: (Accessed:7</a:t>
            </a:r>
            <a:r>
              <a:rPr lang="en-US" i="0" baseline="30000" dirty="0" smtClean="0"/>
              <a:t>th</a:t>
            </a:r>
            <a:r>
              <a:rPr lang="en-US" i="0" baseline="0" dirty="0" smtClean="0"/>
              <a:t> May 2018) p. 2</a:t>
            </a:r>
            <a:endParaRPr lang="en-US" baseline="0" dirty="0" smtClean="0"/>
          </a:p>
        </p:txBody>
      </p:sp>
      <p:sp>
        <p:nvSpPr>
          <p:cNvPr id="4" name="Slide Number Placeholder 3"/>
          <p:cNvSpPr>
            <a:spLocks noGrp="1"/>
          </p:cNvSpPr>
          <p:nvPr>
            <p:ph type="sldNum" sz="quarter" idx="10"/>
          </p:nvPr>
        </p:nvSpPr>
        <p:spPr/>
        <p:txBody>
          <a:bodyPr/>
          <a:lstStyle/>
          <a:p>
            <a:fld id="{5A5E7037-D2DB-4915-AF9D-580C4475F1EB}" type="slidenum">
              <a:rPr lang="ar-SA" smtClean="0"/>
              <a:pPr/>
              <a:t>15</a:t>
            </a:fld>
            <a:endParaRPr lang="ar-SA"/>
          </a:p>
        </p:txBody>
      </p:sp>
    </p:spTree>
    <p:extLst>
      <p:ext uri="{BB962C8B-B14F-4D97-AF65-F5344CB8AC3E}">
        <p14:creationId xmlns="" xmlns:p14="http://schemas.microsoft.com/office/powerpoint/2010/main" val="17793909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85000" lnSpcReduction="20000"/>
          </a:bodyPr>
          <a:lstStyle/>
          <a:p>
            <a:pPr algn="l" rtl="0"/>
            <a:r>
              <a:rPr lang="en-US" dirty="0" smtClean="0"/>
              <a:t>During the following decades Muslims</a:t>
            </a:r>
            <a:r>
              <a:rPr lang="en-US" baseline="0" dirty="0" smtClean="0"/>
              <a:t> began to intermingle more in the Kings capitals, the rulers permitted Muslim traders to live and reside in their own cities. The Muslim contribution to the economy, their role in the kings governance and the benefits of their presence meant they grew in influence and this was permitted by the rulers. </a:t>
            </a:r>
          </a:p>
          <a:p>
            <a:pPr algn="l" rtl="0"/>
            <a:endParaRPr lang="en-US" baseline="0" dirty="0" smtClean="0"/>
          </a:p>
          <a:p>
            <a:pPr algn="l" rtl="0"/>
            <a:r>
              <a:rPr lang="en-US" baseline="0" dirty="0" smtClean="0"/>
              <a:t>The general pattern of Islamic conversion in West Africa is that Kings and rulers preceded their subjects in converting and we will explain some of the reasons for this in the following slides. They permitted their populations to continue practicing their indigenous religions without forcing them to accept Islam.</a:t>
            </a:r>
          </a:p>
          <a:p>
            <a:pPr algn="l" rtl="0"/>
            <a:endParaRPr lang="en-US" baseline="0" dirty="0" smtClean="0"/>
          </a:p>
          <a:p>
            <a:pPr algn="l" rtl="0"/>
            <a:r>
              <a:rPr lang="en-US" baseline="0" dirty="0" smtClean="0"/>
              <a:t>As we already mentioned the Dynasty of </a:t>
            </a:r>
            <a:r>
              <a:rPr lang="en-US" baseline="0" dirty="0" err="1" smtClean="0"/>
              <a:t>Takrur</a:t>
            </a:r>
            <a:r>
              <a:rPr lang="en-US" baseline="0" dirty="0" smtClean="0"/>
              <a:t> state were the first to convert to Islam as early as 850 CE. However this continued. </a:t>
            </a:r>
          </a:p>
          <a:p>
            <a:pPr algn="l" rtl="0"/>
            <a:endParaRPr lang="en-US" baseline="0" dirty="0" smtClean="0"/>
          </a:p>
          <a:p>
            <a:pPr algn="l" rtl="0"/>
            <a:r>
              <a:rPr lang="en-US" baseline="0" dirty="0" smtClean="0"/>
              <a:t>Writing in 1068, </a:t>
            </a:r>
            <a:r>
              <a:rPr lang="en-US" baseline="0" dirty="0" err="1" smtClean="0"/>
              <a:t>Andalusian</a:t>
            </a:r>
            <a:r>
              <a:rPr lang="en-US" baseline="0" dirty="0" smtClean="0"/>
              <a:t> geographer, Al-</a:t>
            </a:r>
            <a:r>
              <a:rPr lang="en-US" baseline="0" dirty="0" err="1" smtClean="0"/>
              <a:t>Bakri</a:t>
            </a:r>
            <a:r>
              <a:rPr lang="en-US" baseline="0" dirty="0" smtClean="0"/>
              <a:t>, described how The King of </a:t>
            </a:r>
            <a:r>
              <a:rPr lang="en-US" baseline="0" dirty="0" err="1" smtClean="0"/>
              <a:t>Gao</a:t>
            </a:r>
            <a:r>
              <a:rPr lang="en-US" baseline="0" dirty="0" smtClean="0"/>
              <a:t> converted to Islam along with his ministers while the general population remained non-Muslim, and pre-Islamic customs remained in </a:t>
            </a:r>
            <a:r>
              <a:rPr lang="en-US" baseline="0" dirty="0" smtClean="0"/>
              <a:t>governance.(1)</a:t>
            </a:r>
            <a:endParaRPr lang="en-US" baseline="0" dirty="0" smtClean="0"/>
          </a:p>
          <a:p>
            <a:pPr algn="l" rtl="0"/>
            <a:endParaRPr lang="en-US" baseline="0" dirty="0" smtClean="0"/>
          </a:p>
          <a:p>
            <a:pPr algn="l" rtl="0"/>
            <a:r>
              <a:rPr lang="en-US" baseline="0" dirty="0" err="1" smtClean="0"/>
              <a:t>Kamen</a:t>
            </a:r>
            <a:r>
              <a:rPr lang="en-US" baseline="0" dirty="0" smtClean="0"/>
              <a:t> Bornu ruler between 1085 and 1097 CE, </a:t>
            </a:r>
            <a:r>
              <a:rPr lang="en-US" baseline="0" dirty="0" err="1" smtClean="0"/>
              <a:t>Umme-Jilme</a:t>
            </a:r>
            <a:r>
              <a:rPr lang="en-US" baseline="0" dirty="0" smtClean="0"/>
              <a:t>, accepted Islam during his rule at the hands of a merchant scholar named Muhammad Mani, this was the introduction of Islam in </a:t>
            </a:r>
            <a:r>
              <a:rPr lang="en-US" baseline="0" dirty="0" err="1" smtClean="0"/>
              <a:t>Kanem</a:t>
            </a:r>
            <a:r>
              <a:rPr lang="en-US" baseline="0" dirty="0" smtClean="0"/>
              <a:t> Bornu which was to become a primary place of Islamic knowledge in the coming centuries. Because of this conversion, </a:t>
            </a:r>
            <a:r>
              <a:rPr lang="en-US" baseline="0" dirty="0" err="1" smtClean="0"/>
              <a:t>Kanem</a:t>
            </a:r>
            <a:r>
              <a:rPr lang="en-US" baseline="0" dirty="0" smtClean="0"/>
              <a:t> Bornu became a key area of Islamic influence, linking the region with North Africa and the Middle east in Africa. </a:t>
            </a:r>
            <a:r>
              <a:rPr lang="en-US" baseline="0" dirty="0" err="1" smtClean="0"/>
              <a:t>Umme’s</a:t>
            </a:r>
            <a:r>
              <a:rPr lang="en-US" baseline="0" dirty="0" smtClean="0"/>
              <a:t> son (d.1150), during his 3</a:t>
            </a:r>
            <a:r>
              <a:rPr lang="en-US" baseline="30000" dirty="0" smtClean="0"/>
              <a:t>rd</a:t>
            </a:r>
            <a:r>
              <a:rPr lang="en-US" baseline="0" dirty="0" smtClean="0"/>
              <a:t> pilgrimage was crowned in </a:t>
            </a:r>
            <a:r>
              <a:rPr lang="en-US" baseline="0" dirty="0" smtClean="0"/>
              <a:t>Cairo.(2)</a:t>
            </a:r>
            <a:endParaRPr lang="en-US" baseline="0" dirty="0" smtClean="0"/>
          </a:p>
          <a:p>
            <a:pPr algn="l" rtl="0"/>
            <a:endParaRPr lang="en-US" baseline="0" dirty="0" smtClean="0"/>
          </a:p>
          <a:p>
            <a:pPr algn="l" rtl="0"/>
            <a:r>
              <a:rPr lang="en-US" dirty="0" smtClean="0"/>
              <a:t>Geographer Muhammad</a:t>
            </a:r>
            <a:r>
              <a:rPr lang="en-US" baseline="0" dirty="0" smtClean="0"/>
              <a:t> </a:t>
            </a:r>
            <a:r>
              <a:rPr lang="en-US" baseline="0" dirty="0" err="1" smtClean="0"/>
              <a:t>ibn</a:t>
            </a:r>
            <a:r>
              <a:rPr lang="en-US" baseline="0" dirty="0" smtClean="0"/>
              <a:t> </a:t>
            </a:r>
            <a:r>
              <a:rPr lang="en-US" baseline="0" dirty="0" err="1" smtClean="0"/>
              <a:t>Abi</a:t>
            </a:r>
            <a:r>
              <a:rPr lang="en-US" baseline="0" dirty="0" smtClean="0"/>
              <a:t> </a:t>
            </a:r>
            <a:r>
              <a:rPr lang="en-US" baseline="0" dirty="0" err="1" smtClean="0"/>
              <a:t>bakr</a:t>
            </a:r>
            <a:r>
              <a:rPr lang="en-US" baseline="0" dirty="0" smtClean="0"/>
              <a:t> </a:t>
            </a:r>
            <a:r>
              <a:rPr lang="en-US" dirty="0" smtClean="0"/>
              <a:t>Al </a:t>
            </a:r>
            <a:r>
              <a:rPr lang="en-US" dirty="0" err="1" smtClean="0"/>
              <a:t>Zuhri</a:t>
            </a:r>
            <a:r>
              <a:rPr lang="en-US" dirty="0" smtClean="0"/>
              <a:t> writing in 1137, explained that the people of Ghana were Muslim by 1076,</a:t>
            </a:r>
            <a:r>
              <a:rPr lang="en-US" baseline="0" dirty="0" smtClean="0"/>
              <a:t> while geographer</a:t>
            </a:r>
            <a:r>
              <a:rPr lang="en-US" dirty="0" smtClean="0"/>
              <a:t> al </a:t>
            </a:r>
            <a:r>
              <a:rPr lang="en-US" dirty="0" err="1" smtClean="0"/>
              <a:t>idrisi</a:t>
            </a:r>
            <a:r>
              <a:rPr lang="en-US" dirty="0" smtClean="0"/>
              <a:t> (d1165) Ghana</a:t>
            </a:r>
            <a:r>
              <a:rPr lang="en-US" baseline="0" dirty="0" smtClean="0"/>
              <a:t> was still one of the most powerful Muslim </a:t>
            </a:r>
            <a:r>
              <a:rPr lang="en-US" baseline="0" dirty="0" smtClean="0"/>
              <a:t>states.(3)</a:t>
            </a:r>
            <a:endParaRPr lang="en-US" baseline="0" dirty="0" smtClean="0"/>
          </a:p>
          <a:p>
            <a:pPr algn="l" rtl="0"/>
            <a:endParaRPr lang="en-US" baseline="0" dirty="0" smtClean="0"/>
          </a:p>
          <a:p>
            <a:pPr algn="l" rtl="0"/>
            <a:r>
              <a:rPr lang="en-US" b="1" baseline="0" dirty="0" smtClean="0"/>
              <a:t>Footnotes:</a:t>
            </a:r>
            <a:endParaRPr lang="en-US" b="1" baseline="0" dirty="0" smtClean="0"/>
          </a:p>
          <a:p>
            <a:pPr algn="l" rtl="0"/>
            <a:r>
              <a:rPr lang="en-US" baseline="0" dirty="0" smtClean="0"/>
              <a:t>(1)N</a:t>
            </a:r>
            <a:r>
              <a:rPr lang="en-US" baseline="0" dirty="0" smtClean="0"/>
              <a:t>. </a:t>
            </a:r>
            <a:r>
              <a:rPr lang="en-US" baseline="0" dirty="0" err="1" smtClean="0"/>
              <a:t>Levtzion</a:t>
            </a:r>
            <a:r>
              <a:rPr lang="en-US" baseline="0" dirty="0" smtClean="0"/>
              <a:t>, ‘Islam in Africa to 1800’, in the Oxford History of Islam, </a:t>
            </a:r>
            <a:r>
              <a:rPr lang="en-US" baseline="0" dirty="0" err="1" smtClean="0"/>
              <a:t>eds</a:t>
            </a:r>
            <a:r>
              <a:rPr lang="en-US" baseline="0" dirty="0" smtClean="0"/>
              <a:t>, John L. Esposito, </a:t>
            </a:r>
            <a:r>
              <a:rPr lang="en-US" i="1" baseline="0" dirty="0" smtClean="0"/>
              <a:t>Oxford Islamic Studies Online. </a:t>
            </a:r>
            <a:r>
              <a:rPr lang="en-US" i="0" baseline="0" dirty="0" smtClean="0"/>
              <a:t>Available at: (Accessed:7</a:t>
            </a:r>
            <a:r>
              <a:rPr lang="en-US" i="0" baseline="30000" dirty="0" smtClean="0"/>
              <a:t>th</a:t>
            </a:r>
            <a:r>
              <a:rPr lang="en-US" i="0" baseline="0" dirty="0" smtClean="0"/>
              <a:t> May 2018) p. 2</a:t>
            </a:r>
          </a:p>
          <a:p>
            <a:pPr algn="l" rtl="0"/>
            <a:r>
              <a:rPr lang="en-US" sz="1200" i="0" kern="1200" baseline="0" dirty="0" smtClean="0">
                <a:solidFill>
                  <a:schemeClr val="tx1"/>
                </a:solidFill>
                <a:latin typeface="+mn-lt"/>
                <a:ea typeface="+mn-ea"/>
                <a:cs typeface="+mn-cs"/>
              </a:rPr>
              <a:t>(2)</a:t>
            </a:r>
            <a:r>
              <a:rPr lang="en-US" sz="1200" kern="1200" dirty="0" smtClean="0">
                <a:solidFill>
                  <a:schemeClr val="tx1"/>
                </a:solidFill>
                <a:latin typeface="+mn-lt"/>
                <a:ea typeface="+mn-ea"/>
                <a:cs typeface="+mn-cs"/>
              </a:rPr>
              <a:t>A</a:t>
            </a:r>
            <a:r>
              <a:rPr lang="en-US" sz="1200" kern="1200" dirty="0" smtClean="0">
                <a:solidFill>
                  <a:schemeClr val="tx1"/>
                </a:solidFill>
                <a:latin typeface="+mn-lt"/>
                <a:ea typeface="+mn-ea"/>
                <a:cs typeface="+mn-cs"/>
              </a:rPr>
              <a:t>. </a:t>
            </a:r>
            <a:r>
              <a:rPr lang="en-US" sz="1200" kern="1200" dirty="0" err="1" smtClean="0">
                <a:solidFill>
                  <a:schemeClr val="tx1"/>
                </a:solidFill>
                <a:latin typeface="+mn-lt"/>
                <a:ea typeface="+mn-ea"/>
                <a:cs typeface="+mn-cs"/>
              </a:rPr>
              <a:t>Rahman</a:t>
            </a:r>
            <a:r>
              <a:rPr lang="en-US" sz="1200" kern="1200" dirty="0" smtClean="0">
                <a:solidFill>
                  <a:schemeClr val="tx1"/>
                </a:solidFill>
                <a:latin typeface="+mn-lt"/>
                <a:ea typeface="+mn-ea"/>
                <a:cs typeface="+mn-cs"/>
              </a:rPr>
              <a:t> I. </a:t>
            </a:r>
            <a:r>
              <a:rPr lang="en-US" sz="1200" kern="1200" dirty="0" err="1" smtClean="0">
                <a:solidFill>
                  <a:schemeClr val="tx1"/>
                </a:solidFill>
                <a:latin typeface="+mn-lt"/>
                <a:ea typeface="+mn-ea"/>
                <a:cs typeface="+mn-cs"/>
              </a:rPr>
              <a:t>Doi</a:t>
            </a:r>
            <a:r>
              <a:rPr lang="en-US" sz="1200" kern="1200" dirty="0" smtClean="0">
                <a:solidFill>
                  <a:schemeClr val="tx1"/>
                </a:solidFill>
                <a:latin typeface="+mn-lt"/>
                <a:ea typeface="+mn-ea"/>
                <a:cs typeface="+mn-cs"/>
              </a:rPr>
              <a:t>, </a:t>
            </a:r>
            <a:r>
              <a:rPr lang="en-US" sz="1200" i="1" kern="1200" dirty="0" smtClean="0">
                <a:solidFill>
                  <a:schemeClr val="tx1"/>
                </a:solidFill>
                <a:latin typeface="+mn-lt"/>
                <a:ea typeface="+mn-ea"/>
                <a:cs typeface="+mn-cs"/>
              </a:rPr>
              <a:t>Spread of Islam in West Africa</a:t>
            </a:r>
            <a:r>
              <a:rPr lang="en-US" sz="1200" kern="1200" dirty="0" smtClean="0">
                <a:solidFill>
                  <a:schemeClr val="tx1"/>
                </a:solidFill>
                <a:latin typeface="+mn-lt"/>
                <a:ea typeface="+mn-ea"/>
                <a:cs typeface="+mn-cs"/>
              </a:rPr>
              <a:t> (</a:t>
            </a:r>
            <a:r>
              <a:rPr lang="en-US" sz="1200" kern="1200" dirty="0" err="1" smtClean="0">
                <a:solidFill>
                  <a:schemeClr val="tx1"/>
                </a:solidFill>
                <a:latin typeface="+mn-lt"/>
                <a:ea typeface="+mn-ea"/>
                <a:cs typeface="+mn-cs"/>
              </a:rPr>
              <a:t>IslamReligion</a:t>
            </a:r>
            <a:r>
              <a:rPr lang="en-US" sz="1200" kern="1200" dirty="0" smtClean="0">
                <a:solidFill>
                  <a:schemeClr val="tx1"/>
                </a:solidFill>
                <a:latin typeface="+mn-lt"/>
                <a:ea typeface="+mn-ea"/>
                <a:cs typeface="+mn-cs"/>
              </a:rPr>
              <a:t>, 2006) p.12</a:t>
            </a:r>
            <a:endParaRPr lang="en-US" baseline="0" dirty="0" smtClean="0"/>
          </a:p>
          <a:p>
            <a:pPr algn="l" rtl="0"/>
            <a:r>
              <a:rPr lang="en-US" baseline="0" dirty="0" smtClean="0"/>
              <a:t>(3) N</a:t>
            </a:r>
            <a:r>
              <a:rPr lang="en-US" baseline="0" dirty="0" smtClean="0"/>
              <a:t>. </a:t>
            </a:r>
            <a:r>
              <a:rPr lang="en-US" baseline="0" dirty="0" err="1" smtClean="0"/>
              <a:t>Levtzion</a:t>
            </a:r>
            <a:r>
              <a:rPr lang="en-US" baseline="0" dirty="0" smtClean="0"/>
              <a:t>, ‘Islam in Africa to 1800’, in the Oxford History of Islam, </a:t>
            </a:r>
            <a:r>
              <a:rPr lang="en-US" baseline="0" dirty="0" err="1" smtClean="0"/>
              <a:t>eds</a:t>
            </a:r>
            <a:r>
              <a:rPr lang="en-US" baseline="0" dirty="0" smtClean="0"/>
              <a:t>, John L. Esposito, </a:t>
            </a:r>
            <a:r>
              <a:rPr lang="en-US" i="1" baseline="0" dirty="0" smtClean="0"/>
              <a:t>Oxford Islamic Studies Online. </a:t>
            </a:r>
            <a:r>
              <a:rPr lang="en-US" i="0" baseline="0" dirty="0" smtClean="0"/>
              <a:t>Available at: (Accessed:7</a:t>
            </a:r>
            <a:r>
              <a:rPr lang="en-US" i="0" baseline="30000" dirty="0" smtClean="0"/>
              <a:t>th</a:t>
            </a:r>
            <a:r>
              <a:rPr lang="en-US" i="0" baseline="0" dirty="0" smtClean="0"/>
              <a:t> May 2018) p. 3</a:t>
            </a:r>
            <a:endParaRPr lang="ar-SA" dirty="0"/>
          </a:p>
        </p:txBody>
      </p:sp>
      <p:sp>
        <p:nvSpPr>
          <p:cNvPr id="4" name="Slide Number Placeholder 3"/>
          <p:cNvSpPr>
            <a:spLocks noGrp="1"/>
          </p:cNvSpPr>
          <p:nvPr>
            <p:ph type="sldNum" sz="quarter" idx="10"/>
          </p:nvPr>
        </p:nvSpPr>
        <p:spPr/>
        <p:txBody>
          <a:bodyPr/>
          <a:lstStyle/>
          <a:p>
            <a:fld id="{5A5E7037-D2DB-4915-AF9D-580C4475F1EB}" type="slidenum">
              <a:rPr lang="ar-SA" smtClean="0"/>
              <a:pPr/>
              <a:t>16</a:t>
            </a:fld>
            <a:endParaRPr lang="ar-SA"/>
          </a:p>
        </p:txBody>
      </p:sp>
    </p:spTree>
    <p:extLst>
      <p:ext uri="{BB962C8B-B14F-4D97-AF65-F5344CB8AC3E}">
        <p14:creationId xmlns="" xmlns:p14="http://schemas.microsoft.com/office/powerpoint/2010/main" val="306528427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lgn="l" rtl="0"/>
            <a:r>
              <a:rPr lang="en-US" dirty="0" smtClean="0"/>
              <a:t>(1)</a:t>
            </a:r>
            <a:r>
              <a:rPr lang="en-US" baseline="0" dirty="0" smtClean="0"/>
              <a:t> </a:t>
            </a:r>
            <a:r>
              <a:rPr lang="en-US" sz="1200" kern="1200" dirty="0" smtClean="0">
                <a:solidFill>
                  <a:schemeClr val="tx1"/>
                </a:solidFill>
                <a:latin typeface="+mn-lt"/>
                <a:ea typeface="+mn-ea"/>
                <a:cs typeface="+mn-cs"/>
              </a:rPr>
              <a:t>A. </a:t>
            </a:r>
            <a:r>
              <a:rPr lang="en-US" sz="1200" kern="1200" dirty="0" err="1" smtClean="0">
                <a:solidFill>
                  <a:schemeClr val="tx1"/>
                </a:solidFill>
                <a:latin typeface="+mn-lt"/>
                <a:ea typeface="+mn-ea"/>
                <a:cs typeface="+mn-cs"/>
              </a:rPr>
              <a:t>Rahman</a:t>
            </a:r>
            <a:r>
              <a:rPr lang="en-US" sz="1200" kern="1200" dirty="0" smtClean="0">
                <a:solidFill>
                  <a:schemeClr val="tx1"/>
                </a:solidFill>
                <a:latin typeface="+mn-lt"/>
                <a:ea typeface="+mn-ea"/>
                <a:cs typeface="+mn-cs"/>
              </a:rPr>
              <a:t> I. </a:t>
            </a:r>
            <a:r>
              <a:rPr lang="en-US" sz="1200" kern="1200" dirty="0" err="1" smtClean="0">
                <a:solidFill>
                  <a:schemeClr val="tx1"/>
                </a:solidFill>
                <a:latin typeface="+mn-lt"/>
                <a:ea typeface="+mn-ea"/>
                <a:cs typeface="+mn-cs"/>
              </a:rPr>
              <a:t>Doi</a:t>
            </a:r>
            <a:r>
              <a:rPr lang="en-US" sz="1200" kern="1200" dirty="0" smtClean="0">
                <a:solidFill>
                  <a:schemeClr val="tx1"/>
                </a:solidFill>
                <a:latin typeface="+mn-lt"/>
                <a:ea typeface="+mn-ea"/>
                <a:cs typeface="+mn-cs"/>
              </a:rPr>
              <a:t>, </a:t>
            </a:r>
            <a:r>
              <a:rPr lang="en-US" sz="1200" i="1" kern="1200" dirty="0" smtClean="0">
                <a:solidFill>
                  <a:schemeClr val="tx1"/>
                </a:solidFill>
                <a:latin typeface="+mn-lt"/>
                <a:ea typeface="+mn-ea"/>
                <a:cs typeface="+mn-cs"/>
              </a:rPr>
              <a:t>Spread of Islam in West Africa</a:t>
            </a:r>
            <a:r>
              <a:rPr lang="en-US" sz="1200" kern="1200" dirty="0" smtClean="0">
                <a:solidFill>
                  <a:schemeClr val="tx1"/>
                </a:solidFill>
                <a:latin typeface="+mn-lt"/>
                <a:ea typeface="+mn-ea"/>
                <a:cs typeface="+mn-cs"/>
              </a:rPr>
              <a:t> (</a:t>
            </a:r>
            <a:r>
              <a:rPr lang="en-US" sz="1200" kern="1200" dirty="0" err="1" smtClean="0">
                <a:solidFill>
                  <a:schemeClr val="tx1"/>
                </a:solidFill>
                <a:latin typeface="+mn-lt"/>
                <a:ea typeface="+mn-ea"/>
                <a:cs typeface="+mn-cs"/>
              </a:rPr>
              <a:t>IslamReligion</a:t>
            </a:r>
            <a:r>
              <a:rPr lang="en-US" sz="1200" kern="1200" dirty="0" smtClean="0">
                <a:solidFill>
                  <a:schemeClr val="tx1"/>
                </a:solidFill>
                <a:latin typeface="+mn-lt"/>
                <a:ea typeface="+mn-ea"/>
                <a:cs typeface="+mn-cs"/>
              </a:rPr>
              <a:t>, 2006) p. 8</a:t>
            </a:r>
          </a:p>
          <a:p>
            <a:pPr algn="l" rtl="0"/>
            <a:r>
              <a:rPr lang="en-US" dirty="0" smtClean="0"/>
              <a:t>(2) </a:t>
            </a:r>
            <a:r>
              <a:rPr lang="en-US" baseline="0" dirty="0" smtClean="0"/>
              <a:t>N. </a:t>
            </a:r>
            <a:r>
              <a:rPr lang="en-US" baseline="0" dirty="0" err="1" smtClean="0"/>
              <a:t>Levtzion</a:t>
            </a:r>
            <a:r>
              <a:rPr lang="en-US" baseline="0" dirty="0" smtClean="0"/>
              <a:t>, ‘Islam in Africa to 1800’, in the Oxford History of Islam, </a:t>
            </a:r>
            <a:r>
              <a:rPr lang="en-US" baseline="0" dirty="0" err="1" smtClean="0"/>
              <a:t>eds</a:t>
            </a:r>
            <a:r>
              <a:rPr lang="en-US" baseline="0" dirty="0" smtClean="0"/>
              <a:t>, John L. Esposito, </a:t>
            </a:r>
            <a:r>
              <a:rPr lang="en-US" i="1" baseline="0" dirty="0" smtClean="0"/>
              <a:t>Oxford Islamic Studies Online. </a:t>
            </a:r>
            <a:r>
              <a:rPr lang="en-US" i="0" baseline="0" dirty="0" smtClean="0"/>
              <a:t>Available at: (Accessed:7</a:t>
            </a:r>
            <a:r>
              <a:rPr lang="en-US" i="0" baseline="30000" dirty="0" smtClean="0"/>
              <a:t>th</a:t>
            </a:r>
            <a:r>
              <a:rPr lang="en-US" i="0" baseline="0" dirty="0" smtClean="0"/>
              <a:t> May 2018) p.4 </a:t>
            </a:r>
          </a:p>
          <a:p>
            <a:pPr algn="l" rtl="0"/>
            <a:r>
              <a:rPr lang="en-US" i="0" baseline="0" dirty="0" smtClean="0"/>
              <a:t>(3) </a:t>
            </a:r>
            <a:r>
              <a:rPr lang="en-US" sz="1200" kern="1200" dirty="0" smtClean="0">
                <a:solidFill>
                  <a:schemeClr val="tx1"/>
                </a:solidFill>
                <a:latin typeface="+mn-lt"/>
                <a:ea typeface="+mn-ea"/>
                <a:cs typeface="+mn-cs"/>
              </a:rPr>
              <a:t>A. </a:t>
            </a:r>
            <a:r>
              <a:rPr lang="en-US" sz="1200" kern="1200" dirty="0" err="1" smtClean="0">
                <a:solidFill>
                  <a:schemeClr val="tx1"/>
                </a:solidFill>
                <a:latin typeface="+mn-lt"/>
                <a:ea typeface="+mn-ea"/>
                <a:cs typeface="+mn-cs"/>
              </a:rPr>
              <a:t>Rahman</a:t>
            </a:r>
            <a:r>
              <a:rPr lang="en-US" sz="1200" kern="1200" dirty="0" smtClean="0">
                <a:solidFill>
                  <a:schemeClr val="tx1"/>
                </a:solidFill>
                <a:latin typeface="+mn-lt"/>
                <a:ea typeface="+mn-ea"/>
                <a:cs typeface="+mn-cs"/>
              </a:rPr>
              <a:t> I. </a:t>
            </a:r>
            <a:r>
              <a:rPr lang="en-US" sz="1200" kern="1200" dirty="0" err="1" smtClean="0">
                <a:solidFill>
                  <a:schemeClr val="tx1"/>
                </a:solidFill>
                <a:latin typeface="+mn-lt"/>
                <a:ea typeface="+mn-ea"/>
                <a:cs typeface="+mn-cs"/>
              </a:rPr>
              <a:t>Doi</a:t>
            </a:r>
            <a:r>
              <a:rPr lang="en-US" sz="1200" kern="1200" dirty="0" smtClean="0">
                <a:solidFill>
                  <a:schemeClr val="tx1"/>
                </a:solidFill>
                <a:latin typeface="+mn-lt"/>
                <a:ea typeface="+mn-ea"/>
                <a:cs typeface="+mn-cs"/>
              </a:rPr>
              <a:t>, </a:t>
            </a:r>
            <a:r>
              <a:rPr lang="en-US" sz="1200" i="1" kern="1200" dirty="0" smtClean="0">
                <a:solidFill>
                  <a:schemeClr val="tx1"/>
                </a:solidFill>
                <a:latin typeface="+mn-lt"/>
                <a:ea typeface="+mn-ea"/>
                <a:cs typeface="+mn-cs"/>
              </a:rPr>
              <a:t>Spread of Islam in West Africa</a:t>
            </a:r>
            <a:r>
              <a:rPr lang="en-US" sz="1200" kern="1200" dirty="0" smtClean="0">
                <a:solidFill>
                  <a:schemeClr val="tx1"/>
                </a:solidFill>
                <a:latin typeface="+mn-lt"/>
                <a:ea typeface="+mn-ea"/>
                <a:cs typeface="+mn-cs"/>
              </a:rPr>
              <a:t> (</a:t>
            </a:r>
            <a:r>
              <a:rPr lang="en-US" sz="1200" kern="1200" dirty="0" err="1" smtClean="0">
                <a:solidFill>
                  <a:schemeClr val="tx1"/>
                </a:solidFill>
                <a:latin typeface="+mn-lt"/>
                <a:ea typeface="+mn-ea"/>
                <a:cs typeface="+mn-cs"/>
              </a:rPr>
              <a:t>IslamReligion</a:t>
            </a:r>
            <a:r>
              <a:rPr lang="en-US" sz="1200" kern="1200" dirty="0" smtClean="0">
                <a:solidFill>
                  <a:schemeClr val="tx1"/>
                </a:solidFill>
                <a:latin typeface="+mn-lt"/>
                <a:ea typeface="+mn-ea"/>
                <a:cs typeface="+mn-cs"/>
              </a:rPr>
              <a:t>, 2006) p. 8</a:t>
            </a:r>
            <a:endParaRPr lang="ar-SA" dirty="0"/>
          </a:p>
        </p:txBody>
      </p:sp>
      <p:sp>
        <p:nvSpPr>
          <p:cNvPr id="4" name="Slide Number Placeholder 3"/>
          <p:cNvSpPr>
            <a:spLocks noGrp="1"/>
          </p:cNvSpPr>
          <p:nvPr>
            <p:ph type="sldNum" sz="quarter" idx="10"/>
          </p:nvPr>
        </p:nvSpPr>
        <p:spPr/>
        <p:txBody>
          <a:bodyPr/>
          <a:lstStyle/>
          <a:p>
            <a:fld id="{5A5E7037-D2DB-4915-AF9D-580C4475F1EB}" type="slidenum">
              <a:rPr lang="ar-SA" smtClean="0"/>
              <a:pPr/>
              <a:t>17</a:t>
            </a:fld>
            <a:endParaRPr lang="ar-SA"/>
          </a:p>
        </p:txBody>
      </p:sp>
    </p:spTree>
    <p:extLst>
      <p:ext uri="{BB962C8B-B14F-4D97-AF65-F5344CB8AC3E}">
        <p14:creationId xmlns="" xmlns:p14="http://schemas.microsoft.com/office/powerpoint/2010/main" val="175376850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228600" marR="0" indent="-228600" algn="l" defTabSz="914400" rtl="0" eaLnBrk="1" fontAlgn="auto" latinLnBrk="0" hangingPunct="1">
              <a:lnSpc>
                <a:spcPct val="100000"/>
              </a:lnSpc>
              <a:spcBef>
                <a:spcPts val="0"/>
              </a:spcBef>
              <a:spcAft>
                <a:spcPts val="0"/>
              </a:spcAft>
              <a:buClrTx/>
              <a:buSzTx/>
              <a:buFontTx/>
              <a:buAutoNum type="arabicParenBoth"/>
              <a:tabLst/>
              <a:defRPr/>
            </a:pPr>
            <a:r>
              <a:rPr lang="en-US" sz="1200" kern="1200" dirty="0" smtClean="0">
                <a:solidFill>
                  <a:schemeClr val="tx1"/>
                </a:solidFill>
                <a:latin typeface="+mn-lt"/>
                <a:ea typeface="+mn-ea"/>
                <a:cs typeface="+mn-cs"/>
              </a:rPr>
              <a:t>A. </a:t>
            </a:r>
            <a:r>
              <a:rPr lang="en-US" sz="1200" kern="1200" dirty="0" err="1" smtClean="0">
                <a:solidFill>
                  <a:schemeClr val="tx1"/>
                </a:solidFill>
                <a:latin typeface="+mn-lt"/>
                <a:ea typeface="+mn-ea"/>
                <a:cs typeface="+mn-cs"/>
              </a:rPr>
              <a:t>Rahman</a:t>
            </a:r>
            <a:r>
              <a:rPr lang="en-US" sz="1200" kern="1200" dirty="0" smtClean="0">
                <a:solidFill>
                  <a:schemeClr val="tx1"/>
                </a:solidFill>
                <a:latin typeface="+mn-lt"/>
                <a:ea typeface="+mn-ea"/>
                <a:cs typeface="+mn-cs"/>
              </a:rPr>
              <a:t> I. </a:t>
            </a:r>
            <a:r>
              <a:rPr lang="en-US" sz="1200" kern="1200" dirty="0" err="1" smtClean="0">
                <a:solidFill>
                  <a:schemeClr val="tx1"/>
                </a:solidFill>
                <a:latin typeface="+mn-lt"/>
                <a:ea typeface="+mn-ea"/>
                <a:cs typeface="+mn-cs"/>
              </a:rPr>
              <a:t>Doi</a:t>
            </a:r>
            <a:r>
              <a:rPr lang="en-US" sz="1200" kern="1200" dirty="0" smtClean="0">
                <a:solidFill>
                  <a:schemeClr val="tx1"/>
                </a:solidFill>
                <a:latin typeface="+mn-lt"/>
                <a:ea typeface="+mn-ea"/>
                <a:cs typeface="+mn-cs"/>
              </a:rPr>
              <a:t>, </a:t>
            </a:r>
            <a:r>
              <a:rPr lang="en-US" sz="1200" i="1" kern="1200" dirty="0" smtClean="0">
                <a:solidFill>
                  <a:schemeClr val="tx1"/>
                </a:solidFill>
                <a:latin typeface="+mn-lt"/>
                <a:ea typeface="+mn-ea"/>
                <a:cs typeface="+mn-cs"/>
              </a:rPr>
              <a:t>Spread of Islam in West Africa</a:t>
            </a:r>
            <a:r>
              <a:rPr lang="en-US" sz="1200" kern="1200" dirty="0" smtClean="0">
                <a:solidFill>
                  <a:schemeClr val="tx1"/>
                </a:solidFill>
                <a:latin typeface="+mn-lt"/>
                <a:ea typeface="+mn-ea"/>
                <a:cs typeface="+mn-cs"/>
              </a:rPr>
              <a:t> (</a:t>
            </a:r>
            <a:r>
              <a:rPr lang="en-US" sz="1200" kern="1200" dirty="0" err="1" smtClean="0">
                <a:solidFill>
                  <a:schemeClr val="tx1"/>
                </a:solidFill>
                <a:latin typeface="+mn-lt"/>
                <a:ea typeface="+mn-ea"/>
                <a:cs typeface="+mn-cs"/>
              </a:rPr>
              <a:t>IslamReligion</a:t>
            </a:r>
            <a:r>
              <a:rPr lang="en-US" sz="1200" kern="1200" dirty="0" smtClean="0">
                <a:solidFill>
                  <a:schemeClr val="tx1"/>
                </a:solidFill>
                <a:latin typeface="+mn-lt"/>
                <a:ea typeface="+mn-ea"/>
                <a:cs typeface="+mn-cs"/>
              </a:rPr>
              <a:t>, 2006) p. 9</a:t>
            </a:r>
          </a:p>
          <a:p>
            <a:pPr marL="228600" marR="0" indent="-228600" algn="l" defTabSz="914400" rtl="0" eaLnBrk="1" fontAlgn="auto" latinLnBrk="0" hangingPunct="1">
              <a:lnSpc>
                <a:spcPct val="100000"/>
              </a:lnSpc>
              <a:spcBef>
                <a:spcPts val="0"/>
              </a:spcBef>
              <a:spcAft>
                <a:spcPts val="0"/>
              </a:spcAft>
              <a:buClrTx/>
              <a:buSzTx/>
              <a:buFontTx/>
              <a:buAutoNum type="arabicParenBoth"/>
              <a:tabLst/>
              <a:defRPr/>
            </a:pPr>
            <a:r>
              <a:rPr lang="en-US" sz="1200" kern="1200" dirty="0" smtClean="0">
                <a:solidFill>
                  <a:schemeClr val="tx1"/>
                </a:solidFill>
                <a:latin typeface="+mn-lt"/>
                <a:ea typeface="+mn-ea"/>
                <a:cs typeface="+mn-cs"/>
              </a:rPr>
              <a:t> David C. Conrad</a:t>
            </a:r>
            <a:r>
              <a:rPr lang="ar-SA" sz="1200" kern="1200" dirty="0" smtClean="0">
                <a:solidFill>
                  <a:schemeClr val="tx1"/>
                </a:solidFill>
                <a:latin typeface="+mn-lt"/>
                <a:ea typeface="+mn-ea"/>
                <a:cs typeface="+mn-cs"/>
              </a:rPr>
              <a:t>‏</a:t>
            </a:r>
            <a:r>
              <a:rPr lang="en-US" sz="1200" kern="1200" dirty="0" smtClean="0">
                <a:solidFill>
                  <a:schemeClr val="tx1"/>
                </a:solidFill>
                <a:latin typeface="+mn-lt"/>
                <a:ea typeface="+mn-ea"/>
                <a:cs typeface="+mn-cs"/>
              </a:rPr>
              <a:t>, </a:t>
            </a:r>
            <a:r>
              <a:rPr lang="en-US" sz="1200" i="1" kern="1200" dirty="0" smtClean="0">
                <a:solidFill>
                  <a:schemeClr val="tx1"/>
                </a:solidFill>
                <a:latin typeface="+mn-lt"/>
                <a:ea typeface="+mn-ea"/>
                <a:cs typeface="+mn-cs"/>
              </a:rPr>
              <a:t>Empires of Medieval West Africa: Ghana, Mali, and </a:t>
            </a:r>
            <a:r>
              <a:rPr lang="en-US" sz="1200" i="1" kern="1200" dirty="0" err="1" smtClean="0">
                <a:solidFill>
                  <a:schemeClr val="tx1"/>
                </a:solidFill>
                <a:latin typeface="+mn-lt"/>
                <a:ea typeface="+mn-ea"/>
                <a:cs typeface="+mn-cs"/>
              </a:rPr>
              <a:t>Songhay</a:t>
            </a:r>
            <a:r>
              <a:rPr lang="en-US" sz="1200" kern="1200" dirty="0" smtClean="0">
                <a:solidFill>
                  <a:schemeClr val="tx1"/>
                </a:solidFill>
                <a:latin typeface="+mn-lt"/>
                <a:ea typeface="+mn-ea"/>
                <a:cs typeface="+mn-cs"/>
              </a:rPr>
              <a:t> (New York: Shoreline Publishing Group LLC, 2005)</a:t>
            </a:r>
            <a:r>
              <a:rPr lang="en-US" sz="1200" kern="1200" baseline="0" dirty="0" smtClean="0">
                <a:solidFill>
                  <a:schemeClr val="tx1"/>
                </a:solidFill>
                <a:latin typeface="+mn-lt"/>
                <a:ea typeface="+mn-ea"/>
                <a:cs typeface="+mn-cs"/>
              </a:rPr>
              <a:t> p.12-13</a:t>
            </a:r>
            <a:endParaRPr lang="en-US" sz="1200" kern="1200" dirty="0" smtClean="0">
              <a:solidFill>
                <a:schemeClr val="tx1"/>
              </a:solidFill>
              <a:latin typeface="+mn-lt"/>
              <a:ea typeface="+mn-ea"/>
              <a:cs typeface="+mn-cs"/>
            </a:endParaRPr>
          </a:p>
          <a:p>
            <a:pPr marL="228600" marR="0" indent="-228600" algn="l" defTabSz="914400" rtl="0" eaLnBrk="1" fontAlgn="auto" latinLnBrk="0" hangingPunct="1">
              <a:lnSpc>
                <a:spcPct val="100000"/>
              </a:lnSpc>
              <a:spcBef>
                <a:spcPts val="0"/>
              </a:spcBef>
              <a:spcAft>
                <a:spcPts val="0"/>
              </a:spcAft>
              <a:buClrTx/>
              <a:buSzTx/>
              <a:buFontTx/>
              <a:buAutoNum type="arabicParenBoth"/>
              <a:tabLst/>
              <a:defRPr/>
            </a:pPr>
            <a:endParaRPr lang="en-US" sz="1200" kern="1200" dirty="0" smtClean="0">
              <a:solidFill>
                <a:schemeClr val="tx1"/>
              </a:solidFill>
              <a:latin typeface="+mn-lt"/>
              <a:ea typeface="+mn-ea"/>
              <a:cs typeface="+mn-cs"/>
            </a:endParaRPr>
          </a:p>
          <a:p>
            <a:pPr algn="l" rtl="0"/>
            <a:endParaRPr lang="ar-SA" dirty="0"/>
          </a:p>
        </p:txBody>
      </p:sp>
      <p:sp>
        <p:nvSpPr>
          <p:cNvPr id="4" name="Slide Number Placeholder 3"/>
          <p:cNvSpPr>
            <a:spLocks noGrp="1"/>
          </p:cNvSpPr>
          <p:nvPr>
            <p:ph type="sldNum" sz="quarter" idx="10"/>
          </p:nvPr>
        </p:nvSpPr>
        <p:spPr/>
        <p:txBody>
          <a:bodyPr/>
          <a:lstStyle/>
          <a:p>
            <a:fld id="{5A5E7037-D2DB-4915-AF9D-580C4475F1EB}" type="slidenum">
              <a:rPr lang="ar-SA" smtClean="0"/>
              <a:pPr/>
              <a:t>18</a:t>
            </a:fld>
            <a:endParaRPr lang="ar-SA"/>
          </a:p>
        </p:txBody>
      </p:sp>
    </p:spTree>
    <p:extLst>
      <p:ext uri="{BB962C8B-B14F-4D97-AF65-F5344CB8AC3E}">
        <p14:creationId xmlns="" xmlns:p14="http://schemas.microsoft.com/office/powerpoint/2010/main" val="229877560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ar-SA" dirty="0"/>
          </a:p>
        </p:txBody>
      </p:sp>
      <p:sp>
        <p:nvSpPr>
          <p:cNvPr id="4" name="Slide Number Placeholder 3"/>
          <p:cNvSpPr>
            <a:spLocks noGrp="1"/>
          </p:cNvSpPr>
          <p:nvPr>
            <p:ph type="sldNum" sz="quarter" idx="10"/>
          </p:nvPr>
        </p:nvSpPr>
        <p:spPr/>
        <p:txBody>
          <a:bodyPr/>
          <a:lstStyle/>
          <a:p>
            <a:fld id="{5A5E7037-D2DB-4915-AF9D-580C4475F1EB}" type="slidenum">
              <a:rPr lang="ar-SA" smtClean="0"/>
              <a:pPr/>
              <a:t>19</a:t>
            </a:fld>
            <a:endParaRPr lang="ar-SA"/>
          </a:p>
        </p:txBody>
      </p:sp>
    </p:spTree>
    <p:extLst>
      <p:ext uri="{BB962C8B-B14F-4D97-AF65-F5344CB8AC3E}">
        <p14:creationId xmlns="" xmlns:p14="http://schemas.microsoft.com/office/powerpoint/2010/main" val="64036220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lgn="l" rtl="0"/>
            <a:r>
              <a:rPr lang="en-US" dirty="0" smtClean="0"/>
              <a:t>(1) </a:t>
            </a:r>
            <a:r>
              <a:rPr lang="en-US" baseline="0" dirty="0" smtClean="0"/>
              <a:t>N. </a:t>
            </a:r>
            <a:r>
              <a:rPr lang="en-US" baseline="0" dirty="0" err="1" smtClean="0"/>
              <a:t>Levtzion</a:t>
            </a:r>
            <a:r>
              <a:rPr lang="en-US" baseline="0" dirty="0" smtClean="0"/>
              <a:t>, ‘Islam in Africa to 1800’, in the Oxford History of Islam, </a:t>
            </a:r>
            <a:r>
              <a:rPr lang="en-US" baseline="0" dirty="0" err="1" smtClean="0"/>
              <a:t>eds</a:t>
            </a:r>
            <a:r>
              <a:rPr lang="en-US" baseline="0" dirty="0" smtClean="0"/>
              <a:t>, John L. Esposito, </a:t>
            </a:r>
            <a:r>
              <a:rPr lang="en-US" i="1" baseline="0" dirty="0" smtClean="0"/>
              <a:t>Oxford Islamic Studies Online. </a:t>
            </a:r>
            <a:r>
              <a:rPr lang="en-US" i="0" baseline="0" dirty="0" smtClean="0"/>
              <a:t>Available at: (Accessed:7</a:t>
            </a:r>
            <a:r>
              <a:rPr lang="en-US" i="0" baseline="30000" dirty="0" smtClean="0"/>
              <a:t>th</a:t>
            </a:r>
            <a:r>
              <a:rPr lang="en-US" i="0" baseline="0" dirty="0" smtClean="0"/>
              <a:t> May 2018) p.3</a:t>
            </a:r>
            <a:endParaRPr lang="en-US" dirty="0" smtClean="0"/>
          </a:p>
          <a:p>
            <a:pPr algn="l" rtl="0"/>
            <a:r>
              <a:rPr lang="en-US" dirty="0" smtClean="0"/>
              <a:t>(2) </a:t>
            </a:r>
            <a:r>
              <a:rPr lang="en-US" baseline="0" dirty="0" smtClean="0"/>
              <a:t>N. </a:t>
            </a:r>
            <a:r>
              <a:rPr lang="en-US" baseline="0" dirty="0" err="1" smtClean="0"/>
              <a:t>Levtzion</a:t>
            </a:r>
            <a:r>
              <a:rPr lang="en-US" baseline="0" dirty="0" smtClean="0"/>
              <a:t>, ‘Islam in Africa to 1800’, in the Oxford History of Islam, </a:t>
            </a:r>
            <a:r>
              <a:rPr lang="en-US" baseline="0" dirty="0" err="1" smtClean="0"/>
              <a:t>eds</a:t>
            </a:r>
            <a:r>
              <a:rPr lang="en-US" baseline="0" dirty="0" smtClean="0"/>
              <a:t>, John L. Esposito, </a:t>
            </a:r>
            <a:r>
              <a:rPr lang="en-US" i="1" baseline="0" dirty="0" smtClean="0"/>
              <a:t>Oxford Islamic Studies Online. </a:t>
            </a:r>
            <a:r>
              <a:rPr lang="en-US" i="0" baseline="0" dirty="0" smtClean="0"/>
              <a:t>Available at: (Accessed:7</a:t>
            </a:r>
            <a:r>
              <a:rPr lang="en-US" i="0" baseline="30000" dirty="0" smtClean="0"/>
              <a:t>th</a:t>
            </a:r>
            <a:r>
              <a:rPr lang="en-US" i="0" baseline="0" dirty="0" smtClean="0"/>
              <a:t> May 2018) p.2</a:t>
            </a:r>
            <a:endParaRPr lang="ar-SA" dirty="0"/>
          </a:p>
        </p:txBody>
      </p:sp>
      <p:sp>
        <p:nvSpPr>
          <p:cNvPr id="4" name="Slide Number Placeholder 3"/>
          <p:cNvSpPr>
            <a:spLocks noGrp="1"/>
          </p:cNvSpPr>
          <p:nvPr>
            <p:ph type="sldNum" sz="quarter" idx="10"/>
          </p:nvPr>
        </p:nvSpPr>
        <p:spPr/>
        <p:txBody>
          <a:bodyPr/>
          <a:lstStyle/>
          <a:p>
            <a:fld id="{5A5E7037-D2DB-4915-AF9D-580C4475F1EB}" type="slidenum">
              <a:rPr lang="ar-SA" smtClean="0"/>
              <a:pPr/>
              <a:t>20</a:t>
            </a:fld>
            <a:endParaRPr lang="ar-SA"/>
          </a:p>
        </p:txBody>
      </p:sp>
    </p:spTree>
    <p:extLst>
      <p:ext uri="{BB962C8B-B14F-4D97-AF65-F5344CB8AC3E}">
        <p14:creationId xmlns="" xmlns:p14="http://schemas.microsoft.com/office/powerpoint/2010/main" val="69158298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70000" lnSpcReduction="20000"/>
          </a:bodyPr>
          <a:lstStyle/>
          <a:p>
            <a:pPr algn="l" rtl="0"/>
            <a:r>
              <a:rPr lang="en-US" dirty="0" smtClean="0"/>
              <a:t>West African</a:t>
            </a:r>
            <a:r>
              <a:rPr lang="en-US" baseline="0" dirty="0" smtClean="0"/>
              <a:t> elites would accept Islam due to the many benefits conversion came with, however they did so as long as no forced conversion was necessary on the local population, as to ensure their rule is not challenged. There is no doubt that with conversion came numerous political, economic and diplomatic benefits.</a:t>
            </a:r>
          </a:p>
          <a:p>
            <a:pPr algn="l" rtl="0"/>
            <a:endParaRPr lang="en-US" baseline="0" dirty="0" smtClean="0"/>
          </a:p>
          <a:p>
            <a:pPr algn="l" rtl="0"/>
            <a:r>
              <a:rPr lang="en-US" baseline="0" dirty="0" smtClean="0"/>
              <a:t>Firstly, conversion meant that the dynasty and their empire was now a part of the Muslim </a:t>
            </a:r>
            <a:r>
              <a:rPr lang="en-US" baseline="0" dirty="0" err="1" smtClean="0"/>
              <a:t>Ummah</a:t>
            </a:r>
            <a:r>
              <a:rPr lang="en-US" baseline="0" dirty="0" smtClean="0"/>
              <a:t>, which at the time was a very powerful force throughout the Middle East, Asia, Spain and North Africa. To be apart of it, which in Islamic terms meant a sense of brotherhood, assistance, support and cooperation, led to many benefits. The king now guaranteed a continuous flow of trade from Muslim traders arriving from powerful, wealthy, sophisticated and learned regions of the world, this included benefits to the empire as a whole but also individually.</a:t>
            </a:r>
          </a:p>
          <a:p>
            <a:pPr algn="l" rtl="0"/>
            <a:endParaRPr lang="en-US" baseline="0" dirty="0" smtClean="0"/>
          </a:p>
          <a:p>
            <a:pPr algn="l" rtl="0"/>
            <a:r>
              <a:rPr lang="en-US" baseline="0" dirty="0" smtClean="0"/>
              <a:t>The fact that converting to Islam didn’t necessitate the forceful conversion of the locals, chiefs found it to be further beneficial, this was because the locals, who were already accustomed with Islam and Muslims due to the previous two centuries of Muslim settlements and trade in the region, were able to continue their practices while the government obtain the benefits politically without forcing, in the early years of king conversion, Islamic law on the people, so locals continued religious practices, in general, as they were prior to leadership conversion.(1)   </a:t>
            </a:r>
          </a:p>
          <a:p>
            <a:pPr algn="l" rtl="0"/>
            <a:endParaRPr lang="en-US" baseline="0" dirty="0" smtClean="0"/>
          </a:p>
          <a:p>
            <a:pPr algn="l" rtl="0"/>
            <a:r>
              <a:rPr lang="en-US" baseline="0" dirty="0" smtClean="0"/>
              <a:t>Conversion also enabled the king to benefit from the literary skills of the Muslims, which facilitated communication with rulers throughout the Muslim world and enabling agreements and deals with Muslim powers from afar, hence solidifying the kings position in the region.(2)</a:t>
            </a:r>
          </a:p>
          <a:p>
            <a:pPr algn="l" rtl="0"/>
            <a:endParaRPr lang="en-US" baseline="0" dirty="0" smtClean="0"/>
          </a:p>
          <a:p>
            <a:pPr algn="l" rtl="0"/>
            <a:r>
              <a:rPr lang="en-US" baseline="0" dirty="0" smtClean="0"/>
              <a:t>Islam in general, at the time, was a sort of badge of honor that the kings sort to wear. Naturally this was due to the status of Islam at the time, as well as the culture of Knowledge, development and monotheism which Islam came with. (3)</a:t>
            </a:r>
          </a:p>
          <a:p>
            <a:pPr algn="l" rtl="0"/>
            <a:endParaRPr lang="en-US" baseline="0" dirty="0" smtClean="0"/>
          </a:p>
          <a:p>
            <a:pPr algn="l" rtl="0"/>
            <a:r>
              <a:rPr lang="en-US" baseline="0" dirty="0" smtClean="0"/>
              <a:t>Kings could also use this conversion as a political tool while appealing to Muslim rulers of North Africa, which they would feel obliged to respond to due to the link in faith. The fact that They could do this while not abandoning their subjects is critical to understand. So in many ways the state remained under pre-Islamic laws, the majority of population remained non Muslim, and continued their rituals, many of which the ruler took part in, however the kings also carried out some Islamic practices, and this bought him Some legitimacy from Muslim scholars and foreign states.(4)</a:t>
            </a:r>
          </a:p>
          <a:p>
            <a:pPr algn="l" rtl="0"/>
            <a:endParaRPr lang="en-US" baseline="0" dirty="0" smtClean="0"/>
          </a:p>
          <a:p>
            <a:pPr algn="l" rtl="0"/>
            <a:r>
              <a:rPr lang="en-US" b="1" baseline="0" dirty="0" smtClean="0"/>
              <a:t>Footnotes:</a:t>
            </a:r>
          </a:p>
          <a:p>
            <a:pPr algn="l" rtl="0"/>
            <a:r>
              <a:rPr lang="en-US" sz="1000" kern="1200" dirty="0" smtClean="0">
                <a:solidFill>
                  <a:schemeClr val="tx1"/>
                </a:solidFill>
                <a:latin typeface="+mn-lt"/>
                <a:ea typeface="+mn-ea"/>
                <a:cs typeface="+mn-cs"/>
              </a:rPr>
              <a:t>(1) </a:t>
            </a:r>
            <a:r>
              <a:rPr lang="en-US" sz="1000" kern="1200" dirty="0" err="1" smtClean="0">
                <a:solidFill>
                  <a:schemeClr val="tx1"/>
                </a:solidFill>
                <a:latin typeface="+mn-lt"/>
                <a:ea typeface="+mn-ea"/>
                <a:cs typeface="+mn-cs"/>
              </a:rPr>
              <a:t>Nyang</a:t>
            </a:r>
            <a:r>
              <a:rPr lang="en-US" sz="1000" kern="1200" dirty="0" smtClean="0">
                <a:solidFill>
                  <a:schemeClr val="tx1"/>
                </a:solidFill>
                <a:latin typeface="+mn-lt"/>
                <a:ea typeface="+mn-ea"/>
                <a:cs typeface="+mn-cs"/>
              </a:rPr>
              <a:t>, S. S. 'Islam and Politics In West Africa', </a:t>
            </a:r>
            <a:r>
              <a:rPr lang="en-US" sz="1000" i="1" kern="1200" dirty="0" smtClean="0">
                <a:solidFill>
                  <a:schemeClr val="tx1"/>
                </a:solidFill>
                <a:latin typeface="+mn-lt"/>
                <a:ea typeface="+mn-ea"/>
                <a:cs typeface="+mn-cs"/>
              </a:rPr>
              <a:t>A Journal of Opinion</a:t>
            </a:r>
            <a:r>
              <a:rPr lang="en-US" sz="1000" kern="1200" dirty="0" smtClean="0">
                <a:solidFill>
                  <a:schemeClr val="tx1"/>
                </a:solidFill>
                <a:latin typeface="+mn-lt"/>
                <a:ea typeface="+mn-ea"/>
                <a:cs typeface="+mn-cs"/>
              </a:rPr>
              <a:t>, Vol. 13, 1984, pp. 20</a:t>
            </a:r>
            <a:endParaRPr lang="en-US" sz="1000" b="0" baseline="0" dirty="0" smtClean="0"/>
          </a:p>
          <a:p>
            <a:pPr algn="l" rtl="0"/>
            <a:r>
              <a:rPr lang="en-US" sz="1000" baseline="0" dirty="0" smtClean="0"/>
              <a:t>(2) </a:t>
            </a:r>
            <a:r>
              <a:rPr lang="en-US" sz="1000" kern="1200" dirty="0" err="1" smtClean="0">
                <a:solidFill>
                  <a:schemeClr val="tx1"/>
                </a:solidFill>
                <a:latin typeface="+mn-lt"/>
                <a:ea typeface="+mn-ea"/>
                <a:cs typeface="+mn-cs"/>
              </a:rPr>
              <a:t>Margari</a:t>
            </a:r>
            <a:r>
              <a:rPr lang="en-US" sz="1000" kern="1200" dirty="0" smtClean="0">
                <a:solidFill>
                  <a:schemeClr val="tx1"/>
                </a:solidFill>
                <a:latin typeface="+mn-lt"/>
                <a:ea typeface="+mn-ea"/>
                <a:cs typeface="+mn-cs"/>
              </a:rPr>
              <a:t> Hill, </a:t>
            </a:r>
            <a:r>
              <a:rPr lang="en-US" sz="1000" i="1" kern="1200" dirty="0" smtClean="0">
                <a:solidFill>
                  <a:schemeClr val="tx1"/>
                </a:solidFill>
                <a:latin typeface="+mn-lt"/>
                <a:ea typeface="+mn-ea"/>
                <a:cs typeface="+mn-cs"/>
              </a:rPr>
              <a:t>The Spread of Islam in West Africa: Containment, Mixing, and Reform from the Eighth to the Twentieth Century</a:t>
            </a:r>
            <a:r>
              <a:rPr lang="en-US" sz="1000" kern="1200" dirty="0" smtClean="0">
                <a:solidFill>
                  <a:schemeClr val="tx1"/>
                </a:solidFill>
                <a:latin typeface="+mn-lt"/>
                <a:ea typeface="+mn-ea"/>
                <a:cs typeface="+mn-cs"/>
              </a:rPr>
              <a:t> (Stanford: Stanford University, 2009)</a:t>
            </a:r>
            <a:r>
              <a:rPr lang="en-US" sz="1000" kern="1200" baseline="0" dirty="0" smtClean="0">
                <a:solidFill>
                  <a:schemeClr val="tx1"/>
                </a:solidFill>
                <a:latin typeface="+mn-lt"/>
                <a:ea typeface="+mn-ea"/>
                <a:cs typeface="+mn-cs"/>
              </a:rPr>
              <a:t> p. 2</a:t>
            </a:r>
            <a:endParaRPr lang="en-US" sz="1000" baseline="0" dirty="0" smtClean="0"/>
          </a:p>
          <a:p>
            <a:pPr algn="l" rtl="0"/>
            <a:r>
              <a:rPr lang="en-US" sz="1000" baseline="0" dirty="0" smtClean="0"/>
              <a:t>(3) Ibid, p. 20</a:t>
            </a:r>
          </a:p>
          <a:p>
            <a:pPr algn="l" rtl="0"/>
            <a:r>
              <a:rPr lang="en-US" sz="1000" baseline="0" dirty="0" smtClean="0"/>
              <a:t>(4) </a:t>
            </a:r>
            <a:r>
              <a:rPr lang="en-US" sz="1000" kern="1200" dirty="0" err="1" smtClean="0">
                <a:solidFill>
                  <a:schemeClr val="tx1"/>
                </a:solidFill>
                <a:latin typeface="+mn-lt"/>
                <a:ea typeface="+mn-ea"/>
                <a:cs typeface="+mn-cs"/>
              </a:rPr>
              <a:t>Margari</a:t>
            </a:r>
            <a:r>
              <a:rPr lang="en-US" sz="1000" kern="1200" dirty="0" smtClean="0">
                <a:solidFill>
                  <a:schemeClr val="tx1"/>
                </a:solidFill>
                <a:latin typeface="+mn-lt"/>
                <a:ea typeface="+mn-ea"/>
                <a:cs typeface="+mn-cs"/>
              </a:rPr>
              <a:t> Hill, </a:t>
            </a:r>
            <a:r>
              <a:rPr lang="en-US" sz="1000" i="1" kern="1200" dirty="0" smtClean="0">
                <a:solidFill>
                  <a:schemeClr val="tx1"/>
                </a:solidFill>
                <a:latin typeface="+mn-lt"/>
                <a:ea typeface="+mn-ea"/>
                <a:cs typeface="+mn-cs"/>
              </a:rPr>
              <a:t>The Spread of Islam in West Africa: Containment, Mixing, and Reform from the Eighth to the Twentieth Century</a:t>
            </a:r>
            <a:r>
              <a:rPr lang="en-US" sz="1000" kern="1200" dirty="0" smtClean="0">
                <a:solidFill>
                  <a:schemeClr val="tx1"/>
                </a:solidFill>
                <a:latin typeface="+mn-lt"/>
                <a:ea typeface="+mn-ea"/>
                <a:cs typeface="+mn-cs"/>
              </a:rPr>
              <a:t> (Stanford: Stanford University, 2009)</a:t>
            </a:r>
            <a:r>
              <a:rPr lang="en-US" sz="1000" kern="1200" baseline="0" dirty="0" smtClean="0">
                <a:solidFill>
                  <a:schemeClr val="tx1"/>
                </a:solidFill>
                <a:latin typeface="+mn-lt"/>
                <a:ea typeface="+mn-ea"/>
                <a:cs typeface="+mn-cs"/>
              </a:rPr>
              <a:t> p. 3-4</a:t>
            </a:r>
            <a:endParaRPr lang="en-US" sz="1000" baseline="0" dirty="0" smtClean="0"/>
          </a:p>
          <a:p>
            <a:pPr algn="l" rtl="0"/>
            <a:endParaRPr lang="ar-SA" dirty="0"/>
          </a:p>
        </p:txBody>
      </p:sp>
      <p:sp>
        <p:nvSpPr>
          <p:cNvPr id="4" name="Slide Number Placeholder 3"/>
          <p:cNvSpPr>
            <a:spLocks noGrp="1"/>
          </p:cNvSpPr>
          <p:nvPr>
            <p:ph type="sldNum" sz="quarter" idx="10"/>
          </p:nvPr>
        </p:nvSpPr>
        <p:spPr/>
        <p:txBody>
          <a:bodyPr/>
          <a:lstStyle/>
          <a:p>
            <a:fld id="{5A5E7037-D2DB-4915-AF9D-580C4475F1EB}" type="slidenum">
              <a:rPr lang="ar-SA" smtClean="0"/>
              <a:pPr/>
              <a:t>21</a:t>
            </a:fld>
            <a:endParaRPr lang="ar-SA"/>
          </a:p>
        </p:txBody>
      </p:sp>
    </p:spTree>
    <p:extLst>
      <p:ext uri="{BB962C8B-B14F-4D97-AF65-F5344CB8AC3E}">
        <p14:creationId xmlns="" xmlns:p14="http://schemas.microsoft.com/office/powerpoint/2010/main" val="40524572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20000"/>
          </a:bodyPr>
          <a:lstStyle/>
          <a:p>
            <a:pPr algn="l" rtl="0"/>
            <a:r>
              <a:rPr lang="en-US" dirty="0" smtClean="0"/>
              <a:t>The prestige of Islam was such that Kings</a:t>
            </a:r>
            <a:r>
              <a:rPr lang="en-US" baseline="0" dirty="0" smtClean="0"/>
              <a:t> would find it politically wise and diplomatically useful to visit Muslim trading centers in an act of respect. Islam held an image at the time which appealed to elites as it offered status, the prestige of a world power, education and literacy.</a:t>
            </a:r>
          </a:p>
          <a:p>
            <a:pPr algn="l" rtl="0"/>
            <a:endParaRPr lang="en-US" baseline="0" dirty="0" smtClean="0"/>
          </a:p>
          <a:p>
            <a:pPr algn="l" rtl="0"/>
            <a:r>
              <a:rPr lang="en-US" baseline="0" dirty="0" smtClean="0"/>
              <a:t>The hajj was very important for kings who converted and it undoubtedly </a:t>
            </a:r>
            <a:r>
              <a:rPr lang="en-US" sz="1200" kern="1200" baseline="0" dirty="0" smtClean="0">
                <a:solidFill>
                  <a:schemeClr val="tx1"/>
                </a:solidFill>
                <a:latin typeface="+mn-lt"/>
                <a:ea typeface="+mn-ea"/>
                <a:cs typeface="+mn-cs"/>
              </a:rPr>
              <a:t>further legitimized their rule and strengthened the links between the </a:t>
            </a:r>
            <a:r>
              <a:rPr lang="en-US" sz="1200" kern="1200" baseline="0" dirty="0" err="1" smtClean="0">
                <a:solidFill>
                  <a:schemeClr val="tx1"/>
                </a:solidFill>
                <a:latin typeface="+mn-lt"/>
                <a:ea typeface="+mn-ea"/>
                <a:cs typeface="+mn-cs"/>
              </a:rPr>
              <a:t>Arabo</a:t>
            </a:r>
            <a:r>
              <a:rPr lang="en-US" sz="1200" kern="1200" baseline="0" dirty="0" smtClean="0">
                <a:solidFill>
                  <a:schemeClr val="tx1"/>
                </a:solidFill>
                <a:latin typeface="+mn-lt"/>
                <a:ea typeface="+mn-ea"/>
                <a:cs typeface="+mn-cs"/>
              </a:rPr>
              <a:t>-Islamic world and Sub-Saharan Africa.(2) Rulers would become well known to the Muslim world thereafter, they would make agreements and strong allies along their journeys. </a:t>
            </a:r>
            <a:r>
              <a:rPr lang="en-US" sz="1200" kern="1200" baseline="0" dirty="0" err="1" smtClean="0">
                <a:solidFill>
                  <a:schemeClr val="tx1"/>
                </a:solidFill>
                <a:latin typeface="+mn-lt"/>
                <a:ea typeface="+mn-ea"/>
                <a:cs typeface="+mn-cs"/>
              </a:rPr>
              <a:t>Umme-Jilme’s</a:t>
            </a:r>
            <a:r>
              <a:rPr lang="en-US" sz="1200" kern="1200" baseline="0" dirty="0" smtClean="0">
                <a:solidFill>
                  <a:schemeClr val="tx1"/>
                </a:solidFill>
                <a:latin typeface="+mn-lt"/>
                <a:ea typeface="+mn-ea"/>
                <a:cs typeface="+mn-cs"/>
              </a:rPr>
              <a:t> son in the 11</a:t>
            </a:r>
            <a:r>
              <a:rPr lang="en-US" sz="1200" kern="1200" baseline="30000" dirty="0" smtClean="0">
                <a:solidFill>
                  <a:schemeClr val="tx1"/>
                </a:solidFill>
                <a:latin typeface="+mn-lt"/>
                <a:ea typeface="+mn-ea"/>
                <a:cs typeface="+mn-cs"/>
              </a:rPr>
              <a:t>th</a:t>
            </a:r>
            <a:r>
              <a:rPr lang="en-US" sz="1200" kern="1200" baseline="0" dirty="0" smtClean="0">
                <a:solidFill>
                  <a:schemeClr val="tx1"/>
                </a:solidFill>
                <a:latin typeface="+mn-lt"/>
                <a:ea typeface="+mn-ea"/>
                <a:cs typeface="+mn-cs"/>
              </a:rPr>
              <a:t> century was crowned in Cairo, (as well as his son who established an embassy in Cairo and Tunis). Mansa Musa shocked Egypt and the Hejaz with his wealth and became world famous after his Pilgrimage. Kings would also learn along the way and in many cases the hajj, or the knowledge they acquired on the way, was what strengthened the devotedness to Islam.(3)</a:t>
            </a:r>
          </a:p>
          <a:p>
            <a:pPr algn="l" rtl="0"/>
            <a:endParaRPr lang="en-US" sz="1200" kern="1200" baseline="0" dirty="0" smtClean="0">
              <a:solidFill>
                <a:schemeClr val="tx1"/>
              </a:solidFill>
              <a:latin typeface="+mn-lt"/>
              <a:ea typeface="+mn-ea"/>
              <a:cs typeface="+mn-cs"/>
            </a:endParaRPr>
          </a:p>
          <a:p>
            <a:pPr algn="l" rtl="0"/>
            <a:r>
              <a:rPr lang="en-US" sz="1200" kern="1200" baseline="0" dirty="0" smtClean="0">
                <a:solidFill>
                  <a:schemeClr val="tx1"/>
                </a:solidFill>
                <a:latin typeface="+mn-lt"/>
                <a:ea typeface="+mn-ea"/>
                <a:cs typeface="+mn-cs"/>
              </a:rPr>
              <a:t>According to </a:t>
            </a:r>
            <a:r>
              <a:rPr lang="en-US" sz="1200" kern="1200" baseline="0" dirty="0" err="1" smtClean="0">
                <a:solidFill>
                  <a:schemeClr val="tx1"/>
                </a:solidFill>
                <a:latin typeface="+mn-lt"/>
                <a:ea typeface="+mn-ea"/>
                <a:cs typeface="+mn-cs"/>
              </a:rPr>
              <a:t>Nyang</a:t>
            </a:r>
            <a:r>
              <a:rPr lang="en-US" sz="1200" kern="1200" baseline="0" dirty="0" smtClean="0">
                <a:solidFill>
                  <a:schemeClr val="tx1"/>
                </a:solidFill>
                <a:latin typeface="+mn-lt"/>
                <a:ea typeface="+mn-ea"/>
                <a:cs typeface="+mn-cs"/>
              </a:rPr>
              <a:t>, in West Africa there is a common understanding that those who ‘know much more’ are expected, and tend to run things and are usually in control. Therefore, with the association of conversion linked with the prospect of becoming literate, conversion would have been the immediate reaction and motivation. Therefore, he states, “it became a logical act of self-interest for them to restrict the opportunities and benefits of conversion and literacy to themselves.” </a:t>
            </a:r>
          </a:p>
          <a:p>
            <a:pPr algn="l" rtl="0"/>
            <a:endParaRPr lang="en-US" sz="1200" kern="1200" baseline="0" dirty="0" smtClean="0">
              <a:solidFill>
                <a:schemeClr val="tx1"/>
              </a:solidFill>
              <a:latin typeface="+mn-lt"/>
              <a:ea typeface="+mn-ea"/>
              <a:cs typeface="+mn-cs"/>
            </a:endParaRPr>
          </a:p>
          <a:p>
            <a:pPr algn="l" rtl="0"/>
            <a:r>
              <a:rPr lang="en-US" sz="1200" b="1" kern="1200" baseline="0" dirty="0" smtClean="0">
                <a:solidFill>
                  <a:schemeClr val="tx1"/>
                </a:solidFill>
                <a:latin typeface="+mn-lt"/>
                <a:ea typeface="+mn-ea"/>
                <a:cs typeface="+mn-cs"/>
              </a:rPr>
              <a:t>Footnotes:</a:t>
            </a:r>
          </a:p>
          <a:p>
            <a:pPr algn="l" rtl="0"/>
            <a:endParaRPr lang="en-US" sz="1200" b="1" kern="1200" baseline="0" dirty="0" smtClean="0">
              <a:solidFill>
                <a:schemeClr val="tx1"/>
              </a:solidFill>
              <a:latin typeface="+mn-lt"/>
              <a:ea typeface="+mn-ea"/>
              <a:cs typeface="+mn-cs"/>
            </a:endParaRPr>
          </a:p>
          <a:p>
            <a:pPr algn="l" rtl="0"/>
            <a:r>
              <a:rPr lang="en-US" sz="1200" b="0" kern="1200" baseline="0" dirty="0" smtClean="0">
                <a:solidFill>
                  <a:schemeClr val="tx1"/>
                </a:solidFill>
                <a:latin typeface="+mn-lt"/>
                <a:ea typeface="+mn-ea"/>
                <a:cs typeface="+mn-cs"/>
              </a:rPr>
              <a:t>(1) </a:t>
            </a:r>
            <a:r>
              <a:rPr lang="en-US" sz="1200" kern="1200" dirty="0" err="1" smtClean="0">
                <a:solidFill>
                  <a:schemeClr val="tx1"/>
                </a:solidFill>
                <a:latin typeface="+mn-lt"/>
                <a:ea typeface="+mn-ea"/>
                <a:cs typeface="+mn-cs"/>
              </a:rPr>
              <a:t>Nyang</a:t>
            </a:r>
            <a:r>
              <a:rPr lang="en-US" sz="1200" kern="1200" dirty="0" smtClean="0">
                <a:solidFill>
                  <a:schemeClr val="tx1"/>
                </a:solidFill>
                <a:latin typeface="+mn-lt"/>
                <a:ea typeface="+mn-ea"/>
                <a:cs typeface="+mn-cs"/>
              </a:rPr>
              <a:t>, S. S. 'Islam and Politics In West Africa', </a:t>
            </a:r>
            <a:r>
              <a:rPr lang="en-US" sz="1200" i="1" kern="1200" dirty="0" smtClean="0">
                <a:solidFill>
                  <a:schemeClr val="tx1"/>
                </a:solidFill>
                <a:latin typeface="+mn-lt"/>
                <a:ea typeface="+mn-ea"/>
                <a:cs typeface="+mn-cs"/>
              </a:rPr>
              <a:t>A Journal of Opinion</a:t>
            </a:r>
            <a:r>
              <a:rPr lang="en-US" sz="1200" kern="1200" dirty="0" smtClean="0">
                <a:solidFill>
                  <a:schemeClr val="tx1"/>
                </a:solidFill>
                <a:latin typeface="+mn-lt"/>
                <a:ea typeface="+mn-ea"/>
                <a:cs typeface="+mn-cs"/>
              </a:rPr>
              <a:t>, Vol. 13, 1984, pp. 21</a:t>
            </a:r>
            <a:endParaRPr lang="en-US" sz="1200" b="0" kern="1200" baseline="0" dirty="0" smtClean="0">
              <a:solidFill>
                <a:schemeClr val="tx1"/>
              </a:solidFill>
              <a:latin typeface="+mn-lt"/>
              <a:ea typeface="+mn-ea"/>
              <a:cs typeface="+mn-cs"/>
            </a:endParaRPr>
          </a:p>
          <a:p>
            <a:pPr algn="l" rtl="0"/>
            <a:r>
              <a:rPr lang="en-US" sz="1200" b="0" kern="1200" baseline="0" dirty="0" smtClean="0">
                <a:solidFill>
                  <a:schemeClr val="tx1"/>
                </a:solidFill>
                <a:latin typeface="+mn-lt"/>
                <a:ea typeface="+mn-ea"/>
                <a:cs typeface="+mn-cs"/>
              </a:rPr>
              <a:t>(2) Ibid, p. 21</a:t>
            </a:r>
          </a:p>
          <a:p>
            <a:pPr marL="0" marR="0" indent="0" algn="l" defTabSz="914400" rtl="0" eaLnBrk="1" fontAlgn="auto" latinLnBrk="0" hangingPunct="1">
              <a:lnSpc>
                <a:spcPct val="100000"/>
              </a:lnSpc>
              <a:spcBef>
                <a:spcPts val="0"/>
              </a:spcBef>
              <a:spcAft>
                <a:spcPts val="0"/>
              </a:spcAft>
              <a:buClrTx/>
              <a:buSzTx/>
              <a:buFontTx/>
              <a:buNone/>
              <a:tabLst/>
              <a:defRPr/>
            </a:pPr>
            <a:r>
              <a:rPr lang="en-US" sz="1200" b="0" kern="1200" baseline="0" dirty="0" smtClean="0">
                <a:solidFill>
                  <a:schemeClr val="tx1"/>
                </a:solidFill>
                <a:latin typeface="+mn-lt"/>
                <a:ea typeface="+mn-ea"/>
                <a:cs typeface="+mn-cs"/>
              </a:rPr>
              <a:t>(3) </a:t>
            </a:r>
            <a:r>
              <a:rPr lang="en-US" sz="1200" kern="1200" dirty="0" smtClean="0">
                <a:solidFill>
                  <a:schemeClr val="tx1"/>
                </a:solidFill>
                <a:latin typeface="+mn-lt"/>
                <a:ea typeface="+mn-ea"/>
                <a:cs typeface="+mn-cs"/>
              </a:rPr>
              <a:t>A. </a:t>
            </a:r>
            <a:r>
              <a:rPr lang="en-US" sz="1200" kern="1200" dirty="0" err="1" smtClean="0">
                <a:solidFill>
                  <a:schemeClr val="tx1"/>
                </a:solidFill>
                <a:latin typeface="+mn-lt"/>
                <a:ea typeface="+mn-ea"/>
                <a:cs typeface="+mn-cs"/>
              </a:rPr>
              <a:t>Rahman</a:t>
            </a:r>
            <a:r>
              <a:rPr lang="en-US" sz="1200" kern="1200" dirty="0" smtClean="0">
                <a:solidFill>
                  <a:schemeClr val="tx1"/>
                </a:solidFill>
                <a:latin typeface="+mn-lt"/>
                <a:ea typeface="+mn-ea"/>
                <a:cs typeface="+mn-cs"/>
              </a:rPr>
              <a:t> I. </a:t>
            </a:r>
            <a:r>
              <a:rPr lang="en-US" sz="1200" kern="1200" dirty="0" err="1" smtClean="0">
                <a:solidFill>
                  <a:schemeClr val="tx1"/>
                </a:solidFill>
                <a:latin typeface="+mn-lt"/>
                <a:ea typeface="+mn-ea"/>
                <a:cs typeface="+mn-cs"/>
              </a:rPr>
              <a:t>Doi</a:t>
            </a:r>
            <a:r>
              <a:rPr lang="en-US" sz="1200" kern="1200" dirty="0" smtClean="0">
                <a:solidFill>
                  <a:schemeClr val="tx1"/>
                </a:solidFill>
                <a:latin typeface="+mn-lt"/>
                <a:ea typeface="+mn-ea"/>
                <a:cs typeface="+mn-cs"/>
              </a:rPr>
              <a:t>, </a:t>
            </a:r>
            <a:r>
              <a:rPr lang="en-US" sz="1200" i="1" kern="1200" dirty="0" smtClean="0">
                <a:solidFill>
                  <a:schemeClr val="tx1"/>
                </a:solidFill>
                <a:latin typeface="+mn-lt"/>
                <a:ea typeface="+mn-ea"/>
                <a:cs typeface="+mn-cs"/>
              </a:rPr>
              <a:t>Spread of Islam in West Africa</a:t>
            </a:r>
            <a:r>
              <a:rPr lang="en-US" sz="1200" kern="1200" dirty="0" smtClean="0">
                <a:solidFill>
                  <a:schemeClr val="tx1"/>
                </a:solidFill>
                <a:latin typeface="+mn-lt"/>
                <a:ea typeface="+mn-ea"/>
                <a:cs typeface="+mn-cs"/>
              </a:rPr>
              <a:t> (</a:t>
            </a:r>
            <a:r>
              <a:rPr lang="en-US" sz="1200" kern="1200" dirty="0" err="1" smtClean="0">
                <a:solidFill>
                  <a:schemeClr val="tx1"/>
                </a:solidFill>
                <a:latin typeface="+mn-lt"/>
                <a:ea typeface="+mn-ea"/>
                <a:cs typeface="+mn-cs"/>
              </a:rPr>
              <a:t>IslamReligion</a:t>
            </a:r>
            <a:r>
              <a:rPr lang="en-US" sz="1200" kern="1200" dirty="0" smtClean="0">
                <a:solidFill>
                  <a:schemeClr val="tx1"/>
                </a:solidFill>
                <a:latin typeface="+mn-lt"/>
                <a:ea typeface="+mn-ea"/>
                <a:cs typeface="+mn-cs"/>
              </a:rPr>
              <a:t>, 2006)</a:t>
            </a:r>
            <a:r>
              <a:rPr lang="en-US" sz="1200" kern="1200" baseline="0" dirty="0" smtClean="0">
                <a:solidFill>
                  <a:schemeClr val="tx1"/>
                </a:solidFill>
                <a:latin typeface="+mn-lt"/>
                <a:ea typeface="+mn-ea"/>
                <a:cs typeface="+mn-cs"/>
              </a:rPr>
              <a:t> p. 12</a:t>
            </a:r>
            <a:endParaRPr lang="en-US" sz="1200" b="0" kern="1200" baseline="0" dirty="0" smtClean="0">
              <a:solidFill>
                <a:schemeClr val="tx1"/>
              </a:solidFill>
              <a:latin typeface="+mn-lt"/>
              <a:ea typeface="+mn-ea"/>
              <a:cs typeface="+mn-cs"/>
            </a:endParaRPr>
          </a:p>
          <a:p>
            <a:pPr algn="l" rtl="0"/>
            <a:r>
              <a:rPr lang="en-US" sz="1200" b="0" kern="1200" baseline="0" dirty="0" smtClean="0">
                <a:solidFill>
                  <a:schemeClr val="tx1"/>
                </a:solidFill>
                <a:latin typeface="+mn-lt"/>
                <a:ea typeface="+mn-ea"/>
                <a:cs typeface="+mn-cs"/>
              </a:rPr>
              <a:t>(4) </a:t>
            </a:r>
            <a:r>
              <a:rPr lang="en-US" sz="1200" kern="1200" dirty="0" err="1" smtClean="0">
                <a:solidFill>
                  <a:schemeClr val="tx1"/>
                </a:solidFill>
                <a:latin typeface="+mn-lt"/>
                <a:ea typeface="+mn-ea"/>
                <a:cs typeface="+mn-cs"/>
              </a:rPr>
              <a:t>Nyang</a:t>
            </a:r>
            <a:r>
              <a:rPr lang="en-US" sz="1200" kern="1200" dirty="0" smtClean="0">
                <a:solidFill>
                  <a:schemeClr val="tx1"/>
                </a:solidFill>
                <a:latin typeface="+mn-lt"/>
                <a:ea typeface="+mn-ea"/>
                <a:cs typeface="+mn-cs"/>
              </a:rPr>
              <a:t>, S. S. 'Islam and Politics In West Africa', </a:t>
            </a:r>
            <a:r>
              <a:rPr lang="en-US" sz="1200" i="1" kern="1200" dirty="0" smtClean="0">
                <a:solidFill>
                  <a:schemeClr val="tx1"/>
                </a:solidFill>
                <a:latin typeface="+mn-lt"/>
                <a:ea typeface="+mn-ea"/>
                <a:cs typeface="+mn-cs"/>
              </a:rPr>
              <a:t>A Journal of Opinion</a:t>
            </a:r>
            <a:r>
              <a:rPr lang="en-US" sz="1200" kern="1200" dirty="0" smtClean="0">
                <a:solidFill>
                  <a:schemeClr val="tx1"/>
                </a:solidFill>
                <a:latin typeface="+mn-lt"/>
                <a:ea typeface="+mn-ea"/>
                <a:cs typeface="+mn-cs"/>
              </a:rPr>
              <a:t>, Vol. 13, 1984, pp. 21</a:t>
            </a:r>
            <a:endParaRPr lang="en-US" sz="1200" b="0" kern="1200" baseline="0" dirty="0" smtClean="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5A5E7037-D2DB-4915-AF9D-580C4475F1EB}" type="slidenum">
              <a:rPr lang="ar-SA" smtClean="0"/>
              <a:pPr/>
              <a:t>22</a:t>
            </a:fld>
            <a:endParaRPr lang="ar-SA"/>
          </a:p>
        </p:txBody>
      </p:sp>
    </p:spTree>
    <p:extLst>
      <p:ext uri="{BB962C8B-B14F-4D97-AF65-F5344CB8AC3E}">
        <p14:creationId xmlns="" xmlns:p14="http://schemas.microsoft.com/office/powerpoint/2010/main" val="370728412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77500" lnSpcReduction="20000"/>
          </a:bodyPr>
          <a:lstStyle/>
          <a:p>
            <a:pPr algn="l" rtl="0"/>
            <a:r>
              <a:rPr lang="en-US" dirty="0" smtClean="0"/>
              <a:t>When</a:t>
            </a:r>
            <a:r>
              <a:rPr lang="en-US" baseline="0" dirty="0" smtClean="0"/>
              <a:t> the early kings of West Africa adopted Islam as their religion, as mentioned, they didn’t force Islam on their populations. This extended to their state and social laws in their empires. The kings adopted Islam personally and thereafter Islamic and pagan practices seemed to have mixed. </a:t>
            </a:r>
          </a:p>
          <a:p>
            <a:pPr algn="l" rtl="0"/>
            <a:endParaRPr lang="en-US" baseline="0" dirty="0" smtClean="0"/>
          </a:p>
          <a:p>
            <a:pPr algn="l" rtl="0"/>
            <a:r>
              <a:rPr lang="en-US" baseline="0" dirty="0" smtClean="0"/>
              <a:t>In terms of governance, they adopted either a policy of continuation, where pre-Islamic, indigenous practices and laws remained as the law, or they mixed, where by indigenous laws remained in the courts but Islam became the state religion. </a:t>
            </a:r>
          </a:p>
          <a:p>
            <a:pPr algn="l" rtl="0"/>
            <a:endParaRPr lang="en-US" baseline="0" dirty="0" smtClean="0"/>
          </a:p>
          <a:p>
            <a:pPr algn="l" rtl="0"/>
            <a:r>
              <a:rPr lang="en-US" baseline="0" dirty="0" smtClean="0"/>
              <a:t>Personally this also occurred. Early kings generally  adopted some Islamic practices and leaving others, while they continued to practice Animist rituals and practices. Many of these rulers came under heavy criticism by the Islamic scholars present in their kingdoms, Berber, Arab and West African.  They adopted a middle position which would allow them to use Islam when needed and fall back on traditional religions when needed or when useful.(1)</a:t>
            </a:r>
          </a:p>
          <a:p>
            <a:pPr algn="l" rtl="0"/>
            <a:endParaRPr lang="en-US" baseline="0" dirty="0" smtClean="0"/>
          </a:p>
          <a:p>
            <a:pPr algn="l" rtl="0"/>
            <a:r>
              <a:rPr lang="en-US" baseline="0" dirty="0" smtClean="0"/>
              <a:t>In the case of the founder of the Mali Empire, </a:t>
            </a:r>
            <a:r>
              <a:rPr lang="en-US" baseline="0" dirty="0" err="1" smtClean="0"/>
              <a:t>Sundiata</a:t>
            </a:r>
            <a:r>
              <a:rPr lang="en-US" baseline="0" dirty="0" smtClean="0"/>
              <a:t> Keita (d.1255), he adopted Islam but mixed his personal practices between animism and Islam, he was also a magician, which caused many scholars to condemn him. He persecuted Islamic scholars who criticized pagan practices in the society.(2)</a:t>
            </a:r>
          </a:p>
          <a:p>
            <a:pPr algn="l" rtl="0"/>
            <a:endParaRPr lang="en-US" baseline="0" dirty="0" smtClean="0"/>
          </a:p>
          <a:p>
            <a:pPr algn="l" rtl="0"/>
            <a:r>
              <a:rPr lang="en-US" baseline="0" dirty="0" err="1" smtClean="0"/>
              <a:t>Sonni</a:t>
            </a:r>
            <a:r>
              <a:rPr lang="en-US" baseline="0" dirty="0" smtClean="0"/>
              <a:t> Ali (d.1491), who also mixed pagan and Islamic practices, both in personal practices and government laws, was labeled a pagan by the famous Algerian scholar, Al-</a:t>
            </a:r>
            <a:r>
              <a:rPr lang="en-US" baseline="0" dirty="0" err="1" smtClean="0"/>
              <a:t>Maghilli</a:t>
            </a:r>
            <a:r>
              <a:rPr lang="en-US" baseline="0" dirty="0" smtClean="0"/>
              <a:t> (d.1505), who was thereafter persecuted until </a:t>
            </a:r>
            <a:r>
              <a:rPr lang="en-US" baseline="0" dirty="0" err="1" smtClean="0"/>
              <a:t>Sonni</a:t>
            </a:r>
            <a:r>
              <a:rPr lang="en-US" baseline="0" dirty="0" smtClean="0"/>
              <a:t> Ali’s successor. (3)</a:t>
            </a:r>
          </a:p>
          <a:p>
            <a:pPr algn="l" rtl="0"/>
            <a:endParaRPr lang="en-US" baseline="0" dirty="0" smtClean="0"/>
          </a:p>
          <a:p>
            <a:pPr algn="l" rtl="0"/>
            <a:r>
              <a:rPr lang="en-US" baseline="0" dirty="0" smtClean="0"/>
              <a:t> Islamic law and pure adherence to Islam by Kings didn’t come until the 13</a:t>
            </a:r>
            <a:r>
              <a:rPr lang="en-US" baseline="30000" dirty="0" smtClean="0"/>
              <a:t>th</a:t>
            </a:r>
            <a:r>
              <a:rPr lang="en-US" baseline="0" dirty="0" smtClean="0"/>
              <a:t> and 14</a:t>
            </a:r>
            <a:r>
              <a:rPr lang="en-US" baseline="30000" dirty="0" smtClean="0"/>
              <a:t>th</a:t>
            </a:r>
            <a:r>
              <a:rPr lang="en-US" baseline="0" dirty="0" smtClean="0"/>
              <a:t> centuries when states began to implement Islamic law over traditional law and some rulers practiced Islam without mixing it with traditional practices.</a:t>
            </a:r>
          </a:p>
          <a:p>
            <a:pPr algn="l" rtl="0"/>
            <a:endParaRPr lang="en-US" baseline="0" dirty="0" smtClean="0"/>
          </a:p>
          <a:p>
            <a:pPr algn="l" rtl="0"/>
            <a:r>
              <a:rPr lang="en-US" baseline="0" dirty="0" smtClean="0"/>
              <a:t>However, the adoption of Islam by kings unquestionably allowed for Islam to be established in the region, especially on such a large scale, regardless of one’s opinion on the level to which they implemented Islam in their personal lives and socially.</a:t>
            </a:r>
          </a:p>
          <a:p>
            <a:pPr algn="l" rtl="0"/>
            <a:endParaRPr lang="en-US" baseline="0" dirty="0" smtClean="0"/>
          </a:p>
          <a:p>
            <a:pPr algn="l" rtl="0"/>
            <a:r>
              <a:rPr lang="en-US" b="1" baseline="0" dirty="0" smtClean="0"/>
              <a:t>Footnotes: </a:t>
            </a:r>
          </a:p>
          <a:p>
            <a:pPr marL="228600" marR="0" indent="-228600" algn="l" defTabSz="914400" rtl="0" eaLnBrk="1" fontAlgn="auto" latinLnBrk="0" hangingPunct="1">
              <a:lnSpc>
                <a:spcPct val="100000"/>
              </a:lnSpc>
              <a:spcBef>
                <a:spcPts val="0"/>
              </a:spcBef>
              <a:spcAft>
                <a:spcPts val="0"/>
              </a:spcAft>
              <a:buClrTx/>
              <a:buSzTx/>
              <a:buFontTx/>
              <a:buAutoNum type="arabicParenBoth"/>
              <a:tabLst/>
              <a:defRPr/>
            </a:pPr>
            <a:r>
              <a:rPr lang="en-US" baseline="0" dirty="0" smtClean="0"/>
              <a:t>N. </a:t>
            </a:r>
            <a:r>
              <a:rPr lang="en-US" baseline="0" dirty="0" err="1" smtClean="0"/>
              <a:t>Levtzion</a:t>
            </a:r>
            <a:r>
              <a:rPr lang="en-US" baseline="0" dirty="0" smtClean="0"/>
              <a:t>, ‘Islam in Africa to 1800’, in the Oxford History of Islam, </a:t>
            </a:r>
            <a:r>
              <a:rPr lang="en-US" baseline="0" dirty="0" err="1" smtClean="0"/>
              <a:t>eds</a:t>
            </a:r>
            <a:r>
              <a:rPr lang="en-US" baseline="0" dirty="0" smtClean="0"/>
              <a:t>, John L. Esposito, </a:t>
            </a:r>
            <a:r>
              <a:rPr lang="en-US" i="1" baseline="0" dirty="0" smtClean="0"/>
              <a:t>Oxford Islamic Studies Online. </a:t>
            </a:r>
            <a:r>
              <a:rPr lang="en-US" i="0" baseline="0" dirty="0" smtClean="0"/>
              <a:t>Available at: (Accessed:7</a:t>
            </a:r>
            <a:r>
              <a:rPr lang="en-US" i="0" baseline="30000" dirty="0" smtClean="0"/>
              <a:t>th</a:t>
            </a:r>
            <a:r>
              <a:rPr lang="en-US" i="0" baseline="0" dirty="0" smtClean="0"/>
              <a:t> May 2018) p. 3</a:t>
            </a:r>
          </a:p>
          <a:p>
            <a:pPr marL="228600" marR="0" indent="-228600" algn="l" defTabSz="914400" rtl="0" eaLnBrk="1" fontAlgn="auto" latinLnBrk="0" hangingPunct="1">
              <a:lnSpc>
                <a:spcPct val="100000"/>
              </a:lnSpc>
              <a:spcBef>
                <a:spcPts val="0"/>
              </a:spcBef>
              <a:spcAft>
                <a:spcPts val="0"/>
              </a:spcAft>
              <a:buClrTx/>
              <a:buSzTx/>
              <a:buFontTx/>
              <a:buAutoNum type="arabicParenBoth"/>
              <a:tabLst/>
              <a:defRPr/>
            </a:pPr>
            <a:r>
              <a:rPr lang="en-US" sz="1200" kern="1200" dirty="0" smtClean="0">
                <a:solidFill>
                  <a:schemeClr val="tx1"/>
                </a:solidFill>
                <a:latin typeface="+mn-lt"/>
                <a:ea typeface="+mn-ea"/>
                <a:cs typeface="+mn-cs"/>
              </a:rPr>
              <a:t>A. </a:t>
            </a:r>
            <a:r>
              <a:rPr lang="en-US" sz="1200" kern="1200" dirty="0" err="1" smtClean="0">
                <a:solidFill>
                  <a:schemeClr val="tx1"/>
                </a:solidFill>
                <a:latin typeface="+mn-lt"/>
                <a:ea typeface="+mn-ea"/>
                <a:cs typeface="+mn-cs"/>
              </a:rPr>
              <a:t>Rahman</a:t>
            </a:r>
            <a:r>
              <a:rPr lang="en-US" sz="1200" kern="1200" dirty="0" smtClean="0">
                <a:solidFill>
                  <a:schemeClr val="tx1"/>
                </a:solidFill>
                <a:latin typeface="+mn-lt"/>
                <a:ea typeface="+mn-ea"/>
                <a:cs typeface="+mn-cs"/>
              </a:rPr>
              <a:t> I. </a:t>
            </a:r>
            <a:r>
              <a:rPr lang="en-US" sz="1200" kern="1200" dirty="0" err="1" smtClean="0">
                <a:solidFill>
                  <a:schemeClr val="tx1"/>
                </a:solidFill>
                <a:latin typeface="+mn-lt"/>
                <a:ea typeface="+mn-ea"/>
                <a:cs typeface="+mn-cs"/>
              </a:rPr>
              <a:t>Doi</a:t>
            </a:r>
            <a:r>
              <a:rPr lang="en-US" sz="1200" kern="1200" dirty="0" smtClean="0">
                <a:solidFill>
                  <a:schemeClr val="tx1"/>
                </a:solidFill>
                <a:latin typeface="+mn-lt"/>
                <a:ea typeface="+mn-ea"/>
                <a:cs typeface="+mn-cs"/>
              </a:rPr>
              <a:t>, </a:t>
            </a:r>
            <a:r>
              <a:rPr lang="en-US" sz="1200" i="1" kern="1200" dirty="0" smtClean="0">
                <a:solidFill>
                  <a:schemeClr val="tx1"/>
                </a:solidFill>
                <a:latin typeface="+mn-lt"/>
                <a:ea typeface="+mn-ea"/>
                <a:cs typeface="+mn-cs"/>
              </a:rPr>
              <a:t>Spread of Islam in West Africa</a:t>
            </a:r>
            <a:r>
              <a:rPr lang="en-US" sz="1200" kern="1200" dirty="0" smtClean="0">
                <a:solidFill>
                  <a:schemeClr val="tx1"/>
                </a:solidFill>
                <a:latin typeface="+mn-lt"/>
                <a:ea typeface="+mn-ea"/>
                <a:cs typeface="+mn-cs"/>
              </a:rPr>
              <a:t> (</a:t>
            </a:r>
            <a:r>
              <a:rPr lang="en-US" sz="1200" kern="1200" dirty="0" err="1" smtClean="0">
                <a:solidFill>
                  <a:schemeClr val="tx1"/>
                </a:solidFill>
                <a:latin typeface="+mn-lt"/>
                <a:ea typeface="+mn-ea"/>
                <a:cs typeface="+mn-cs"/>
              </a:rPr>
              <a:t>IslamReligion</a:t>
            </a:r>
            <a:r>
              <a:rPr lang="en-US" sz="1200" kern="1200" dirty="0" smtClean="0">
                <a:solidFill>
                  <a:schemeClr val="tx1"/>
                </a:solidFill>
                <a:latin typeface="+mn-lt"/>
                <a:ea typeface="+mn-ea"/>
                <a:cs typeface="+mn-cs"/>
              </a:rPr>
              <a:t>, 2006) p. 8</a:t>
            </a:r>
          </a:p>
          <a:p>
            <a:pPr marL="228600" marR="0" indent="-228600" algn="l" defTabSz="914400" rtl="0" eaLnBrk="1" fontAlgn="auto" latinLnBrk="0" hangingPunct="1">
              <a:lnSpc>
                <a:spcPct val="100000"/>
              </a:lnSpc>
              <a:spcBef>
                <a:spcPts val="0"/>
              </a:spcBef>
              <a:spcAft>
                <a:spcPts val="0"/>
              </a:spcAft>
              <a:buClrTx/>
              <a:buSzTx/>
              <a:buFontTx/>
              <a:buAutoNum type="arabicParenBoth"/>
              <a:tabLst/>
              <a:defRPr/>
            </a:pPr>
            <a:r>
              <a:rPr lang="en-US" sz="1200" kern="1200" dirty="0" smtClean="0">
                <a:solidFill>
                  <a:schemeClr val="tx1"/>
                </a:solidFill>
                <a:latin typeface="+mn-lt"/>
                <a:ea typeface="+mn-ea"/>
                <a:cs typeface="+mn-cs"/>
              </a:rPr>
              <a:t>A. </a:t>
            </a:r>
            <a:r>
              <a:rPr lang="en-US" sz="1200" kern="1200" dirty="0" err="1" smtClean="0">
                <a:solidFill>
                  <a:schemeClr val="tx1"/>
                </a:solidFill>
                <a:latin typeface="+mn-lt"/>
                <a:ea typeface="+mn-ea"/>
                <a:cs typeface="+mn-cs"/>
              </a:rPr>
              <a:t>Rahman</a:t>
            </a:r>
            <a:r>
              <a:rPr lang="en-US" sz="1200" kern="1200" dirty="0" smtClean="0">
                <a:solidFill>
                  <a:schemeClr val="tx1"/>
                </a:solidFill>
                <a:latin typeface="+mn-lt"/>
                <a:ea typeface="+mn-ea"/>
                <a:cs typeface="+mn-cs"/>
              </a:rPr>
              <a:t> I. </a:t>
            </a:r>
            <a:r>
              <a:rPr lang="en-US" sz="1200" kern="1200" dirty="0" err="1" smtClean="0">
                <a:solidFill>
                  <a:schemeClr val="tx1"/>
                </a:solidFill>
                <a:latin typeface="+mn-lt"/>
                <a:ea typeface="+mn-ea"/>
                <a:cs typeface="+mn-cs"/>
              </a:rPr>
              <a:t>Doi</a:t>
            </a:r>
            <a:r>
              <a:rPr lang="en-US" sz="1200" kern="1200" dirty="0" smtClean="0">
                <a:solidFill>
                  <a:schemeClr val="tx1"/>
                </a:solidFill>
                <a:latin typeface="+mn-lt"/>
                <a:ea typeface="+mn-ea"/>
                <a:cs typeface="+mn-cs"/>
              </a:rPr>
              <a:t>, </a:t>
            </a:r>
            <a:r>
              <a:rPr lang="en-US" sz="1200" i="1" kern="1200" dirty="0" smtClean="0">
                <a:solidFill>
                  <a:schemeClr val="tx1"/>
                </a:solidFill>
                <a:latin typeface="+mn-lt"/>
                <a:ea typeface="+mn-ea"/>
                <a:cs typeface="+mn-cs"/>
              </a:rPr>
              <a:t>Spread of Islam in West Africa</a:t>
            </a:r>
            <a:r>
              <a:rPr lang="en-US" sz="1200" kern="1200" dirty="0" smtClean="0">
                <a:solidFill>
                  <a:schemeClr val="tx1"/>
                </a:solidFill>
                <a:latin typeface="+mn-lt"/>
                <a:ea typeface="+mn-ea"/>
                <a:cs typeface="+mn-cs"/>
              </a:rPr>
              <a:t> (</a:t>
            </a:r>
            <a:r>
              <a:rPr lang="en-US" sz="1200" kern="1200" dirty="0" err="1" smtClean="0">
                <a:solidFill>
                  <a:schemeClr val="tx1"/>
                </a:solidFill>
                <a:latin typeface="+mn-lt"/>
                <a:ea typeface="+mn-ea"/>
                <a:cs typeface="+mn-cs"/>
              </a:rPr>
              <a:t>IslamReligion</a:t>
            </a:r>
            <a:r>
              <a:rPr lang="en-US" sz="1200" kern="1200" dirty="0" smtClean="0">
                <a:solidFill>
                  <a:schemeClr val="tx1"/>
                </a:solidFill>
                <a:latin typeface="+mn-lt"/>
                <a:ea typeface="+mn-ea"/>
                <a:cs typeface="+mn-cs"/>
              </a:rPr>
              <a:t>, 2006)</a:t>
            </a:r>
            <a:r>
              <a:rPr lang="en-US" sz="1200" kern="1200" baseline="0" dirty="0" smtClean="0">
                <a:solidFill>
                  <a:schemeClr val="tx1"/>
                </a:solidFill>
                <a:latin typeface="+mn-lt"/>
                <a:ea typeface="+mn-ea"/>
                <a:cs typeface="+mn-cs"/>
              </a:rPr>
              <a:t> p. 9</a:t>
            </a:r>
          </a:p>
          <a:p>
            <a:pPr marL="228600" marR="0" indent="-228600" algn="l" defTabSz="914400" rtl="0" eaLnBrk="1" fontAlgn="auto" latinLnBrk="0" hangingPunct="1">
              <a:lnSpc>
                <a:spcPct val="100000"/>
              </a:lnSpc>
              <a:spcBef>
                <a:spcPts val="0"/>
              </a:spcBef>
              <a:spcAft>
                <a:spcPts val="0"/>
              </a:spcAft>
              <a:buClrTx/>
              <a:buSzTx/>
              <a:buFontTx/>
              <a:buAutoNum type="arabicParenBoth"/>
              <a:tabLst/>
              <a:defRPr/>
            </a:pPr>
            <a:endParaRPr lang="en-US" sz="1200" kern="1200" dirty="0" smtClean="0">
              <a:solidFill>
                <a:schemeClr val="tx1"/>
              </a:solidFill>
              <a:latin typeface="+mn-lt"/>
              <a:ea typeface="+mn-ea"/>
              <a:cs typeface="+mn-cs"/>
            </a:endParaRPr>
          </a:p>
          <a:p>
            <a:pPr marL="228600" marR="0" indent="-228600" algn="l" defTabSz="914400" rtl="0" eaLnBrk="1" fontAlgn="auto" latinLnBrk="0" hangingPunct="1">
              <a:lnSpc>
                <a:spcPct val="100000"/>
              </a:lnSpc>
              <a:spcBef>
                <a:spcPts val="0"/>
              </a:spcBef>
              <a:spcAft>
                <a:spcPts val="0"/>
              </a:spcAft>
              <a:buClrTx/>
              <a:buSzTx/>
              <a:buFontTx/>
              <a:buAutoNum type="arabicParenBoth"/>
              <a:tabLst/>
              <a:defRPr/>
            </a:pPr>
            <a:endParaRPr lang="ar-SA" dirty="0" smtClean="0"/>
          </a:p>
          <a:p>
            <a:pPr algn="l" rtl="0"/>
            <a:endParaRPr lang="en-US" b="0" baseline="0" dirty="0" smtClean="0"/>
          </a:p>
          <a:p>
            <a:pPr algn="l" rtl="0"/>
            <a:endParaRPr lang="en-US" baseline="0" dirty="0" smtClean="0"/>
          </a:p>
        </p:txBody>
      </p:sp>
      <p:sp>
        <p:nvSpPr>
          <p:cNvPr id="4" name="Slide Number Placeholder 3"/>
          <p:cNvSpPr>
            <a:spLocks noGrp="1"/>
          </p:cNvSpPr>
          <p:nvPr>
            <p:ph type="sldNum" sz="quarter" idx="10"/>
          </p:nvPr>
        </p:nvSpPr>
        <p:spPr/>
        <p:txBody>
          <a:bodyPr/>
          <a:lstStyle/>
          <a:p>
            <a:fld id="{5A5E7037-D2DB-4915-AF9D-580C4475F1EB}" type="slidenum">
              <a:rPr lang="ar-SA" smtClean="0"/>
              <a:pPr/>
              <a:t>23</a:t>
            </a:fld>
            <a:endParaRPr lang="ar-SA"/>
          </a:p>
        </p:txBody>
      </p:sp>
    </p:spTree>
    <p:extLst>
      <p:ext uri="{BB962C8B-B14F-4D97-AF65-F5344CB8AC3E}">
        <p14:creationId xmlns="" xmlns:p14="http://schemas.microsoft.com/office/powerpoint/2010/main" val="257860738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lgn="l" rtl="0"/>
            <a:r>
              <a:rPr lang="en-US" dirty="0" smtClean="0"/>
              <a:t>Following the first method of the spread of Islam which led to some converts to Islam from the local population but strongly effected the elite,</a:t>
            </a:r>
            <a:r>
              <a:rPr lang="en-US" baseline="0" dirty="0" smtClean="0"/>
              <a:t> kings and dynasties, the next means for the spread of Islam occurred in the 11</a:t>
            </a:r>
            <a:r>
              <a:rPr lang="en-US" baseline="30000" dirty="0" smtClean="0"/>
              <a:t>th</a:t>
            </a:r>
            <a:r>
              <a:rPr lang="en-US" baseline="0" dirty="0" smtClean="0"/>
              <a:t> to the 13</a:t>
            </a:r>
            <a:r>
              <a:rPr lang="en-US" baseline="30000" dirty="0" smtClean="0"/>
              <a:t>th</a:t>
            </a:r>
            <a:r>
              <a:rPr lang="en-US" baseline="0" dirty="0" smtClean="0"/>
              <a:t> centuries. This was the Jihadist invasions of African kingdoms by both West African states and the </a:t>
            </a:r>
            <a:r>
              <a:rPr lang="en-US" baseline="0" dirty="0" err="1" smtClean="0"/>
              <a:t>Moravids</a:t>
            </a:r>
            <a:r>
              <a:rPr lang="en-US" baseline="0" dirty="0" smtClean="0"/>
              <a:t>, this further established Islam in the region.</a:t>
            </a:r>
            <a:endParaRPr lang="ar-SA" dirty="0"/>
          </a:p>
        </p:txBody>
      </p:sp>
      <p:sp>
        <p:nvSpPr>
          <p:cNvPr id="4" name="Slide Number Placeholder 3"/>
          <p:cNvSpPr>
            <a:spLocks noGrp="1"/>
          </p:cNvSpPr>
          <p:nvPr>
            <p:ph type="sldNum" sz="quarter" idx="10"/>
          </p:nvPr>
        </p:nvSpPr>
        <p:spPr/>
        <p:txBody>
          <a:bodyPr/>
          <a:lstStyle/>
          <a:p>
            <a:fld id="{5A5E7037-D2DB-4915-AF9D-580C4475F1EB}" type="slidenum">
              <a:rPr lang="ar-SA" smtClean="0"/>
              <a:pPr/>
              <a:t>24</a:t>
            </a:fld>
            <a:endParaRPr lang="ar-SA"/>
          </a:p>
        </p:txBody>
      </p:sp>
    </p:spTree>
    <p:extLst>
      <p:ext uri="{BB962C8B-B14F-4D97-AF65-F5344CB8AC3E}">
        <p14:creationId xmlns="" xmlns:p14="http://schemas.microsoft.com/office/powerpoint/2010/main" val="109539747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lgn="l" rtl="0"/>
            <a:r>
              <a:rPr lang="en-US" dirty="0" smtClean="0"/>
              <a:t>War</a:t>
            </a:r>
            <a:r>
              <a:rPr lang="en-US" baseline="0" dirty="0" smtClean="0"/>
              <a:t> </a:t>
            </a:r>
            <a:r>
              <a:rPr lang="en-US" baseline="0" dirty="0" err="1" smtClean="0"/>
              <a:t>Jabi</a:t>
            </a:r>
            <a:r>
              <a:rPr lang="en-US" baseline="0" dirty="0" smtClean="0"/>
              <a:t> who ruled in the 1030’s was the first </a:t>
            </a:r>
            <a:r>
              <a:rPr lang="en-US" baseline="0" dirty="0" err="1" smtClean="0"/>
              <a:t>Takrur</a:t>
            </a:r>
            <a:r>
              <a:rPr lang="en-US" baseline="0" dirty="0" smtClean="0"/>
              <a:t> leader to firmly establish Islam in the kingdom. This was the first attempt at a purely Islamic state in the region. He invaded the Ghana Empire in 1035 CE to spread Islam, he managed to conquer large areas of it, there they ruled by Islamic law to the extent which they could. </a:t>
            </a:r>
          </a:p>
          <a:p>
            <a:pPr algn="l" rtl="0"/>
            <a:endParaRPr lang="en-US" baseline="0" dirty="0" smtClean="0"/>
          </a:p>
          <a:p>
            <a:pPr algn="l" rtl="0"/>
            <a:r>
              <a:rPr lang="en-US" baseline="0" dirty="0" smtClean="0"/>
              <a:t>Their rule was short lived due to the invasion of the </a:t>
            </a:r>
            <a:r>
              <a:rPr lang="en-US" baseline="0" dirty="0" err="1" smtClean="0"/>
              <a:t>Moravids</a:t>
            </a:r>
            <a:r>
              <a:rPr lang="en-US" baseline="0" dirty="0" smtClean="0"/>
              <a:t>. However, upon their departure, the </a:t>
            </a:r>
            <a:r>
              <a:rPr lang="en-US" baseline="0" dirty="0" err="1" smtClean="0"/>
              <a:t>Takrur</a:t>
            </a:r>
            <a:r>
              <a:rPr lang="en-US" baseline="0" dirty="0" smtClean="0"/>
              <a:t> kingdom later regained their power in the region when they conquered </a:t>
            </a:r>
            <a:r>
              <a:rPr lang="en-US" baseline="0" dirty="0" err="1" smtClean="0"/>
              <a:t>Koumbi</a:t>
            </a:r>
            <a:r>
              <a:rPr lang="en-US" baseline="0" dirty="0" smtClean="0"/>
              <a:t> </a:t>
            </a:r>
            <a:r>
              <a:rPr lang="en-US" baseline="0" dirty="0" err="1" smtClean="0"/>
              <a:t>Saleh</a:t>
            </a:r>
            <a:r>
              <a:rPr lang="en-US" baseline="0" dirty="0" smtClean="0"/>
              <a:t>, the capital of Ghana in 1203 CE, until the entire region came under Malian control at the end of the 13</a:t>
            </a:r>
            <a:r>
              <a:rPr lang="en-US" baseline="30000" dirty="0" smtClean="0"/>
              <a:t>th</a:t>
            </a:r>
            <a:r>
              <a:rPr lang="en-US" baseline="0" dirty="0" smtClean="0"/>
              <a:t> century.</a:t>
            </a:r>
          </a:p>
          <a:p>
            <a:pPr algn="l" rtl="0"/>
            <a:endParaRPr lang="en-US" baseline="0" dirty="0" smtClean="0"/>
          </a:p>
          <a:p>
            <a:pPr algn="l" rtl="0"/>
            <a:r>
              <a:rPr lang="en-US" baseline="0" dirty="0" smtClean="0"/>
              <a:t>What concerns us is that this </a:t>
            </a:r>
            <a:r>
              <a:rPr lang="en-US" baseline="0" dirty="0" err="1" smtClean="0"/>
              <a:t>Takrur</a:t>
            </a:r>
            <a:r>
              <a:rPr lang="en-US" baseline="0" dirty="0" smtClean="0"/>
              <a:t> invasion played a role in the spread of Islam in the region as it happened to take place in the same century where the majority of African kings adopted Islam in, the 11</a:t>
            </a:r>
            <a:r>
              <a:rPr lang="en-US" baseline="30000" dirty="0" smtClean="0"/>
              <a:t>th</a:t>
            </a:r>
            <a:r>
              <a:rPr lang="en-US" baseline="0" dirty="0" smtClean="0"/>
              <a:t> century. Therefore their influence cannot be ignored.</a:t>
            </a:r>
            <a:endParaRPr lang="ar-SA" dirty="0"/>
          </a:p>
        </p:txBody>
      </p:sp>
      <p:sp>
        <p:nvSpPr>
          <p:cNvPr id="4" name="Slide Number Placeholder 3"/>
          <p:cNvSpPr>
            <a:spLocks noGrp="1"/>
          </p:cNvSpPr>
          <p:nvPr>
            <p:ph type="sldNum" sz="quarter" idx="10"/>
          </p:nvPr>
        </p:nvSpPr>
        <p:spPr/>
        <p:txBody>
          <a:bodyPr/>
          <a:lstStyle/>
          <a:p>
            <a:fld id="{5A5E7037-D2DB-4915-AF9D-580C4475F1EB}" type="slidenum">
              <a:rPr lang="ar-SA" smtClean="0"/>
              <a:pPr/>
              <a:t>25</a:t>
            </a:fld>
            <a:endParaRPr lang="ar-SA"/>
          </a:p>
        </p:txBody>
      </p:sp>
    </p:spTree>
    <p:extLst>
      <p:ext uri="{BB962C8B-B14F-4D97-AF65-F5344CB8AC3E}">
        <p14:creationId xmlns="" xmlns:p14="http://schemas.microsoft.com/office/powerpoint/2010/main" val="246143553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85000" lnSpcReduction="20000"/>
          </a:bodyPr>
          <a:lstStyle/>
          <a:p>
            <a:pPr algn="l" rtl="0"/>
            <a:r>
              <a:rPr lang="en-US" dirty="0" smtClean="0"/>
              <a:t>The Moravia movement were originally a </a:t>
            </a:r>
            <a:r>
              <a:rPr lang="en-US" i="1" dirty="0" err="1" smtClean="0"/>
              <a:t>dawah</a:t>
            </a:r>
            <a:r>
              <a:rPr lang="en-US" dirty="0" smtClean="0"/>
              <a:t> movement who eventually became a powerful empire which ruled a vast area of north and western Africa as well as nearly all of Andalusia. One</a:t>
            </a:r>
            <a:r>
              <a:rPr lang="en-US" baseline="0" dirty="0" smtClean="0"/>
              <a:t> of the first areas of target was the area around what is today Senegal, they sought to cleanse it from the mixed Islamic-pagan practices and replace it with a ‘fundamentalist’ interpretation Of Islam. </a:t>
            </a:r>
          </a:p>
          <a:p>
            <a:pPr algn="l" rtl="0"/>
            <a:endParaRPr lang="en-US" baseline="0" dirty="0" smtClean="0"/>
          </a:p>
          <a:p>
            <a:pPr algn="l" rtl="0"/>
            <a:r>
              <a:rPr lang="en-US" baseline="0" dirty="0" smtClean="0"/>
              <a:t>The State of </a:t>
            </a:r>
            <a:r>
              <a:rPr lang="en-US" baseline="0" dirty="0" err="1" smtClean="0"/>
              <a:t>Takrur</a:t>
            </a:r>
            <a:r>
              <a:rPr lang="en-US" baseline="0" dirty="0" smtClean="0"/>
              <a:t> was from among the first to come under attack in 1042 CE, though they were already declared an Islamic state, the </a:t>
            </a:r>
            <a:r>
              <a:rPr lang="en-US" baseline="0" dirty="0" err="1" smtClean="0"/>
              <a:t>Moravids</a:t>
            </a:r>
            <a:r>
              <a:rPr lang="en-US" baseline="0" dirty="0" smtClean="0"/>
              <a:t> sought Unity as well as the establishment of Islam. They invaded the Ghanaian empire as well as major trading centers such as </a:t>
            </a:r>
            <a:r>
              <a:rPr lang="en-US" baseline="0" dirty="0" err="1" smtClean="0"/>
              <a:t>Koumbi</a:t>
            </a:r>
            <a:r>
              <a:rPr lang="en-US" baseline="0" dirty="0" smtClean="0"/>
              <a:t> </a:t>
            </a:r>
            <a:r>
              <a:rPr lang="en-US" baseline="0" dirty="0" err="1" smtClean="0"/>
              <a:t>Saleh</a:t>
            </a:r>
            <a:r>
              <a:rPr lang="en-US" baseline="0" dirty="0" smtClean="0"/>
              <a:t> and </a:t>
            </a:r>
            <a:r>
              <a:rPr lang="en-US" baseline="0" dirty="0" err="1" smtClean="0"/>
              <a:t>Tadmekka</a:t>
            </a:r>
            <a:r>
              <a:rPr lang="en-US" baseline="0" dirty="0" smtClean="0"/>
              <a:t>. These areas which they invaded had already been exposed to Islam prior to their invasion, traders and scholars alike by the 11</a:t>
            </a:r>
            <a:r>
              <a:rPr lang="en-US" baseline="30000" dirty="0" smtClean="0"/>
              <a:t>th</a:t>
            </a:r>
            <a:r>
              <a:rPr lang="en-US" baseline="0" dirty="0" smtClean="0"/>
              <a:t> century were a major section of society in all the major urban and trading cities, including in governments, In fact many rulers had already accepted Islam.</a:t>
            </a:r>
          </a:p>
          <a:p>
            <a:pPr algn="l" rtl="0"/>
            <a:endParaRPr lang="en-US" baseline="0" dirty="0" smtClean="0"/>
          </a:p>
          <a:p>
            <a:pPr algn="l" rtl="0"/>
            <a:r>
              <a:rPr lang="en-US" baseline="0" dirty="0" smtClean="0"/>
              <a:t>However what the </a:t>
            </a:r>
            <a:r>
              <a:rPr lang="en-US" baseline="0" dirty="0" err="1" smtClean="0"/>
              <a:t>Moravids</a:t>
            </a:r>
            <a:r>
              <a:rPr lang="en-US" baseline="0" dirty="0" smtClean="0"/>
              <a:t> did introduce was a uniform interpretation and implementation of Islamic law based on the </a:t>
            </a:r>
            <a:r>
              <a:rPr lang="en-US" baseline="0" dirty="0" err="1" smtClean="0"/>
              <a:t>Maliki</a:t>
            </a:r>
            <a:r>
              <a:rPr lang="en-US" baseline="0" dirty="0" smtClean="0"/>
              <a:t> school, beliefs and practices. This was possibly the first major exposure of Islamic rule for the majority of West Africans. Despite the brevity of their rule, Under the </a:t>
            </a:r>
            <a:r>
              <a:rPr lang="en-US" baseline="0" dirty="0" err="1" smtClean="0"/>
              <a:t>Moravids</a:t>
            </a:r>
            <a:r>
              <a:rPr lang="en-US" baseline="0" dirty="0" smtClean="0"/>
              <a:t>, Islamic rule was implemented, schools were opened where what they considered to be the correct belief, understanding and practices were taught, as well as the condemnation of the mixed practices adopted by many in the region during their reign. Undoubtedly Islam spread in the region during </a:t>
            </a:r>
            <a:r>
              <a:rPr lang="en-US" baseline="0" dirty="0" err="1" smtClean="0"/>
              <a:t>Moravid</a:t>
            </a:r>
            <a:r>
              <a:rPr lang="en-US" baseline="0" dirty="0" smtClean="0"/>
              <a:t> rule, as this was now, a dominant, Muslim power dictating what Islam is, without the need to appease the traditional West African pagan practices. </a:t>
            </a:r>
          </a:p>
          <a:p>
            <a:pPr algn="l" rtl="0"/>
            <a:endParaRPr lang="en-US" baseline="0" dirty="0" smtClean="0"/>
          </a:p>
          <a:p>
            <a:pPr marL="0" marR="0" lvl="0" indent="0" algn="l" defTabSz="914400" rtl="0" eaLnBrk="1" fontAlgn="auto" latinLnBrk="0" hangingPunct="1">
              <a:lnSpc>
                <a:spcPct val="100000"/>
              </a:lnSpc>
              <a:spcBef>
                <a:spcPts val="0"/>
              </a:spcBef>
              <a:spcAft>
                <a:spcPts val="0"/>
              </a:spcAft>
              <a:buClrTx/>
              <a:buSzTx/>
              <a:buFontTx/>
              <a:buNone/>
              <a:tabLst/>
              <a:defRPr/>
            </a:pPr>
            <a:r>
              <a:rPr lang="en-US" baseline="0" dirty="0" smtClean="0"/>
              <a:t>During their reign, the </a:t>
            </a:r>
            <a:r>
              <a:rPr lang="en-US" baseline="0" dirty="0" err="1" smtClean="0"/>
              <a:t>Moravids</a:t>
            </a:r>
            <a:r>
              <a:rPr lang="en-US" baseline="0" dirty="0" smtClean="0"/>
              <a:t> establish institutes throughout west Africa, along with missionaries who were station at these centers to teach the Quran and </a:t>
            </a:r>
            <a:r>
              <a:rPr lang="en-US" baseline="0" dirty="0" err="1" smtClean="0"/>
              <a:t>hadith</a:t>
            </a:r>
            <a:r>
              <a:rPr lang="en-US" baseline="0" dirty="0" smtClean="0"/>
              <a:t>. Islamic </a:t>
            </a:r>
            <a:r>
              <a:rPr lang="en-US" baseline="0" dirty="0" err="1" smtClean="0"/>
              <a:t>knowledged</a:t>
            </a:r>
            <a:r>
              <a:rPr lang="en-US" baseline="0" dirty="0" smtClean="0"/>
              <a:t> reached a level and depth which it had not yet reached. Another key consequence was that </a:t>
            </a:r>
            <a:r>
              <a:rPr lang="en-US" sz="1200" kern="1200" dirty="0" smtClean="0">
                <a:solidFill>
                  <a:schemeClr val="tx1"/>
                </a:solidFill>
                <a:latin typeface="+mn-lt"/>
                <a:ea typeface="+mn-ea"/>
                <a:cs typeface="+mn-cs"/>
              </a:rPr>
              <a:t>Theological and political unity, which</a:t>
            </a:r>
            <a:r>
              <a:rPr lang="en-US" sz="1200" kern="1200" baseline="0" dirty="0" smtClean="0">
                <a:solidFill>
                  <a:schemeClr val="tx1"/>
                </a:solidFill>
                <a:latin typeface="+mn-lt"/>
                <a:ea typeface="+mn-ea"/>
                <a:cs typeface="+mn-cs"/>
              </a:rPr>
              <a:t> they established,</a:t>
            </a:r>
            <a:r>
              <a:rPr lang="en-US" sz="1200" kern="1200" dirty="0" smtClean="0">
                <a:solidFill>
                  <a:schemeClr val="tx1"/>
                </a:solidFill>
                <a:latin typeface="+mn-lt"/>
                <a:ea typeface="+mn-ea"/>
                <a:cs typeface="+mn-cs"/>
              </a:rPr>
              <a:t> facilitated movement of commercial caravans and pilgrims.</a:t>
            </a:r>
          </a:p>
          <a:p>
            <a:pPr algn="l" rtl="0"/>
            <a:endParaRPr lang="en-US" baseline="0" dirty="0" smtClean="0"/>
          </a:p>
          <a:p>
            <a:pPr algn="l" rtl="0"/>
            <a:endParaRPr lang="en-US" baseline="0" dirty="0" smtClean="0"/>
          </a:p>
          <a:p>
            <a:pPr algn="l" rtl="0"/>
            <a:r>
              <a:rPr lang="en-US" b="1" baseline="0" dirty="0" smtClean="0"/>
              <a:t>Footnotes:</a:t>
            </a:r>
          </a:p>
          <a:p>
            <a:pPr algn="l" rtl="0"/>
            <a:endParaRPr lang="en-US" baseline="0" dirty="0" smtClean="0"/>
          </a:p>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latin typeface="+mn-lt"/>
                <a:ea typeface="+mn-ea"/>
                <a:cs typeface="+mn-cs"/>
              </a:rPr>
              <a:t>David C. Conrad</a:t>
            </a:r>
            <a:r>
              <a:rPr lang="ar-SA" sz="1200" kern="1200" dirty="0" smtClean="0">
                <a:solidFill>
                  <a:schemeClr val="tx1"/>
                </a:solidFill>
                <a:latin typeface="+mn-lt"/>
                <a:ea typeface="+mn-ea"/>
                <a:cs typeface="+mn-cs"/>
              </a:rPr>
              <a:t>‏</a:t>
            </a:r>
            <a:r>
              <a:rPr lang="en-US" sz="1200" kern="1200" dirty="0" smtClean="0">
                <a:solidFill>
                  <a:schemeClr val="tx1"/>
                </a:solidFill>
                <a:latin typeface="+mn-lt"/>
                <a:ea typeface="+mn-ea"/>
                <a:cs typeface="+mn-cs"/>
              </a:rPr>
              <a:t>, </a:t>
            </a:r>
            <a:r>
              <a:rPr lang="en-US" sz="1200" i="1" kern="1200" dirty="0" smtClean="0">
                <a:solidFill>
                  <a:schemeClr val="tx1"/>
                </a:solidFill>
                <a:latin typeface="+mn-lt"/>
                <a:ea typeface="+mn-ea"/>
                <a:cs typeface="+mn-cs"/>
              </a:rPr>
              <a:t>Empires of Medieval West Africa: Ghana, Mali, and </a:t>
            </a:r>
            <a:r>
              <a:rPr lang="en-US" sz="1200" i="1" kern="1200" dirty="0" err="1" smtClean="0">
                <a:solidFill>
                  <a:schemeClr val="tx1"/>
                </a:solidFill>
                <a:latin typeface="+mn-lt"/>
                <a:ea typeface="+mn-ea"/>
                <a:cs typeface="+mn-cs"/>
              </a:rPr>
              <a:t>Songhay</a:t>
            </a:r>
            <a:r>
              <a:rPr lang="en-US" sz="1200" kern="1200" dirty="0" smtClean="0">
                <a:solidFill>
                  <a:schemeClr val="tx1"/>
                </a:solidFill>
                <a:latin typeface="+mn-lt"/>
                <a:ea typeface="+mn-ea"/>
                <a:cs typeface="+mn-cs"/>
              </a:rPr>
              <a:t> (New York: Shoreline Publishing Group LLC, 2005)pp. 27-31</a:t>
            </a:r>
          </a:p>
          <a:p>
            <a:pPr algn="l" rtl="0"/>
            <a:endParaRPr lang="ar-SA" dirty="0"/>
          </a:p>
        </p:txBody>
      </p:sp>
      <p:sp>
        <p:nvSpPr>
          <p:cNvPr id="4" name="Slide Number Placeholder 3"/>
          <p:cNvSpPr>
            <a:spLocks noGrp="1"/>
          </p:cNvSpPr>
          <p:nvPr>
            <p:ph type="sldNum" sz="quarter" idx="10"/>
          </p:nvPr>
        </p:nvSpPr>
        <p:spPr/>
        <p:txBody>
          <a:bodyPr/>
          <a:lstStyle/>
          <a:p>
            <a:fld id="{5A5E7037-D2DB-4915-AF9D-580C4475F1EB}" type="slidenum">
              <a:rPr lang="ar-SA" smtClean="0"/>
              <a:pPr/>
              <a:t>26</a:t>
            </a:fld>
            <a:endParaRPr lang="ar-SA"/>
          </a:p>
        </p:txBody>
      </p:sp>
    </p:spTree>
    <p:extLst>
      <p:ext uri="{BB962C8B-B14F-4D97-AF65-F5344CB8AC3E}">
        <p14:creationId xmlns="" xmlns:p14="http://schemas.microsoft.com/office/powerpoint/2010/main" val="1555531517"/>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77500" lnSpcReduction="20000"/>
          </a:bodyPr>
          <a:lstStyle/>
          <a:p>
            <a:pPr algn="l" rtl="0"/>
            <a:r>
              <a:rPr lang="en-US" dirty="0" smtClean="0"/>
              <a:t>The elite</a:t>
            </a:r>
            <a:r>
              <a:rPr lang="en-US" baseline="0" dirty="0" smtClean="0"/>
              <a:t> throughout the West African Kingdoms had virtually all converted to Islam by the 13</a:t>
            </a:r>
            <a:r>
              <a:rPr lang="en-US" baseline="30000" dirty="0" smtClean="0"/>
              <a:t>th</a:t>
            </a:r>
            <a:r>
              <a:rPr lang="en-US" baseline="0" dirty="0" smtClean="0"/>
              <a:t> century, much of the population in Ghana, Mali, </a:t>
            </a:r>
            <a:r>
              <a:rPr lang="en-US" baseline="0" dirty="0" err="1" smtClean="0"/>
              <a:t>Gao</a:t>
            </a:r>
            <a:r>
              <a:rPr lang="en-US" baseline="0" dirty="0" smtClean="0"/>
              <a:t> and </a:t>
            </a:r>
            <a:r>
              <a:rPr lang="en-US" baseline="0" dirty="0" err="1" smtClean="0"/>
              <a:t>Kanem</a:t>
            </a:r>
            <a:r>
              <a:rPr lang="en-US" baseline="0" dirty="0" smtClean="0"/>
              <a:t>, however, had not. We have already mentioned the first converts to Islam were African Merchants who were trading with the Berber and Arab traders who had crossed the </a:t>
            </a:r>
            <a:r>
              <a:rPr lang="en-US" baseline="0" dirty="0" err="1" smtClean="0"/>
              <a:t>Saharah</a:t>
            </a:r>
            <a:r>
              <a:rPr lang="en-US" baseline="0" dirty="0" smtClean="0"/>
              <a:t>. We have also mentioned, the reasons why many of the elite decided to convert to Islam and the Islamic impact the </a:t>
            </a:r>
            <a:r>
              <a:rPr lang="en-US" baseline="0" dirty="0" err="1" smtClean="0"/>
              <a:t>Moravids</a:t>
            </a:r>
            <a:r>
              <a:rPr lang="en-US" baseline="0" dirty="0" smtClean="0"/>
              <a:t> had on the region during their brief reign. Between the 10</a:t>
            </a:r>
            <a:r>
              <a:rPr lang="en-US" baseline="30000" dirty="0" smtClean="0"/>
              <a:t>th</a:t>
            </a:r>
            <a:r>
              <a:rPr lang="en-US" baseline="0" dirty="0" smtClean="0"/>
              <a:t> and the 13</a:t>
            </a:r>
            <a:r>
              <a:rPr lang="en-US" baseline="30000" dirty="0" smtClean="0"/>
              <a:t>th</a:t>
            </a:r>
            <a:r>
              <a:rPr lang="en-US" baseline="0" dirty="0" smtClean="0"/>
              <a:t> century the period was one of mixing Islamic and West African animist practices, much of the populations remained animists while the ruling class mixed both.</a:t>
            </a:r>
          </a:p>
          <a:p>
            <a:pPr algn="l" rtl="0"/>
            <a:endParaRPr lang="en-US" baseline="0" dirty="0" smtClean="0"/>
          </a:p>
          <a:p>
            <a:pPr algn="l" rtl="0"/>
            <a:r>
              <a:rPr lang="en-US" b="1" baseline="0" dirty="0" smtClean="0"/>
              <a:t>Mali’s conversion: </a:t>
            </a:r>
            <a:r>
              <a:rPr lang="en-US" baseline="0" dirty="0" smtClean="0"/>
              <a:t>It is recorded that The </a:t>
            </a:r>
            <a:r>
              <a:rPr lang="en-US" baseline="0" dirty="0" err="1" smtClean="0"/>
              <a:t>Malal</a:t>
            </a:r>
            <a:r>
              <a:rPr lang="en-US" baseline="0" dirty="0" smtClean="0"/>
              <a:t> ruler converted to Islam in the 11</a:t>
            </a:r>
            <a:r>
              <a:rPr lang="en-US" baseline="30000" dirty="0" smtClean="0"/>
              <a:t>th</a:t>
            </a:r>
            <a:r>
              <a:rPr lang="en-US" baseline="0" dirty="0" smtClean="0"/>
              <a:t> century when a severe drought had occurred in his land. (1)After attempting methods of bringing rain used by animist practices, which failed, a Muslim scholar advised him on the Islamic prayer for rain, which succeeded. Rain descended, the drought was over and the ruler converted to Islam.(2) </a:t>
            </a:r>
          </a:p>
          <a:p>
            <a:pPr algn="l" rtl="0"/>
            <a:endParaRPr lang="en-US" baseline="0" dirty="0" smtClean="0"/>
          </a:p>
          <a:p>
            <a:pPr algn="l" rtl="0"/>
            <a:r>
              <a:rPr lang="en-US" baseline="0" dirty="0" smtClean="0"/>
              <a:t>As the Ghana empire began to break up and independent states were being formed, the founder of the Mali empire, </a:t>
            </a:r>
            <a:r>
              <a:rPr lang="en-US" baseline="0" dirty="0" err="1" smtClean="0"/>
              <a:t>Sundiatta</a:t>
            </a:r>
            <a:r>
              <a:rPr lang="en-US" baseline="0" dirty="0" smtClean="0"/>
              <a:t>, who came to rule after the death of </a:t>
            </a:r>
            <a:r>
              <a:rPr lang="en-US" dirty="0" err="1" smtClean="0"/>
              <a:t>Soumaoro</a:t>
            </a:r>
            <a:r>
              <a:rPr lang="en-US" dirty="0" smtClean="0"/>
              <a:t> </a:t>
            </a:r>
            <a:r>
              <a:rPr lang="en-US" dirty="0" err="1" smtClean="0"/>
              <a:t>Kante</a:t>
            </a:r>
            <a:r>
              <a:rPr lang="en-US" dirty="0" smtClean="0"/>
              <a:t>, the powerful sorcerer king of </a:t>
            </a:r>
            <a:r>
              <a:rPr lang="en-US" dirty="0" err="1" smtClean="0"/>
              <a:t>Sosso</a:t>
            </a:r>
            <a:r>
              <a:rPr lang="en-US" dirty="0" smtClean="0"/>
              <a:t>, </a:t>
            </a:r>
            <a:r>
              <a:rPr lang="en-US" dirty="0" err="1" smtClean="0"/>
              <a:t>Sundiata</a:t>
            </a:r>
            <a:r>
              <a:rPr lang="en-US" baseline="0" dirty="0" smtClean="0"/>
              <a:t> began expanding the Malian state in 1230 CE.(3) He was a Muslim, yet he followed the tradition of other West African leaders, practicing syncretic forms of animism which had mixed with Islamic practices and beliefs. He was strongly disliked by Islamic scholars, due to his ruthlessness, un-</a:t>
            </a:r>
            <a:r>
              <a:rPr lang="en-US" baseline="0" dirty="0" err="1" smtClean="0"/>
              <a:t>islamic</a:t>
            </a:r>
            <a:r>
              <a:rPr lang="en-US" baseline="0" dirty="0" smtClean="0"/>
              <a:t> practices, he persecuted Islamic scholars who attacked his method of rule.(4)</a:t>
            </a:r>
          </a:p>
          <a:p>
            <a:pPr algn="l" rtl="0"/>
            <a:endParaRPr lang="en-US" baseline="0" dirty="0" smtClean="0"/>
          </a:p>
          <a:p>
            <a:pPr algn="l" rtl="0"/>
            <a:r>
              <a:rPr lang="en-US" baseline="0" dirty="0" smtClean="0"/>
              <a:t>He was a great warrior and expanded the Malian empire, by his death in 1255 </a:t>
            </a:r>
            <a:r>
              <a:rPr lang="en-US" baseline="0" dirty="0" err="1" smtClean="0"/>
              <a:t>ce</a:t>
            </a:r>
            <a:r>
              <a:rPr lang="en-US" baseline="0" dirty="0" smtClean="0"/>
              <a:t> the majority of Ghana states had come under the control of the empire of Mali. Mansa </a:t>
            </a:r>
            <a:r>
              <a:rPr lang="en-US" baseline="0" dirty="0" err="1" smtClean="0"/>
              <a:t>Ula</a:t>
            </a:r>
            <a:r>
              <a:rPr lang="en-US" baseline="0" dirty="0" smtClean="0"/>
              <a:t> succeeded him and he set the precedence for the Malian rulers to make pilgrimage.(5)</a:t>
            </a:r>
          </a:p>
          <a:p>
            <a:pPr algn="l" rtl="0"/>
            <a:endParaRPr lang="en-US" b="1" baseline="0" dirty="0" smtClean="0"/>
          </a:p>
          <a:p>
            <a:pPr algn="l" rtl="0"/>
            <a:r>
              <a:rPr lang="en-US" b="1" baseline="0" dirty="0" smtClean="0"/>
              <a:t>Footnotes: </a:t>
            </a:r>
          </a:p>
          <a:p>
            <a:pPr algn="l" rtl="0"/>
            <a:endParaRPr lang="en-US" baseline="0" dirty="0" smtClean="0"/>
          </a:p>
          <a:p>
            <a:pPr marL="0" marR="0" indent="0" algn="l" defTabSz="914400" rtl="0" eaLnBrk="1" fontAlgn="auto" latinLnBrk="0" hangingPunct="1">
              <a:lnSpc>
                <a:spcPct val="100000"/>
              </a:lnSpc>
              <a:spcBef>
                <a:spcPts val="0"/>
              </a:spcBef>
              <a:spcAft>
                <a:spcPts val="0"/>
              </a:spcAft>
              <a:buClrTx/>
              <a:buSzTx/>
              <a:buFontTx/>
              <a:buNone/>
              <a:tabLst/>
              <a:defRPr/>
            </a:pPr>
            <a:r>
              <a:rPr lang="en-US" baseline="0" dirty="0" smtClean="0"/>
              <a:t>(1) N. </a:t>
            </a:r>
            <a:r>
              <a:rPr lang="en-US" baseline="0" dirty="0" err="1" smtClean="0"/>
              <a:t>Levtzion</a:t>
            </a:r>
            <a:r>
              <a:rPr lang="en-US" baseline="0" dirty="0" smtClean="0"/>
              <a:t>, ‘Islam in Africa to 1800’, in the Oxford History of Islam, </a:t>
            </a:r>
            <a:r>
              <a:rPr lang="en-US" baseline="0" dirty="0" err="1" smtClean="0"/>
              <a:t>eds</a:t>
            </a:r>
            <a:r>
              <a:rPr lang="en-US" baseline="0" dirty="0" smtClean="0"/>
              <a:t>, John L. Esposito, </a:t>
            </a:r>
            <a:r>
              <a:rPr lang="en-US" i="1" baseline="0" dirty="0" smtClean="0"/>
              <a:t>Oxford Islamic Studies Online. </a:t>
            </a:r>
            <a:r>
              <a:rPr lang="en-US" i="0" baseline="0" dirty="0" smtClean="0"/>
              <a:t>Available at: (Accessed:7</a:t>
            </a:r>
            <a:r>
              <a:rPr lang="en-US" i="0" baseline="30000" dirty="0" smtClean="0"/>
              <a:t>th</a:t>
            </a:r>
            <a:r>
              <a:rPr lang="en-US" i="0" baseline="0" dirty="0" smtClean="0"/>
              <a:t> May 2018) p. 3</a:t>
            </a:r>
          </a:p>
          <a:p>
            <a:pPr marL="0" marR="0" indent="0" algn="l" defTabSz="914400" rtl="0" eaLnBrk="1" fontAlgn="auto" latinLnBrk="0" hangingPunct="1">
              <a:lnSpc>
                <a:spcPct val="100000"/>
              </a:lnSpc>
              <a:spcBef>
                <a:spcPts val="0"/>
              </a:spcBef>
              <a:spcAft>
                <a:spcPts val="0"/>
              </a:spcAft>
              <a:buClrTx/>
              <a:buSzTx/>
              <a:buFontTx/>
              <a:buNone/>
              <a:tabLst/>
              <a:defRPr/>
            </a:pPr>
            <a:r>
              <a:rPr lang="en-US" sz="1200" i="0" kern="1200" baseline="0" dirty="0" smtClean="0">
                <a:solidFill>
                  <a:schemeClr val="tx1"/>
                </a:solidFill>
                <a:latin typeface="+mn-lt"/>
                <a:ea typeface="+mn-ea"/>
                <a:cs typeface="+mn-cs"/>
              </a:rPr>
              <a:t>(2) </a:t>
            </a:r>
            <a:r>
              <a:rPr lang="en-US" sz="1200" kern="1200" dirty="0" smtClean="0">
                <a:solidFill>
                  <a:schemeClr val="tx1"/>
                </a:solidFill>
                <a:latin typeface="+mn-lt"/>
                <a:ea typeface="+mn-ea"/>
                <a:cs typeface="+mn-cs"/>
              </a:rPr>
              <a:t>A. </a:t>
            </a:r>
            <a:r>
              <a:rPr lang="en-US" sz="1200" kern="1200" dirty="0" err="1" smtClean="0">
                <a:solidFill>
                  <a:schemeClr val="tx1"/>
                </a:solidFill>
                <a:latin typeface="+mn-lt"/>
                <a:ea typeface="+mn-ea"/>
                <a:cs typeface="+mn-cs"/>
              </a:rPr>
              <a:t>Rahman</a:t>
            </a:r>
            <a:r>
              <a:rPr lang="en-US" sz="1200" kern="1200" dirty="0" smtClean="0">
                <a:solidFill>
                  <a:schemeClr val="tx1"/>
                </a:solidFill>
                <a:latin typeface="+mn-lt"/>
                <a:ea typeface="+mn-ea"/>
                <a:cs typeface="+mn-cs"/>
              </a:rPr>
              <a:t> I. </a:t>
            </a:r>
            <a:r>
              <a:rPr lang="en-US" sz="1200" kern="1200" dirty="0" err="1" smtClean="0">
                <a:solidFill>
                  <a:schemeClr val="tx1"/>
                </a:solidFill>
                <a:latin typeface="+mn-lt"/>
                <a:ea typeface="+mn-ea"/>
                <a:cs typeface="+mn-cs"/>
              </a:rPr>
              <a:t>Doi</a:t>
            </a:r>
            <a:r>
              <a:rPr lang="en-US" sz="1200" kern="1200" dirty="0" smtClean="0">
                <a:solidFill>
                  <a:schemeClr val="tx1"/>
                </a:solidFill>
                <a:latin typeface="+mn-lt"/>
                <a:ea typeface="+mn-ea"/>
                <a:cs typeface="+mn-cs"/>
              </a:rPr>
              <a:t>, </a:t>
            </a:r>
            <a:r>
              <a:rPr lang="en-US" sz="1200" i="1" kern="1200" dirty="0" smtClean="0">
                <a:solidFill>
                  <a:schemeClr val="tx1"/>
                </a:solidFill>
                <a:latin typeface="+mn-lt"/>
                <a:ea typeface="+mn-ea"/>
                <a:cs typeface="+mn-cs"/>
              </a:rPr>
              <a:t>Spread of Islam in West Africa</a:t>
            </a:r>
            <a:r>
              <a:rPr lang="en-US" sz="1200" kern="1200" dirty="0" smtClean="0">
                <a:solidFill>
                  <a:schemeClr val="tx1"/>
                </a:solidFill>
                <a:latin typeface="+mn-lt"/>
                <a:ea typeface="+mn-ea"/>
                <a:cs typeface="+mn-cs"/>
              </a:rPr>
              <a:t> (</a:t>
            </a:r>
            <a:r>
              <a:rPr lang="en-US" sz="1200" kern="1200" dirty="0" err="1" smtClean="0">
                <a:solidFill>
                  <a:schemeClr val="tx1"/>
                </a:solidFill>
                <a:latin typeface="+mn-lt"/>
                <a:ea typeface="+mn-ea"/>
                <a:cs typeface="+mn-cs"/>
              </a:rPr>
              <a:t>IslamReligion</a:t>
            </a:r>
            <a:r>
              <a:rPr lang="en-US" sz="1200" kern="1200" dirty="0" smtClean="0">
                <a:solidFill>
                  <a:schemeClr val="tx1"/>
                </a:solidFill>
                <a:latin typeface="+mn-lt"/>
                <a:ea typeface="+mn-ea"/>
                <a:cs typeface="+mn-cs"/>
              </a:rPr>
              <a:t>, 2006) p. 8</a:t>
            </a:r>
          </a:p>
          <a:p>
            <a:pPr marL="0" marR="0" indent="0" algn="l" defTabSz="914400" rtl="0" eaLnBrk="1" fontAlgn="auto" latinLnBrk="0" hangingPunct="1">
              <a:lnSpc>
                <a:spcPct val="100000"/>
              </a:lnSpc>
              <a:spcBef>
                <a:spcPts val="0"/>
              </a:spcBef>
              <a:spcAft>
                <a:spcPts val="0"/>
              </a:spcAft>
              <a:buClrTx/>
              <a:buSzTx/>
              <a:buFontTx/>
              <a:buNone/>
              <a:tabLst/>
              <a:defRPr/>
            </a:pPr>
            <a:r>
              <a:rPr lang="en-US" sz="1200" b="0" kern="1200" dirty="0" smtClean="0">
                <a:solidFill>
                  <a:schemeClr val="tx1"/>
                </a:solidFill>
                <a:latin typeface="+mn-lt"/>
                <a:ea typeface="+mn-ea"/>
                <a:cs typeface="+mn-cs"/>
              </a:rPr>
              <a:t>(3)</a:t>
            </a:r>
            <a:r>
              <a:rPr lang="en-US" sz="1200" b="0" kern="1200" baseline="0" dirty="0" smtClean="0">
                <a:solidFill>
                  <a:schemeClr val="tx1"/>
                </a:solidFill>
                <a:latin typeface="+mn-lt"/>
                <a:ea typeface="+mn-ea"/>
                <a:cs typeface="+mn-cs"/>
              </a:rPr>
              <a:t> D. T. </a:t>
            </a:r>
            <a:r>
              <a:rPr lang="en-US" sz="1200" b="0" kern="1200" baseline="0" dirty="0" err="1" smtClean="0">
                <a:solidFill>
                  <a:schemeClr val="tx1"/>
                </a:solidFill>
                <a:latin typeface="+mn-lt"/>
                <a:ea typeface="+mn-ea"/>
                <a:cs typeface="+mn-cs"/>
              </a:rPr>
              <a:t>Niane</a:t>
            </a:r>
            <a:r>
              <a:rPr lang="en-US" sz="1200" b="0" kern="1200" baseline="0" dirty="0" smtClean="0">
                <a:solidFill>
                  <a:schemeClr val="tx1"/>
                </a:solidFill>
                <a:latin typeface="+mn-lt"/>
                <a:ea typeface="+mn-ea"/>
                <a:cs typeface="+mn-cs"/>
              </a:rPr>
              <a:t>, </a:t>
            </a:r>
            <a:r>
              <a:rPr lang="en-US" sz="2000" b="0" i="1" kern="1200" baseline="0" dirty="0" err="1" smtClean="0">
                <a:solidFill>
                  <a:schemeClr val="tx1"/>
                </a:solidFill>
                <a:latin typeface="Times-Roman"/>
                <a:ea typeface="+mn-ea"/>
                <a:cs typeface="+mn-cs"/>
              </a:rPr>
              <a:t>Sundiata</a:t>
            </a:r>
            <a:r>
              <a:rPr lang="en-US" sz="2000" b="0" i="1" kern="1200" baseline="0" dirty="0" smtClean="0">
                <a:solidFill>
                  <a:schemeClr val="tx1"/>
                </a:solidFill>
                <a:latin typeface="Times-Roman"/>
                <a:ea typeface="+mn-ea"/>
                <a:cs typeface="+mn-cs"/>
              </a:rPr>
              <a:t>: A</a:t>
            </a:r>
            <a:r>
              <a:rPr lang="en-US" sz="1200" b="0" i="1" baseline="0" dirty="0" smtClean="0">
                <a:latin typeface="Times-Roman"/>
              </a:rPr>
              <a:t>n epic of old Mali </a:t>
            </a:r>
            <a:r>
              <a:rPr lang="en-US" sz="1200" b="0" i="0" baseline="0" dirty="0" smtClean="0">
                <a:latin typeface="Times-Roman"/>
              </a:rPr>
              <a:t>(Essex: P</a:t>
            </a:r>
            <a:r>
              <a:rPr lang="en-US" sz="1200" b="0" i="0" kern="1200" baseline="0" dirty="0" smtClean="0">
                <a:solidFill>
                  <a:schemeClr val="tx1"/>
                </a:solidFill>
                <a:latin typeface="+mn-lt"/>
                <a:ea typeface="+mn-ea"/>
                <a:cs typeface="+mn-cs"/>
              </a:rPr>
              <a:t>earson Education Limited, 1965) P. 45</a:t>
            </a:r>
          </a:p>
          <a:p>
            <a:pPr marL="0" marR="0" indent="0" algn="l" defTabSz="914400" rtl="0" eaLnBrk="1" fontAlgn="auto" latinLnBrk="0" hangingPunct="1">
              <a:lnSpc>
                <a:spcPct val="100000"/>
              </a:lnSpc>
              <a:spcBef>
                <a:spcPts val="0"/>
              </a:spcBef>
              <a:spcAft>
                <a:spcPts val="0"/>
              </a:spcAft>
              <a:buClrTx/>
              <a:buSzTx/>
              <a:buFontTx/>
              <a:buNone/>
              <a:tabLst/>
              <a:defRPr/>
            </a:pPr>
            <a:r>
              <a:rPr lang="en-US" sz="1200" b="0" i="0" kern="1200" baseline="0" dirty="0" smtClean="0">
                <a:solidFill>
                  <a:schemeClr val="tx1"/>
                </a:solidFill>
                <a:latin typeface="+mn-lt"/>
                <a:ea typeface="+mn-ea"/>
                <a:cs typeface="+mn-cs"/>
              </a:rPr>
              <a:t>(4)</a:t>
            </a:r>
            <a:r>
              <a:rPr lang="en-US" sz="1200" i="0" kern="1200" baseline="0" dirty="0" smtClean="0">
                <a:solidFill>
                  <a:schemeClr val="tx1"/>
                </a:solidFill>
                <a:latin typeface="+mn-lt"/>
                <a:ea typeface="+mn-ea"/>
                <a:cs typeface="+mn-cs"/>
              </a:rPr>
              <a:t> </a:t>
            </a:r>
            <a:r>
              <a:rPr lang="en-US" sz="1200" kern="1200" dirty="0" smtClean="0">
                <a:solidFill>
                  <a:schemeClr val="tx1"/>
                </a:solidFill>
                <a:latin typeface="+mn-lt"/>
                <a:ea typeface="+mn-ea"/>
                <a:cs typeface="+mn-cs"/>
              </a:rPr>
              <a:t>A. </a:t>
            </a:r>
            <a:r>
              <a:rPr lang="en-US" sz="1200" kern="1200" dirty="0" err="1" smtClean="0">
                <a:solidFill>
                  <a:schemeClr val="tx1"/>
                </a:solidFill>
                <a:latin typeface="+mn-lt"/>
                <a:ea typeface="+mn-ea"/>
                <a:cs typeface="+mn-cs"/>
              </a:rPr>
              <a:t>Rahman</a:t>
            </a:r>
            <a:r>
              <a:rPr lang="en-US" sz="1200" kern="1200" dirty="0" smtClean="0">
                <a:solidFill>
                  <a:schemeClr val="tx1"/>
                </a:solidFill>
                <a:latin typeface="+mn-lt"/>
                <a:ea typeface="+mn-ea"/>
                <a:cs typeface="+mn-cs"/>
              </a:rPr>
              <a:t> I. </a:t>
            </a:r>
            <a:r>
              <a:rPr lang="en-US" sz="1200" kern="1200" dirty="0" err="1" smtClean="0">
                <a:solidFill>
                  <a:schemeClr val="tx1"/>
                </a:solidFill>
                <a:latin typeface="+mn-lt"/>
                <a:ea typeface="+mn-ea"/>
                <a:cs typeface="+mn-cs"/>
              </a:rPr>
              <a:t>Doi</a:t>
            </a:r>
            <a:r>
              <a:rPr lang="en-US" sz="1200" kern="1200" dirty="0" smtClean="0">
                <a:solidFill>
                  <a:schemeClr val="tx1"/>
                </a:solidFill>
                <a:latin typeface="+mn-lt"/>
                <a:ea typeface="+mn-ea"/>
                <a:cs typeface="+mn-cs"/>
              </a:rPr>
              <a:t>, </a:t>
            </a:r>
            <a:r>
              <a:rPr lang="en-US" sz="1200" i="1" kern="1200" dirty="0" smtClean="0">
                <a:solidFill>
                  <a:schemeClr val="tx1"/>
                </a:solidFill>
                <a:latin typeface="+mn-lt"/>
                <a:ea typeface="+mn-ea"/>
                <a:cs typeface="+mn-cs"/>
              </a:rPr>
              <a:t>Spread of Islam in West Africa</a:t>
            </a:r>
            <a:r>
              <a:rPr lang="en-US" sz="1200" kern="1200" dirty="0" smtClean="0">
                <a:solidFill>
                  <a:schemeClr val="tx1"/>
                </a:solidFill>
                <a:latin typeface="+mn-lt"/>
                <a:ea typeface="+mn-ea"/>
                <a:cs typeface="+mn-cs"/>
              </a:rPr>
              <a:t> (</a:t>
            </a:r>
            <a:r>
              <a:rPr lang="en-US" sz="1200" kern="1200" dirty="0" err="1" smtClean="0">
                <a:solidFill>
                  <a:schemeClr val="tx1"/>
                </a:solidFill>
                <a:latin typeface="+mn-lt"/>
                <a:ea typeface="+mn-ea"/>
                <a:cs typeface="+mn-cs"/>
              </a:rPr>
              <a:t>IslamReligion</a:t>
            </a:r>
            <a:r>
              <a:rPr lang="en-US" sz="1200" kern="1200" dirty="0" smtClean="0">
                <a:solidFill>
                  <a:schemeClr val="tx1"/>
                </a:solidFill>
                <a:latin typeface="+mn-lt"/>
                <a:ea typeface="+mn-ea"/>
                <a:cs typeface="+mn-cs"/>
              </a:rPr>
              <a:t>, 2006) p. 8</a:t>
            </a:r>
          </a:p>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latin typeface="+mn-lt"/>
                <a:ea typeface="+mn-ea"/>
                <a:cs typeface="+mn-cs"/>
              </a:rPr>
              <a:t>(5) David C. Conrad</a:t>
            </a:r>
            <a:r>
              <a:rPr lang="ar-SA" sz="1200" kern="1200" dirty="0" smtClean="0">
                <a:solidFill>
                  <a:schemeClr val="tx1"/>
                </a:solidFill>
                <a:latin typeface="+mn-lt"/>
                <a:ea typeface="+mn-ea"/>
                <a:cs typeface="+mn-cs"/>
              </a:rPr>
              <a:t>‏</a:t>
            </a:r>
            <a:r>
              <a:rPr lang="en-US" sz="1200" kern="1200" dirty="0" smtClean="0">
                <a:solidFill>
                  <a:schemeClr val="tx1"/>
                </a:solidFill>
                <a:latin typeface="+mn-lt"/>
                <a:ea typeface="+mn-ea"/>
                <a:cs typeface="+mn-cs"/>
              </a:rPr>
              <a:t>, </a:t>
            </a:r>
            <a:r>
              <a:rPr lang="en-US" sz="1200" i="1" kern="1200" dirty="0" smtClean="0">
                <a:solidFill>
                  <a:schemeClr val="tx1"/>
                </a:solidFill>
                <a:latin typeface="+mn-lt"/>
                <a:ea typeface="+mn-ea"/>
                <a:cs typeface="+mn-cs"/>
              </a:rPr>
              <a:t>Empires of Medieval West Africa: Ghana, Mali, and </a:t>
            </a:r>
            <a:r>
              <a:rPr lang="en-US" sz="1200" i="1" kern="1200" dirty="0" err="1" smtClean="0">
                <a:solidFill>
                  <a:schemeClr val="tx1"/>
                </a:solidFill>
                <a:latin typeface="+mn-lt"/>
                <a:ea typeface="+mn-ea"/>
                <a:cs typeface="+mn-cs"/>
              </a:rPr>
              <a:t>Songhay</a:t>
            </a:r>
            <a:r>
              <a:rPr lang="en-US" sz="1200" kern="1200" dirty="0" smtClean="0">
                <a:solidFill>
                  <a:schemeClr val="tx1"/>
                </a:solidFill>
                <a:latin typeface="+mn-lt"/>
                <a:ea typeface="+mn-ea"/>
                <a:cs typeface="+mn-cs"/>
              </a:rPr>
              <a:t> (New York: Shoreline Publishing Group LLC, 2005) p. 35</a:t>
            </a: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b="0" i="0" kern="1200" dirty="0" smtClean="0">
              <a:solidFill>
                <a:schemeClr val="tx1"/>
              </a:solidFill>
              <a:latin typeface="+mn-lt"/>
              <a:ea typeface="+mn-ea"/>
              <a:cs typeface="+mn-cs"/>
            </a:endParaRPr>
          </a:p>
          <a:p>
            <a:pPr marL="228600" marR="0" indent="-228600" algn="l" defTabSz="914400" rtl="0" eaLnBrk="1" fontAlgn="auto" latinLnBrk="0" hangingPunct="1">
              <a:lnSpc>
                <a:spcPct val="100000"/>
              </a:lnSpc>
              <a:spcBef>
                <a:spcPts val="0"/>
              </a:spcBef>
              <a:spcAft>
                <a:spcPts val="0"/>
              </a:spcAft>
              <a:buClrTx/>
              <a:buSzTx/>
              <a:buFontTx/>
              <a:buAutoNum type="arabicParenBoth"/>
              <a:tabLst/>
              <a:defRPr/>
            </a:pPr>
            <a:endParaRPr lang="en-US" sz="1200" kern="1200" dirty="0" smtClean="0">
              <a:solidFill>
                <a:schemeClr val="tx1"/>
              </a:solidFill>
              <a:latin typeface="+mn-lt"/>
              <a:ea typeface="+mn-ea"/>
              <a:cs typeface="+mn-cs"/>
            </a:endParaRPr>
          </a:p>
          <a:p>
            <a:pPr algn="l" rtl="0"/>
            <a:endParaRPr lang="en-US" dirty="0"/>
          </a:p>
        </p:txBody>
      </p:sp>
      <p:sp>
        <p:nvSpPr>
          <p:cNvPr id="4" name="Slide Number Placeholder 3"/>
          <p:cNvSpPr>
            <a:spLocks noGrp="1"/>
          </p:cNvSpPr>
          <p:nvPr>
            <p:ph type="sldNum" sz="quarter" idx="10"/>
          </p:nvPr>
        </p:nvSpPr>
        <p:spPr/>
        <p:txBody>
          <a:bodyPr/>
          <a:lstStyle/>
          <a:p>
            <a:fld id="{5A5E7037-D2DB-4915-AF9D-580C4475F1EB}" type="slidenum">
              <a:rPr lang="ar-SA" smtClean="0"/>
              <a:pPr/>
              <a:t>27</a:t>
            </a:fld>
            <a:endParaRPr lang="ar-SA"/>
          </a:p>
        </p:txBody>
      </p:sp>
    </p:spTree>
    <p:extLst>
      <p:ext uri="{BB962C8B-B14F-4D97-AF65-F5344CB8AC3E}">
        <p14:creationId xmlns="" xmlns:p14="http://schemas.microsoft.com/office/powerpoint/2010/main" val="192255499"/>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10000"/>
          </a:bodyPr>
          <a:lstStyle/>
          <a:p>
            <a:pPr algn="l" rtl="0"/>
            <a:r>
              <a:rPr lang="en-US" dirty="0" smtClean="0"/>
              <a:t>Mansa Musa came in to power in 1307ce and ruled until 1337ce, in which time he was responsible for a major solidification</a:t>
            </a:r>
            <a:r>
              <a:rPr lang="en-US" baseline="0" dirty="0" smtClean="0"/>
              <a:t> of the Islamic religion in the region, the rise and spread of Authentic Islamic knowledge in West Africa and the spread of Islam in the region. </a:t>
            </a:r>
            <a:r>
              <a:rPr lang="en-US" dirty="0" smtClean="0"/>
              <a:t>Mansa Musa</a:t>
            </a:r>
            <a:r>
              <a:rPr lang="en-US" baseline="0" dirty="0" smtClean="0"/>
              <a:t> introduced a new form of Muslim ruler. He was the first known Mali ruler to be considered, a devout Muslim, he strived to practice Islam based on its orthodox teachings and learnt much from the scholars who had travelled to his land. He established Mali as an Islamic empire, he declared Islam the state religion and changed various aspects of governance in the empire.(1) He was able to convince his ministers and advisers of his changes due to his popularity, justice and sincerity to Islam. He was also very successful at running the affairs of the empire economically and socially.(2)</a:t>
            </a:r>
          </a:p>
          <a:p>
            <a:pPr algn="l" rtl="0"/>
            <a:endParaRPr lang="en-US" baseline="0" dirty="0" smtClean="0"/>
          </a:p>
          <a:p>
            <a:pPr algn="l" rtl="0"/>
            <a:r>
              <a:rPr lang="en-US" baseline="0" dirty="0" smtClean="0"/>
              <a:t>Due to the tolerance, in general, that Muslim rulers practiced towards traditional religions, partly due to the fact that they continued to practice many of the traditional rituals themselves, there existed a sense of religious peace and stability in the West African empires. This continued in the reign of Mansa Musa who allowed his subjects to continue their practices, beliefs, rituals and social presence, despite his stricter following of the Islamic faith.</a:t>
            </a:r>
          </a:p>
          <a:p>
            <a:pPr algn="l" rtl="0"/>
            <a:endParaRPr lang="en-US" baseline="0" dirty="0" smtClean="0"/>
          </a:p>
          <a:p>
            <a:pPr algn="l" rtl="0"/>
            <a:r>
              <a:rPr lang="en-US" baseline="0" dirty="0" smtClean="0"/>
              <a:t>Mansa Musa was very keen to contribute to ‘Islam’ in his empire, this included funding Mosques, schools, learning centers and more. This will be discussed in the following slide.</a:t>
            </a:r>
          </a:p>
          <a:p>
            <a:pPr algn="l" rtl="0"/>
            <a:endParaRPr lang="en-US" baseline="0" dirty="0" smtClean="0"/>
          </a:p>
          <a:p>
            <a:pPr algn="l" rtl="0"/>
            <a:r>
              <a:rPr lang="en-US" b="1" baseline="0" dirty="0" smtClean="0"/>
              <a:t>Footnotes:</a:t>
            </a:r>
          </a:p>
          <a:p>
            <a:pPr algn="l" rtl="0"/>
            <a:endParaRPr lang="en-US" baseline="0" dirty="0" smtClean="0"/>
          </a:p>
          <a:p>
            <a:pPr marL="0" marR="0" indent="0" algn="l" defTabSz="914400" rtl="0" eaLnBrk="1" fontAlgn="auto" latinLnBrk="0" hangingPunct="1">
              <a:lnSpc>
                <a:spcPct val="100000"/>
              </a:lnSpc>
              <a:spcBef>
                <a:spcPts val="0"/>
              </a:spcBef>
              <a:spcAft>
                <a:spcPts val="0"/>
              </a:spcAft>
              <a:buClrTx/>
              <a:buSzTx/>
              <a:buFontTx/>
              <a:buNone/>
              <a:tabLst/>
              <a:defRPr/>
            </a:pPr>
            <a:r>
              <a:rPr lang="en-US" baseline="0" dirty="0" smtClean="0"/>
              <a:t>(1) </a:t>
            </a:r>
            <a:r>
              <a:rPr lang="en-US" sz="1200" kern="1200" dirty="0" err="1" smtClean="0">
                <a:solidFill>
                  <a:schemeClr val="tx1"/>
                </a:solidFill>
                <a:latin typeface="+mn-lt"/>
                <a:ea typeface="+mn-ea"/>
                <a:cs typeface="+mn-cs"/>
              </a:rPr>
              <a:t>Margari</a:t>
            </a:r>
            <a:r>
              <a:rPr lang="en-US" sz="1200" kern="1200" dirty="0" smtClean="0">
                <a:solidFill>
                  <a:schemeClr val="tx1"/>
                </a:solidFill>
                <a:latin typeface="+mn-lt"/>
                <a:ea typeface="+mn-ea"/>
                <a:cs typeface="+mn-cs"/>
              </a:rPr>
              <a:t> Hill, </a:t>
            </a:r>
            <a:r>
              <a:rPr lang="en-US" sz="1200" i="1" kern="1200" dirty="0" smtClean="0">
                <a:solidFill>
                  <a:schemeClr val="tx1"/>
                </a:solidFill>
                <a:latin typeface="+mn-lt"/>
                <a:ea typeface="+mn-ea"/>
                <a:cs typeface="+mn-cs"/>
              </a:rPr>
              <a:t>The Spread of Islam in West Africa: Containment, Mixing, and Reform from the Eighth to the Twentieth Century</a:t>
            </a:r>
            <a:r>
              <a:rPr lang="en-US" sz="1200" kern="1200" dirty="0" smtClean="0">
                <a:solidFill>
                  <a:schemeClr val="tx1"/>
                </a:solidFill>
                <a:latin typeface="+mn-lt"/>
                <a:ea typeface="+mn-ea"/>
                <a:cs typeface="+mn-cs"/>
              </a:rPr>
              <a:t> (Stanford: Stanford University, 2009) p. 4</a:t>
            </a:r>
          </a:p>
          <a:p>
            <a:pPr marL="0" marR="0" indent="0" algn="l" defTabSz="914400" rtl="0" eaLnBrk="1" fontAlgn="auto" latinLnBrk="0" hangingPunct="1">
              <a:lnSpc>
                <a:spcPct val="100000"/>
              </a:lnSpc>
              <a:spcBef>
                <a:spcPts val="0"/>
              </a:spcBef>
              <a:spcAft>
                <a:spcPts val="0"/>
              </a:spcAft>
              <a:buClrTx/>
              <a:buSzTx/>
              <a:buFontTx/>
              <a:buNone/>
              <a:tabLst/>
              <a:defRPr/>
            </a:pPr>
            <a:r>
              <a:rPr lang="en-US" baseline="0" dirty="0" smtClean="0"/>
              <a:t>(2) </a:t>
            </a:r>
            <a:r>
              <a:rPr lang="en-US" sz="1200" kern="1200" dirty="0" smtClean="0">
                <a:solidFill>
                  <a:schemeClr val="tx1"/>
                </a:solidFill>
                <a:latin typeface="+mn-lt"/>
                <a:ea typeface="+mn-ea"/>
                <a:cs typeface="+mn-cs"/>
              </a:rPr>
              <a:t>A. </a:t>
            </a:r>
            <a:r>
              <a:rPr lang="en-US" sz="1200" kern="1200" dirty="0" err="1" smtClean="0">
                <a:solidFill>
                  <a:schemeClr val="tx1"/>
                </a:solidFill>
                <a:latin typeface="+mn-lt"/>
                <a:ea typeface="+mn-ea"/>
                <a:cs typeface="+mn-cs"/>
              </a:rPr>
              <a:t>Rahman</a:t>
            </a:r>
            <a:r>
              <a:rPr lang="en-US" sz="1200" kern="1200" dirty="0" smtClean="0">
                <a:solidFill>
                  <a:schemeClr val="tx1"/>
                </a:solidFill>
                <a:latin typeface="+mn-lt"/>
                <a:ea typeface="+mn-ea"/>
                <a:cs typeface="+mn-cs"/>
              </a:rPr>
              <a:t> I. </a:t>
            </a:r>
            <a:r>
              <a:rPr lang="en-US" sz="1200" kern="1200" dirty="0" err="1" smtClean="0">
                <a:solidFill>
                  <a:schemeClr val="tx1"/>
                </a:solidFill>
                <a:latin typeface="+mn-lt"/>
                <a:ea typeface="+mn-ea"/>
                <a:cs typeface="+mn-cs"/>
              </a:rPr>
              <a:t>Doi</a:t>
            </a:r>
            <a:r>
              <a:rPr lang="en-US" sz="1200" kern="1200" dirty="0" smtClean="0">
                <a:solidFill>
                  <a:schemeClr val="tx1"/>
                </a:solidFill>
                <a:latin typeface="+mn-lt"/>
                <a:ea typeface="+mn-ea"/>
                <a:cs typeface="+mn-cs"/>
              </a:rPr>
              <a:t>, </a:t>
            </a:r>
            <a:r>
              <a:rPr lang="en-US" sz="1200" i="1" kern="1200" dirty="0" smtClean="0">
                <a:solidFill>
                  <a:schemeClr val="tx1"/>
                </a:solidFill>
                <a:latin typeface="+mn-lt"/>
                <a:ea typeface="+mn-ea"/>
                <a:cs typeface="+mn-cs"/>
              </a:rPr>
              <a:t>Spread of Islam in West Africa</a:t>
            </a:r>
            <a:r>
              <a:rPr lang="en-US" sz="1200" kern="1200" dirty="0" smtClean="0">
                <a:solidFill>
                  <a:schemeClr val="tx1"/>
                </a:solidFill>
                <a:latin typeface="+mn-lt"/>
                <a:ea typeface="+mn-ea"/>
                <a:cs typeface="+mn-cs"/>
              </a:rPr>
              <a:t> (</a:t>
            </a:r>
            <a:r>
              <a:rPr lang="en-US" sz="1200" kern="1200" dirty="0" err="1" smtClean="0">
                <a:solidFill>
                  <a:schemeClr val="tx1"/>
                </a:solidFill>
                <a:latin typeface="+mn-lt"/>
                <a:ea typeface="+mn-ea"/>
                <a:cs typeface="+mn-cs"/>
              </a:rPr>
              <a:t>IslamReligion</a:t>
            </a:r>
            <a:r>
              <a:rPr lang="en-US" sz="1200" kern="1200" dirty="0" smtClean="0">
                <a:solidFill>
                  <a:schemeClr val="tx1"/>
                </a:solidFill>
                <a:latin typeface="+mn-lt"/>
                <a:ea typeface="+mn-ea"/>
                <a:cs typeface="+mn-cs"/>
              </a:rPr>
              <a:t>, 2006)  p. 8</a:t>
            </a:r>
          </a:p>
          <a:p>
            <a:pPr algn="l" rtl="0"/>
            <a:endParaRPr lang="en-US" baseline="0" dirty="0" smtClean="0"/>
          </a:p>
        </p:txBody>
      </p:sp>
      <p:sp>
        <p:nvSpPr>
          <p:cNvPr id="4" name="Slide Number Placeholder 3"/>
          <p:cNvSpPr>
            <a:spLocks noGrp="1"/>
          </p:cNvSpPr>
          <p:nvPr>
            <p:ph type="sldNum" sz="quarter" idx="10"/>
          </p:nvPr>
        </p:nvSpPr>
        <p:spPr/>
        <p:txBody>
          <a:bodyPr/>
          <a:lstStyle/>
          <a:p>
            <a:fld id="{5A5E7037-D2DB-4915-AF9D-580C4475F1EB}" type="slidenum">
              <a:rPr lang="ar-SA" smtClean="0"/>
              <a:pPr/>
              <a:t>28</a:t>
            </a:fld>
            <a:endParaRPr lang="ar-SA"/>
          </a:p>
        </p:txBody>
      </p:sp>
    </p:spTree>
    <p:extLst>
      <p:ext uri="{BB962C8B-B14F-4D97-AF65-F5344CB8AC3E}">
        <p14:creationId xmlns="" xmlns:p14="http://schemas.microsoft.com/office/powerpoint/2010/main" val="2700544306"/>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70000" lnSpcReduction="20000"/>
          </a:bodyPr>
          <a:lstStyle/>
          <a:p>
            <a:pPr algn="l" rtl="0"/>
            <a:r>
              <a:rPr lang="en-US" dirty="0" smtClean="0"/>
              <a:t>From</a:t>
            </a:r>
            <a:r>
              <a:rPr lang="en-US" baseline="0" dirty="0" smtClean="0"/>
              <a:t> the most important aspects of his reign was undoubtedly his pilgrimage to Makah. He embarked in 1324 or 1325 CE, on his journey with a huge caravan consisting of slaves, camels, ministers and gold, according to some reports, eighty thousand people came on this journey with him, and they were carrying 30, 000 pounds of gold. His Journey was a lavish show of wealth, one that had never been seen before, Egyptian writers documented the event and it even found its way into  European sources. It was such a huge event, from then on, Mali became known throughout the Muslim world.(1)</a:t>
            </a:r>
          </a:p>
          <a:p>
            <a:pPr algn="l" rtl="0"/>
            <a:endParaRPr lang="en-US" baseline="0" dirty="0" smtClean="0"/>
          </a:p>
          <a:p>
            <a:pPr algn="l" rtl="0"/>
            <a:r>
              <a:rPr lang="en-US" baseline="0" dirty="0" smtClean="0"/>
              <a:t>Mansa Musa distributed plenty of gold to the poor he encountered on his journey. He gifted the Egyptian Sultan 40,000 </a:t>
            </a:r>
            <a:r>
              <a:rPr lang="en-US" i="1" baseline="0" dirty="0" smtClean="0"/>
              <a:t>dinars</a:t>
            </a:r>
            <a:r>
              <a:rPr lang="en-US" baseline="0" dirty="0" smtClean="0"/>
              <a:t> (gold coins) and purchased much while in Cairo, devaluing the value of gold, which </a:t>
            </a:r>
            <a:r>
              <a:rPr lang="en-US" baseline="0" dirty="0" err="1" smtClean="0"/>
              <a:t>Ibn</a:t>
            </a:r>
            <a:r>
              <a:rPr lang="en-US" baseline="0" dirty="0" smtClean="0"/>
              <a:t> </a:t>
            </a:r>
            <a:r>
              <a:rPr lang="en-US" baseline="0" dirty="0" err="1" smtClean="0"/>
              <a:t>Khaldun</a:t>
            </a:r>
            <a:r>
              <a:rPr lang="en-US" baseline="0" dirty="0" smtClean="0"/>
              <a:t> mentioned approximately 50 years later, Egypt was still recovering from.(2)</a:t>
            </a:r>
          </a:p>
          <a:p>
            <a:pPr algn="l" rtl="0"/>
            <a:endParaRPr lang="en-US" baseline="0" dirty="0" smtClean="0"/>
          </a:p>
          <a:p>
            <a:pPr algn="l" rtl="0"/>
            <a:r>
              <a:rPr lang="en-US" baseline="0" dirty="0" smtClean="0"/>
              <a:t>His contribution to the spread of Islam, as mentioned involved declaring Mali an Islamic empire, and its state religion, Islam. He also instituted public prayer. (3) However his major contribution was his funding and facilitating the spread of Islamic knowledge.</a:t>
            </a:r>
          </a:p>
          <a:p>
            <a:pPr algn="l" rtl="0"/>
            <a:endParaRPr lang="en-US" baseline="0" dirty="0" smtClean="0"/>
          </a:p>
          <a:p>
            <a:pPr algn="l" rtl="0"/>
            <a:r>
              <a:rPr lang="en-US" baseline="0" dirty="0" smtClean="0"/>
              <a:t>On his return from Hajj, he brought with him many scholars from Egypt and Tunis, these scholars then settled in Mali, particularly in the centers of trade and learning such as Timbuktu and </a:t>
            </a:r>
            <a:r>
              <a:rPr lang="en-US" baseline="0" dirty="0" err="1" smtClean="0"/>
              <a:t>Djenne</a:t>
            </a:r>
            <a:r>
              <a:rPr lang="en-US" baseline="0" dirty="0" smtClean="0"/>
              <a:t>. He also brought architects who built five major Mosques in his empire, including  the great </a:t>
            </a:r>
            <a:r>
              <a:rPr lang="en-US" baseline="0" dirty="0" err="1" smtClean="0"/>
              <a:t>Djinguereber</a:t>
            </a:r>
            <a:r>
              <a:rPr lang="en-US" baseline="0" dirty="0" smtClean="0"/>
              <a:t> Mosque.(4)</a:t>
            </a:r>
          </a:p>
          <a:p>
            <a:pPr algn="l" rtl="0"/>
            <a:endParaRPr lang="en-US" baseline="0" dirty="0" smtClean="0"/>
          </a:p>
          <a:p>
            <a:pPr algn="l" rtl="0"/>
            <a:r>
              <a:rPr lang="en-US" baseline="0" dirty="0" smtClean="0"/>
              <a:t>He built madrassas and universities in </a:t>
            </a:r>
            <a:r>
              <a:rPr lang="en-US" baseline="0" dirty="0" err="1" smtClean="0"/>
              <a:t>Timbukti</a:t>
            </a:r>
            <a:r>
              <a:rPr lang="en-US" baseline="0" dirty="0" smtClean="0"/>
              <a:t> and </a:t>
            </a:r>
            <a:r>
              <a:rPr lang="en-US" baseline="0" dirty="0" err="1" smtClean="0"/>
              <a:t>Gao</a:t>
            </a:r>
            <a:r>
              <a:rPr lang="en-US" baseline="0" dirty="0" smtClean="0"/>
              <a:t>, which was brought into his empire during his reign.  One of these learning centers was the </a:t>
            </a:r>
            <a:r>
              <a:rPr lang="en-US" baseline="0" dirty="0" err="1" smtClean="0"/>
              <a:t>Sankore</a:t>
            </a:r>
            <a:r>
              <a:rPr lang="en-US" baseline="0" dirty="0" smtClean="0"/>
              <a:t> Madrassa, which became one of the greatest institutes of Islamic learning in  West Africa. </a:t>
            </a:r>
            <a:r>
              <a:rPr lang="en-US" baseline="0" dirty="0" err="1" smtClean="0"/>
              <a:t>Sankore</a:t>
            </a:r>
            <a:r>
              <a:rPr lang="en-US" baseline="0" dirty="0" smtClean="0"/>
              <a:t> was able to facilitate 25000 students and held approximately 1,000,000 manuscripts. He brought jurists, mathematicians and astronomers to the region. Mansa Musa established Timbuktu, </a:t>
            </a:r>
            <a:r>
              <a:rPr lang="en-US" baseline="0" dirty="0" err="1" smtClean="0"/>
              <a:t>Gao</a:t>
            </a:r>
            <a:r>
              <a:rPr lang="en-US" baseline="0" dirty="0" smtClean="0"/>
              <a:t>  and </a:t>
            </a:r>
            <a:r>
              <a:rPr lang="en-US" baseline="0" dirty="0" err="1" smtClean="0"/>
              <a:t>Djenne</a:t>
            </a:r>
            <a:r>
              <a:rPr lang="en-US" baseline="0" dirty="0" smtClean="0"/>
              <a:t> as major centers of Islamic learning in Africa, where students and scholars alike, from Africa and the Middle East, would thereafter embark on a journey of knowledge to study, teach and bring ideas and movements in these Islamic cultural centers.(5)</a:t>
            </a:r>
          </a:p>
          <a:p>
            <a:pPr algn="l" rtl="0"/>
            <a:endParaRPr lang="en-US" baseline="0" dirty="0" smtClean="0"/>
          </a:p>
          <a:p>
            <a:pPr algn="l" rtl="0"/>
            <a:r>
              <a:rPr lang="en-US" baseline="0" dirty="0" smtClean="0"/>
              <a:t>Due to his pilgrimage and the projection of the vast wealth that existed in his empire, more Muslim traders began to travel to the empire of Mali and this further grounded Islamic culture in the region as many settled.  This also strengthened ties with Muslim regions and the establishments of diplomatic ties between the empire of Mali on the one hand and Tunis and Egypt on the other.(6) Consequently, this increased trade, support, and the crossing of culture, language and religion facilitating the spread of Islam in West Africa.</a:t>
            </a:r>
          </a:p>
          <a:p>
            <a:pPr algn="l" rtl="0"/>
            <a:endParaRPr lang="en-US" baseline="0" dirty="0" smtClean="0"/>
          </a:p>
          <a:p>
            <a:pPr algn="l" rtl="0"/>
            <a:r>
              <a:rPr lang="en-US" baseline="0" dirty="0" smtClean="0"/>
              <a:t>Mansa Musa’s generals also took part in expeditions to expand the empire, until all of what was the Ghanaian empire, the </a:t>
            </a:r>
            <a:r>
              <a:rPr lang="en-US" baseline="0" dirty="0" err="1" smtClean="0"/>
              <a:t>Mande</a:t>
            </a:r>
            <a:r>
              <a:rPr lang="en-US" baseline="0" dirty="0" smtClean="0"/>
              <a:t> people in Songhai region, </a:t>
            </a:r>
            <a:r>
              <a:rPr lang="en-US" baseline="0" dirty="0" err="1" smtClean="0"/>
              <a:t>Gao</a:t>
            </a:r>
            <a:r>
              <a:rPr lang="en-US" baseline="0" dirty="0" smtClean="0"/>
              <a:t>, and </a:t>
            </a:r>
            <a:r>
              <a:rPr lang="en-US" baseline="0" dirty="0" err="1" smtClean="0"/>
              <a:t>Kanem</a:t>
            </a:r>
            <a:r>
              <a:rPr lang="en-US" baseline="0" dirty="0" smtClean="0"/>
              <a:t> Bornu all were under the Mali empire.</a:t>
            </a:r>
          </a:p>
          <a:p>
            <a:pPr algn="l" rtl="0"/>
            <a:endParaRPr lang="en-US" baseline="0" dirty="0" smtClean="0"/>
          </a:p>
          <a:p>
            <a:pPr algn="l" rtl="0"/>
            <a:r>
              <a:rPr lang="en-US" b="1" baseline="0" dirty="0" smtClean="0"/>
              <a:t>Footnotes:</a:t>
            </a:r>
          </a:p>
          <a:p>
            <a:pPr marL="228600" marR="0" indent="-228600" algn="l" defTabSz="914400" rtl="0" eaLnBrk="1" fontAlgn="auto" latinLnBrk="0" hangingPunct="1">
              <a:lnSpc>
                <a:spcPct val="100000"/>
              </a:lnSpc>
              <a:spcBef>
                <a:spcPts val="0"/>
              </a:spcBef>
              <a:spcAft>
                <a:spcPts val="0"/>
              </a:spcAft>
              <a:buClrTx/>
              <a:buSzTx/>
              <a:buFontTx/>
              <a:buAutoNum type="arabicParenBoth"/>
              <a:tabLst/>
              <a:defRPr/>
            </a:pPr>
            <a:r>
              <a:rPr lang="en-US" sz="1200" kern="1200" dirty="0" err="1" smtClean="0">
                <a:solidFill>
                  <a:schemeClr val="tx1"/>
                </a:solidFill>
                <a:effectLst/>
                <a:latin typeface="+mn-lt"/>
                <a:ea typeface="+mn-ea"/>
                <a:cs typeface="+mn-cs"/>
              </a:rPr>
              <a:t>Margari</a:t>
            </a:r>
            <a:r>
              <a:rPr lang="en-US" sz="1200" kern="1200" dirty="0" smtClean="0">
                <a:solidFill>
                  <a:schemeClr val="tx1"/>
                </a:solidFill>
                <a:effectLst/>
                <a:latin typeface="+mn-lt"/>
                <a:ea typeface="+mn-ea"/>
                <a:cs typeface="+mn-cs"/>
              </a:rPr>
              <a:t> Hill, </a:t>
            </a:r>
            <a:r>
              <a:rPr lang="en-US" sz="1200" i="1" kern="1200" dirty="0" smtClean="0">
                <a:solidFill>
                  <a:schemeClr val="tx1"/>
                </a:solidFill>
                <a:effectLst/>
                <a:latin typeface="+mn-lt"/>
                <a:ea typeface="+mn-ea"/>
                <a:cs typeface="+mn-cs"/>
              </a:rPr>
              <a:t>The Spread of Islam in West Africa: Containment, Mixing, and Reform from the Eighth to the Twentieth Century</a:t>
            </a:r>
            <a:r>
              <a:rPr lang="en-US" sz="1200" kern="1200" dirty="0" smtClean="0">
                <a:solidFill>
                  <a:schemeClr val="tx1"/>
                </a:solidFill>
                <a:effectLst/>
                <a:latin typeface="+mn-lt"/>
                <a:ea typeface="+mn-ea"/>
                <a:cs typeface="+mn-cs"/>
              </a:rPr>
              <a:t> (Stanford: Stanford University, 2009) p. 3</a:t>
            </a:r>
          </a:p>
          <a:p>
            <a:pPr marL="228600" marR="0" indent="-228600" algn="l" defTabSz="914400" rtl="0" eaLnBrk="1" fontAlgn="auto" latinLnBrk="0" hangingPunct="1">
              <a:lnSpc>
                <a:spcPct val="100000"/>
              </a:lnSpc>
              <a:spcBef>
                <a:spcPts val="0"/>
              </a:spcBef>
              <a:spcAft>
                <a:spcPts val="0"/>
              </a:spcAft>
              <a:buClrTx/>
              <a:buSzTx/>
              <a:buFontTx/>
              <a:buAutoNum type="arabicParenBoth"/>
              <a:tabLst/>
              <a:defRPr/>
            </a:pPr>
            <a:r>
              <a:rPr lang="en-US" sz="1200" kern="1200" dirty="0" smtClean="0">
                <a:solidFill>
                  <a:schemeClr val="tx1"/>
                </a:solidFill>
                <a:effectLst/>
                <a:latin typeface="+mn-lt"/>
                <a:ea typeface="+mn-ea"/>
                <a:cs typeface="+mn-cs"/>
              </a:rPr>
              <a:t>David C. Conrad</a:t>
            </a:r>
            <a:r>
              <a:rPr lang="ar-SA" sz="1200" kern="1200" dirty="0" smtClean="0">
                <a:solidFill>
                  <a:schemeClr val="tx1"/>
                </a:solidFill>
                <a:effectLst/>
                <a:latin typeface="+mn-lt"/>
                <a:ea typeface="+mn-ea"/>
                <a:cs typeface="+mn-cs"/>
              </a:rPr>
              <a:t>‏</a:t>
            </a:r>
            <a:r>
              <a:rPr lang="en-US" sz="1200" kern="1200" dirty="0" smtClean="0">
                <a:solidFill>
                  <a:schemeClr val="tx1"/>
                </a:solidFill>
                <a:effectLst/>
                <a:latin typeface="+mn-lt"/>
                <a:ea typeface="+mn-ea"/>
                <a:cs typeface="+mn-cs"/>
              </a:rPr>
              <a:t>, </a:t>
            </a:r>
            <a:r>
              <a:rPr lang="en-US" sz="1200" i="1" kern="1200" dirty="0" smtClean="0">
                <a:solidFill>
                  <a:schemeClr val="tx1"/>
                </a:solidFill>
                <a:effectLst/>
                <a:latin typeface="+mn-lt"/>
                <a:ea typeface="+mn-ea"/>
                <a:cs typeface="+mn-cs"/>
              </a:rPr>
              <a:t>Empires of Medieval West Africa: Ghana, Mali, and </a:t>
            </a:r>
            <a:r>
              <a:rPr lang="en-US" sz="1200" i="1" kern="1200" dirty="0" err="1" smtClean="0">
                <a:solidFill>
                  <a:schemeClr val="tx1"/>
                </a:solidFill>
                <a:effectLst/>
                <a:latin typeface="+mn-lt"/>
                <a:ea typeface="+mn-ea"/>
                <a:cs typeface="+mn-cs"/>
              </a:rPr>
              <a:t>Songhay</a:t>
            </a:r>
            <a:r>
              <a:rPr lang="en-US" sz="1200" kern="1200" dirty="0" smtClean="0">
                <a:solidFill>
                  <a:schemeClr val="tx1"/>
                </a:solidFill>
                <a:effectLst/>
                <a:latin typeface="+mn-lt"/>
                <a:ea typeface="+mn-ea"/>
                <a:cs typeface="+mn-cs"/>
              </a:rPr>
              <a:t> (New York: Shoreline Publishing Group LLC, 2005) p. 36-40</a:t>
            </a:r>
          </a:p>
          <a:p>
            <a:pPr marL="228600" marR="0" indent="-228600" algn="l" defTabSz="914400" rtl="0" eaLnBrk="1" fontAlgn="auto" latinLnBrk="0" hangingPunct="1">
              <a:lnSpc>
                <a:spcPct val="100000"/>
              </a:lnSpc>
              <a:spcBef>
                <a:spcPts val="0"/>
              </a:spcBef>
              <a:spcAft>
                <a:spcPts val="0"/>
              </a:spcAft>
              <a:buClrTx/>
              <a:buSzTx/>
              <a:buFontTx/>
              <a:buAutoNum type="arabicParenBoth"/>
              <a:tabLst/>
              <a:defRPr/>
            </a:pPr>
            <a:r>
              <a:rPr lang="en-US" sz="1200" kern="1200" dirty="0" smtClean="0">
                <a:solidFill>
                  <a:schemeClr val="tx1"/>
                </a:solidFill>
                <a:effectLst/>
                <a:latin typeface="+mn-lt"/>
                <a:ea typeface="+mn-ea"/>
                <a:cs typeface="+mn-cs"/>
              </a:rPr>
              <a:t>N. </a:t>
            </a:r>
            <a:r>
              <a:rPr lang="en-US" sz="1200" kern="1200" dirty="0" err="1" smtClean="0">
                <a:solidFill>
                  <a:schemeClr val="tx1"/>
                </a:solidFill>
                <a:effectLst/>
                <a:latin typeface="+mn-lt"/>
                <a:ea typeface="+mn-ea"/>
                <a:cs typeface="+mn-cs"/>
              </a:rPr>
              <a:t>Levtzion</a:t>
            </a:r>
            <a:r>
              <a:rPr lang="en-US" sz="1200" kern="1200" dirty="0" smtClean="0">
                <a:solidFill>
                  <a:schemeClr val="tx1"/>
                </a:solidFill>
                <a:effectLst/>
                <a:latin typeface="+mn-lt"/>
                <a:ea typeface="+mn-ea"/>
                <a:cs typeface="+mn-cs"/>
              </a:rPr>
              <a:t>, ‘Islam in Africa to 1800’, in the Oxford History of Islam, </a:t>
            </a:r>
            <a:r>
              <a:rPr lang="en-US" sz="1200" kern="1200" dirty="0" err="1" smtClean="0">
                <a:solidFill>
                  <a:schemeClr val="tx1"/>
                </a:solidFill>
                <a:effectLst/>
                <a:latin typeface="+mn-lt"/>
                <a:ea typeface="+mn-ea"/>
                <a:cs typeface="+mn-cs"/>
              </a:rPr>
              <a:t>eds</a:t>
            </a:r>
            <a:r>
              <a:rPr lang="en-US" sz="1200" kern="1200" dirty="0" smtClean="0">
                <a:solidFill>
                  <a:schemeClr val="tx1"/>
                </a:solidFill>
                <a:effectLst/>
                <a:latin typeface="+mn-lt"/>
                <a:ea typeface="+mn-ea"/>
                <a:cs typeface="+mn-cs"/>
              </a:rPr>
              <a:t>, John L. Esposito, </a:t>
            </a:r>
            <a:r>
              <a:rPr lang="en-US" sz="1200" i="1" kern="1200" dirty="0" smtClean="0">
                <a:solidFill>
                  <a:schemeClr val="tx1"/>
                </a:solidFill>
                <a:effectLst/>
                <a:latin typeface="+mn-lt"/>
                <a:ea typeface="+mn-ea"/>
                <a:cs typeface="+mn-cs"/>
              </a:rPr>
              <a:t>Oxford Islamic Studies Online. </a:t>
            </a:r>
            <a:r>
              <a:rPr lang="en-US" sz="1200" kern="1200" dirty="0" smtClean="0">
                <a:solidFill>
                  <a:schemeClr val="tx1"/>
                </a:solidFill>
                <a:effectLst/>
                <a:latin typeface="+mn-lt"/>
                <a:ea typeface="+mn-ea"/>
                <a:cs typeface="+mn-cs"/>
              </a:rPr>
              <a:t>Available at: (Accessed:7</a:t>
            </a:r>
            <a:r>
              <a:rPr lang="en-US" sz="1200" kern="1200" baseline="30000" dirty="0" smtClean="0">
                <a:solidFill>
                  <a:schemeClr val="tx1"/>
                </a:solidFill>
                <a:effectLst/>
                <a:latin typeface="+mn-lt"/>
                <a:ea typeface="+mn-ea"/>
                <a:cs typeface="+mn-cs"/>
              </a:rPr>
              <a:t>th</a:t>
            </a:r>
            <a:r>
              <a:rPr lang="en-US" sz="1200" kern="1200" dirty="0" smtClean="0">
                <a:solidFill>
                  <a:schemeClr val="tx1"/>
                </a:solidFill>
                <a:effectLst/>
                <a:latin typeface="+mn-lt"/>
                <a:ea typeface="+mn-ea"/>
                <a:cs typeface="+mn-cs"/>
              </a:rPr>
              <a:t> May 2018) p. 4</a:t>
            </a:r>
          </a:p>
          <a:p>
            <a:pPr marL="228600" marR="0" indent="-228600" algn="l" defTabSz="914400" rtl="0" eaLnBrk="1" fontAlgn="auto" latinLnBrk="0" hangingPunct="1">
              <a:lnSpc>
                <a:spcPct val="100000"/>
              </a:lnSpc>
              <a:spcBef>
                <a:spcPts val="0"/>
              </a:spcBef>
              <a:spcAft>
                <a:spcPts val="0"/>
              </a:spcAft>
              <a:buClrTx/>
              <a:buSzTx/>
              <a:buFontTx/>
              <a:buAutoNum type="arabicParenBoth"/>
              <a:tabLst/>
              <a:defRPr/>
            </a:pPr>
            <a:r>
              <a:rPr lang="en-US" sz="1200" kern="1200" dirty="0" err="1" smtClean="0">
                <a:solidFill>
                  <a:schemeClr val="tx1"/>
                </a:solidFill>
                <a:effectLst/>
                <a:latin typeface="+mn-lt"/>
                <a:ea typeface="+mn-ea"/>
                <a:cs typeface="+mn-cs"/>
              </a:rPr>
              <a:t>Ousmane</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Oumar</a:t>
            </a:r>
            <a:r>
              <a:rPr lang="en-US" sz="1200" kern="1200" dirty="0" smtClean="0">
                <a:solidFill>
                  <a:schemeClr val="tx1"/>
                </a:solidFill>
                <a:effectLst/>
                <a:latin typeface="+mn-lt"/>
                <a:ea typeface="+mn-ea"/>
                <a:cs typeface="+mn-cs"/>
              </a:rPr>
              <a:t> Kane, </a:t>
            </a:r>
            <a:r>
              <a:rPr lang="en-US" sz="1200" i="1" kern="1200" dirty="0" smtClean="0">
                <a:solidFill>
                  <a:schemeClr val="tx1"/>
                </a:solidFill>
                <a:effectLst/>
                <a:latin typeface="+mn-lt"/>
                <a:ea typeface="+mn-ea"/>
                <a:cs typeface="+mn-cs"/>
              </a:rPr>
              <a:t>Beyond Timbuktu: An Intellectual History of Muslim West Africa</a:t>
            </a:r>
            <a:r>
              <a:rPr lang="en-US" sz="1200" kern="1200" dirty="0" smtClean="0">
                <a:solidFill>
                  <a:schemeClr val="tx1"/>
                </a:solidFill>
                <a:effectLst/>
                <a:latin typeface="+mn-lt"/>
                <a:ea typeface="+mn-ea"/>
                <a:cs typeface="+mn-cs"/>
              </a:rPr>
              <a:t> (Cambridge: Harvard University Press, 2016) p. 260</a:t>
            </a:r>
          </a:p>
          <a:p>
            <a:pPr marL="0" marR="0" indent="0" algn="l" defTabSz="914400" rtl="0" eaLnBrk="1" fontAlgn="auto" latinLnBrk="0" hangingPunct="1">
              <a:lnSpc>
                <a:spcPct val="100000"/>
              </a:lnSpc>
              <a:spcBef>
                <a:spcPts val="0"/>
              </a:spcBef>
              <a:spcAft>
                <a:spcPts val="0"/>
              </a:spcAft>
              <a:buClrTx/>
              <a:buSzTx/>
              <a:buFontTx/>
              <a:buNone/>
              <a:tabLst/>
              <a:defRPr/>
            </a:pPr>
            <a:r>
              <a:rPr lang="en-US" baseline="0" dirty="0" smtClean="0"/>
              <a:t>(5) </a:t>
            </a:r>
            <a:r>
              <a:rPr lang="en-US" sz="1200" kern="1200" dirty="0" smtClean="0">
                <a:solidFill>
                  <a:schemeClr val="tx1"/>
                </a:solidFill>
                <a:effectLst/>
                <a:latin typeface="+mn-lt"/>
                <a:ea typeface="+mn-ea"/>
                <a:cs typeface="+mn-cs"/>
              </a:rPr>
              <a:t>‘Timbuktu.’ In The Grove Encyclopedia of Islamic Art and Architecture, </a:t>
            </a:r>
            <a:r>
              <a:rPr lang="en-US" sz="1200" kern="1200" dirty="0" err="1" smtClean="0">
                <a:solidFill>
                  <a:schemeClr val="tx1"/>
                </a:solidFill>
                <a:effectLst/>
                <a:latin typeface="+mn-lt"/>
                <a:ea typeface="+mn-ea"/>
                <a:cs typeface="+mn-cs"/>
              </a:rPr>
              <a:t>Eds</a:t>
            </a:r>
            <a:r>
              <a:rPr lang="en-US" sz="1200" kern="1200" dirty="0" smtClean="0">
                <a:solidFill>
                  <a:schemeClr val="tx1"/>
                </a:solidFill>
                <a:effectLst/>
                <a:latin typeface="+mn-lt"/>
                <a:ea typeface="+mn-ea"/>
                <a:cs typeface="+mn-cs"/>
              </a:rPr>
              <a:t> Jonathan M. Bloom; Sheila S. Blair. </a:t>
            </a:r>
            <a:r>
              <a:rPr lang="en-US" sz="1200" i="1" kern="1200" dirty="0" smtClean="0">
                <a:solidFill>
                  <a:schemeClr val="tx1"/>
                </a:solidFill>
                <a:effectLst/>
                <a:latin typeface="+mn-lt"/>
                <a:ea typeface="+mn-ea"/>
                <a:cs typeface="+mn-cs"/>
              </a:rPr>
              <a:t>Oxford Islamic Studies Online</a:t>
            </a:r>
            <a:r>
              <a:rPr lang="en-US" sz="1200" kern="1200" dirty="0" smtClean="0">
                <a:solidFill>
                  <a:schemeClr val="tx1"/>
                </a:solidFill>
                <a:effectLst/>
                <a:latin typeface="+mn-lt"/>
                <a:ea typeface="+mn-ea"/>
                <a:cs typeface="+mn-cs"/>
              </a:rPr>
              <a:t>. (Accessed: 31-May-2018)</a:t>
            </a:r>
            <a:endParaRPr lang="en-US" baseline="0" dirty="0" smtClean="0"/>
          </a:p>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effectLst/>
                <a:latin typeface="+mn-lt"/>
                <a:ea typeface="+mn-ea"/>
                <a:cs typeface="+mn-cs"/>
              </a:rPr>
              <a:t>(6) A. Rahman I. </a:t>
            </a:r>
            <a:r>
              <a:rPr lang="en-US" sz="1200" kern="1200" dirty="0" err="1" smtClean="0">
                <a:solidFill>
                  <a:schemeClr val="tx1"/>
                </a:solidFill>
                <a:effectLst/>
                <a:latin typeface="+mn-lt"/>
                <a:ea typeface="+mn-ea"/>
                <a:cs typeface="+mn-cs"/>
              </a:rPr>
              <a:t>Doi</a:t>
            </a:r>
            <a:r>
              <a:rPr lang="en-US" sz="1200" kern="1200" dirty="0" smtClean="0">
                <a:solidFill>
                  <a:schemeClr val="tx1"/>
                </a:solidFill>
                <a:effectLst/>
                <a:latin typeface="+mn-lt"/>
                <a:ea typeface="+mn-ea"/>
                <a:cs typeface="+mn-cs"/>
              </a:rPr>
              <a:t>, </a:t>
            </a:r>
            <a:r>
              <a:rPr lang="en-US" sz="1200" i="1" kern="1200" dirty="0" smtClean="0">
                <a:solidFill>
                  <a:schemeClr val="tx1"/>
                </a:solidFill>
                <a:effectLst/>
                <a:latin typeface="+mn-lt"/>
                <a:ea typeface="+mn-ea"/>
                <a:cs typeface="+mn-cs"/>
              </a:rPr>
              <a:t>Spread of Islam in West Africa</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IslamReligion</a:t>
            </a:r>
            <a:r>
              <a:rPr lang="en-US" sz="1200" kern="1200" dirty="0" smtClean="0">
                <a:solidFill>
                  <a:schemeClr val="tx1"/>
                </a:solidFill>
                <a:effectLst/>
                <a:latin typeface="+mn-lt"/>
                <a:ea typeface="+mn-ea"/>
                <a:cs typeface="+mn-cs"/>
              </a:rPr>
              <a:t>, 2006) p. 8</a:t>
            </a:r>
          </a:p>
          <a:p>
            <a:pPr algn="l" rtl="0"/>
            <a:endParaRPr lang="en-US" baseline="0" dirty="0" smtClean="0"/>
          </a:p>
        </p:txBody>
      </p:sp>
      <p:sp>
        <p:nvSpPr>
          <p:cNvPr id="4" name="Slide Number Placeholder 3"/>
          <p:cNvSpPr>
            <a:spLocks noGrp="1"/>
          </p:cNvSpPr>
          <p:nvPr>
            <p:ph type="sldNum" sz="quarter" idx="10"/>
          </p:nvPr>
        </p:nvSpPr>
        <p:spPr/>
        <p:txBody>
          <a:bodyPr/>
          <a:lstStyle/>
          <a:p>
            <a:fld id="{5A5E7037-D2DB-4915-AF9D-580C4475F1EB}" type="slidenum">
              <a:rPr lang="ar-SA" smtClean="0"/>
              <a:pPr/>
              <a:t>29</a:t>
            </a:fld>
            <a:endParaRPr lang="ar-SA"/>
          </a:p>
        </p:txBody>
      </p:sp>
    </p:spTree>
    <p:extLst>
      <p:ext uri="{BB962C8B-B14F-4D97-AF65-F5344CB8AC3E}">
        <p14:creationId xmlns="" xmlns:p14="http://schemas.microsoft.com/office/powerpoint/2010/main" val="3677098576"/>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5A5E7037-D2DB-4915-AF9D-580C4475F1EB}" type="slidenum">
              <a:rPr lang="ar-SA" smtClean="0"/>
              <a:pPr/>
              <a:t>30</a:t>
            </a:fld>
            <a:endParaRPr lang="ar-SA"/>
          </a:p>
        </p:txBody>
      </p:sp>
    </p:spTree>
    <p:extLst>
      <p:ext uri="{BB962C8B-B14F-4D97-AF65-F5344CB8AC3E}">
        <p14:creationId xmlns="" xmlns:p14="http://schemas.microsoft.com/office/powerpoint/2010/main" val="4274322978"/>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lgn="l" rtl="0"/>
            <a:r>
              <a:rPr lang="en-US" dirty="0" smtClean="0"/>
              <a:t>These are</a:t>
            </a:r>
            <a:r>
              <a:rPr lang="en-US" baseline="0" dirty="0" smtClean="0"/>
              <a:t> </a:t>
            </a:r>
            <a:r>
              <a:rPr lang="en-US" baseline="0" dirty="0" smtClean="0"/>
              <a:t>two </a:t>
            </a:r>
            <a:r>
              <a:rPr lang="en-US" baseline="0" dirty="0" smtClean="0"/>
              <a:t>of the major Islamic architectural buildings established by Mansa Musa.</a:t>
            </a:r>
            <a:endParaRPr lang="ar-SA" dirty="0"/>
          </a:p>
        </p:txBody>
      </p:sp>
      <p:sp>
        <p:nvSpPr>
          <p:cNvPr id="4" name="Slide Number Placeholder 3"/>
          <p:cNvSpPr>
            <a:spLocks noGrp="1"/>
          </p:cNvSpPr>
          <p:nvPr>
            <p:ph type="sldNum" sz="quarter" idx="10"/>
          </p:nvPr>
        </p:nvSpPr>
        <p:spPr/>
        <p:txBody>
          <a:bodyPr/>
          <a:lstStyle/>
          <a:p>
            <a:fld id="{5A5E7037-D2DB-4915-AF9D-580C4475F1EB}" type="slidenum">
              <a:rPr lang="ar-SA" smtClean="0"/>
              <a:pPr/>
              <a:t>31</a:t>
            </a:fld>
            <a:endParaRPr lang="ar-SA"/>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a:bodyPr>
          <a:lstStyle/>
          <a:p>
            <a:pPr algn="l" rtl="0"/>
            <a:r>
              <a:rPr lang="en-US" dirty="0" smtClean="0"/>
              <a:t>Sunni Ali (d. 1492)was the</a:t>
            </a:r>
            <a:r>
              <a:rPr lang="en-US" baseline="0" dirty="0" smtClean="0"/>
              <a:t> ruler of the Songhai Empire between 1464-1492. By the late 14</a:t>
            </a:r>
            <a:r>
              <a:rPr lang="en-US" baseline="30000" dirty="0" smtClean="0"/>
              <a:t>th</a:t>
            </a:r>
            <a:r>
              <a:rPr lang="en-US" baseline="0" dirty="0" smtClean="0"/>
              <a:t> century they had broken away from the Empire of Mali, and during the 15</a:t>
            </a:r>
            <a:r>
              <a:rPr lang="en-US" baseline="30000" dirty="0" smtClean="0"/>
              <a:t>th</a:t>
            </a:r>
            <a:r>
              <a:rPr lang="en-US" baseline="0" dirty="0" smtClean="0"/>
              <a:t> century they rapidly increased their expansionist activities under Sunni Ali. He was a notorious warrior who was dedicated to spreading the influence of the Songhai empire.(1) Ali was a Muslim, as were all the elite in the empire, however his practice of Islam resembled most of the previous kings in West African, a form of syncretism, Islam and paganism mixed, he did pray and fast as Muslims do, however.(2)</a:t>
            </a:r>
          </a:p>
          <a:p>
            <a:pPr algn="l" rtl="0"/>
            <a:endParaRPr lang="en-US" baseline="0" dirty="0" smtClean="0"/>
          </a:p>
          <a:p>
            <a:pPr algn="l" rtl="0"/>
            <a:r>
              <a:rPr lang="en-US" baseline="0" dirty="0" smtClean="0"/>
              <a:t>He had major problems with scholars from Timbuktu and elsewhere who questioned his Islamic practices and attacked his compromise regarding traditional practices such as rituals of magic and belief in cults. Orthodox Islam had already been present for centuries in the region, especially in Timbuktu, and had been more prominent and prevalent since the rule of Muslim kings like Mansa Musa. Sunni Ali even persecuted Islamic scholars who spoke against the mixing between the Islamic religion and pagan practices. He persecuted the renowned Islamic scholar, al-</a:t>
            </a:r>
            <a:r>
              <a:rPr lang="en-US" baseline="0" dirty="0" err="1" smtClean="0"/>
              <a:t>Maghilli</a:t>
            </a:r>
            <a:r>
              <a:rPr lang="en-US" baseline="0" dirty="0" smtClean="0"/>
              <a:t> (d.1505), who declared him a pagan due to his involvement in such practices. He took measures against many scholars from Timbuktu, and he began to face more opposition from the Muslim elite in his empire as well as the Islamic scholars. After his death, Muslim general Muhammad </a:t>
            </a:r>
            <a:r>
              <a:rPr lang="en-US" baseline="0" dirty="0" err="1" smtClean="0"/>
              <a:t>Toure</a:t>
            </a:r>
            <a:r>
              <a:rPr lang="en-US" baseline="0" dirty="0" smtClean="0"/>
              <a:t> (d.1538) demanded that Ali’s successor, </a:t>
            </a:r>
            <a:r>
              <a:rPr lang="en-US" baseline="0" dirty="0" err="1" smtClean="0"/>
              <a:t>Barou</a:t>
            </a:r>
            <a:r>
              <a:rPr lang="en-US" baseline="0" dirty="0" smtClean="0"/>
              <a:t>, declare his Islamic faith publicly, he refused to follow these orders and this led to </a:t>
            </a:r>
            <a:r>
              <a:rPr lang="en-US" baseline="0" dirty="0" err="1" smtClean="0"/>
              <a:t>Askia</a:t>
            </a:r>
            <a:r>
              <a:rPr lang="en-US" baseline="0" dirty="0" smtClean="0"/>
              <a:t> Muhammad </a:t>
            </a:r>
            <a:r>
              <a:rPr lang="en-US" baseline="0" dirty="0" err="1" smtClean="0"/>
              <a:t>Toure’s</a:t>
            </a:r>
            <a:r>
              <a:rPr lang="en-US" baseline="0" dirty="0" smtClean="0"/>
              <a:t> Takeover.(3) </a:t>
            </a:r>
          </a:p>
          <a:p>
            <a:pPr algn="l" rtl="0"/>
            <a:endParaRPr lang="en-US" baseline="0" dirty="0" smtClean="0"/>
          </a:p>
          <a:p>
            <a:pPr algn="l" rtl="0"/>
            <a:r>
              <a:rPr lang="en-US" baseline="0" dirty="0" smtClean="0"/>
              <a:t>We can see, in this process, the critical role which Islam played in the society and in politics at this time, that native’s, not Arabs or Berbers, are ensuring Islam is declared and affirmed as the ruler’s religion and it being a major factor, if not the main factor of his removal.</a:t>
            </a:r>
          </a:p>
          <a:p>
            <a:pPr algn="l" rtl="0"/>
            <a:endParaRPr lang="en-US" baseline="0" dirty="0" smtClean="0"/>
          </a:p>
          <a:p>
            <a:pPr algn="l" rtl="0"/>
            <a:r>
              <a:rPr lang="en-US" dirty="0" smtClean="0"/>
              <a:t>Footnotes:</a:t>
            </a:r>
          </a:p>
          <a:p>
            <a:pPr marL="0" marR="0" indent="0" algn="l" defTabSz="914400" rtl="0" eaLnBrk="1" fontAlgn="auto" latinLnBrk="0" hangingPunct="1">
              <a:lnSpc>
                <a:spcPct val="100000"/>
              </a:lnSpc>
              <a:spcBef>
                <a:spcPts val="0"/>
              </a:spcBef>
              <a:spcAft>
                <a:spcPts val="0"/>
              </a:spcAft>
              <a:buClrTx/>
              <a:buSzTx/>
              <a:buFontTx/>
              <a:buNone/>
              <a:tabLst/>
              <a:defRPr/>
            </a:pPr>
            <a:r>
              <a:rPr lang="en-US" dirty="0" smtClean="0"/>
              <a:t>(1)</a:t>
            </a:r>
            <a:r>
              <a:rPr lang="en-US" baseline="0" dirty="0" smtClean="0"/>
              <a:t> </a:t>
            </a:r>
            <a:r>
              <a:rPr lang="en-US" sz="1200" kern="1200" dirty="0" err="1" smtClean="0">
                <a:solidFill>
                  <a:schemeClr val="tx1"/>
                </a:solidFill>
                <a:latin typeface="+mn-lt"/>
                <a:ea typeface="+mn-ea"/>
                <a:cs typeface="+mn-cs"/>
              </a:rPr>
              <a:t>Margari</a:t>
            </a:r>
            <a:r>
              <a:rPr lang="en-US" sz="1200" kern="1200" dirty="0" smtClean="0">
                <a:solidFill>
                  <a:schemeClr val="tx1"/>
                </a:solidFill>
                <a:latin typeface="+mn-lt"/>
                <a:ea typeface="+mn-ea"/>
                <a:cs typeface="+mn-cs"/>
              </a:rPr>
              <a:t> Hill, </a:t>
            </a:r>
            <a:r>
              <a:rPr lang="en-US" sz="1200" i="1" kern="1200" dirty="0" smtClean="0">
                <a:solidFill>
                  <a:schemeClr val="tx1"/>
                </a:solidFill>
                <a:latin typeface="+mn-lt"/>
                <a:ea typeface="+mn-ea"/>
                <a:cs typeface="+mn-cs"/>
              </a:rPr>
              <a:t>The Spread of Islam in West Africa: Containment, Mixing, and Reform from the Eighth to the Twentieth Century</a:t>
            </a:r>
            <a:r>
              <a:rPr lang="en-US" sz="1200" kern="1200" dirty="0" smtClean="0">
                <a:solidFill>
                  <a:schemeClr val="tx1"/>
                </a:solidFill>
                <a:latin typeface="+mn-lt"/>
                <a:ea typeface="+mn-ea"/>
                <a:cs typeface="+mn-cs"/>
              </a:rPr>
              <a:t> (Stanford: Stanford University, 2009) p. 4</a:t>
            </a:r>
          </a:p>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latin typeface="+mn-lt"/>
                <a:ea typeface="+mn-ea"/>
                <a:cs typeface="+mn-cs"/>
              </a:rPr>
              <a:t>(2) A. </a:t>
            </a:r>
            <a:r>
              <a:rPr lang="en-US" sz="1200" kern="1200" dirty="0" err="1" smtClean="0">
                <a:solidFill>
                  <a:schemeClr val="tx1"/>
                </a:solidFill>
                <a:latin typeface="+mn-lt"/>
                <a:ea typeface="+mn-ea"/>
                <a:cs typeface="+mn-cs"/>
              </a:rPr>
              <a:t>Rahman</a:t>
            </a:r>
            <a:r>
              <a:rPr lang="en-US" sz="1200" kern="1200" dirty="0" smtClean="0">
                <a:solidFill>
                  <a:schemeClr val="tx1"/>
                </a:solidFill>
                <a:latin typeface="+mn-lt"/>
                <a:ea typeface="+mn-ea"/>
                <a:cs typeface="+mn-cs"/>
              </a:rPr>
              <a:t> I. </a:t>
            </a:r>
            <a:r>
              <a:rPr lang="en-US" sz="1200" kern="1200" dirty="0" err="1" smtClean="0">
                <a:solidFill>
                  <a:schemeClr val="tx1"/>
                </a:solidFill>
                <a:latin typeface="+mn-lt"/>
                <a:ea typeface="+mn-ea"/>
                <a:cs typeface="+mn-cs"/>
              </a:rPr>
              <a:t>Doi</a:t>
            </a:r>
            <a:r>
              <a:rPr lang="en-US" sz="1200" kern="1200" dirty="0" smtClean="0">
                <a:solidFill>
                  <a:schemeClr val="tx1"/>
                </a:solidFill>
                <a:latin typeface="+mn-lt"/>
                <a:ea typeface="+mn-ea"/>
                <a:cs typeface="+mn-cs"/>
              </a:rPr>
              <a:t>, </a:t>
            </a:r>
            <a:r>
              <a:rPr lang="en-US" sz="1200" i="1" kern="1200" dirty="0" smtClean="0">
                <a:solidFill>
                  <a:schemeClr val="tx1"/>
                </a:solidFill>
                <a:latin typeface="+mn-lt"/>
                <a:ea typeface="+mn-ea"/>
                <a:cs typeface="+mn-cs"/>
              </a:rPr>
              <a:t>Spread of Islam in West Africa</a:t>
            </a:r>
            <a:r>
              <a:rPr lang="en-US" sz="1200" kern="1200" dirty="0" smtClean="0">
                <a:solidFill>
                  <a:schemeClr val="tx1"/>
                </a:solidFill>
                <a:latin typeface="+mn-lt"/>
                <a:ea typeface="+mn-ea"/>
                <a:cs typeface="+mn-cs"/>
              </a:rPr>
              <a:t> (</a:t>
            </a:r>
            <a:r>
              <a:rPr lang="en-US" sz="1200" kern="1200" dirty="0" err="1" smtClean="0">
                <a:solidFill>
                  <a:schemeClr val="tx1"/>
                </a:solidFill>
                <a:latin typeface="+mn-lt"/>
                <a:ea typeface="+mn-ea"/>
                <a:cs typeface="+mn-cs"/>
              </a:rPr>
              <a:t>IslamReligion</a:t>
            </a:r>
            <a:r>
              <a:rPr lang="en-US" sz="1200" kern="1200" dirty="0" smtClean="0">
                <a:solidFill>
                  <a:schemeClr val="tx1"/>
                </a:solidFill>
                <a:latin typeface="+mn-lt"/>
                <a:ea typeface="+mn-ea"/>
                <a:cs typeface="+mn-cs"/>
              </a:rPr>
              <a:t>, 2006) p. 9</a:t>
            </a:r>
          </a:p>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latin typeface="+mn-lt"/>
                <a:ea typeface="+mn-ea"/>
                <a:cs typeface="+mn-cs"/>
              </a:rPr>
              <a:t>(3) Ibid</a:t>
            </a:r>
          </a:p>
          <a:p>
            <a:pPr algn="l" rtl="0"/>
            <a:endParaRPr lang="ar-SA" dirty="0"/>
          </a:p>
        </p:txBody>
      </p:sp>
      <p:sp>
        <p:nvSpPr>
          <p:cNvPr id="4" name="Slide Number Placeholder 3"/>
          <p:cNvSpPr>
            <a:spLocks noGrp="1"/>
          </p:cNvSpPr>
          <p:nvPr>
            <p:ph type="sldNum" sz="quarter" idx="10"/>
          </p:nvPr>
        </p:nvSpPr>
        <p:spPr/>
        <p:txBody>
          <a:bodyPr/>
          <a:lstStyle/>
          <a:p>
            <a:fld id="{5A5E7037-D2DB-4915-AF9D-580C4475F1EB}" type="slidenum">
              <a:rPr lang="ar-SA" smtClean="0"/>
              <a:pPr/>
              <a:t>32</a:t>
            </a:fld>
            <a:endParaRPr lang="ar-SA"/>
          </a:p>
        </p:txBody>
      </p:sp>
    </p:spTree>
    <p:extLst>
      <p:ext uri="{BB962C8B-B14F-4D97-AF65-F5344CB8AC3E}">
        <p14:creationId xmlns="" xmlns:p14="http://schemas.microsoft.com/office/powerpoint/2010/main" val="4266545124"/>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20000"/>
          </a:bodyPr>
          <a:lstStyle/>
          <a:p>
            <a:pPr algn="l" rtl="0"/>
            <a:r>
              <a:rPr lang="en-US" dirty="0" smtClean="0"/>
              <a:t>Muhammad</a:t>
            </a:r>
            <a:r>
              <a:rPr lang="en-US" baseline="0" dirty="0" smtClean="0"/>
              <a:t> </a:t>
            </a:r>
            <a:r>
              <a:rPr lang="en-US" baseline="0" dirty="0" err="1" smtClean="0"/>
              <a:t>Toure</a:t>
            </a:r>
            <a:r>
              <a:rPr lang="en-US" baseline="0" dirty="0" smtClean="0"/>
              <a:t> established the </a:t>
            </a:r>
            <a:r>
              <a:rPr lang="en-US" baseline="0" dirty="0" err="1" smtClean="0"/>
              <a:t>Askia</a:t>
            </a:r>
            <a:r>
              <a:rPr lang="en-US" baseline="0" dirty="0" smtClean="0"/>
              <a:t> dynasty with whom Islam and its establishment was of great importance. He was a devout Muslim and upon taking control of the Songhai empire, he established Islamic law and took various measures to ensure Islamic Law would be practiced correctly such as patronizing  and strengthening the Islamic learning centers and training  large numbers of Muslims to study Islamic law and become judges.(1)</a:t>
            </a:r>
          </a:p>
          <a:p>
            <a:pPr algn="l" rtl="0"/>
            <a:endParaRPr lang="en-US" baseline="0" dirty="0" smtClean="0"/>
          </a:p>
          <a:p>
            <a:pPr algn="l" rtl="0"/>
            <a:endParaRPr lang="en-US" baseline="0" dirty="0" smtClean="0"/>
          </a:p>
          <a:p>
            <a:pPr algn="l" rtl="0"/>
            <a:r>
              <a:rPr lang="en-US" baseline="0" dirty="0" smtClean="0"/>
              <a:t>He gave his full support to the Islamic centers of learning such as </a:t>
            </a:r>
            <a:r>
              <a:rPr lang="en-US" baseline="0" dirty="0" err="1" smtClean="0"/>
              <a:t>Djenne</a:t>
            </a:r>
            <a:r>
              <a:rPr lang="en-US" baseline="0" dirty="0" smtClean="0"/>
              <a:t> and Timbuktu.(2) He gave gifts of land many scholars and gave them great status in the society, honoring them and taking their speech very seriously. He was very close with Sheikh al-</a:t>
            </a:r>
            <a:r>
              <a:rPr lang="en-US" baseline="0" dirty="0" err="1" smtClean="0"/>
              <a:t>Maghili</a:t>
            </a:r>
            <a:r>
              <a:rPr lang="en-US" baseline="0" dirty="0" smtClean="0"/>
              <a:t>, who would become a major authority in Islamic sciences in the region, until today. He, like Mansa Musa, Continued funding schools, mosques and Islamic universities, including the University of </a:t>
            </a:r>
            <a:r>
              <a:rPr lang="en-US" baseline="0" dirty="0" err="1" smtClean="0"/>
              <a:t>Sankore</a:t>
            </a:r>
            <a:r>
              <a:rPr lang="en-US" baseline="0" dirty="0" smtClean="0"/>
              <a:t>. This attracted and motivated scholars from around west and north Africa to travel to Timbuktu. Timbuktu reached its peak during his reign and remained a major center of Islamic learning due to his efforts to ensure its preservation and importance.</a:t>
            </a:r>
          </a:p>
          <a:p>
            <a:pPr algn="l" rtl="0"/>
            <a:endParaRPr lang="en-US" baseline="0" dirty="0" smtClean="0"/>
          </a:p>
          <a:p>
            <a:pPr algn="l" rtl="0"/>
            <a:r>
              <a:rPr lang="en-US" baseline="0" dirty="0" smtClean="0"/>
              <a:t>He made Hajj in 14.., while in Makah he was given the title, ‘Caliph of West Africa’. This gave him a sense of responsibility for the preservation and spread of Islam in the region. He continued the conquests of Sunni Ali, by bringing under his control all of the Hausa States. the Songhai empire became the largest Islamic empire in the region so far.(3)</a:t>
            </a:r>
          </a:p>
          <a:p>
            <a:pPr algn="l" rtl="0"/>
            <a:endParaRPr lang="en-US" baseline="0" dirty="0" smtClean="0"/>
          </a:p>
          <a:p>
            <a:pPr algn="l" rtl="0"/>
            <a:r>
              <a:rPr lang="en-US" baseline="0" dirty="0" smtClean="0"/>
              <a:t>Critically, it was </a:t>
            </a:r>
            <a:r>
              <a:rPr lang="en-US" baseline="0" dirty="0" err="1" smtClean="0"/>
              <a:t>Askia</a:t>
            </a:r>
            <a:r>
              <a:rPr lang="en-US" baseline="0" dirty="0" smtClean="0"/>
              <a:t> Muhammad </a:t>
            </a:r>
            <a:r>
              <a:rPr lang="en-US" baseline="0" dirty="0" err="1" smtClean="0"/>
              <a:t>Toure</a:t>
            </a:r>
            <a:r>
              <a:rPr lang="en-US" baseline="0" dirty="0" smtClean="0"/>
              <a:t> and his interest in Islamic sciences that first took seriously, and gave importance to, the intricacies regarding who is and who is not technically a Muslim. Al-</a:t>
            </a:r>
            <a:r>
              <a:rPr lang="en-US" baseline="0" dirty="0" err="1" smtClean="0"/>
              <a:t>Maghilli</a:t>
            </a:r>
            <a:r>
              <a:rPr lang="en-US" baseline="0" dirty="0" smtClean="0"/>
              <a:t> would explain in detail these points, and this would serve as a means for many future Revival movements and Jihads, which will use Al-</a:t>
            </a:r>
            <a:r>
              <a:rPr lang="en-US" baseline="0" dirty="0" err="1" smtClean="0"/>
              <a:t>Maghilli’s</a:t>
            </a:r>
            <a:r>
              <a:rPr lang="en-US" baseline="0" dirty="0" smtClean="0"/>
              <a:t> teachings on fine details of </a:t>
            </a:r>
            <a:r>
              <a:rPr lang="en-US" i="1" baseline="0" dirty="0" err="1" smtClean="0"/>
              <a:t>takfir</a:t>
            </a:r>
            <a:r>
              <a:rPr lang="en-US" baseline="0" dirty="0" smtClean="0"/>
              <a:t>, excommunication, and when it is or is not possible to declare someone a </a:t>
            </a:r>
            <a:r>
              <a:rPr lang="en-US" i="1" baseline="0" dirty="0" err="1" smtClean="0"/>
              <a:t>kafir</a:t>
            </a:r>
            <a:r>
              <a:rPr lang="en-US" baseline="0" dirty="0" smtClean="0"/>
              <a:t>. Furthermore, what the rulings are on the one who is declared a disbeliever. From this period onwards, there will be conflict and resistance to Leaders, who chose to mix Islamic practices with traditional animist practices, and would eventually lead to the jihad of </a:t>
            </a:r>
            <a:r>
              <a:rPr lang="en-US" baseline="0" dirty="0" err="1" smtClean="0"/>
              <a:t>Uthman</a:t>
            </a:r>
            <a:r>
              <a:rPr lang="en-US" baseline="0" dirty="0" smtClean="0"/>
              <a:t> don </a:t>
            </a:r>
            <a:r>
              <a:rPr lang="en-US" baseline="0" dirty="0" err="1" smtClean="0"/>
              <a:t>Fodio</a:t>
            </a:r>
            <a:r>
              <a:rPr lang="en-US" baseline="0" dirty="0" smtClean="0"/>
              <a:t>.(4)</a:t>
            </a:r>
          </a:p>
          <a:p>
            <a:pPr algn="l" rtl="0"/>
            <a:endParaRPr lang="en-US" baseline="0" dirty="0" smtClean="0"/>
          </a:p>
          <a:p>
            <a:pPr algn="l" rtl="0"/>
            <a:r>
              <a:rPr lang="en-US" baseline="0" dirty="0" smtClean="0"/>
              <a:t>Footnotes:</a:t>
            </a:r>
          </a:p>
          <a:p>
            <a:pPr marL="228600" indent="-228600" algn="l" rtl="0">
              <a:buAutoNum type="arabicParenBoth"/>
            </a:pPr>
            <a:r>
              <a:rPr lang="en-US" sz="1200" kern="1200" dirty="0" smtClean="0">
                <a:solidFill>
                  <a:schemeClr val="tx1"/>
                </a:solidFill>
                <a:latin typeface="+mn-lt"/>
                <a:ea typeface="+mn-ea"/>
                <a:cs typeface="+mn-cs"/>
              </a:rPr>
              <a:t>David C. Conrad</a:t>
            </a:r>
            <a:r>
              <a:rPr lang="ar-SA" sz="1200" kern="1200" dirty="0" smtClean="0">
                <a:solidFill>
                  <a:schemeClr val="tx1"/>
                </a:solidFill>
                <a:latin typeface="+mn-lt"/>
                <a:ea typeface="+mn-ea"/>
                <a:cs typeface="+mn-cs"/>
              </a:rPr>
              <a:t>‏</a:t>
            </a:r>
            <a:r>
              <a:rPr lang="en-US" sz="1200" kern="1200" dirty="0" smtClean="0">
                <a:solidFill>
                  <a:schemeClr val="tx1"/>
                </a:solidFill>
                <a:latin typeface="+mn-lt"/>
                <a:ea typeface="+mn-ea"/>
                <a:cs typeface="+mn-cs"/>
              </a:rPr>
              <a:t>, </a:t>
            </a:r>
            <a:r>
              <a:rPr lang="en-US" sz="1200" i="1" kern="1200" dirty="0" smtClean="0">
                <a:solidFill>
                  <a:schemeClr val="tx1"/>
                </a:solidFill>
                <a:latin typeface="+mn-lt"/>
                <a:ea typeface="+mn-ea"/>
                <a:cs typeface="+mn-cs"/>
              </a:rPr>
              <a:t>Empires of Medieval West Africa: Ghana, Mali, and </a:t>
            </a:r>
            <a:r>
              <a:rPr lang="en-US" sz="1200" i="1" kern="1200" dirty="0" err="1" smtClean="0">
                <a:solidFill>
                  <a:schemeClr val="tx1"/>
                </a:solidFill>
                <a:latin typeface="+mn-lt"/>
                <a:ea typeface="+mn-ea"/>
                <a:cs typeface="+mn-cs"/>
              </a:rPr>
              <a:t>Songhay</a:t>
            </a:r>
            <a:r>
              <a:rPr lang="en-US" sz="1200" kern="1200" dirty="0" smtClean="0">
                <a:solidFill>
                  <a:schemeClr val="tx1"/>
                </a:solidFill>
                <a:latin typeface="+mn-lt"/>
                <a:ea typeface="+mn-ea"/>
                <a:cs typeface="+mn-cs"/>
              </a:rPr>
              <a:t> (New York: Shoreline Publishing Group LLC, 2005) p. 56-57</a:t>
            </a:r>
          </a:p>
          <a:p>
            <a:pPr marL="228600" marR="0" indent="-228600" algn="l" defTabSz="914400" rtl="0" eaLnBrk="1" fontAlgn="auto" latinLnBrk="0" hangingPunct="1">
              <a:lnSpc>
                <a:spcPct val="100000"/>
              </a:lnSpc>
              <a:spcBef>
                <a:spcPts val="0"/>
              </a:spcBef>
              <a:spcAft>
                <a:spcPts val="0"/>
              </a:spcAft>
              <a:buClrTx/>
              <a:buSzTx/>
              <a:buFontTx/>
              <a:buAutoNum type="arabicParenBoth"/>
              <a:tabLst/>
              <a:defRPr/>
            </a:pPr>
            <a:r>
              <a:rPr lang="en-US" sz="1200" kern="1200" dirty="0" err="1" smtClean="0">
                <a:solidFill>
                  <a:schemeClr val="tx1"/>
                </a:solidFill>
                <a:latin typeface="+mn-lt"/>
                <a:ea typeface="+mn-ea"/>
                <a:cs typeface="+mn-cs"/>
              </a:rPr>
              <a:t>Margari</a:t>
            </a:r>
            <a:r>
              <a:rPr lang="en-US" sz="1200" kern="1200" dirty="0" smtClean="0">
                <a:solidFill>
                  <a:schemeClr val="tx1"/>
                </a:solidFill>
                <a:latin typeface="+mn-lt"/>
                <a:ea typeface="+mn-ea"/>
                <a:cs typeface="+mn-cs"/>
              </a:rPr>
              <a:t> Hill, </a:t>
            </a:r>
            <a:r>
              <a:rPr lang="en-US" sz="1200" i="1" kern="1200" dirty="0" smtClean="0">
                <a:solidFill>
                  <a:schemeClr val="tx1"/>
                </a:solidFill>
                <a:latin typeface="+mn-lt"/>
                <a:ea typeface="+mn-ea"/>
                <a:cs typeface="+mn-cs"/>
              </a:rPr>
              <a:t>The Spread of Islam in West Africa: Containment, Mixing, and Reform from the Eighth to the Twentieth Century</a:t>
            </a:r>
            <a:r>
              <a:rPr lang="en-US" sz="1200" kern="1200" dirty="0" smtClean="0">
                <a:solidFill>
                  <a:schemeClr val="tx1"/>
                </a:solidFill>
                <a:latin typeface="+mn-lt"/>
                <a:ea typeface="+mn-ea"/>
                <a:cs typeface="+mn-cs"/>
              </a:rPr>
              <a:t> (Stanford: Stanford University, 2009) P.4</a:t>
            </a:r>
          </a:p>
          <a:p>
            <a:pPr marL="228600" marR="0" indent="-228600" algn="l" defTabSz="914400" rtl="0" eaLnBrk="1" fontAlgn="auto" latinLnBrk="0" hangingPunct="1">
              <a:lnSpc>
                <a:spcPct val="100000"/>
              </a:lnSpc>
              <a:spcBef>
                <a:spcPts val="0"/>
              </a:spcBef>
              <a:spcAft>
                <a:spcPts val="0"/>
              </a:spcAft>
              <a:buClrTx/>
              <a:buSzTx/>
              <a:buFontTx/>
              <a:buAutoNum type="arabicParenBoth"/>
              <a:tabLst/>
              <a:defRPr/>
            </a:pPr>
            <a:r>
              <a:rPr lang="en-US" sz="1200" kern="1200" dirty="0" smtClean="0">
                <a:solidFill>
                  <a:schemeClr val="tx1"/>
                </a:solidFill>
                <a:latin typeface="+mn-lt"/>
                <a:ea typeface="+mn-ea"/>
                <a:cs typeface="+mn-cs"/>
              </a:rPr>
              <a:t>A. </a:t>
            </a:r>
            <a:r>
              <a:rPr lang="en-US" sz="1200" kern="1200" dirty="0" err="1" smtClean="0">
                <a:solidFill>
                  <a:schemeClr val="tx1"/>
                </a:solidFill>
                <a:latin typeface="+mn-lt"/>
                <a:ea typeface="+mn-ea"/>
                <a:cs typeface="+mn-cs"/>
              </a:rPr>
              <a:t>Rahman</a:t>
            </a:r>
            <a:r>
              <a:rPr lang="en-US" sz="1200" kern="1200" dirty="0" smtClean="0">
                <a:solidFill>
                  <a:schemeClr val="tx1"/>
                </a:solidFill>
                <a:latin typeface="+mn-lt"/>
                <a:ea typeface="+mn-ea"/>
                <a:cs typeface="+mn-cs"/>
              </a:rPr>
              <a:t> I. </a:t>
            </a:r>
            <a:r>
              <a:rPr lang="en-US" sz="1200" kern="1200" dirty="0" err="1" smtClean="0">
                <a:solidFill>
                  <a:schemeClr val="tx1"/>
                </a:solidFill>
                <a:latin typeface="+mn-lt"/>
                <a:ea typeface="+mn-ea"/>
                <a:cs typeface="+mn-cs"/>
              </a:rPr>
              <a:t>Doi</a:t>
            </a:r>
            <a:r>
              <a:rPr lang="en-US" sz="1200" kern="1200" dirty="0" smtClean="0">
                <a:solidFill>
                  <a:schemeClr val="tx1"/>
                </a:solidFill>
                <a:latin typeface="+mn-lt"/>
                <a:ea typeface="+mn-ea"/>
                <a:cs typeface="+mn-cs"/>
              </a:rPr>
              <a:t>, </a:t>
            </a:r>
            <a:r>
              <a:rPr lang="en-US" sz="1200" i="1" kern="1200" dirty="0" smtClean="0">
                <a:solidFill>
                  <a:schemeClr val="tx1"/>
                </a:solidFill>
                <a:latin typeface="+mn-lt"/>
                <a:ea typeface="+mn-ea"/>
                <a:cs typeface="+mn-cs"/>
              </a:rPr>
              <a:t>Spread of Islam in West Africa</a:t>
            </a:r>
            <a:r>
              <a:rPr lang="en-US" sz="1200" kern="1200" dirty="0" smtClean="0">
                <a:solidFill>
                  <a:schemeClr val="tx1"/>
                </a:solidFill>
                <a:latin typeface="+mn-lt"/>
                <a:ea typeface="+mn-ea"/>
                <a:cs typeface="+mn-cs"/>
              </a:rPr>
              <a:t> (</a:t>
            </a:r>
            <a:r>
              <a:rPr lang="en-US" sz="1200" kern="1200" dirty="0" err="1" smtClean="0">
                <a:solidFill>
                  <a:schemeClr val="tx1"/>
                </a:solidFill>
                <a:latin typeface="+mn-lt"/>
                <a:ea typeface="+mn-ea"/>
                <a:cs typeface="+mn-cs"/>
              </a:rPr>
              <a:t>IslamReligion</a:t>
            </a:r>
            <a:r>
              <a:rPr lang="en-US" sz="1200" kern="1200" dirty="0" smtClean="0">
                <a:solidFill>
                  <a:schemeClr val="tx1"/>
                </a:solidFill>
                <a:latin typeface="+mn-lt"/>
                <a:ea typeface="+mn-ea"/>
                <a:cs typeface="+mn-cs"/>
              </a:rPr>
              <a:t>, 2006) P. 9-10</a:t>
            </a:r>
          </a:p>
          <a:p>
            <a:pPr marL="228600" marR="0" indent="-228600" algn="l" defTabSz="914400" rtl="0" eaLnBrk="1" fontAlgn="auto" latinLnBrk="0" hangingPunct="1">
              <a:lnSpc>
                <a:spcPct val="100000"/>
              </a:lnSpc>
              <a:spcBef>
                <a:spcPts val="0"/>
              </a:spcBef>
              <a:spcAft>
                <a:spcPts val="0"/>
              </a:spcAft>
              <a:buClrTx/>
              <a:buSzTx/>
              <a:buFontTx/>
              <a:buAutoNum type="arabicParenBoth"/>
              <a:tabLst/>
              <a:defRPr/>
            </a:pPr>
            <a:r>
              <a:rPr lang="en-US" sz="1200" kern="1200" dirty="0" smtClean="0">
                <a:solidFill>
                  <a:schemeClr val="tx1"/>
                </a:solidFill>
                <a:latin typeface="+mn-lt"/>
                <a:ea typeface="+mn-ea"/>
                <a:cs typeface="+mn-cs"/>
              </a:rPr>
              <a:t>Ibid</a:t>
            </a:r>
          </a:p>
          <a:p>
            <a:pPr marL="228600" marR="0" indent="-228600" algn="l" defTabSz="914400" rtl="0" eaLnBrk="1" fontAlgn="auto" latinLnBrk="0" hangingPunct="1">
              <a:lnSpc>
                <a:spcPct val="100000"/>
              </a:lnSpc>
              <a:spcBef>
                <a:spcPts val="0"/>
              </a:spcBef>
              <a:spcAft>
                <a:spcPts val="0"/>
              </a:spcAft>
              <a:buClrTx/>
              <a:buSzTx/>
              <a:buFontTx/>
              <a:buAutoNum type="arabicParenBoth"/>
              <a:tabLst/>
              <a:defRPr/>
            </a:pPr>
            <a:r>
              <a:rPr lang="en-US" sz="1200" kern="1200" dirty="0" smtClean="0">
                <a:solidFill>
                  <a:schemeClr val="tx1"/>
                </a:solidFill>
                <a:latin typeface="+mn-lt"/>
                <a:ea typeface="+mn-ea"/>
                <a:cs typeface="+mn-cs"/>
              </a:rPr>
              <a:t> </a:t>
            </a:r>
            <a:r>
              <a:rPr lang="en-US" sz="1200" kern="1200" dirty="0" err="1" smtClean="0">
                <a:solidFill>
                  <a:schemeClr val="tx1"/>
                </a:solidFill>
                <a:latin typeface="+mn-lt"/>
                <a:ea typeface="+mn-ea"/>
                <a:cs typeface="+mn-cs"/>
              </a:rPr>
              <a:t>ibrahim</a:t>
            </a:r>
            <a:r>
              <a:rPr lang="en-US" sz="1200" kern="1200" dirty="0" smtClean="0">
                <a:solidFill>
                  <a:schemeClr val="tx1"/>
                </a:solidFill>
                <a:latin typeface="+mn-lt"/>
                <a:ea typeface="+mn-ea"/>
                <a:cs typeface="+mn-cs"/>
              </a:rPr>
              <a:t> </a:t>
            </a:r>
            <a:r>
              <a:rPr lang="en-US" sz="1200" kern="1200" dirty="0" err="1" smtClean="0">
                <a:solidFill>
                  <a:schemeClr val="tx1"/>
                </a:solidFill>
                <a:latin typeface="+mn-lt"/>
                <a:ea typeface="+mn-ea"/>
                <a:cs typeface="+mn-cs"/>
              </a:rPr>
              <a:t>sulaiman</a:t>
            </a:r>
            <a:endParaRPr lang="en-US" sz="1200" kern="1200" dirty="0" smtClean="0">
              <a:solidFill>
                <a:schemeClr val="tx1"/>
              </a:solidFill>
              <a:latin typeface="+mn-lt"/>
              <a:ea typeface="+mn-ea"/>
              <a:cs typeface="+mn-cs"/>
            </a:endParaRPr>
          </a:p>
          <a:p>
            <a:pPr marL="228600" marR="0" indent="-228600" algn="l" defTabSz="914400" rtl="0" eaLnBrk="1" fontAlgn="auto" latinLnBrk="0" hangingPunct="1">
              <a:lnSpc>
                <a:spcPct val="100000"/>
              </a:lnSpc>
              <a:spcBef>
                <a:spcPts val="0"/>
              </a:spcBef>
              <a:spcAft>
                <a:spcPts val="0"/>
              </a:spcAft>
              <a:buClrTx/>
              <a:buSzTx/>
              <a:buFontTx/>
              <a:buAutoNum type="arabicParenBoth"/>
              <a:tabLst/>
              <a:defRPr/>
            </a:pPr>
            <a:endParaRPr lang="en-US" sz="1200" kern="1200" dirty="0" smtClean="0">
              <a:solidFill>
                <a:schemeClr val="tx1"/>
              </a:solidFill>
              <a:latin typeface="+mn-lt"/>
              <a:ea typeface="+mn-ea"/>
              <a:cs typeface="+mn-cs"/>
            </a:endParaRPr>
          </a:p>
          <a:p>
            <a:pPr marL="228600" indent="-228600" algn="l" rtl="0">
              <a:buAutoNum type="arabicParenBoth"/>
            </a:pPr>
            <a:endParaRPr lang="ar-SA" dirty="0"/>
          </a:p>
        </p:txBody>
      </p:sp>
      <p:sp>
        <p:nvSpPr>
          <p:cNvPr id="4" name="Slide Number Placeholder 3"/>
          <p:cNvSpPr>
            <a:spLocks noGrp="1"/>
          </p:cNvSpPr>
          <p:nvPr>
            <p:ph type="sldNum" sz="quarter" idx="10"/>
          </p:nvPr>
        </p:nvSpPr>
        <p:spPr/>
        <p:txBody>
          <a:bodyPr/>
          <a:lstStyle/>
          <a:p>
            <a:fld id="{5A5E7037-D2DB-4915-AF9D-580C4475F1EB}" type="slidenum">
              <a:rPr lang="ar-SA" smtClean="0"/>
              <a:pPr/>
              <a:t>33</a:t>
            </a:fld>
            <a:endParaRPr lang="ar-SA"/>
          </a:p>
        </p:txBody>
      </p:sp>
    </p:spTree>
    <p:extLst>
      <p:ext uri="{BB962C8B-B14F-4D97-AF65-F5344CB8AC3E}">
        <p14:creationId xmlns="" xmlns:p14="http://schemas.microsoft.com/office/powerpoint/2010/main" val="2681994473"/>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lnSpcReduction="10000"/>
          </a:bodyPr>
          <a:lstStyle/>
          <a:p>
            <a:pPr algn="l" rtl="0"/>
            <a:r>
              <a:rPr lang="en-US" b="1" dirty="0" smtClean="0"/>
              <a:t>Background:</a:t>
            </a:r>
          </a:p>
          <a:p>
            <a:pPr algn="l" rtl="0"/>
            <a:r>
              <a:rPr lang="en-US" dirty="0" smtClean="0"/>
              <a:t>Trading settlements and centers of Islamic knowledge played a major role in the spread of Islam. These</a:t>
            </a:r>
            <a:r>
              <a:rPr lang="en-US" baseline="0" dirty="0" smtClean="0"/>
              <a:t> trading settlements attracted Muslim traders from all over north Africa and along with them came scholars. </a:t>
            </a:r>
            <a:r>
              <a:rPr lang="en-US" baseline="0" dirty="0" err="1" smtClean="0"/>
              <a:t>Koumbi</a:t>
            </a:r>
            <a:r>
              <a:rPr lang="en-US" baseline="0" dirty="0" smtClean="0"/>
              <a:t> </a:t>
            </a:r>
            <a:r>
              <a:rPr lang="en-US" baseline="0" dirty="0" err="1" smtClean="0"/>
              <a:t>Saleh</a:t>
            </a:r>
            <a:r>
              <a:rPr lang="en-US" baseline="0" dirty="0" smtClean="0"/>
              <a:t> and </a:t>
            </a:r>
            <a:r>
              <a:rPr lang="en-US" baseline="0" dirty="0" err="1" smtClean="0"/>
              <a:t>Gao</a:t>
            </a:r>
            <a:r>
              <a:rPr lang="en-US" baseline="0" dirty="0" smtClean="0"/>
              <a:t> were from the earliest trading centers which were exposed to Islam and its teachings. Here locals and Muslims mixed and shared ideas. As mentioned previously, kings established separate Muslim cities where trade could take place and Muslims could practice, this worked in Muslims’ favor as it allowed them to present Islam to locals through their actions. They established mosques, schools for Quran and even had their own Imam, fasted and established </a:t>
            </a:r>
            <a:r>
              <a:rPr lang="en-US" baseline="0" dirty="0" err="1" smtClean="0"/>
              <a:t>Eid</a:t>
            </a:r>
            <a:r>
              <a:rPr lang="en-US" baseline="0" dirty="0" smtClean="0"/>
              <a:t> prayer and it’s celebrations. During this time, the impact of Islam already started growing in influence and some locals were converting to Islam. </a:t>
            </a:r>
          </a:p>
          <a:p>
            <a:pPr algn="l" rtl="0"/>
            <a:endParaRPr lang="en-US" baseline="0" dirty="0" smtClean="0"/>
          </a:p>
          <a:p>
            <a:pPr algn="l" rtl="0"/>
            <a:r>
              <a:rPr lang="en-US" dirty="0" smtClean="0"/>
              <a:t>When kings began converting</a:t>
            </a:r>
            <a:r>
              <a:rPr lang="en-US" baseline="0" dirty="0" smtClean="0"/>
              <a:t> and using Muslims in government, Islam was thereafter not necessarily seen as a foreign religion, and was given freedom to  function all over west Africa. The </a:t>
            </a:r>
            <a:r>
              <a:rPr lang="en-US" baseline="0" dirty="0" err="1" smtClean="0"/>
              <a:t>Moravid</a:t>
            </a:r>
            <a:r>
              <a:rPr lang="en-US" baseline="0" dirty="0" smtClean="0"/>
              <a:t> invasion was also a key factor in creating a uniform theology of Islam and they also established learning institutions and sent many missionaries to teach Islam. </a:t>
            </a:r>
          </a:p>
          <a:p>
            <a:pPr algn="l" rtl="0"/>
            <a:endParaRPr lang="en-US" baseline="0" dirty="0" smtClean="0"/>
          </a:p>
          <a:p>
            <a:pPr algn="l" rtl="0"/>
            <a:r>
              <a:rPr lang="en-US" baseline="0" dirty="0" smtClean="0"/>
              <a:t>As mentioned, the activities of kings such as Mansa Musa and </a:t>
            </a:r>
            <a:r>
              <a:rPr lang="en-US" baseline="0" dirty="0" err="1" smtClean="0"/>
              <a:t>Askia</a:t>
            </a:r>
            <a:r>
              <a:rPr lang="en-US" baseline="0" dirty="0" smtClean="0"/>
              <a:t> Muhammad however, had the greatest effect on the spread of Islam. They patronized the scholars and Muslim schools. Their influences led to the great impact and contributions to the spread of Islam that settlements were to have between the 12</a:t>
            </a:r>
            <a:r>
              <a:rPr lang="en-US" baseline="30000" dirty="0" smtClean="0"/>
              <a:t>th</a:t>
            </a:r>
            <a:r>
              <a:rPr lang="en-US" baseline="0" dirty="0" smtClean="0"/>
              <a:t> and 17</a:t>
            </a:r>
            <a:r>
              <a:rPr lang="en-US" baseline="30000" dirty="0" smtClean="0"/>
              <a:t>th</a:t>
            </a:r>
            <a:r>
              <a:rPr lang="en-US" baseline="0" dirty="0" smtClean="0"/>
              <a:t> centuries.</a:t>
            </a:r>
            <a:endParaRPr lang="en-US" dirty="0"/>
          </a:p>
        </p:txBody>
      </p:sp>
      <p:sp>
        <p:nvSpPr>
          <p:cNvPr id="4" name="Slide Number Placeholder 3"/>
          <p:cNvSpPr>
            <a:spLocks noGrp="1"/>
          </p:cNvSpPr>
          <p:nvPr>
            <p:ph type="sldNum" sz="quarter" idx="10"/>
          </p:nvPr>
        </p:nvSpPr>
        <p:spPr/>
        <p:txBody>
          <a:bodyPr/>
          <a:lstStyle/>
          <a:p>
            <a:fld id="{5A5E7037-D2DB-4915-AF9D-580C4475F1EB}" type="slidenum">
              <a:rPr lang="ar-SA" smtClean="0"/>
              <a:pPr/>
              <a:t>34</a:t>
            </a:fld>
            <a:endParaRPr lang="ar-SA"/>
          </a:p>
        </p:txBody>
      </p:sp>
    </p:spTree>
    <p:extLst>
      <p:ext uri="{BB962C8B-B14F-4D97-AF65-F5344CB8AC3E}">
        <p14:creationId xmlns="" xmlns:p14="http://schemas.microsoft.com/office/powerpoint/2010/main" val="2149659319"/>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20000"/>
          </a:bodyPr>
          <a:lstStyle/>
          <a:p>
            <a:pPr algn="l" rtl="0"/>
            <a:r>
              <a:rPr lang="en-US" dirty="0" smtClean="0"/>
              <a:t>Between the 13</a:t>
            </a:r>
            <a:r>
              <a:rPr lang="en-US" baseline="30000" dirty="0" smtClean="0"/>
              <a:t>th</a:t>
            </a:r>
            <a:r>
              <a:rPr lang="en-US" dirty="0" smtClean="0"/>
              <a:t> and  mid-16</a:t>
            </a:r>
            <a:r>
              <a:rPr lang="en-US" baseline="30000" dirty="0" smtClean="0"/>
              <a:t>th</a:t>
            </a:r>
            <a:r>
              <a:rPr lang="en-US" dirty="0" smtClean="0"/>
              <a:t> century, under the control of the Mali and Songhai empires, settlements such</a:t>
            </a:r>
            <a:r>
              <a:rPr lang="en-US" baseline="0" dirty="0" smtClean="0"/>
              <a:t> as </a:t>
            </a:r>
            <a:r>
              <a:rPr lang="en-US" dirty="0" smtClean="0"/>
              <a:t>Timbuktu played a major role in the spread of Islam. </a:t>
            </a:r>
          </a:p>
          <a:p>
            <a:pPr algn="l" rtl="0"/>
            <a:endParaRPr lang="en-US" dirty="0" smtClean="0"/>
          </a:p>
          <a:p>
            <a:pPr algn="l" rtl="0"/>
            <a:r>
              <a:rPr lang="en-US" dirty="0" smtClean="0"/>
              <a:t>Due</a:t>
            </a:r>
            <a:r>
              <a:rPr lang="en-US" baseline="0" dirty="0" smtClean="0"/>
              <a:t> to government support, these cities became places of status and honor, scholars were seen as very influential, pious saints, who were present in the region to guide and assist the society. The university of </a:t>
            </a:r>
            <a:r>
              <a:rPr lang="en-US" baseline="0" dirty="0" err="1" smtClean="0"/>
              <a:t>Sankore</a:t>
            </a:r>
            <a:r>
              <a:rPr lang="en-US" baseline="0" dirty="0" smtClean="0"/>
              <a:t>, as well as many other schools and institutions were founded during this period. Muslims from all over Africa and the Middle East would come to witness the knowledge present. Students would come to study while scholars would come to study and teach. In Islamic sciences they had reached such a high level of intellectualism, Timbuktu became from the most sought after places to study Jurisprudence, though they excelled in other Islamic and non-Islamic sciences too, Jurisprudence was the specialty. </a:t>
            </a:r>
          </a:p>
          <a:p>
            <a:pPr algn="l" rtl="0"/>
            <a:endParaRPr lang="en-US" baseline="0" dirty="0" smtClean="0"/>
          </a:p>
          <a:p>
            <a:pPr algn="l" rtl="0"/>
            <a:r>
              <a:rPr lang="en-US" baseline="0" dirty="0" smtClean="0"/>
              <a:t>Non Muslims also came to study to become literate, </a:t>
            </a:r>
            <a:r>
              <a:rPr lang="en-US" baseline="0" dirty="0" err="1" smtClean="0"/>
              <a:t>Maths</a:t>
            </a:r>
            <a:r>
              <a:rPr lang="en-US" baseline="0" dirty="0" smtClean="0"/>
              <a:t> Astronomy and science were among other non-Islamic sciences taught in Timbuktu and other learning Centers.</a:t>
            </a:r>
          </a:p>
          <a:p>
            <a:pPr algn="l" rtl="0"/>
            <a:endParaRPr lang="en-US" baseline="0" dirty="0" smtClean="0"/>
          </a:p>
          <a:p>
            <a:pPr algn="l" rtl="0"/>
            <a:r>
              <a:rPr lang="en-US" baseline="0" dirty="0" smtClean="0"/>
              <a:t>These cities were run by Muslims, mainly scholars, therefore any trade that would pass through any of the trading cities would be welcomed by this wealth of knowledge, much of it Islamic. It was seen as a great opportunity and led to vast exposure and deep explanations to what Islam is for Muslims and non-Muslims alike. Understandably, many were converting to Islam from among the local populations and would themselves dive into the field of learning, Learning to read and write, Arabic, </a:t>
            </a:r>
            <a:r>
              <a:rPr lang="en-US" baseline="0" dirty="0" err="1" smtClean="0"/>
              <a:t>Maths</a:t>
            </a:r>
            <a:r>
              <a:rPr lang="en-US" baseline="0" dirty="0" smtClean="0"/>
              <a:t>, science and religion. Being a Muslim alone came status and prestige, let alone with knowledge and teaching, therefore many locals converted during this period, mainly due to the mixing and mingling in Islamic learning cities.</a:t>
            </a:r>
          </a:p>
          <a:p>
            <a:pPr algn="l" rtl="0"/>
            <a:endParaRPr lang="en-US" baseline="0" dirty="0" smtClean="0"/>
          </a:p>
          <a:p>
            <a:pPr algn="l" rtl="0"/>
            <a:r>
              <a:rPr lang="en-US" baseline="0" dirty="0" smtClean="0"/>
              <a:t>These centers were also very popular with local non Muslims who believed the Quran, as well as the Muslim scholars that were saint like figures, had powers to heal and bring them good. Therefore this increased the non-Muslim visits to these scholars where they were educated on Islam.</a:t>
            </a:r>
          </a:p>
          <a:p>
            <a:pPr algn="l" rtl="0"/>
            <a:endParaRPr lang="en-US" baseline="0" dirty="0" smtClean="0"/>
          </a:p>
          <a:p>
            <a:pPr algn="l" rtl="0"/>
            <a:r>
              <a:rPr lang="en-US" b="1" dirty="0" smtClean="0"/>
              <a:t>Footnotes:</a:t>
            </a:r>
          </a:p>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latin typeface="+mn-lt"/>
                <a:ea typeface="+mn-ea"/>
                <a:cs typeface="+mn-cs"/>
              </a:rPr>
              <a:t>A. </a:t>
            </a:r>
            <a:r>
              <a:rPr lang="en-US" sz="1200" kern="1200" dirty="0" err="1" smtClean="0">
                <a:solidFill>
                  <a:schemeClr val="tx1"/>
                </a:solidFill>
                <a:latin typeface="+mn-lt"/>
                <a:ea typeface="+mn-ea"/>
                <a:cs typeface="+mn-cs"/>
              </a:rPr>
              <a:t>Rahman</a:t>
            </a:r>
            <a:r>
              <a:rPr lang="en-US" sz="1200" kern="1200" dirty="0" smtClean="0">
                <a:solidFill>
                  <a:schemeClr val="tx1"/>
                </a:solidFill>
                <a:latin typeface="+mn-lt"/>
                <a:ea typeface="+mn-ea"/>
                <a:cs typeface="+mn-cs"/>
              </a:rPr>
              <a:t> I. </a:t>
            </a:r>
            <a:r>
              <a:rPr lang="en-US" sz="1200" kern="1200" dirty="0" err="1" smtClean="0">
                <a:solidFill>
                  <a:schemeClr val="tx1"/>
                </a:solidFill>
                <a:latin typeface="+mn-lt"/>
                <a:ea typeface="+mn-ea"/>
                <a:cs typeface="+mn-cs"/>
              </a:rPr>
              <a:t>Doi</a:t>
            </a:r>
            <a:r>
              <a:rPr lang="en-US" sz="1200" kern="1200" dirty="0" smtClean="0">
                <a:solidFill>
                  <a:schemeClr val="tx1"/>
                </a:solidFill>
                <a:latin typeface="+mn-lt"/>
                <a:ea typeface="+mn-ea"/>
                <a:cs typeface="+mn-cs"/>
              </a:rPr>
              <a:t>, </a:t>
            </a:r>
            <a:r>
              <a:rPr lang="en-US" sz="1200" i="1" kern="1200" dirty="0" smtClean="0">
                <a:solidFill>
                  <a:schemeClr val="tx1"/>
                </a:solidFill>
                <a:latin typeface="+mn-lt"/>
                <a:ea typeface="+mn-ea"/>
                <a:cs typeface="+mn-cs"/>
              </a:rPr>
              <a:t>Spread of Islam in West Africa</a:t>
            </a:r>
            <a:r>
              <a:rPr lang="en-US" sz="1200" kern="1200" dirty="0" smtClean="0">
                <a:solidFill>
                  <a:schemeClr val="tx1"/>
                </a:solidFill>
                <a:latin typeface="+mn-lt"/>
                <a:ea typeface="+mn-ea"/>
                <a:cs typeface="+mn-cs"/>
              </a:rPr>
              <a:t> (</a:t>
            </a:r>
            <a:r>
              <a:rPr lang="en-US" sz="1200" kern="1200" dirty="0" err="1" smtClean="0">
                <a:solidFill>
                  <a:schemeClr val="tx1"/>
                </a:solidFill>
                <a:latin typeface="+mn-lt"/>
                <a:ea typeface="+mn-ea"/>
                <a:cs typeface="+mn-cs"/>
              </a:rPr>
              <a:t>IslamReligion</a:t>
            </a:r>
            <a:r>
              <a:rPr lang="en-US" sz="1200" kern="1200" dirty="0" smtClean="0">
                <a:solidFill>
                  <a:schemeClr val="tx1"/>
                </a:solidFill>
                <a:latin typeface="+mn-lt"/>
                <a:ea typeface="+mn-ea"/>
                <a:cs typeface="+mn-cs"/>
              </a:rPr>
              <a:t>, 2006) p. 10</a:t>
            </a:r>
          </a:p>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latin typeface="+mn-lt"/>
                <a:ea typeface="+mn-ea"/>
                <a:cs typeface="+mn-cs"/>
              </a:rPr>
              <a:t>‘Timbuktu.’ In The Grove Encyclopedia of Islamic Art and Architecture, </a:t>
            </a:r>
            <a:r>
              <a:rPr lang="en-US" sz="1200" kern="1200" dirty="0" err="1" smtClean="0">
                <a:solidFill>
                  <a:schemeClr val="tx1"/>
                </a:solidFill>
                <a:latin typeface="+mn-lt"/>
                <a:ea typeface="+mn-ea"/>
                <a:cs typeface="+mn-cs"/>
              </a:rPr>
              <a:t>Eds</a:t>
            </a:r>
            <a:r>
              <a:rPr lang="en-US" sz="1200" kern="1200" dirty="0" smtClean="0">
                <a:solidFill>
                  <a:schemeClr val="tx1"/>
                </a:solidFill>
                <a:latin typeface="+mn-lt"/>
                <a:ea typeface="+mn-ea"/>
                <a:cs typeface="+mn-cs"/>
              </a:rPr>
              <a:t> Jonathan M. Bloom; Sheila S. Blair. </a:t>
            </a:r>
            <a:r>
              <a:rPr lang="en-US" sz="1200" i="1" kern="1200" dirty="0" smtClean="0">
                <a:solidFill>
                  <a:schemeClr val="tx1"/>
                </a:solidFill>
                <a:latin typeface="+mn-lt"/>
                <a:ea typeface="+mn-ea"/>
                <a:cs typeface="+mn-cs"/>
              </a:rPr>
              <a:t>Oxford Islamic Studies Online</a:t>
            </a:r>
            <a:r>
              <a:rPr lang="en-US" sz="1200" kern="1200" dirty="0" smtClean="0">
                <a:solidFill>
                  <a:schemeClr val="tx1"/>
                </a:solidFill>
                <a:latin typeface="+mn-lt"/>
                <a:ea typeface="+mn-ea"/>
                <a:cs typeface="+mn-cs"/>
              </a:rPr>
              <a:t>. (Accessed: 31-May-2018)</a:t>
            </a:r>
          </a:p>
          <a:p>
            <a:pPr algn="l" rtl="0"/>
            <a:r>
              <a:rPr lang="en-US" sz="1200" kern="1200" dirty="0" smtClean="0">
                <a:solidFill>
                  <a:schemeClr val="tx1"/>
                </a:solidFill>
                <a:latin typeface="+mn-lt"/>
                <a:ea typeface="+mn-ea"/>
                <a:cs typeface="+mn-cs"/>
              </a:rPr>
              <a:t>N. </a:t>
            </a:r>
            <a:r>
              <a:rPr lang="en-US" sz="1200" kern="1200" dirty="0" err="1" smtClean="0">
                <a:solidFill>
                  <a:schemeClr val="tx1"/>
                </a:solidFill>
                <a:latin typeface="+mn-lt"/>
                <a:ea typeface="+mn-ea"/>
                <a:cs typeface="+mn-cs"/>
              </a:rPr>
              <a:t>Levtzion</a:t>
            </a:r>
            <a:r>
              <a:rPr lang="en-US" sz="1200" kern="1200" dirty="0" smtClean="0">
                <a:solidFill>
                  <a:schemeClr val="tx1"/>
                </a:solidFill>
                <a:latin typeface="+mn-lt"/>
                <a:ea typeface="+mn-ea"/>
                <a:cs typeface="+mn-cs"/>
              </a:rPr>
              <a:t>, ‘Islam in Africa to 1800’, in the Oxford History of Islam, </a:t>
            </a:r>
            <a:r>
              <a:rPr lang="en-US" sz="1200" kern="1200" dirty="0" err="1" smtClean="0">
                <a:solidFill>
                  <a:schemeClr val="tx1"/>
                </a:solidFill>
                <a:latin typeface="+mn-lt"/>
                <a:ea typeface="+mn-ea"/>
                <a:cs typeface="+mn-cs"/>
              </a:rPr>
              <a:t>eds</a:t>
            </a:r>
            <a:r>
              <a:rPr lang="en-US" sz="1200" kern="1200" dirty="0" smtClean="0">
                <a:solidFill>
                  <a:schemeClr val="tx1"/>
                </a:solidFill>
                <a:latin typeface="+mn-lt"/>
                <a:ea typeface="+mn-ea"/>
                <a:cs typeface="+mn-cs"/>
              </a:rPr>
              <a:t>, John L. Esposito, </a:t>
            </a:r>
            <a:r>
              <a:rPr lang="en-US" sz="1200" i="1" kern="1200" dirty="0" smtClean="0">
                <a:solidFill>
                  <a:schemeClr val="tx1"/>
                </a:solidFill>
                <a:latin typeface="+mn-lt"/>
                <a:ea typeface="+mn-ea"/>
                <a:cs typeface="+mn-cs"/>
              </a:rPr>
              <a:t>Oxford Islamic Studies Online. </a:t>
            </a:r>
            <a:r>
              <a:rPr lang="en-US" sz="1200" kern="1200" dirty="0" smtClean="0">
                <a:solidFill>
                  <a:schemeClr val="tx1"/>
                </a:solidFill>
                <a:latin typeface="+mn-lt"/>
                <a:ea typeface="+mn-ea"/>
                <a:cs typeface="+mn-cs"/>
              </a:rPr>
              <a:t>Available at: (Accessed:7</a:t>
            </a:r>
            <a:r>
              <a:rPr lang="en-US" sz="1200" kern="1200" baseline="30000" dirty="0" smtClean="0">
                <a:solidFill>
                  <a:schemeClr val="tx1"/>
                </a:solidFill>
                <a:latin typeface="+mn-lt"/>
                <a:ea typeface="+mn-ea"/>
                <a:cs typeface="+mn-cs"/>
              </a:rPr>
              <a:t>th</a:t>
            </a:r>
            <a:r>
              <a:rPr lang="en-US" sz="1200" kern="1200" dirty="0" smtClean="0">
                <a:solidFill>
                  <a:schemeClr val="tx1"/>
                </a:solidFill>
                <a:latin typeface="+mn-lt"/>
                <a:ea typeface="+mn-ea"/>
                <a:cs typeface="+mn-cs"/>
              </a:rPr>
              <a:t> May 2018) p. 5</a:t>
            </a:r>
          </a:p>
          <a:p>
            <a:pPr algn="l" rtl="0"/>
            <a:r>
              <a:rPr lang="en-US" sz="1200" kern="1200" dirty="0" err="1" smtClean="0">
                <a:solidFill>
                  <a:schemeClr val="tx1"/>
                </a:solidFill>
                <a:latin typeface="+mn-lt"/>
                <a:ea typeface="+mn-ea"/>
                <a:cs typeface="+mn-cs"/>
              </a:rPr>
              <a:t>OusmaneOumar</a:t>
            </a:r>
            <a:r>
              <a:rPr lang="en-US" sz="1200" kern="1200" dirty="0" smtClean="0">
                <a:solidFill>
                  <a:schemeClr val="tx1"/>
                </a:solidFill>
                <a:latin typeface="+mn-lt"/>
                <a:ea typeface="+mn-ea"/>
                <a:cs typeface="+mn-cs"/>
              </a:rPr>
              <a:t> Kane, </a:t>
            </a:r>
            <a:r>
              <a:rPr lang="en-US" sz="1200" i="1" kern="1200" dirty="0" smtClean="0">
                <a:solidFill>
                  <a:schemeClr val="tx1"/>
                </a:solidFill>
                <a:latin typeface="+mn-lt"/>
                <a:ea typeface="+mn-ea"/>
                <a:cs typeface="+mn-cs"/>
              </a:rPr>
              <a:t>Beyond Timbuktu: An Intellectual History of Muslim West Africa</a:t>
            </a:r>
            <a:r>
              <a:rPr lang="en-US" sz="1200" kern="1200" dirty="0" smtClean="0">
                <a:solidFill>
                  <a:schemeClr val="tx1"/>
                </a:solidFill>
                <a:latin typeface="+mn-lt"/>
                <a:ea typeface="+mn-ea"/>
                <a:cs typeface="+mn-cs"/>
              </a:rPr>
              <a:t> (Cambridge: Harvard University Press, 2016)</a:t>
            </a:r>
            <a:endParaRPr lang="en-US" dirty="0" smtClean="0"/>
          </a:p>
        </p:txBody>
      </p:sp>
      <p:sp>
        <p:nvSpPr>
          <p:cNvPr id="4" name="Slide Number Placeholder 3"/>
          <p:cNvSpPr>
            <a:spLocks noGrp="1"/>
          </p:cNvSpPr>
          <p:nvPr>
            <p:ph type="sldNum" sz="quarter" idx="10"/>
          </p:nvPr>
        </p:nvSpPr>
        <p:spPr/>
        <p:txBody>
          <a:bodyPr/>
          <a:lstStyle/>
          <a:p>
            <a:fld id="{5A5E7037-D2DB-4915-AF9D-580C4475F1EB}" type="slidenum">
              <a:rPr lang="ar-SA" smtClean="0"/>
              <a:pPr/>
              <a:t>35</a:t>
            </a:fld>
            <a:endParaRPr lang="ar-SA"/>
          </a:p>
        </p:txBody>
      </p:sp>
    </p:spTree>
    <p:extLst>
      <p:ext uri="{BB962C8B-B14F-4D97-AF65-F5344CB8AC3E}">
        <p14:creationId xmlns="" xmlns:p14="http://schemas.microsoft.com/office/powerpoint/2010/main" val="2410703438"/>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rtl="0"/>
            <a:r>
              <a:rPr lang="en-US" dirty="0" err="1" smtClean="0"/>
              <a:t>Djenne</a:t>
            </a:r>
            <a:r>
              <a:rPr lang="en-US" dirty="0" smtClean="0"/>
              <a:t> was also a trading city that remained an Islamic intellectual </a:t>
            </a:r>
            <a:r>
              <a:rPr lang="en-US" baseline="0" dirty="0" smtClean="0"/>
              <a:t> influence until the 17</a:t>
            </a:r>
            <a:r>
              <a:rPr lang="en-US" baseline="30000" dirty="0" smtClean="0"/>
              <a:t>th</a:t>
            </a:r>
            <a:r>
              <a:rPr lang="en-US" baseline="0" dirty="0" smtClean="0"/>
              <a:t> century. It was a trading settlement that was visited in and out of Timbuktu and like the latter, was also a center of Islamic knowledge. It also contained schools, institutions and was a place of intellectual development for people all over Africa. </a:t>
            </a:r>
          </a:p>
          <a:p>
            <a:pPr algn="l" rtl="0"/>
            <a:endParaRPr lang="en-US" baseline="0" dirty="0" smtClean="0"/>
          </a:p>
          <a:p>
            <a:pPr algn="l" rtl="0"/>
            <a:r>
              <a:rPr lang="en-US" baseline="0" dirty="0" smtClean="0"/>
              <a:t>Rulers and scholars also built links with other centers of Learning in the Muslim world such as Tunis and Cairo, where students would travel and return  to Mali or Songhai and bring back books and teach. Likewise scholars would visit these centers of learning and take back to the Hejaz and Tunis what they learnt from these learning centers in West Africa.(2)</a:t>
            </a:r>
          </a:p>
          <a:p>
            <a:pPr algn="l" rtl="0"/>
            <a:endParaRPr lang="en-US" baseline="0" dirty="0" smtClean="0"/>
          </a:p>
          <a:p>
            <a:pPr algn="l" rtl="0"/>
            <a:r>
              <a:rPr lang="en-US" baseline="0" dirty="0" smtClean="0"/>
              <a:t>According to many, from the most Important reasons why Islam was able to grow over such a long period of time, spanning over centuries was the nature of the </a:t>
            </a:r>
            <a:r>
              <a:rPr lang="en-US" i="1" baseline="0" dirty="0" err="1" smtClean="0"/>
              <a:t>Dawah</a:t>
            </a:r>
            <a:r>
              <a:rPr lang="en-US" baseline="0" dirty="0" smtClean="0"/>
              <a:t> practiced by the scholars there. Though there were </a:t>
            </a:r>
            <a:r>
              <a:rPr lang="en-US" baseline="0" dirty="0" err="1" smtClean="0"/>
              <a:t>Sanhaji</a:t>
            </a:r>
            <a:r>
              <a:rPr lang="en-US" baseline="0" dirty="0" smtClean="0"/>
              <a:t> Berber scholars who were actively proselytizing and spreading the </a:t>
            </a:r>
            <a:r>
              <a:rPr lang="en-US" baseline="0" dirty="0" err="1" smtClean="0"/>
              <a:t>Maliki</a:t>
            </a:r>
            <a:r>
              <a:rPr lang="en-US" baseline="0" dirty="0" smtClean="0"/>
              <a:t> school of thought throughout West Africa, and who credit is given for the founding of Timbuktu and much of its intellectual development, there was another group of scholars who shared a methodology which would ensure a long lasting presence of Islam, Islamic scholarship and learning.(3) This was the </a:t>
            </a:r>
            <a:r>
              <a:rPr lang="en-US" baseline="0" dirty="0" err="1" smtClean="0"/>
              <a:t>Jakhanke</a:t>
            </a:r>
            <a:r>
              <a:rPr lang="en-US" baseline="0" dirty="0" smtClean="0"/>
              <a:t>.</a:t>
            </a:r>
          </a:p>
          <a:p>
            <a:pPr algn="l" rtl="0"/>
            <a:endParaRPr lang="en-US" b="1" baseline="0" dirty="0" smtClean="0"/>
          </a:p>
          <a:p>
            <a:pPr algn="l" rtl="0"/>
            <a:r>
              <a:rPr lang="en-US" b="1" baseline="0" dirty="0" smtClean="0"/>
              <a:t>Footnotes: </a:t>
            </a:r>
          </a:p>
          <a:p>
            <a:pPr marL="0" marR="0" indent="0" algn="l" defTabSz="914400" rtl="0" eaLnBrk="1" fontAlgn="auto" latinLnBrk="0" hangingPunct="1">
              <a:lnSpc>
                <a:spcPct val="100000"/>
              </a:lnSpc>
              <a:spcBef>
                <a:spcPts val="0"/>
              </a:spcBef>
              <a:spcAft>
                <a:spcPts val="0"/>
              </a:spcAft>
              <a:buClrTx/>
              <a:buSzTx/>
              <a:buFontTx/>
              <a:buNone/>
              <a:tabLst/>
              <a:defRPr/>
            </a:pPr>
            <a:r>
              <a:rPr lang="en-US" b="0" baseline="0" dirty="0" smtClean="0"/>
              <a:t>(1) </a:t>
            </a:r>
            <a:r>
              <a:rPr lang="en-US" sz="1200" kern="1200" dirty="0" err="1" smtClean="0">
                <a:solidFill>
                  <a:schemeClr val="tx1"/>
                </a:solidFill>
                <a:latin typeface="+mn-lt"/>
                <a:ea typeface="+mn-ea"/>
                <a:cs typeface="+mn-cs"/>
              </a:rPr>
              <a:t>Margari</a:t>
            </a:r>
            <a:r>
              <a:rPr lang="en-US" sz="1200" kern="1200" dirty="0" smtClean="0">
                <a:solidFill>
                  <a:schemeClr val="tx1"/>
                </a:solidFill>
                <a:latin typeface="+mn-lt"/>
                <a:ea typeface="+mn-ea"/>
                <a:cs typeface="+mn-cs"/>
              </a:rPr>
              <a:t> Hill, </a:t>
            </a:r>
            <a:r>
              <a:rPr lang="en-US" sz="1200" i="1" kern="1200" dirty="0" smtClean="0">
                <a:solidFill>
                  <a:schemeClr val="tx1"/>
                </a:solidFill>
                <a:latin typeface="+mn-lt"/>
                <a:ea typeface="+mn-ea"/>
                <a:cs typeface="+mn-cs"/>
              </a:rPr>
              <a:t>The Spread of Islam in West Africa: Containment, Mixing, and Reform from the Eighth to the Twentieth Century</a:t>
            </a:r>
            <a:r>
              <a:rPr lang="en-US" sz="1200" kern="1200" dirty="0" smtClean="0">
                <a:solidFill>
                  <a:schemeClr val="tx1"/>
                </a:solidFill>
                <a:latin typeface="+mn-lt"/>
                <a:ea typeface="+mn-ea"/>
                <a:cs typeface="+mn-cs"/>
              </a:rPr>
              <a:t> (Stanford: Stanford University, 2009)</a:t>
            </a:r>
            <a:r>
              <a:rPr lang="en-US" sz="1200" kern="1200" baseline="0" dirty="0" smtClean="0">
                <a:solidFill>
                  <a:schemeClr val="tx1"/>
                </a:solidFill>
                <a:latin typeface="+mn-lt"/>
                <a:ea typeface="+mn-ea"/>
                <a:cs typeface="+mn-cs"/>
              </a:rPr>
              <a:t> p. 4</a:t>
            </a:r>
            <a:endParaRPr lang="en-US" b="0" baseline="0" dirty="0" smtClean="0"/>
          </a:p>
          <a:p>
            <a:pPr marL="0" marR="0" indent="0" algn="l" defTabSz="914400" rtl="0" eaLnBrk="1" fontAlgn="auto" latinLnBrk="0" hangingPunct="1">
              <a:lnSpc>
                <a:spcPct val="100000"/>
              </a:lnSpc>
              <a:spcBef>
                <a:spcPts val="0"/>
              </a:spcBef>
              <a:spcAft>
                <a:spcPts val="0"/>
              </a:spcAft>
              <a:buClrTx/>
              <a:buSzTx/>
              <a:buFontTx/>
              <a:buNone/>
              <a:tabLst/>
              <a:defRPr/>
            </a:pPr>
            <a:r>
              <a:rPr lang="en-US" b="0" baseline="0" dirty="0" smtClean="0"/>
              <a:t>(2) </a:t>
            </a:r>
            <a:r>
              <a:rPr lang="en-US" sz="1200" kern="1200" dirty="0" smtClean="0">
                <a:solidFill>
                  <a:schemeClr val="tx1"/>
                </a:solidFill>
                <a:latin typeface="+mn-lt"/>
                <a:ea typeface="+mn-ea"/>
                <a:cs typeface="+mn-cs"/>
              </a:rPr>
              <a:t>A. </a:t>
            </a:r>
            <a:r>
              <a:rPr lang="en-US" sz="1200" kern="1200" dirty="0" err="1" smtClean="0">
                <a:solidFill>
                  <a:schemeClr val="tx1"/>
                </a:solidFill>
                <a:latin typeface="+mn-lt"/>
                <a:ea typeface="+mn-ea"/>
                <a:cs typeface="+mn-cs"/>
              </a:rPr>
              <a:t>Rahman</a:t>
            </a:r>
            <a:r>
              <a:rPr lang="en-US" sz="1200" kern="1200" dirty="0" smtClean="0">
                <a:solidFill>
                  <a:schemeClr val="tx1"/>
                </a:solidFill>
                <a:latin typeface="+mn-lt"/>
                <a:ea typeface="+mn-ea"/>
                <a:cs typeface="+mn-cs"/>
              </a:rPr>
              <a:t> I. </a:t>
            </a:r>
            <a:r>
              <a:rPr lang="en-US" sz="1200" kern="1200" dirty="0" err="1" smtClean="0">
                <a:solidFill>
                  <a:schemeClr val="tx1"/>
                </a:solidFill>
                <a:latin typeface="+mn-lt"/>
                <a:ea typeface="+mn-ea"/>
                <a:cs typeface="+mn-cs"/>
              </a:rPr>
              <a:t>Doi</a:t>
            </a:r>
            <a:r>
              <a:rPr lang="en-US" sz="1200" kern="1200" dirty="0" smtClean="0">
                <a:solidFill>
                  <a:schemeClr val="tx1"/>
                </a:solidFill>
                <a:latin typeface="+mn-lt"/>
                <a:ea typeface="+mn-ea"/>
                <a:cs typeface="+mn-cs"/>
              </a:rPr>
              <a:t>, </a:t>
            </a:r>
            <a:r>
              <a:rPr lang="en-US" sz="1200" i="1" kern="1200" dirty="0" smtClean="0">
                <a:solidFill>
                  <a:schemeClr val="tx1"/>
                </a:solidFill>
                <a:latin typeface="+mn-lt"/>
                <a:ea typeface="+mn-ea"/>
                <a:cs typeface="+mn-cs"/>
              </a:rPr>
              <a:t>Spread of Islam in West Africa</a:t>
            </a:r>
            <a:r>
              <a:rPr lang="en-US" sz="1200" kern="1200" dirty="0" smtClean="0">
                <a:solidFill>
                  <a:schemeClr val="tx1"/>
                </a:solidFill>
                <a:latin typeface="+mn-lt"/>
                <a:ea typeface="+mn-ea"/>
                <a:cs typeface="+mn-cs"/>
              </a:rPr>
              <a:t> (</a:t>
            </a:r>
            <a:r>
              <a:rPr lang="en-US" sz="1200" kern="1200" dirty="0" err="1" smtClean="0">
                <a:solidFill>
                  <a:schemeClr val="tx1"/>
                </a:solidFill>
                <a:latin typeface="+mn-lt"/>
                <a:ea typeface="+mn-ea"/>
                <a:cs typeface="+mn-cs"/>
              </a:rPr>
              <a:t>IslamReligion</a:t>
            </a:r>
            <a:r>
              <a:rPr lang="en-US" sz="1200" kern="1200" dirty="0" smtClean="0">
                <a:solidFill>
                  <a:schemeClr val="tx1"/>
                </a:solidFill>
                <a:latin typeface="+mn-lt"/>
                <a:ea typeface="+mn-ea"/>
                <a:cs typeface="+mn-cs"/>
              </a:rPr>
              <a:t>, 2006)</a:t>
            </a:r>
            <a:r>
              <a:rPr lang="en-US" sz="1200" kern="1200" baseline="0" dirty="0" smtClean="0">
                <a:solidFill>
                  <a:schemeClr val="tx1"/>
                </a:solidFill>
                <a:latin typeface="+mn-lt"/>
                <a:ea typeface="+mn-ea"/>
                <a:cs typeface="+mn-cs"/>
              </a:rPr>
              <a:t> </a:t>
            </a:r>
            <a:r>
              <a:rPr lang="en-US" b="0" baseline="0" dirty="0" smtClean="0"/>
              <a:t>p.12</a:t>
            </a:r>
          </a:p>
          <a:p>
            <a:pPr algn="l" rtl="0"/>
            <a:r>
              <a:rPr lang="en-US" b="0" baseline="0" dirty="0" smtClean="0"/>
              <a:t>(3) </a:t>
            </a:r>
            <a:r>
              <a:rPr lang="en-US" sz="1200" kern="1200" dirty="0" err="1" smtClean="0">
                <a:solidFill>
                  <a:schemeClr val="tx1"/>
                </a:solidFill>
                <a:latin typeface="+mn-lt"/>
                <a:ea typeface="+mn-ea"/>
                <a:cs typeface="+mn-cs"/>
              </a:rPr>
              <a:t>OusmaneOumar</a:t>
            </a:r>
            <a:r>
              <a:rPr lang="en-US" sz="1200" kern="1200" dirty="0" smtClean="0">
                <a:solidFill>
                  <a:schemeClr val="tx1"/>
                </a:solidFill>
                <a:latin typeface="+mn-lt"/>
                <a:ea typeface="+mn-ea"/>
                <a:cs typeface="+mn-cs"/>
              </a:rPr>
              <a:t> Kane, </a:t>
            </a:r>
            <a:r>
              <a:rPr lang="en-US" sz="1200" i="1" kern="1200" dirty="0" smtClean="0">
                <a:solidFill>
                  <a:schemeClr val="tx1"/>
                </a:solidFill>
                <a:latin typeface="+mn-lt"/>
                <a:ea typeface="+mn-ea"/>
                <a:cs typeface="+mn-cs"/>
              </a:rPr>
              <a:t>Beyond Timbuktu: An Intellectual History of Muslim West Africa</a:t>
            </a:r>
            <a:r>
              <a:rPr lang="en-US" sz="1200" kern="1200" dirty="0" smtClean="0">
                <a:solidFill>
                  <a:schemeClr val="tx1"/>
                </a:solidFill>
                <a:latin typeface="+mn-lt"/>
                <a:ea typeface="+mn-ea"/>
                <a:cs typeface="+mn-cs"/>
              </a:rPr>
              <a:t> (Cambridge: Harvard University Press, 2016) p. 59-62</a:t>
            </a:r>
            <a:endParaRPr lang="en-US" b="0" baseline="0" dirty="0" smtClean="0"/>
          </a:p>
          <a:p>
            <a:pPr algn="l" rtl="0"/>
            <a:endParaRPr lang="en-US" dirty="0"/>
          </a:p>
        </p:txBody>
      </p:sp>
      <p:sp>
        <p:nvSpPr>
          <p:cNvPr id="4" name="Slide Number Placeholder 3"/>
          <p:cNvSpPr>
            <a:spLocks noGrp="1"/>
          </p:cNvSpPr>
          <p:nvPr>
            <p:ph type="sldNum" sz="quarter" idx="10"/>
          </p:nvPr>
        </p:nvSpPr>
        <p:spPr/>
        <p:txBody>
          <a:bodyPr/>
          <a:lstStyle/>
          <a:p>
            <a:fld id="{5A5E7037-D2DB-4915-AF9D-580C4475F1EB}" type="slidenum">
              <a:rPr lang="ar-SA" smtClean="0"/>
              <a:pPr/>
              <a:t>36</a:t>
            </a:fld>
            <a:endParaRPr lang="ar-SA"/>
          </a:p>
        </p:txBody>
      </p:sp>
    </p:spTree>
    <p:extLst>
      <p:ext uri="{BB962C8B-B14F-4D97-AF65-F5344CB8AC3E}">
        <p14:creationId xmlns="" xmlns:p14="http://schemas.microsoft.com/office/powerpoint/2010/main" val="2374825286"/>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20000"/>
          </a:bodyPr>
          <a:lstStyle/>
          <a:p>
            <a:pPr algn="l" rtl="0"/>
            <a:r>
              <a:rPr lang="en-US" dirty="0" smtClean="0"/>
              <a:t>The people of </a:t>
            </a:r>
            <a:r>
              <a:rPr lang="en-US" dirty="0" err="1" smtClean="0"/>
              <a:t>Jakhanke</a:t>
            </a:r>
            <a:r>
              <a:rPr lang="en-US" dirty="0" smtClean="0"/>
              <a:t>, also known as the </a:t>
            </a:r>
            <a:r>
              <a:rPr lang="en-US" dirty="0" err="1" smtClean="0"/>
              <a:t>Wangara</a:t>
            </a:r>
            <a:r>
              <a:rPr lang="en-US" dirty="0" smtClean="0"/>
              <a:t>, followed</a:t>
            </a:r>
            <a:r>
              <a:rPr lang="en-US" baseline="0" dirty="0" smtClean="0"/>
              <a:t> the </a:t>
            </a:r>
            <a:r>
              <a:rPr lang="en-US" baseline="0" dirty="0" err="1" smtClean="0"/>
              <a:t>Suwarian</a:t>
            </a:r>
            <a:r>
              <a:rPr lang="en-US" baseline="0" dirty="0" smtClean="0"/>
              <a:t> tradition, named after Hajji </a:t>
            </a:r>
            <a:r>
              <a:rPr lang="en-US" baseline="0" dirty="0" err="1" smtClean="0"/>
              <a:t>Salim</a:t>
            </a:r>
            <a:r>
              <a:rPr lang="en-US" baseline="0" dirty="0" smtClean="0"/>
              <a:t> </a:t>
            </a:r>
            <a:r>
              <a:rPr lang="en-US" baseline="0" dirty="0" err="1" smtClean="0"/>
              <a:t>Suwairi</a:t>
            </a:r>
            <a:r>
              <a:rPr lang="en-US" baseline="0" dirty="0" smtClean="0"/>
              <a:t> (d.). Their methodology allowed for Islam to remain present in these cities and indeed all over West Africa with little conflict and confrontation. They Didn’t believe in actively condemning or proselytizing, neither did they promote militant jihad in order to establish an Islamic state. In fact they didn’t believe in taking any steps towards the establishment of a state. Rather their methodology was to learn and teach Islam, which may be considered preaching, and provide a model of an Islamic society that will be so impressive, others will choose to imitate and adhere to it. They believed conversion was not at all in their control, and God didn’t intend for Muslims to pressure people to convert, but rather , when God willed, he would bring the society to the Muslims and they will convert on their own. This tradition also condemned involvement in politics or seeking political power, therefore seldom did they come into confrontation with local rulers, Muslim or otherwise. Also rulers were not allowed to interfere in these settlements except annually when they visited to seek blessing from the scholars. This lack of government interference mean Muslim scholars were able to govern the cities and ensure the faith is not corrupted or tampered with by government interests.</a:t>
            </a:r>
          </a:p>
          <a:p>
            <a:pPr algn="l" rtl="0"/>
            <a:endParaRPr lang="en-US" baseline="0" dirty="0" smtClean="0"/>
          </a:p>
          <a:p>
            <a:pPr algn="l" rtl="0"/>
            <a:r>
              <a:rPr lang="en-US" baseline="0" dirty="0" smtClean="0"/>
              <a:t>It must be noted that some </a:t>
            </a:r>
            <a:r>
              <a:rPr lang="en-US" baseline="0" dirty="0" err="1" smtClean="0"/>
              <a:t>Jakhanke</a:t>
            </a:r>
            <a:r>
              <a:rPr lang="en-US" baseline="0" dirty="0" smtClean="0"/>
              <a:t> would leave this traditional way and some were involved in jihads in the 17</a:t>
            </a:r>
            <a:r>
              <a:rPr lang="en-US" baseline="30000" dirty="0" smtClean="0"/>
              <a:t>th</a:t>
            </a:r>
            <a:r>
              <a:rPr lang="en-US" baseline="0" dirty="0" smtClean="0"/>
              <a:t> century.</a:t>
            </a:r>
          </a:p>
          <a:p>
            <a:pPr algn="l" rtl="0"/>
            <a:endParaRPr lang="en-US" baseline="0" dirty="0" smtClean="0"/>
          </a:p>
          <a:p>
            <a:pPr algn="l" rtl="0"/>
            <a:r>
              <a:rPr lang="en-US" baseline="0" dirty="0" smtClean="0"/>
              <a:t>This </a:t>
            </a:r>
            <a:r>
              <a:rPr lang="en-US" baseline="0" dirty="0" err="1" smtClean="0"/>
              <a:t>Jakhanke</a:t>
            </a:r>
            <a:r>
              <a:rPr lang="en-US" baseline="0" dirty="0" smtClean="0"/>
              <a:t> or </a:t>
            </a:r>
            <a:r>
              <a:rPr lang="en-US" baseline="0" dirty="0" err="1" smtClean="0"/>
              <a:t>Suwarian</a:t>
            </a:r>
            <a:r>
              <a:rPr lang="en-US" baseline="0" dirty="0" smtClean="0"/>
              <a:t> methodology undoubtedly contributed to the long lasting relationship between Muslim traders and cities and the local non-Muslim populations, and this tolerance contributed to the spread of Islam in the region over the span of about 6 or7 centuries.</a:t>
            </a:r>
          </a:p>
          <a:p>
            <a:pPr algn="l" rtl="0"/>
            <a:endParaRPr lang="en-US" baseline="0" dirty="0" smtClean="0"/>
          </a:p>
          <a:p>
            <a:pPr algn="l" rtl="0"/>
            <a:r>
              <a:rPr lang="en-US" b="1" baseline="0" dirty="0" smtClean="0"/>
              <a:t>Footnotes:</a:t>
            </a:r>
          </a:p>
          <a:p>
            <a:pPr algn="l" rtl="0"/>
            <a:endParaRPr lang="en-US" b="1" baseline="0" dirty="0" smtClean="0"/>
          </a:p>
          <a:p>
            <a:pPr marL="0" marR="0" indent="0" algn="l" defTabSz="914400" rtl="0" eaLnBrk="1" fontAlgn="auto" latinLnBrk="0" hangingPunct="1">
              <a:lnSpc>
                <a:spcPct val="100000"/>
              </a:lnSpc>
              <a:spcBef>
                <a:spcPts val="0"/>
              </a:spcBef>
              <a:spcAft>
                <a:spcPts val="0"/>
              </a:spcAft>
              <a:buClrTx/>
              <a:buSzTx/>
              <a:buFontTx/>
              <a:buNone/>
              <a:tabLst/>
              <a:defRPr/>
            </a:pPr>
            <a:r>
              <a:rPr lang="en-US" b="0" baseline="0" dirty="0" smtClean="0"/>
              <a:t>(1) </a:t>
            </a:r>
            <a:r>
              <a:rPr lang="en-US" sz="1200" kern="1200" dirty="0" err="1" smtClean="0">
                <a:solidFill>
                  <a:schemeClr val="tx1"/>
                </a:solidFill>
                <a:latin typeface="+mn-lt"/>
                <a:ea typeface="+mn-ea"/>
                <a:cs typeface="+mn-cs"/>
              </a:rPr>
              <a:t>Lamin</a:t>
            </a:r>
            <a:r>
              <a:rPr lang="en-US" sz="1200" kern="1200" dirty="0" smtClean="0">
                <a:solidFill>
                  <a:schemeClr val="tx1"/>
                </a:solidFill>
                <a:latin typeface="+mn-lt"/>
                <a:ea typeface="+mn-ea"/>
                <a:cs typeface="+mn-cs"/>
              </a:rPr>
              <a:t> </a:t>
            </a:r>
            <a:r>
              <a:rPr lang="en-US" sz="1200" kern="1200" dirty="0" err="1" smtClean="0">
                <a:solidFill>
                  <a:schemeClr val="tx1"/>
                </a:solidFill>
                <a:latin typeface="+mn-lt"/>
                <a:ea typeface="+mn-ea"/>
                <a:cs typeface="+mn-cs"/>
              </a:rPr>
              <a:t>Sanneh</a:t>
            </a:r>
            <a:r>
              <a:rPr lang="en-US" sz="1200" kern="1200" dirty="0" smtClean="0">
                <a:solidFill>
                  <a:schemeClr val="tx1"/>
                </a:solidFill>
                <a:latin typeface="+mn-lt"/>
                <a:ea typeface="+mn-ea"/>
                <a:cs typeface="+mn-cs"/>
              </a:rPr>
              <a:t>, </a:t>
            </a:r>
            <a:r>
              <a:rPr lang="en-US" sz="1200" i="1" kern="1200" dirty="0" smtClean="0">
                <a:solidFill>
                  <a:schemeClr val="tx1"/>
                </a:solidFill>
                <a:latin typeface="+mn-lt"/>
                <a:ea typeface="+mn-ea"/>
                <a:cs typeface="+mn-cs"/>
              </a:rPr>
              <a:t>Beyond Jihad: The Pacifist Tradition of West African Islam</a:t>
            </a:r>
            <a:r>
              <a:rPr lang="en-US" sz="1200" kern="1200" dirty="0" smtClean="0">
                <a:solidFill>
                  <a:schemeClr val="tx1"/>
                </a:solidFill>
                <a:latin typeface="+mn-lt"/>
                <a:ea typeface="+mn-ea"/>
                <a:cs typeface="+mn-cs"/>
              </a:rPr>
              <a:t> (New York: Oxford University Press, 2016)p. 78-90</a:t>
            </a:r>
          </a:p>
          <a:p>
            <a:pPr algn="l" rtl="0"/>
            <a:endParaRPr lang="en-US" b="0" baseline="0" dirty="0" smtClean="0"/>
          </a:p>
          <a:p>
            <a:pPr algn="l" rtl="0"/>
            <a:endParaRPr lang="en-US" dirty="0"/>
          </a:p>
        </p:txBody>
      </p:sp>
      <p:sp>
        <p:nvSpPr>
          <p:cNvPr id="4" name="Slide Number Placeholder 3"/>
          <p:cNvSpPr>
            <a:spLocks noGrp="1"/>
          </p:cNvSpPr>
          <p:nvPr>
            <p:ph type="sldNum" sz="quarter" idx="10"/>
          </p:nvPr>
        </p:nvSpPr>
        <p:spPr/>
        <p:txBody>
          <a:bodyPr/>
          <a:lstStyle/>
          <a:p>
            <a:fld id="{5A5E7037-D2DB-4915-AF9D-580C4475F1EB}" type="slidenum">
              <a:rPr lang="ar-SA" smtClean="0"/>
              <a:pPr/>
              <a:t>37</a:t>
            </a:fld>
            <a:endParaRPr lang="ar-SA"/>
          </a:p>
        </p:txBody>
      </p:sp>
    </p:spTree>
    <p:extLst>
      <p:ext uri="{BB962C8B-B14F-4D97-AF65-F5344CB8AC3E}">
        <p14:creationId xmlns="" xmlns:p14="http://schemas.microsoft.com/office/powerpoint/2010/main" val="1715103697"/>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smtClean="0"/>
              <a:t>Though</a:t>
            </a:r>
            <a:r>
              <a:rPr lang="en-US" baseline="0" dirty="0" smtClean="0"/>
              <a:t> the way of the </a:t>
            </a:r>
            <a:r>
              <a:rPr lang="en-US" baseline="0" dirty="0" err="1" smtClean="0"/>
              <a:t>Jakhanke</a:t>
            </a:r>
            <a:r>
              <a:rPr lang="en-US" baseline="0" dirty="0" smtClean="0"/>
              <a:t> movement was the dominant stance of the Islamic scholars and Merchant scholars of Muslim trading settlements like Timbuktu, </a:t>
            </a:r>
            <a:r>
              <a:rPr lang="en-US" baseline="0" dirty="0" err="1" smtClean="0"/>
              <a:t>Djenne</a:t>
            </a:r>
            <a:r>
              <a:rPr lang="en-US" baseline="0" dirty="0" smtClean="0"/>
              <a:t> and </a:t>
            </a:r>
            <a:r>
              <a:rPr lang="en-US" baseline="0" dirty="0" err="1" smtClean="0"/>
              <a:t>Koumbi</a:t>
            </a:r>
            <a:r>
              <a:rPr lang="en-US" baseline="0" dirty="0" smtClean="0"/>
              <a:t> </a:t>
            </a:r>
            <a:r>
              <a:rPr lang="en-US" baseline="0" dirty="0" err="1" smtClean="0"/>
              <a:t>Saleh</a:t>
            </a:r>
            <a:r>
              <a:rPr lang="en-US" baseline="0" dirty="0" smtClean="0"/>
              <a:t>, there were other Islamic Movements which sought a different path, also coming out of the Knowledge traditions of the West African centers of learning, the most influential movement was that of </a:t>
            </a:r>
            <a:r>
              <a:rPr lang="en-US" sz="1200" kern="1200" dirty="0" err="1" smtClean="0">
                <a:solidFill>
                  <a:schemeClr val="tx1"/>
                </a:solidFill>
                <a:latin typeface="+mn-lt"/>
                <a:ea typeface="+mn-ea"/>
                <a:cs typeface="+mn-cs"/>
              </a:rPr>
              <a:t>Awbek</a:t>
            </a:r>
            <a:r>
              <a:rPr lang="en-US" sz="1200" kern="1200" dirty="0" smtClean="0">
                <a:solidFill>
                  <a:schemeClr val="tx1"/>
                </a:solidFill>
                <a:latin typeface="+mn-lt"/>
                <a:ea typeface="+mn-ea"/>
                <a:cs typeface="+mn-cs"/>
              </a:rPr>
              <a:t> b. </a:t>
            </a:r>
            <a:r>
              <a:rPr lang="en-US" sz="1200" kern="1200" dirty="0" err="1" smtClean="0">
                <a:solidFill>
                  <a:schemeClr val="tx1"/>
                </a:solidFill>
                <a:latin typeface="+mn-lt"/>
                <a:ea typeface="+mn-ea"/>
                <a:cs typeface="+mn-cs"/>
              </a:rPr>
              <a:t>Aschfaghu’s</a:t>
            </a:r>
            <a:r>
              <a:rPr lang="en-US" sz="1200" kern="1200" dirty="0" smtClean="0">
                <a:solidFill>
                  <a:schemeClr val="tx1"/>
                </a:solidFill>
                <a:latin typeface="+mn-lt"/>
                <a:ea typeface="+mn-ea"/>
                <a:cs typeface="+mn-cs"/>
              </a:rPr>
              <a:t>, who was also known as </a:t>
            </a:r>
            <a:r>
              <a:rPr lang="en-US" sz="1200" kern="1200" dirty="0" err="1" smtClean="0">
                <a:solidFill>
                  <a:schemeClr val="tx1"/>
                </a:solidFill>
                <a:latin typeface="+mn-lt"/>
                <a:ea typeface="+mn-ea"/>
                <a:cs typeface="+mn-cs"/>
              </a:rPr>
              <a:t>Nasir</a:t>
            </a:r>
            <a:r>
              <a:rPr lang="en-US" sz="1200" kern="1200" dirty="0" smtClean="0">
                <a:solidFill>
                  <a:schemeClr val="tx1"/>
                </a:solidFill>
                <a:latin typeface="+mn-lt"/>
                <a:ea typeface="+mn-ea"/>
                <a:cs typeface="+mn-cs"/>
              </a:rPr>
              <a:t> ad-Din, and his way of military Jihad.</a:t>
            </a: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kern="1200" dirty="0" smtClean="0">
              <a:solidFill>
                <a:schemeClr val="tx1"/>
              </a:solidFill>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latin typeface="+mn-lt"/>
                <a:ea typeface="+mn-ea"/>
                <a:cs typeface="+mn-cs"/>
              </a:rPr>
              <a:t>Of</a:t>
            </a:r>
            <a:r>
              <a:rPr lang="en-US" sz="1200" kern="1200" baseline="0" dirty="0" smtClean="0">
                <a:solidFill>
                  <a:schemeClr val="tx1"/>
                </a:solidFill>
                <a:latin typeface="+mn-lt"/>
                <a:ea typeface="+mn-ea"/>
                <a:cs typeface="+mn-cs"/>
              </a:rPr>
              <a:t> Mauritanian, </a:t>
            </a:r>
            <a:r>
              <a:rPr lang="en-US" sz="1200" kern="1200" baseline="0" dirty="0" err="1" smtClean="0">
                <a:solidFill>
                  <a:schemeClr val="tx1"/>
                </a:solidFill>
                <a:latin typeface="+mn-lt"/>
                <a:ea typeface="+mn-ea"/>
                <a:cs typeface="+mn-cs"/>
              </a:rPr>
              <a:t>Sahanji</a:t>
            </a:r>
            <a:r>
              <a:rPr lang="en-US" sz="1200" kern="1200" baseline="0" dirty="0" smtClean="0">
                <a:solidFill>
                  <a:schemeClr val="tx1"/>
                </a:solidFill>
                <a:latin typeface="+mn-lt"/>
                <a:ea typeface="+mn-ea"/>
                <a:cs typeface="+mn-cs"/>
              </a:rPr>
              <a:t> Berber origin, he and other scholars sought to establish a united Islamic state which resembled that of the early Islamic states, where no ethnic discrimination took place and based on the </a:t>
            </a:r>
            <a:r>
              <a:rPr lang="en-US" sz="1200" kern="1200" baseline="0" dirty="0" err="1" smtClean="0">
                <a:solidFill>
                  <a:schemeClr val="tx1"/>
                </a:solidFill>
                <a:latin typeface="+mn-lt"/>
                <a:ea typeface="+mn-ea"/>
                <a:cs typeface="+mn-cs"/>
              </a:rPr>
              <a:t>Shari’a</a:t>
            </a:r>
            <a:r>
              <a:rPr lang="en-US" sz="1200" kern="1200" baseline="0" dirty="0" smtClean="0">
                <a:solidFill>
                  <a:schemeClr val="tx1"/>
                </a:solidFill>
                <a:latin typeface="+mn-lt"/>
                <a:ea typeface="+mn-ea"/>
                <a:cs typeface="+mn-cs"/>
              </a:rPr>
              <a:t>. The movement is know as the </a:t>
            </a:r>
            <a:r>
              <a:rPr lang="en-US" sz="1200" kern="1200" baseline="0" dirty="0" err="1" smtClean="0">
                <a:solidFill>
                  <a:schemeClr val="tx1"/>
                </a:solidFill>
                <a:latin typeface="+mn-lt"/>
                <a:ea typeface="+mn-ea"/>
                <a:cs typeface="+mn-cs"/>
              </a:rPr>
              <a:t>Shurbubba</a:t>
            </a:r>
            <a:r>
              <a:rPr lang="en-US" sz="1200" kern="1200" baseline="0" dirty="0" smtClean="0">
                <a:solidFill>
                  <a:schemeClr val="tx1"/>
                </a:solidFill>
                <a:latin typeface="+mn-lt"/>
                <a:ea typeface="+mn-ea"/>
                <a:cs typeface="+mn-cs"/>
              </a:rPr>
              <a:t> reformist movement. They waged Military Jihad, recruiting from the Wolof and </a:t>
            </a:r>
            <a:r>
              <a:rPr lang="en-US" sz="1200" kern="1200" baseline="0" dirty="0" err="1" smtClean="0">
                <a:solidFill>
                  <a:schemeClr val="tx1"/>
                </a:solidFill>
                <a:latin typeface="+mn-lt"/>
                <a:ea typeface="+mn-ea"/>
                <a:cs typeface="+mn-cs"/>
              </a:rPr>
              <a:t>Fulbe</a:t>
            </a:r>
            <a:r>
              <a:rPr lang="en-US" sz="1200" kern="1200" baseline="0" dirty="0" smtClean="0">
                <a:solidFill>
                  <a:schemeClr val="tx1"/>
                </a:solidFill>
                <a:latin typeface="+mn-lt"/>
                <a:ea typeface="+mn-ea"/>
                <a:cs typeface="+mn-cs"/>
              </a:rPr>
              <a:t> tribes, and succeeded in overthrowing dynasties in many </a:t>
            </a:r>
            <a:r>
              <a:rPr lang="en-US" sz="1200" kern="1200" baseline="0" dirty="0" err="1" smtClean="0">
                <a:solidFill>
                  <a:schemeClr val="tx1"/>
                </a:solidFill>
                <a:latin typeface="+mn-lt"/>
                <a:ea typeface="+mn-ea"/>
                <a:cs typeface="+mn-cs"/>
              </a:rPr>
              <a:t>Senegambian</a:t>
            </a:r>
            <a:r>
              <a:rPr lang="en-US" sz="1200" kern="1200" baseline="0" dirty="0" smtClean="0">
                <a:solidFill>
                  <a:schemeClr val="tx1"/>
                </a:solidFill>
                <a:latin typeface="+mn-lt"/>
                <a:ea typeface="+mn-ea"/>
                <a:cs typeface="+mn-cs"/>
              </a:rPr>
              <a:t> states such as Wolof. They emphasized the nearness of the day of judgment, the coming of the </a:t>
            </a:r>
            <a:r>
              <a:rPr lang="en-US" sz="1200" kern="1200" baseline="0" dirty="0" err="1" smtClean="0">
                <a:solidFill>
                  <a:schemeClr val="tx1"/>
                </a:solidFill>
                <a:latin typeface="+mn-lt"/>
                <a:ea typeface="+mn-ea"/>
                <a:cs typeface="+mn-cs"/>
              </a:rPr>
              <a:t>Mehdi</a:t>
            </a:r>
            <a:r>
              <a:rPr lang="en-US" sz="1200" kern="1200" baseline="0" dirty="0" smtClean="0">
                <a:solidFill>
                  <a:schemeClr val="tx1"/>
                </a:solidFill>
                <a:latin typeface="+mn-lt"/>
                <a:ea typeface="+mn-ea"/>
                <a:cs typeface="+mn-cs"/>
              </a:rPr>
              <a:t> and the imitation of the prophet Muhammad.(1)</a:t>
            </a: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kern="1200" baseline="0" dirty="0" smtClean="0">
              <a:solidFill>
                <a:schemeClr val="tx1"/>
              </a:solidFill>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baseline="0" dirty="0" smtClean="0">
                <a:solidFill>
                  <a:schemeClr val="tx1"/>
                </a:solidFill>
                <a:latin typeface="+mn-lt"/>
                <a:ea typeface="+mn-ea"/>
                <a:cs typeface="+mn-cs"/>
              </a:rPr>
              <a:t>In the 1670’s, they managed to establish an Islamic state in areas they controlled, but </a:t>
            </a:r>
            <a:r>
              <a:rPr lang="en-US" sz="1200" kern="1200" baseline="0" dirty="0" err="1" smtClean="0">
                <a:solidFill>
                  <a:schemeClr val="tx1"/>
                </a:solidFill>
                <a:latin typeface="+mn-lt"/>
                <a:ea typeface="+mn-ea"/>
                <a:cs typeface="+mn-cs"/>
              </a:rPr>
              <a:t>Nasir</a:t>
            </a:r>
            <a:r>
              <a:rPr lang="en-US" sz="1200" kern="1200" baseline="0" dirty="0" smtClean="0">
                <a:solidFill>
                  <a:schemeClr val="tx1"/>
                </a:solidFill>
                <a:latin typeface="+mn-lt"/>
                <a:ea typeface="+mn-ea"/>
                <a:cs typeface="+mn-cs"/>
              </a:rPr>
              <a:t> ad-Din was soon killed and the </a:t>
            </a:r>
            <a:r>
              <a:rPr lang="en-US" sz="1200" kern="1200" baseline="0" dirty="0" err="1" smtClean="0">
                <a:solidFill>
                  <a:schemeClr val="tx1"/>
                </a:solidFill>
                <a:latin typeface="+mn-lt"/>
                <a:ea typeface="+mn-ea"/>
                <a:cs typeface="+mn-cs"/>
              </a:rPr>
              <a:t>Shurbubba</a:t>
            </a:r>
            <a:r>
              <a:rPr lang="en-US" sz="1200" kern="1200" baseline="0" dirty="0" smtClean="0">
                <a:solidFill>
                  <a:schemeClr val="tx1"/>
                </a:solidFill>
                <a:latin typeface="+mn-lt"/>
                <a:ea typeface="+mn-ea"/>
                <a:cs typeface="+mn-cs"/>
              </a:rPr>
              <a:t> movement was soon removed from power, with assistance of the French. </a:t>
            </a: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kern="1200" baseline="0" dirty="0" smtClean="0">
              <a:solidFill>
                <a:schemeClr val="tx1"/>
              </a:solidFill>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baseline="0" dirty="0" smtClean="0">
                <a:solidFill>
                  <a:schemeClr val="tx1"/>
                </a:solidFill>
                <a:latin typeface="+mn-lt"/>
                <a:ea typeface="+mn-ea"/>
                <a:cs typeface="+mn-cs"/>
              </a:rPr>
              <a:t>This militaristic philosophy of </a:t>
            </a:r>
            <a:r>
              <a:rPr lang="en-US" sz="1200" i="1" kern="1200" baseline="0" dirty="0" err="1" smtClean="0">
                <a:solidFill>
                  <a:schemeClr val="tx1"/>
                </a:solidFill>
                <a:latin typeface="+mn-lt"/>
                <a:ea typeface="+mn-ea"/>
                <a:cs typeface="+mn-cs"/>
              </a:rPr>
              <a:t>dawah</a:t>
            </a:r>
            <a:r>
              <a:rPr lang="en-US" sz="1200" kern="1200" baseline="0" dirty="0" smtClean="0">
                <a:solidFill>
                  <a:schemeClr val="tx1"/>
                </a:solidFill>
                <a:latin typeface="+mn-lt"/>
                <a:ea typeface="+mn-ea"/>
                <a:cs typeface="+mn-cs"/>
              </a:rPr>
              <a:t> and Islamic revival through jihad however, was to be passed down, particularly by the </a:t>
            </a:r>
            <a:r>
              <a:rPr lang="en-US" sz="1200" kern="1200" baseline="0" dirty="0" err="1" smtClean="0">
                <a:solidFill>
                  <a:schemeClr val="tx1"/>
                </a:solidFill>
                <a:latin typeface="+mn-lt"/>
                <a:ea typeface="+mn-ea"/>
                <a:cs typeface="+mn-cs"/>
              </a:rPr>
              <a:t>Fulbe</a:t>
            </a:r>
            <a:r>
              <a:rPr lang="en-US" sz="1200" kern="1200" baseline="0" dirty="0" smtClean="0">
                <a:solidFill>
                  <a:schemeClr val="tx1"/>
                </a:solidFill>
                <a:latin typeface="+mn-lt"/>
                <a:ea typeface="+mn-ea"/>
                <a:cs typeface="+mn-cs"/>
              </a:rPr>
              <a:t> scholars, and lead to the many 18</a:t>
            </a:r>
            <a:r>
              <a:rPr lang="en-US" sz="1200" kern="1200" baseline="30000" dirty="0" smtClean="0">
                <a:solidFill>
                  <a:schemeClr val="tx1"/>
                </a:solidFill>
                <a:latin typeface="+mn-lt"/>
                <a:ea typeface="+mn-ea"/>
                <a:cs typeface="+mn-cs"/>
              </a:rPr>
              <a:t>th</a:t>
            </a:r>
            <a:r>
              <a:rPr lang="en-US" sz="1200" kern="1200" baseline="0" dirty="0" smtClean="0">
                <a:solidFill>
                  <a:schemeClr val="tx1"/>
                </a:solidFill>
                <a:latin typeface="+mn-lt"/>
                <a:ea typeface="+mn-ea"/>
                <a:cs typeface="+mn-cs"/>
              </a:rPr>
              <a:t> and 19</a:t>
            </a:r>
            <a:r>
              <a:rPr lang="en-US" sz="1200" kern="1200" baseline="30000" dirty="0" smtClean="0">
                <a:solidFill>
                  <a:schemeClr val="tx1"/>
                </a:solidFill>
                <a:latin typeface="+mn-lt"/>
                <a:ea typeface="+mn-ea"/>
                <a:cs typeface="+mn-cs"/>
              </a:rPr>
              <a:t>th</a:t>
            </a:r>
            <a:r>
              <a:rPr lang="en-US" sz="1200" kern="1200" baseline="0" dirty="0" smtClean="0">
                <a:solidFill>
                  <a:schemeClr val="tx1"/>
                </a:solidFill>
                <a:latin typeface="+mn-lt"/>
                <a:ea typeface="+mn-ea"/>
                <a:cs typeface="+mn-cs"/>
              </a:rPr>
              <a:t> century Jihads in West Africa. (2)</a:t>
            </a: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kern="1200" baseline="0" dirty="0" smtClean="0">
              <a:solidFill>
                <a:schemeClr val="tx1"/>
              </a:solidFill>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sz="1200" b="1" kern="1200" baseline="0" dirty="0" smtClean="0">
                <a:solidFill>
                  <a:schemeClr val="tx1"/>
                </a:solidFill>
                <a:latin typeface="+mn-lt"/>
                <a:ea typeface="+mn-ea"/>
                <a:cs typeface="+mn-cs"/>
              </a:rPr>
              <a:t>Footnotes:</a:t>
            </a: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b="1" kern="1200" baseline="0" dirty="0" smtClean="0">
              <a:solidFill>
                <a:schemeClr val="tx1"/>
              </a:solidFill>
              <a:latin typeface="+mn-lt"/>
              <a:ea typeface="+mn-ea"/>
              <a:cs typeface="+mn-cs"/>
            </a:endParaRPr>
          </a:p>
          <a:p>
            <a:pPr marL="228600" marR="0" indent="-228600" algn="l" defTabSz="914400" rtl="0" eaLnBrk="1" fontAlgn="auto" latinLnBrk="0" hangingPunct="1">
              <a:lnSpc>
                <a:spcPct val="100000"/>
              </a:lnSpc>
              <a:spcBef>
                <a:spcPts val="0"/>
              </a:spcBef>
              <a:spcAft>
                <a:spcPts val="0"/>
              </a:spcAft>
              <a:buClrTx/>
              <a:buSzTx/>
              <a:buFontTx/>
              <a:buAutoNum type="arabicParenBoth"/>
              <a:tabLst/>
              <a:defRPr/>
            </a:pPr>
            <a:r>
              <a:rPr lang="en-US" sz="1200" kern="1200" dirty="0" err="1" smtClean="0">
                <a:solidFill>
                  <a:schemeClr val="tx1"/>
                </a:solidFill>
                <a:latin typeface="+mn-lt"/>
                <a:ea typeface="+mn-ea"/>
                <a:cs typeface="+mn-cs"/>
              </a:rPr>
              <a:t>OusmaneOumar</a:t>
            </a:r>
            <a:r>
              <a:rPr lang="en-US" sz="1200" kern="1200" dirty="0" smtClean="0">
                <a:solidFill>
                  <a:schemeClr val="tx1"/>
                </a:solidFill>
                <a:latin typeface="+mn-lt"/>
                <a:ea typeface="+mn-ea"/>
                <a:cs typeface="+mn-cs"/>
              </a:rPr>
              <a:t> Kane, </a:t>
            </a:r>
            <a:r>
              <a:rPr lang="en-US" sz="1200" i="1" kern="1200" dirty="0" smtClean="0">
                <a:solidFill>
                  <a:schemeClr val="tx1"/>
                </a:solidFill>
                <a:latin typeface="+mn-lt"/>
                <a:ea typeface="+mn-ea"/>
                <a:cs typeface="+mn-cs"/>
              </a:rPr>
              <a:t>Beyond Timbuktu: An Intellectual History of Muslim West Africa</a:t>
            </a:r>
            <a:r>
              <a:rPr lang="en-US" sz="1200" kern="1200" dirty="0" smtClean="0">
                <a:solidFill>
                  <a:schemeClr val="tx1"/>
                </a:solidFill>
                <a:latin typeface="+mn-lt"/>
                <a:ea typeface="+mn-ea"/>
                <a:cs typeface="+mn-cs"/>
              </a:rPr>
              <a:t> (Cambridge: Harvard University Press, 2016) p. 64-65</a:t>
            </a:r>
          </a:p>
          <a:p>
            <a:pPr marL="228600" marR="0" indent="-228600" algn="l" defTabSz="914400" rtl="0" eaLnBrk="1" fontAlgn="auto" latinLnBrk="0" hangingPunct="1">
              <a:lnSpc>
                <a:spcPct val="100000"/>
              </a:lnSpc>
              <a:spcBef>
                <a:spcPts val="0"/>
              </a:spcBef>
              <a:spcAft>
                <a:spcPts val="0"/>
              </a:spcAft>
              <a:buClrTx/>
              <a:buSzTx/>
              <a:buFontTx/>
              <a:buAutoNum type="arabicParenBoth"/>
              <a:tabLst/>
              <a:defRPr/>
            </a:pPr>
            <a:r>
              <a:rPr lang="en-US" sz="1200" kern="1200" dirty="0" smtClean="0">
                <a:solidFill>
                  <a:schemeClr val="tx1"/>
                </a:solidFill>
                <a:latin typeface="+mn-lt"/>
                <a:ea typeface="+mn-ea"/>
                <a:cs typeface="+mn-cs"/>
              </a:rPr>
              <a:t>Ibid</a:t>
            </a: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b="1" kern="1200" dirty="0" smtClean="0">
              <a:solidFill>
                <a:schemeClr val="tx1"/>
              </a:solidFill>
              <a:latin typeface="+mn-lt"/>
              <a:ea typeface="+mn-ea"/>
              <a:cs typeface="+mn-cs"/>
            </a:endParaRPr>
          </a:p>
          <a:p>
            <a:pPr algn="l" rtl="0"/>
            <a:endParaRPr lang="ar-SA" dirty="0"/>
          </a:p>
        </p:txBody>
      </p:sp>
      <p:sp>
        <p:nvSpPr>
          <p:cNvPr id="4" name="Slide Number Placeholder 3"/>
          <p:cNvSpPr>
            <a:spLocks noGrp="1"/>
          </p:cNvSpPr>
          <p:nvPr>
            <p:ph type="sldNum" sz="quarter" idx="10"/>
          </p:nvPr>
        </p:nvSpPr>
        <p:spPr/>
        <p:txBody>
          <a:bodyPr/>
          <a:lstStyle/>
          <a:p>
            <a:fld id="{5A5E7037-D2DB-4915-AF9D-580C4475F1EB}" type="slidenum">
              <a:rPr lang="ar-SA" smtClean="0"/>
              <a:pPr/>
              <a:t>38</a:t>
            </a:fld>
            <a:endParaRPr lang="ar-SA"/>
          </a:p>
        </p:txBody>
      </p:sp>
    </p:spTree>
    <p:extLst>
      <p:ext uri="{BB962C8B-B14F-4D97-AF65-F5344CB8AC3E}">
        <p14:creationId xmlns="" xmlns:p14="http://schemas.microsoft.com/office/powerpoint/2010/main" val="3900647515"/>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rtl="0"/>
            <a:r>
              <a:rPr lang="en-US" dirty="0" smtClean="0"/>
              <a:t>There</a:t>
            </a:r>
            <a:r>
              <a:rPr lang="en-US" baseline="0" dirty="0" smtClean="0"/>
              <a:t> are fundamental components of a Sufi order, which are concerning the practices of the order and the organizational structure. </a:t>
            </a:r>
          </a:p>
          <a:p>
            <a:pPr algn="l" rtl="0"/>
            <a:r>
              <a:rPr lang="en-US" baseline="0" dirty="0" smtClean="0"/>
              <a:t>Every </a:t>
            </a:r>
            <a:r>
              <a:rPr lang="en-US" baseline="0" dirty="0" err="1" smtClean="0"/>
              <a:t>Tariqa</a:t>
            </a:r>
            <a:r>
              <a:rPr lang="en-US" baseline="0" dirty="0" smtClean="0"/>
              <a:t> has a way to reach the spiritual experience, the main aspect of this is the ‘</a:t>
            </a:r>
            <a:r>
              <a:rPr lang="en-US" i="1" baseline="0" dirty="0" err="1" smtClean="0"/>
              <a:t>Wird</a:t>
            </a:r>
            <a:r>
              <a:rPr lang="en-US" baseline="0" dirty="0" smtClean="0"/>
              <a:t>’. The </a:t>
            </a:r>
            <a:r>
              <a:rPr lang="en-US" i="1" baseline="0" dirty="0" err="1" smtClean="0"/>
              <a:t>wird</a:t>
            </a:r>
            <a:r>
              <a:rPr lang="en-US" baseline="0" dirty="0" smtClean="0"/>
              <a:t> is the set of prayers, </a:t>
            </a:r>
            <a:r>
              <a:rPr lang="en-US" i="1" baseline="0" dirty="0" err="1" smtClean="0"/>
              <a:t>Thikr</a:t>
            </a:r>
            <a:r>
              <a:rPr lang="en-US" baseline="0" dirty="0" smtClean="0"/>
              <a:t> and rituals that are specific to a particular order, which is claimed to have been passed down from the prophet himself or a companion and which the founder, known as the sheikh or </a:t>
            </a:r>
            <a:r>
              <a:rPr lang="en-US" i="1" baseline="0" dirty="0" err="1" smtClean="0"/>
              <a:t>marabout</a:t>
            </a:r>
            <a:r>
              <a:rPr lang="en-US" baseline="0" dirty="0" smtClean="0"/>
              <a:t>, passes on to his student in a chain of transmission known as ‘</a:t>
            </a:r>
            <a:r>
              <a:rPr lang="en-US" i="1" baseline="0" dirty="0" err="1" smtClean="0"/>
              <a:t>silsila</a:t>
            </a:r>
            <a:r>
              <a:rPr lang="en-US" baseline="0" dirty="0" smtClean="0"/>
              <a:t>’. The </a:t>
            </a:r>
            <a:r>
              <a:rPr lang="en-US" i="1" baseline="0" dirty="0" err="1" smtClean="0"/>
              <a:t>wird</a:t>
            </a:r>
            <a:r>
              <a:rPr lang="en-US" baseline="0" dirty="0" smtClean="0"/>
              <a:t> is considered mystical knowledge that enables one to reach certain heights of spirituality. They are often practiced in gatherings differ in what manner they may be practiced.(1)</a:t>
            </a:r>
          </a:p>
          <a:p>
            <a:pPr algn="l" rtl="0"/>
            <a:endParaRPr lang="en-US" baseline="0" dirty="0" smtClean="0"/>
          </a:p>
          <a:p>
            <a:pPr algn="l" rtl="0"/>
            <a:r>
              <a:rPr lang="en-US" baseline="0" dirty="0" smtClean="0"/>
              <a:t>Once this particular ‘way’ has been formed and practiced, it becomes more organized as an order and the more seasoned followers of the sheikh become known as </a:t>
            </a:r>
            <a:r>
              <a:rPr lang="en-US" baseline="0" dirty="0" err="1" smtClean="0"/>
              <a:t>Muqaddim</a:t>
            </a:r>
            <a:r>
              <a:rPr lang="en-US" baseline="0" dirty="0" smtClean="0"/>
              <a:t>, these are legible to teach this ‘way’, that has been transmitted to them, to others, spreading the </a:t>
            </a:r>
            <a:r>
              <a:rPr lang="en-US" i="1" baseline="0" dirty="0" err="1" smtClean="0"/>
              <a:t>tariqa</a:t>
            </a:r>
            <a:r>
              <a:rPr lang="en-US" baseline="0" dirty="0" smtClean="0"/>
              <a:t> in its spiritual practice, and it’s organizational size.(2)</a:t>
            </a:r>
          </a:p>
          <a:p>
            <a:pPr algn="l" rtl="0"/>
            <a:endParaRPr lang="en-US" baseline="0" dirty="0" smtClean="0"/>
          </a:p>
          <a:p>
            <a:pPr algn="l" rtl="0"/>
            <a:r>
              <a:rPr lang="en-US" baseline="0" dirty="0" smtClean="0"/>
              <a:t>Sufi orders played a significant role in not only the spread of Islam in West Africa, but the organizational and </a:t>
            </a:r>
            <a:r>
              <a:rPr lang="en-US" baseline="0" dirty="0" err="1" smtClean="0"/>
              <a:t>unificational</a:t>
            </a:r>
            <a:r>
              <a:rPr lang="en-US" baseline="0" dirty="0" smtClean="0"/>
              <a:t> structures of Islam in Africa.</a:t>
            </a:r>
          </a:p>
          <a:p>
            <a:pPr algn="l" rtl="0"/>
            <a:endParaRPr lang="en-US" b="1" dirty="0" smtClean="0"/>
          </a:p>
          <a:p>
            <a:pPr algn="l" rtl="0"/>
            <a:r>
              <a:rPr lang="en-US" b="1" dirty="0" smtClean="0"/>
              <a:t>Footnotes:</a:t>
            </a:r>
          </a:p>
          <a:p>
            <a:pPr algn="l" rtl="0"/>
            <a:endParaRPr lang="en-US" b="1" dirty="0" smtClean="0"/>
          </a:p>
          <a:p>
            <a:pPr marL="228600" indent="-228600" algn="l" rtl="0">
              <a:buAutoNum type="arabicParenBoth"/>
            </a:pPr>
            <a:r>
              <a:rPr lang="en-US" sz="1200" kern="1200" dirty="0" err="1" smtClean="0">
                <a:solidFill>
                  <a:schemeClr val="tx1"/>
                </a:solidFill>
                <a:latin typeface="+mn-lt"/>
                <a:ea typeface="+mn-ea"/>
                <a:cs typeface="+mn-cs"/>
              </a:rPr>
              <a:t>Vikør</a:t>
            </a:r>
            <a:r>
              <a:rPr lang="en-US" sz="1200" kern="1200" dirty="0" smtClean="0">
                <a:solidFill>
                  <a:schemeClr val="tx1"/>
                </a:solidFill>
                <a:latin typeface="+mn-lt"/>
                <a:ea typeface="+mn-ea"/>
                <a:cs typeface="+mn-cs"/>
              </a:rPr>
              <a:t>, K. S. 'Sufi brotherhoods in Africa', </a:t>
            </a:r>
            <a:r>
              <a:rPr lang="en-US" sz="1200" i="1" kern="1200" dirty="0" smtClean="0">
                <a:solidFill>
                  <a:schemeClr val="tx1"/>
                </a:solidFill>
                <a:latin typeface="+mn-lt"/>
                <a:ea typeface="+mn-ea"/>
                <a:cs typeface="+mn-cs"/>
              </a:rPr>
              <a:t>The history of Islam in Africa</a:t>
            </a:r>
            <a:r>
              <a:rPr lang="en-US" sz="1200" kern="1200" dirty="0" smtClean="0">
                <a:solidFill>
                  <a:schemeClr val="tx1"/>
                </a:solidFill>
                <a:latin typeface="+mn-lt"/>
                <a:ea typeface="+mn-ea"/>
                <a:cs typeface="+mn-cs"/>
              </a:rPr>
              <a:t>, 2000, pp. 441-476.</a:t>
            </a:r>
          </a:p>
          <a:p>
            <a:pPr marL="228600" indent="-228600" algn="l" rtl="0">
              <a:buAutoNum type="arabicParenBoth"/>
            </a:pPr>
            <a:r>
              <a:rPr lang="en-US" sz="1200" b="0" kern="1200" dirty="0" smtClean="0">
                <a:solidFill>
                  <a:schemeClr val="tx1"/>
                </a:solidFill>
                <a:latin typeface="+mn-lt"/>
                <a:ea typeface="+mn-ea"/>
                <a:cs typeface="+mn-cs"/>
              </a:rPr>
              <a:t>Ibid</a:t>
            </a:r>
            <a:endParaRPr lang="en-US" b="0" dirty="0" smtClean="0"/>
          </a:p>
          <a:p>
            <a:pPr algn="l" rtl="0"/>
            <a:endParaRPr lang="en-US" dirty="0"/>
          </a:p>
        </p:txBody>
      </p:sp>
      <p:sp>
        <p:nvSpPr>
          <p:cNvPr id="4" name="Slide Number Placeholder 3"/>
          <p:cNvSpPr>
            <a:spLocks noGrp="1"/>
          </p:cNvSpPr>
          <p:nvPr>
            <p:ph type="sldNum" sz="quarter" idx="10"/>
          </p:nvPr>
        </p:nvSpPr>
        <p:spPr/>
        <p:txBody>
          <a:bodyPr/>
          <a:lstStyle/>
          <a:p>
            <a:fld id="{5A5E7037-D2DB-4915-AF9D-580C4475F1EB}" type="slidenum">
              <a:rPr lang="ar-SA" smtClean="0"/>
              <a:pPr/>
              <a:t>39</a:t>
            </a:fld>
            <a:endParaRPr lang="ar-SA"/>
          </a:p>
        </p:txBody>
      </p:sp>
    </p:spTree>
    <p:extLst>
      <p:ext uri="{BB962C8B-B14F-4D97-AF65-F5344CB8AC3E}">
        <p14:creationId xmlns="" xmlns:p14="http://schemas.microsoft.com/office/powerpoint/2010/main" val="4162676690"/>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lgn="l" rtl="0"/>
            <a:r>
              <a:rPr lang="en-US" b="1" dirty="0" smtClean="0"/>
              <a:t>Footnotes: </a:t>
            </a:r>
          </a:p>
          <a:p>
            <a:pPr algn="l" rtl="0"/>
            <a:endParaRPr lang="en-US" dirty="0" smtClean="0"/>
          </a:p>
          <a:p>
            <a:pPr marL="228600" marR="0" indent="-228600" algn="l" defTabSz="914400" rtl="0" eaLnBrk="1" fontAlgn="auto" latinLnBrk="0" hangingPunct="1">
              <a:lnSpc>
                <a:spcPct val="100000"/>
              </a:lnSpc>
              <a:spcBef>
                <a:spcPts val="0"/>
              </a:spcBef>
              <a:spcAft>
                <a:spcPts val="0"/>
              </a:spcAft>
              <a:buClrTx/>
              <a:buSzTx/>
              <a:buFontTx/>
              <a:buAutoNum type="arabicParenBoth"/>
              <a:tabLst/>
              <a:defRPr/>
            </a:pPr>
            <a:r>
              <a:rPr lang="en-US" sz="1200" kern="1200" dirty="0" smtClean="0">
                <a:solidFill>
                  <a:schemeClr val="tx1"/>
                </a:solidFill>
                <a:latin typeface="+mn-lt"/>
                <a:ea typeface="+mn-ea"/>
                <a:cs typeface="+mn-cs"/>
              </a:rPr>
              <a:t>J. Spencer </a:t>
            </a:r>
            <a:r>
              <a:rPr lang="en-US" sz="1200" kern="1200" dirty="0" err="1" smtClean="0">
                <a:solidFill>
                  <a:schemeClr val="tx1"/>
                </a:solidFill>
                <a:latin typeface="+mn-lt"/>
                <a:ea typeface="+mn-ea"/>
                <a:cs typeface="+mn-cs"/>
              </a:rPr>
              <a:t>Trimingham</a:t>
            </a:r>
            <a:r>
              <a:rPr lang="en-US" sz="1200" kern="1200" dirty="0" smtClean="0">
                <a:solidFill>
                  <a:schemeClr val="tx1"/>
                </a:solidFill>
                <a:latin typeface="+mn-lt"/>
                <a:ea typeface="+mn-ea"/>
                <a:cs typeface="+mn-cs"/>
              </a:rPr>
              <a:t>, </a:t>
            </a:r>
            <a:r>
              <a:rPr lang="en-US" sz="1200" i="1" kern="1200" dirty="0" smtClean="0">
                <a:solidFill>
                  <a:schemeClr val="tx1"/>
                </a:solidFill>
                <a:latin typeface="+mn-lt"/>
                <a:ea typeface="+mn-ea"/>
                <a:cs typeface="+mn-cs"/>
              </a:rPr>
              <a:t>Sufi Order in Islam</a:t>
            </a:r>
            <a:r>
              <a:rPr lang="en-US" sz="1200" kern="1200" dirty="0" smtClean="0">
                <a:solidFill>
                  <a:schemeClr val="tx1"/>
                </a:solidFill>
                <a:latin typeface="+mn-lt"/>
                <a:ea typeface="+mn-ea"/>
                <a:cs typeface="+mn-cs"/>
              </a:rPr>
              <a:t>, (London: Oxford University Press, 1971) p. 88</a:t>
            </a:r>
          </a:p>
          <a:p>
            <a:pPr marL="228600" marR="0" indent="-228600" algn="l" defTabSz="914400" rtl="0" eaLnBrk="1" fontAlgn="auto" latinLnBrk="0" hangingPunct="1">
              <a:lnSpc>
                <a:spcPct val="100000"/>
              </a:lnSpc>
              <a:spcBef>
                <a:spcPts val="0"/>
              </a:spcBef>
              <a:spcAft>
                <a:spcPts val="0"/>
              </a:spcAft>
              <a:buClrTx/>
              <a:buSzTx/>
              <a:buFontTx/>
              <a:buAutoNum type="arabicParenBoth"/>
              <a:tabLst/>
              <a:defRPr/>
            </a:pPr>
            <a:r>
              <a:rPr lang="en-US" sz="1200" kern="1200" dirty="0" err="1" smtClean="0">
                <a:solidFill>
                  <a:schemeClr val="tx1"/>
                </a:solidFill>
                <a:latin typeface="+mn-lt"/>
                <a:ea typeface="+mn-ea"/>
                <a:cs typeface="+mn-cs"/>
              </a:rPr>
              <a:t>Vikør</a:t>
            </a:r>
            <a:r>
              <a:rPr lang="en-US" sz="1200" kern="1200" dirty="0" smtClean="0">
                <a:solidFill>
                  <a:schemeClr val="tx1"/>
                </a:solidFill>
                <a:latin typeface="+mn-lt"/>
                <a:ea typeface="+mn-ea"/>
                <a:cs typeface="+mn-cs"/>
              </a:rPr>
              <a:t>, K. S. 'Sufi brotherhoods in Africa', </a:t>
            </a:r>
            <a:r>
              <a:rPr lang="en-US" sz="1200" i="1" kern="1200" dirty="0" smtClean="0">
                <a:solidFill>
                  <a:schemeClr val="tx1"/>
                </a:solidFill>
                <a:latin typeface="+mn-lt"/>
                <a:ea typeface="+mn-ea"/>
                <a:cs typeface="+mn-cs"/>
              </a:rPr>
              <a:t>The history of Islam in Africa</a:t>
            </a:r>
            <a:r>
              <a:rPr lang="en-US" sz="1200" kern="1200" dirty="0" smtClean="0">
                <a:solidFill>
                  <a:schemeClr val="tx1"/>
                </a:solidFill>
                <a:latin typeface="+mn-lt"/>
                <a:ea typeface="+mn-ea"/>
                <a:cs typeface="+mn-cs"/>
              </a:rPr>
              <a:t>, 2000, pp. 441-476.</a:t>
            </a: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kern="1200" dirty="0" smtClean="0">
              <a:solidFill>
                <a:schemeClr val="tx1"/>
              </a:solidFill>
              <a:latin typeface="+mn-lt"/>
              <a:ea typeface="+mn-ea"/>
              <a:cs typeface="+mn-cs"/>
            </a:endParaRPr>
          </a:p>
          <a:p>
            <a:pPr algn="l" rtl="0"/>
            <a:endParaRPr lang="ar-SA" dirty="0"/>
          </a:p>
        </p:txBody>
      </p:sp>
      <p:sp>
        <p:nvSpPr>
          <p:cNvPr id="4" name="Slide Number Placeholder 3"/>
          <p:cNvSpPr>
            <a:spLocks noGrp="1"/>
          </p:cNvSpPr>
          <p:nvPr>
            <p:ph type="sldNum" sz="quarter" idx="10"/>
          </p:nvPr>
        </p:nvSpPr>
        <p:spPr/>
        <p:txBody>
          <a:bodyPr/>
          <a:lstStyle/>
          <a:p>
            <a:fld id="{5A5E7037-D2DB-4915-AF9D-580C4475F1EB}" type="slidenum">
              <a:rPr lang="ar-SA" smtClean="0"/>
              <a:pPr/>
              <a:t>40</a:t>
            </a:fld>
            <a:endParaRPr lang="ar-SA"/>
          </a:p>
        </p:txBody>
      </p:sp>
    </p:spTree>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77500" lnSpcReduction="20000"/>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smtClean="0"/>
              <a:t>Earliest</a:t>
            </a:r>
            <a:r>
              <a:rPr lang="en-US" baseline="0" dirty="0" smtClean="0"/>
              <a:t> contact: </a:t>
            </a:r>
            <a:r>
              <a:rPr lang="en-US" dirty="0" smtClean="0"/>
              <a:t>It was in the 1500’s that Umar ash-Sheikh, of the </a:t>
            </a:r>
            <a:r>
              <a:rPr lang="en-US" dirty="0" err="1" smtClean="0"/>
              <a:t>Kunta</a:t>
            </a:r>
            <a:r>
              <a:rPr lang="en-US" dirty="0" smtClean="0"/>
              <a:t> family who were already established in </a:t>
            </a:r>
            <a:r>
              <a:rPr lang="en-US" dirty="0" smtClean="0"/>
              <a:t>Morocco </a:t>
            </a:r>
            <a:r>
              <a:rPr lang="en-US" dirty="0" smtClean="0"/>
              <a:t>and </a:t>
            </a:r>
            <a:r>
              <a:rPr lang="en-US" dirty="0" smtClean="0"/>
              <a:t>Mauritania </a:t>
            </a:r>
            <a:r>
              <a:rPr lang="en-US" dirty="0" smtClean="0"/>
              <a:t>as active members of the </a:t>
            </a:r>
            <a:r>
              <a:rPr lang="en-US" i="1" dirty="0" err="1" smtClean="0"/>
              <a:t>Qadiriya</a:t>
            </a:r>
            <a:r>
              <a:rPr lang="en-US" dirty="0" smtClean="0"/>
              <a:t> order, travelled south and brought the teachings to </a:t>
            </a:r>
            <a:r>
              <a:rPr lang="en-US" dirty="0" smtClean="0"/>
              <a:t>Timbuktu.</a:t>
            </a:r>
            <a:endParaRPr lang="en-US" dirty="0" smtClean="0"/>
          </a:p>
          <a:p>
            <a:pPr algn="l" rtl="0"/>
            <a:endParaRPr lang="en-US" dirty="0" smtClean="0"/>
          </a:p>
          <a:p>
            <a:pPr algn="l" rtl="0"/>
            <a:r>
              <a:rPr lang="en-US" dirty="0" smtClean="0"/>
              <a:t>During the 16</a:t>
            </a:r>
            <a:r>
              <a:rPr lang="en-US" baseline="30000" dirty="0" smtClean="0"/>
              <a:t>th</a:t>
            </a:r>
            <a:r>
              <a:rPr lang="en-US" dirty="0" smtClean="0"/>
              <a:t> and 17</a:t>
            </a:r>
            <a:r>
              <a:rPr lang="en-US" baseline="30000" dirty="0" smtClean="0"/>
              <a:t>th</a:t>
            </a:r>
            <a:r>
              <a:rPr lang="en-US" dirty="0" smtClean="0"/>
              <a:t> centuries,</a:t>
            </a:r>
            <a:r>
              <a:rPr lang="en-US" baseline="0" dirty="0" smtClean="0"/>
              <a:t> Sufis, in particular from the </a:t>
            </a:r>
            <a:r>
              <a:rPr lang="en-US" i="1" baseline="0" dirty="0" err="1" smtClean="0"/>
              <a:t>Qadirriya</a:t>
            </a:r>
            <a:r>
              <a:rPr lang="en-US" baseline="0" dirty="0" smtClean="0"/>
              <a:t> order, </a:t>
            </a:r>
            <a:r>
              <a:rPr lang="en-US" baseline="0" dirty="0" smtClean="0"/>
              <a:t>travelled along with traders and taught the practices of their </a:t>
            </a:r>
            <a:r>
              <a:rPr lang="en-US" i="1" baseline="0" dirty="0" err="1" smtClean="0"/>
              <a:t>Tariqas</a:t>
            </a:r>
            <a:r>
              <a:rPr lang="en-US" baseline="0" dirty="0" smtClean="0"/>
              <a:t>. In Timbuktu, the </a:t>
            </a:r>
            <a:r>
              <a:rPr lang="en-US" i="1" baseline="0" dirty="0" err="1" smtClean="0"/>
              <a:t>Qadiriyya</a:t>
            </a:r>
            <a:r>
              <a:rPr lang="en-US" baseline="0" dirty="0" smtClean="0"/>
              <a:t> </a:t>
            </a:r>
            <a:r>
              <a:rPr lang="en-US" baseline="0" dirty="0" smtClean="0"/>
              <a:t>Sufi </a:t>
            </a:r>
            <a:r>
              <a:rPr lang="en-US" baseline="0" dirty="0" smtClean="0"/>
              <a:t>teachers would teach the spiritual ways of their sheikhs and attempt to gain followers to their order. These holy men, who were mainly </a:t>
            </a:r>
            <a:r>
              <a:rPr lang="en-US" baseline="0" dirty="0" smtClean="0"/>
              <a:t>Berber, </a:t>
            </a:r>
            <a:r>
              <a:rPr lang="en-US" baseline="0" dirty="0" smtClean="0"/>
              <a:t>coming from </a:t>
            </a:r>
            <a:r>
              <a:rPr lang="en-US" baseline="0" dirty="0" smtClean="0"/>
              <a:t>Morocco </a:t>
            </a:r>
            <a:r>
              <a:rPr lang="en-US" baseline="0" dirty="0" smtClean="0"/>
              <a:t>would build mosques and schools in different parts of </a:t>
            </a:r>
            <a:r>
              <a:rPr lang="en-US" baseline="0" dirty="0" smtClean="0"/>
              <a:t>West </a:t>
            </a:r>
            <a:r>
              <a:rPr lang="en-US" baseline="0" dirty="0" smtClean="0"/>
              <a:t>Africa and along the trade routes. There they would teach the mystical teachings of their masters</a:t>
            </a:r>
            <a:r>
              <a:rPr lang="en-US" baseline="0" dirty="0" smtClean="0"/>
              <a:t>.(1)</a:t>
            </a:r>
            <a:endParaRPr lang="en-US" baseline="0" dirty="0" smtClean="0"/>
          </a:p>
          <a:p>
            <a:pPr algn="l" rtl="0"/>
            <a:endParaRPr lang="en-US" baseline="0" dirty="0" smtClean="0"/>
          </a:p>
          <a:p>
            <a:pPr algn="l" rtl="0"/>
            <a:r>
              <a:rPr lang="en-US" baseline="0" dirty="0" smtClean="0"/>
              <a:t>As explained by …’</a:t>
            </a:r>
            <a:r>
              <a:rPr lang="en-US" sz="1200" kern="1200" dirty="0" smtClean="0">
                <a:solidFill>
                  <a:schemeClr val="tx1"/>
                </a:solidFill>
                <a:effectLst/>
                <a:latin typeface="+mn-lt"/>
                <a:ea typeface="+mn-ea"/>
                <a:cs typeface="+mn-cs"/>
              </a:rPr>
              <a:t> it provided a means of embracing within Islam all the extra-mural aspects of popular religion—belief in </a:t>
            </a:r>
            <a:r>
              <a:rPr lang="en-US" sz="1200" i="1" kern="1200" dirty="0" err="1" smtClean="0">
                <a:solidFill>
                  <a:schemeClr val="tx1"/>
                </a:solidFill>
                <a:effectLst/>
                <a:latin typeface="+mn-lt"/>
                <a:ea typeface="+mn-ea"/>
                <a:cs typeface="+mn-cs"/>
              </a:rPr>
              <a:t>baraka</a:t>
            </a:r>
            <a:r>
              <a:rPr lang="en-US" sz="1200" kern="1200" dirty="0" smtClean="0">
                <a:solidFill>
                  <a:schemeClr val="tx1"/>
                </a:solidFill>
                <a:effectLst/>
                <a:latin typeface="+mn-lt"/>
                <a:ea typeface="+mn-ea"/>
                <a:cs typeface="+mn-cs"/>
              </a:rPr>
              <a:t>, materialized in the form of touch, amulets, charms, and other mechanical means of protection and insurance.’ (2)</a:t>
            </a:r>
          </a:p>
          <a:p>
            <a:pPr algn="l" rtl="0"/>
            <a:endParaRPr lang="en-US" sz="1200" kern="1200" dirty="0" smtClean="0">
              <a:solidFill>
                <a:schemeClr val="tx1"/>
              </a:solidFill>
              <a:effectLst/>
              <a:latin typeface="+mn-lt"/>
              <a:ea typeface="+mn-ea"/>
              <a:cs typeface="+mn-cs"/>
            </a:endParaRPr>
          </a:p>
          <a:p>
            <a:pPr algn="l" rtl="0"/>
            <a:r>
              <a:rPr lang="en-US" sz="1200" kern="1200" dirty="0" smtClean="0">
                <a:solidFill>
                  <a:schemeClr val="tx1"/>
                </a:solidFill>
                <a:effectLst/>
                <a:latin typeface="+mn-lt"/>
                <a:ea typeface="+mn-ea"/>
                <a:cs typeface="+mn-cs"/>
              </a:rPr>
              <a:t>Sufi</a:t>
            </a:r>
            <a:r>
              <a:rPr lang="en-US" sz="1200" kern="1200" baseline="0" dirty="0" smtClean="0">
                <a:solidFill>
                  <a:schemeClr val="tx1"/>
                </a:solidFill>
                <a:effectLst/>
                <a:latin typeface="+mn-lt"/>
                <a:ea typeface="+mn-ea"/>
                <a:cs typeface="+mn-cs"/>
              </a:rPr>
              <a:t> sheikhs often came with stories of </a:t>
            </a:r>
            <a:r>
              <a:rPr lang="en-US" sz="1200" kern="1200" baseline="0" dirty="0" smtClean="0">
                <a:solidFill>
                  <a:schemeClr val="tx1"/>
                </a:solidFill>
                <a:effectLst/>
                <a:latin typeface="+mn-lt"/>
                <a:ea typeface="+mn-ea"/>
                <a:cs typeface="+mn-cs"/>
              </a:rPr>
              <a:t>miracles </a:t>
            </a:r>
            <a:r>
              <a:rPr lang="en-US" sz="1200" kern="1200" baseline="0" dirty="0" smtClean="0">
                <a:solidFill>
                  <a:schemeClr val="tx1"/>
                </a:solidFill>
                <a:effectLst/>
                <a:latin typeface="+mn-lt"/>
                <a:ea typeface="+mn-ea"/>
                <a:cs typeface="+mn-cs"/>
              </a:rPr>
              <a:t>of their masters, or the founder of the </a:t>
            </a:r>
            <a:r>
              <a:rPr lang="en-US" sz="1200" i="1" kern="1200" baseline="0" dirty="0" err="1" smtClean="0">
                <a:solidFill>
                  <a:schemeClr val="tx1"/>
                </a:solidFill>
                <a:effectLst/>
                <a:latin typeface="+mn-lt"/>
                <a:ea typeface="+mn-ea"/>
                <a:cs typeface="+mn-cs"/>
              </a:rPr>
              <a:t>tariqa</a:t>
            </a:r>
            <a:r>
              <a:rPr lang="en-US" sz="1200" kern="1200" baseline="0" dirty="0" smtClean="0">
                <a:solidFill>
                  <a:schemeClr val="tx1"/>
                </a:solidFill>
                <a:effectLst/>
                <a:latin typeface="+mn-lt"/>
                <a:ea typeface="+mn-ea"/>
                <a:cs typeface="+mn-cs"/>
              </a:rPr>
              <a:t>. These </a:t>
            </a:r>
            <a:r>
              <a:rPr lang="en-US" sz="1200" kern="1200" baseline="0" dirty="0" smtClean="0">
                <a:solidFill>
                  <a:schemeClr val="tx1"/>
                </a:solidFill>
                <a:effectLst/>
                <a:latin typeface="+mn-lt"/>
                <a:ea typeface="+mn-ea"/>
                <a:cs typeface="+mn-cs"/>
              </a:rPr>
              <a:t>miracles </a:t>
            </a:r>
            <a:r>
              <a:rPr lang="en-US" sz="1200" kern="1200" baseline="0" dirty="0" smtClean="0">
                <a:solidFill>
                  <a:schemeClr val="tx1"/>
                </a:solidFill>
                <a:effectLst/>
                <a:latin typeface="+mn-lt"/>
                <a:ea typeface="+mn-ea"/>
                <a:cs typeface="+mn-cs"/>
              </a:rPr>
              <a:t>or </a:t>
            </a:r>
            <a:r>
              <a:rPr lang="en-US" sz="1200" i="1" kern="1200" baseline="0" dirty="0" err="1" smtClean="0">
                <a:solidFill>
                  <a:schemeClr val="tx1"/>
                </a:solidFill>
                <a:effectLst/>
                <a:latin typeface="+mn-lt"/>
                <a:ea typeface="+mn-ea"/>
                <a:cs typeface="+mn-cs"/>
              </a:rPr>
              <a:t>Karamat</a:t>
            </a:r>
            <a:r>
              <a:rPr lang="en-US" sz="1200" kern="1200" baseline="0" dirty="0" smtClean="0">
                <a:solidFill>
                  <a:schemeClr val="tx1"/>
                </a:solidFill>
                <a:effectLst/>
                <a:latin typeface="+mn-lt"/>
                <a:ea typeface="+mn-ea"/>
                <a:cs typeface="+mn-cs"/>
              </a:rPr>
              <a:t>, served as proof of their </a:t>
            </a:r>
            <a:r>
              <a:rPr lang="en-US" sz="1200" i="1" kern="1200" baseline="0" dirty="0" err="1" smtClean="0">
                <a:solidFill>
                  <a:schemeClr val="tx1"/>
                </a:solidFill>
                <a:effectLst/>
                <a:latin typeface="+mn-lt"/>
                <a:ea typeface="+mn-ea"/>
                <a:cs typeface="+mn-cs"/>
              </a:rPr>
              <a:t>baraka</a:t>
            </a:r>
            <a:r>
              <a:rPr lang="en-US" sz="1200" kern="1200" baseline="0" dirty="0" smtClean="0">
                <a:solidFill>
                  <a:schemeClr val="tx1"/>
                </a:solidFill>
                <a:effectLst/>
                <a:latin typeface="+mn-lt"/>
                <a:ea typeface="+mn-ea"/>
                <a:cs typeface="+mn-cs"/>
              </a:rPr>
              <a:t>, </a:t>
            </a:r>
            <a:r>
              <a:rPr lang="en-US" sz="1200" kern="1200" baseline="0" dirty="0" smtClean="0">
                <a:solidFill>
                  <a:schemeClr val="tx1"/>
                </a:solidFill>
                <a:effectLst/>
                <a:latin typeface="+mn-lt"/>
                <a:ea typeface="+mn-ea"/>
                <a:cs typeface="+mn-cs"/>
              </a:rPr>
              <a:t>or their closeness to </a:t>
            </a:r>
            <a:r>
              <a:rPr lang="en-US" sz="1200" kern="1200" baseline="0" dirty="0" smtClean="0">
                <a:solidFill>
                  <a:schemeClr val="tx1"/>
                </a:solidFill>
                <a:effectLst/>
                <a:latin typeface="+mn-lt"/>
                <a:ea typeface="+mn-ea"/>
                <a:cs typeface="+mn-cs"/>
              </a:rPr>
              <a:t>God</a:t>
            </a:r>
            <a:r>
              <a:rPr lang="en-US" sz="1200" kern="1200" baseline="0" dirty="0" smtClean="0">
                <a:solidFill>
                  <a:schemeClr val="tx1"/>
                </a:solidFill>
                <a:effectLst/>
                <a:latin typeface="+mn-lt"/>
                <a:ea typeface="+mn-ea"/>
                <a:cs typeface="+mn-cs"/>
              </a:rPr>
              <a:t>, which </a:t>
            </a:r>
            <a:r>
              <a:rPr lang="en-US" sz="1200" kern="1200" baseline="0" dirty="0" smtClean="0">
                <a:solidFill>
                  <a:schemeClr val="tx1"/>
                </a:solidFill>
                <a:effectLst/>
                <a:latin typeface="+mn-lt"/>
                <a:ea typeface="+mn-ea"/>
                <a:cs typeface="+mn-cs"/>
              </a:rPr>
              <a:t>God </a:t>
            </a:r>
            <a:r>
              <a:rPr lang="en-US" sz="1200" kern="1200" baseline="0" dirty="0" smtClean="0">
                <a:solidFill>
                  <a:schemeClr val="tx1"/>
                </a:solidFill>
                <a:effectLst/>
                <a:latin typeface="+mn-lt"/>
                <a:ea typeface="+mn-ea"/>
                <a:cs typeface="+mn-cs"/>
              </a:rPr>
              <a:t>gave them as a sign that they </a:t>
            </a:r>
            <a:r>
              <a:rPr lang="en-US" sz="1200" kern="1200" baseline="0" dirty="0" smtClean="0">
                <a:solidFill>
                  <a:schemeClr val="tx1"/>
                </a:solidFill>
                <a:effectLst/>
                <a:latin typeface="+mn-lt"/>
                <a:ea typeface="+mn-ea"/>
                <a:cs typeface="+mn-cs"/>
              </a:rPr>
              <a:t>were on </a:t>
            </a:r>
            <a:r>
              <a:rPr lang="en-US" sz="1200" kern="1200" baseline="0" dirty="0" smtClean="0">
                <a:solidFill>
                  <a:schemeClr val="tx1"/>
                </a:solidFill>
                <a:effectLst/>
                <a:latin typeface="+mn-lt"/>
                <a:ea typeface="+mn-ea"/>
                <a:cs typeface="+mn-cs"/>
              </a:rPr>
              <a:t>the true path and </a:t>
            </a:r>
            <a:r>
              <a:rPr lang="en-US" sz="1200" kern="1200" baseline="0" dirty="0" smtClean="0">
                <a:solidFill>
                  <a:schemeClr val="tx1"/>
                </a:solidFill>
                <a:effectLst/>
                <a:latin typeface="+mn-lt"/>
                <a:ea typeface="+mn-ea"/>
                <a:cs typeface="+mn-cs"/>
              </a:rPr>
              <a:t>affirmation that their way, </a:t>
            </a:r>
            <a:r>
              <a:rPr lang="en-US" sz="1200" kern="1200" baseline="0" dirty="0" smtClean="0">
                <a:solidFill>
                  <a:schemeClr val="tx1"/>
                </a:solidFill>
                <a:effectLst/>
                <a:latin typeface="+mn-lt"/>
                <a:ea typeface="+mn-ea"/>
                <a:cs typeface="+mn-cs"/>
              </a:rPr>
              <a:t>is the way to </a:t>
            </a:r>
            <a:r>
              <a:rPr lang="en-US" sz="1200" kern="1200" baseline="0" dirty="0" smtClean="0">
                <a:solidFill>
                  <a:schemeClr val="tx1"/>
                </a:solidFill>
                <a:effectLst/>
                <a:latin typeface="+mn-lt"/>
                <a:ea typeface="+mn-ea"/>
                <a:cs typeface="+mn-cs"/>
              </a:rPr>
              <a:t>God</a:t>
            </a:r>
            <a:r>
              <a:rPr lang="en-US" sz="1200" kern="1200" baseline="0" dirty="0" smtClean="0">
                <a:solidFill>
                  <a:schemeClr val="tx1"/>
                </a:solidFill>
                <a:effectLst/>
                <a:latin typeface="+mn-lt"/>
                <a:ea typeface="+mn-ea"/>
                <a:cs typeface="+mn-cs"/>
              </a:rPr>
              <a:t>. These stories would </a:t>
            </a:r>
            <a:r>
              <a:rPr lang="en-US" sz="1200" kern="1200" baseline="0" dirty="0" smtClean="0">
                <a:solidFill>
                  <a:schemeClr val="tx1"/>
                </a:solidFill>
                <a:effectLst/>
                <a:latin typeface="+mn-lt"/>
                <a:ea typeface="+mn-ea"/>
                <a:cs typeface="+mn-cs"/>
              </a:rPr>
              <a:t>encourage many </a:t>
            </a:r>
            <a:r>
              <a:rPr lang="en-US" sz="1200" kern="1200" baseline="0" dirty="0" smtClean="0">
                <a:solidFill>
                  <a:schemeClr val="tx1"/>
                </a:solidFill>
                <a:effectLst/>
                <a:latin typeface="+mn-lt"/>
                <a:ea typeface="+mn-ea"/>
                <a:cs typeface="+mn-cs"/>
              </a:rPr>
              <a:t>to join these orders in order to benefit from the </a:t>
            </a:r>
            <a:r>
              <a:rPr lang="en-US" sz="1200" i="1" kern="1200" baseline="0" dirty="0" smtClean="0">
                <a:solidFill>
                  <a:schemeClr val="tx1"/>
                </a:solidFill>
                <a:effectLst/>
                <a:latin typeface="+mn-lt"/>
                <a:ea typeface="+mn-ea"/>
                <a:cs typeface="+mn-cs"/>
              </a:rPr>
              <a:t>Baraka</a:t>
            </a:r>
            <a:r>
              <a:rPr lang="en-US" sz="1200" kern="1200" baseline="0" dirty="0" smtClean="0">
                <a:solidFill>
                  <a:schemeClr val="tx1"/>
                </a:solidFill>
                <a:effectLst/>
                <a:latin typeface="+mn-lt"/>
                <a:ea typeface="+mn-ea"/>
                <a:cs typeface="+mn-cs"/>
              </a:rPr>
              <a:t>, the blessings of the saint founder and his way, hoping to reach a similar spiritual experience and closeness to </a:t>
            </a:r>
            <a:r>
              <a:rPr lang="en-US" sz="1200" kern="1200" baseline="0" dirty="0" smtClean="0">
                <a:solidFill>
                  <a:schemeClr val="tx1"/>
                </a:solidFill>
                <a:effectLst/>
                <a:latin typeface="+mn-lt"/>
                <a:ea typeface="+mn-ea"/>
                <a:cs typeface="+mn-cs"/>
              </a:rPr>
              <a:t>God</a:t>
            </a:r>
            <a:r>
              <a:rPr lang="en-US" sz="1200" kern="1200" baseline="0" dirty="0" smtClean="0">
                <a:solidFill>
                  <a:schemeClr val="tx1"/>
                </a:solidFill>
                <a:effectLst/>
                <a:latin typeface="+mn-lt"/>
                <a:ea typeface="+mn-ea"/>
                <a:cs typeface="+mn-cs"/>
              </a:rPr>
              <a:t>.(3)</a:t>
            </a:r>
          </a:p>
          <a:p>
            <a:pPr algn="l" rtl="0"/>
            <a:endParaRPr lang="en-US" sz="1200" kern="1200" baseline="0" dirty="0" smtClean="0">
              <a:solidFill>
                <a:schemeClr val="tx1"/>
              </a:solidFill>
              <a:effectLst/>
              <a:latin typeface="+mn-lt"/>
              <a:ea typeface="+mn-ea"/>
              <a:cs typeface="+mn-cs"/>
            </a:endParaRPr>
          </a:p>
          <a:p>
            <a:pPr algn="l" rtl="0"/>
            <a:r>
              <a:rPr lang="en-US" sz="1200" kern="1200" baseline="0" dirty="0" smtClean="0">
                <a:solidFill>
                  <a:schemeClr val="tx1"/>
                </a:solidFill>
                <a:effectLst/>
                <a:latin typeface="+mn-lt"/>
                <a:ea typeface="+mn-ea"/>
                <a:cs typeface="+mn-cs"/>
              </a:rPr>
              <a:t>From the </a:t>
            </a:r>
            <a:r>
              <a:rPr lang="en-US" sz="1200" i="1" kern="1200" baseline="0" dirty="0" err="1" smtClean="0">
                <a:solidFill>
                  <a:schemeClr val="tx1"/>
                </a:solidFill>
                <a:effectLst/>
                <a:latin typeface="+mn-lt"/>
                <a:ea typeface="+mn-ea"/>
                <a:cs typeface="+mn-cs"/>
              </a:rPr>
              <a:t>karamat</a:t>
            </a:r>
            <a:r>
              <a:rPr lang="en-US" sz="1200" kern="1200" baseline="0" dirty="0" smtClean="0">
                <a:solidFill>
                  <a:schemeClr val="tx1"/>
                </a:solidFill>
                <a:effectLst/>
                <a:latin typeface="+mn-lt"/>
                <a:ea typeface="+mn-ea"/>
                <a:cs typeface="+mn-cs"/>
              </a:rPr>
              <a:t> they claimed to have was the ability to bring back to </a:t>
            </a:r>
            <a:r>
              <a:rPr lang="en-US" sz="1200" kern="1200" baseline="0" dirty="0" smtClean="0">
                <a:solidFill>
                  <a:schemeClr val="tx1"/>
                </a:solidFill>
                <a:effectLst/>
                <a:latin typeface="+mn-lt"/>
                <a:ea typeface="+mn-ea"/>
                <a:cs typeface="+mn-cs"/>
              </a:rPr>
              <a:t>life, </a:t>
            </a:r>
            <a:r>
              <a:rPr lang="en-US" sz="1200" kern="1200" baseline="0" dirty="0" smtClean="0">
                <a:solidFill>
                  <a:schemeClr val="tx1"/>
                </a:solidFill>
                <a:effectLst/>
                <a:latin typeface="+mn-lt"/>
                <a:ea typeface="+mn-ea"/>
                <a:cs typeface="+mn-cs"/>
              </a:rPr>
              <a:t>control over the elements, divination, and possibly the most </a:t>
            </a:r>
            <a:r>
              <a:rPr lang="en-US" sz="1200" kern="1200" baseline="0" dirty="0" smtClean="0">
                <a:solidFill>
                  <a:schemeClr val="tx1"/>
                </a:solidFill>
                <a:effectLst/>
                <a:latin typeface="+mn-lt"/>
                <a:ea typeface="+mn-ea"/>
                <a:cs typeface="+mn-cs"/>
              </a:rPr>
              <a:t>important, </a:t>
            </a:r>
            <a:r>
              <a:rPr lang="en-US" sz="1200" kern="1200" baseline="0" dirty="0" smtClean="0">
                <a:solidFill>
                  <a:schemeClr val="tx1"/>
                </a:solidFill>
                <a:effectLst/>
                <a:latin typeface="+mn-lt"/>
                <a:ea typeface="+mn-ea"/>
                <a:cs typeface="+mn-cs"/>
              </a:rPr>
              <a:t>was healing powers. They claimed special powers for healing which Muslims and </a:t>
            </a:r>
            <a:r>
              <a:rPr lang="en-US" sz="1200" kern="1200" baseline="0" dirty="0" smtClean="0">
                <a:solidFill>
                  <a:schemeClr val="tx1"/>
                </a:solidFill>
                <a:effectLst/>
                <a:latin typeface="+mn-lt"/>
                <a:ea typeface="+mn-ea"/>
                <a:cs typeface="+mn-cs"/>
              </a:rPr>
              <a:t>non-Muslims </a:t>
            </a:r>
            <a:r>
              <a:rPr lang="en-US" sz="1200" kern="1200" baseline="0" dirty="0" smtClean="0">
                <a:solidFill>
                  <a:schemeClr val="tx1"/>
                </a:solidFill>
                <a:effectLst/>
                <a:latin typeface="+mn-lt"/>
                <a:ea typeface="+mn-ea"/>
                <a:cs typeface="+mn-cs"/>
              </a:rPr>
              <a:t>alike sought to benefit from, layman and ruler accommodated </a:t>
            </a:r>
            <a:r>
              <a:rPr lang="en-US" sz="1200" kern="1200" baseline="0" dirty="0" smtClean="0">
                <a:solidFill>
                  <a:schemeClr val="tx1"/>
                </a:solidFill>
                <a:effectLst/>
                <a:latin typeface="+mn-lt"/>
                <a:ea typeface="+mn-ea"/>
                <a:cs typeface="+mn-cs"/>
              </a:rPr>
              <a:t>Sufi </a:t>
            </a:r>
            <a:r>
              <a:rPr lang="en-US" sz="1200" kern="1200" baseline="0" dirty="0" smtClean="0">
                <a:solidFill>
                  <a:schemeClr val="tx1"/>
                </a:solidFill>
                <a:effectLst/>
                <a:latin typeface="+mn-lt"/>
                <a:ea typeface="+mn-ea"/>
                <a:cs typeface="+mn-cs"/>
              </a:rPr>
              <a:t>sheikhs for these abilities that they apparently possessed, seeking from them protection and </a:t>
            </a:r>
            <a:r>
              <a:rPr lang="en-US" sz="1200" kern="1200" baseline="0" dirty="0" smtClean="0">
                <a:solidFill>
                  <a:schemeClr val="tx1"/>
                </a:solidFill>
                <a:effectLst/>
                <a:latin typeface="+mn-lt"/>
                <a:ea typeface="+mn-ea"/>
                <a:cs typeface="+mn-cs"/>
              </a:rPr>
              <a:t>safety. Some presented </a:t>
            </a:r>
            <a:r>
              <a:rPr lang="en-US" sz="1200" kern="1200" baseline="0" dirty="0" smtClean="0">
                <a:solidFill>
                  <a:schemeClr val="tx1"/>
                </a:solidFill>
                <a:effectLst/>
                <a:latin typeface="+mn-lt"/>
                <a:ea typeface="+mn-ea"/>
                <a:cs typeface="+mn-cs"/>
              </a:rPr>
              <a:t>talismans and charms that would contain the </a:t>
            </a:r>
            <a:r>
              <a:rPr lang="en-US" sz="1200" i="1" kern="1200" baseline="0" dirty="0" err="1" smtClean="0">
                <a:solidFill>
                  <a:schemeClr val="tx1"/>
                </a:solidFill>
                <a:effectLst/>
                <a:latin typeface="+mn-lt"/>
                <a:ea typeface="+mn-ea"/>
                <a:cs typeface="+mn-cs"/>
              </a:rPr>
              <a:t>baraka</a:t>
            </a:r>
            <a:r>
              <a:rPr lang="en-US" sz="1200" kern="1200" baseline="0" dirty="0" smtClean="0">
                <a:solidFill>
                  <a:schemeClr val="tx1"/>
                </a:solidFill>
                <a:effectLst/>
                <a:latin typeface="+mn-lt"/>
                <a:ea typeface="+mn-ea"/>
                <a:cs typeface="+mn-cs"/>
              </a:rPr>
              <a:t> </a:t>
            </a:r>
            <a:r>
              <a:rPr lang="en-US" sz="1200" kern="1200" baseline="0" dirty="0" smtClean="0">
                <a:solidFill>
                  <a:schemeClr val="tx1"/>
                </a:solidFill>
                <a:effectLst/>
                <a:latin typeface="+mn-lt"/>
                <a:ea typeface="+mn-ea"/>
                <a:cs typeface="+mn-cs"/>
              </a:rPr>
              <a:t>and powers of the saint and would help </a:t>
            </a:r>
            <a:r>
              <a:rPr lang="en-US" sz="1200" kern="1200" baseline="0" dirty="0" smtClean="0">
                <a:solidFill>
                  <a:schemeClr val="tx1"/>
                </a:solidFill>
                <a:effectLst/>
                <a:latin typeface="+mn-lt"/>
                <a:ea typeface="+mn-ea"/>
                <a:cs typeface="+mn-cs"/>
              </a:rPr>
              <a:t>people in </a:t>
            </a:r>
            <a:r>
              <a:rPr lang="en-US" sz="1200" kern="1200" baseline="0" dirty="0" smtClean="0">
                <a:solidFill>
                  <a:schemeClr val="tx1"/>
                </a:solidFill>
                <a:effectLst/>
                <a:latin typeface="+mn-lt"/>
                <a:ea typeface="+mn-ea"/>
                <a:cs typeface="+mn-cs"/>
              </a:rPr>
              <a:t>their needs. This naturally gave these sheikhs  a </a:t>
            </a:r>
            <a:r>
              <a:rPr lang="en-US" sz="1200" kern="1200" baseline="0" dirty="0" smtClean="0">
                <a:solidFill>
                  <a:schemeClr val="tx1"/>
                </a:solidFill>
                <a:effectLst/>
                <a:latin typeface="+mn-lt"/>
                <a:ea typeface="+mn-ea"/>
                <a:cs typeface="+mn-cs"/>
              </a:rPr>
              <a:t>lot of </a:t>
            </a:r>
            <a:r>
              <a:rPr lang="en-US" sz="1200" kern="1200" baseline="0" dirty="0" smtClean="0">
                <a:solidFill>
                  <a:schemeClr val="tx1"/>
                </a:solidFill>
                <a:effectLst/>
                <a:latin typeface="+mn-lt"/>
                <a:ea typeface="+mn-ea"/>
                <a:cs typeface="+mn-cs"/>
              </a:rPr>
              <a:t>power and influence in the society.(4)</a:t>
            </a:r>
          </a:p>
          <a:p>
            <a:pPr algn="l" rtl="0"/>
            <a:endParaRPr lang="en-US" sz="1200" kern="1200" baseline="0" dirty="0" smtClean="0">
              <a:solidFill>
                <a:schemeClr val="tx1"/>
              </a:solidFill>
              <a:effectLst/>
              <a:latin typeface="+mn-lt"/>
              <a:ea typeface="+mn-ea"/>
              <a:cs typeface="+mn-cs"/>
            </a:endParaRPr>
          </a:p>
          <a:p>
            <a:pPr algn="l" rtl="0"/>
            <a:r>
              <a:rPr lang="en-US" sz="1200" kern="1200" baseline="0" dirty="0" smtClean="0">
                <a:solidFill>
                  <a:schemeClr val="tx1"/>
                </a:solidFill>
                <a:effectLst/>
                <a:latin typeface="+mn-lt"/>
                <a:ea typeface="+mn-ea"/>
                <a:cs typeface="+mn-cs"/>
              </a:rPr>
              <a:t>The nature of these claims </a:t>
            </a:r>
            <a:r>
              <a:rPr lang="en-US" sz="1200" kern="1200" baseline="0" dirty="0" smtClean="0">
                <a:solidFill>
                  <a:schemeClr val="tx1"/>
                </a:solidFill>
                <a:effectLst/>
                <a:latin typeface="+mn-lt"/>
                <a:ea typeface="+mn-ea"/>
                <a:cs typeface="+mn-cs"/>
              </a:rPr>
              <a:t>concerning </a:t>
            </a:r>
            <a:r>
              <a:rPr lang="en-US" sz="1200" i="1" kern="1200" baseline="0" dirty="0" err="1" smtClean="0">
                <a:solidFill>
                  <a:schemeClr val="tx1"/>
                </a:solidFill>
                <a:effectLst/>
                <a:latin typeface="+mn-lt"/>
                <a:ea typeface="+mn-ea"/>
                <a:cs typeface="+mn-cs"/>
              </a:rPr>
              <a:t>karamat</a:t>
            </a:r>
            <a:r>
              <a:rPr lang="en-US" sz="1200" kern="1200" baseline="0" dirty="0" smtClean="0">
                <a:solidFill>
                  <a:schemeClr val="tx1"/>
                </a:solidFill>
                <a:effectLst/>
                <a:latin typeface="+mn-lt"/>
                <a:ea typeface="+mn-ea"/>
                <a:cs typeface="+mn-cs"/>
              </a:rPr>
              <a:t>, and charms were in line with what existed in African Islam, where mixed practices of orthodox Islam and  traditional beliefs and practices created an atmosphere where </a:t>
            </a:r>
            <a:r>
              <a:rPr lang="en-US" sz="1200" kern="1200" baseline="0" dirty="0" smtClean="0">
                <a:solidFill>
                  <a:schemeClr val="tx1"/>
                </a:solidFill>
                <a:effectLst/>
                <a:latin typeface="+mn-lt"/>
                <a:ea typeface="+mn-ea"/>
                <a:cs typeface="+mn-cs"/>
              </a:rPr>
              <a:t>Sufi </a:t>
            </a:r>
            <a:r>
              <a:rPr lang="en-US" sz="1200" kern="1200" baseline="0" dirty="0" smtClean="0">
                <a:solidFill>
                  <a:schemeClr val="tx1"/>
                </a:solidFill>
                <a:effectLst/>
                <a:latin typeface="+mn-lt"/>
                <a:ea typeface="+mn-ea"/>
                <a:cs typeface="+mn-cs"/>
              </a:rPr>
              <a:t>sheikhs were quite accepted and embraced</a:t>
            </a:r>
            <a:r>
              <a:rPr lang="en-US" sz="1200" kern="1200" baseline="0" dirty="0" smtClean="0">
                <a:solidFill>
                  <a:schemeClr val="tx1"/>
                </a:solidFill>
                <a:effectLst/>
                <a:latin typeface="+mn-lt"/>
                <a:ea typeface="+mn-ea"/>
                <a:cs typeface="+mn-cs"/>
              </a:rPr>
              <a:t>.(5)</a:t>
            </a:r>
            <a:endParaRPr lang="en-US" sz="1200" kern="1200" baseline="0" dirty="0" smtClean="0">
              <a:solidFill>
                <a:schemeClr val="tx1"/>
              </a:solidFill>
              <a:effectLst/>
              <a:latin typeface="+mn-lt"/>
              <a:ea typeface="+mn-ea"/>
              <a:cs typeface="+mn-cs"/>
            </a:endParaRPr>
          </a:p>
          <a:p>
            <a:pPr algn="l" rtl="0"/>
            <a:endParaRPr lang="en-US" sz="1200" kern="1200" baseline="0" dirty="0" smtClean="0">
              <a:solidFill>
                <a:schemeClr val="tx1"/>
              </a:solidFill>
              <a:effectLst/>
              <a:latin typeface="+mn-lt"/>
              <a:ea typeface="+mn-ea"/>
              <a:cs typeface="+mn-cs"/>
            </a:endParaRPr>
          </a:p>
          <a:p>
            <a:pPr algn="l" rtl="0"/>
            <a:r>
              <a:rPr lang="en-US" sz="1200" i="1" kern="1200" baseline="0" dirty="0" err="1" smtClean="0">
                <a:solidFill>
                  <a:schemeClr val="tx1"/>
                </a:solidFill>
                <a:effectLst/>
                <a:latin typeface="+mn-lt"/>
                <a:ea typeface="+mn-ea"/>
                <a:cs typeface="+mn-cs"/>
              </a:rPr>
              <a:t>Tariqas</a:t>
            </a:r>
            <a:r>
              <a:rPr lang="en-US" sz="1200" kern="1200" baseline="0" dirty="0" smtClean="0">
                <a:solidFill>
                  <a:schemeClr val="tx1"/>
                </a:solidFill>
                <a:effectLst/>
                <a:latin typeface="+mn-lt"/>
                <a:ea typeface="+mn-ea"/>
                <a:cs typeface="+mn-cs"/>
              </a:rPr>
              <a:t> also provided a spiritual experience which may have attracted animists as well as Muslims, a belief in a far greater purpose and cause which belittles this worldly life and makes God himself the goal. </a:t>
            </a:r>
          </a:p>
          <a:p>
            <a:pPr algn="l" rtl="0"/>
            <a:endParaRPr lang="en-US" sz="1200" kern="1200" baseline="0" dirty="0" smtClean="0">
              <a:solidFill>
                <a:schemeClr val="tx1"/>
              </a:solidFill>
              <a:effectLst/>
              <a:latin typeface="+mn-lt"/>
              <a:ea typeface="+mn-ea"/>
              <a:cs typeface="+mn-cs"/>
            </a:endParaRPr>
          </a:p>
          <a:p>
            <a:pPr algn="l" rtl="0"/>
            <a:r>
              <a:rPr lang="en-US" sz="1200" kern="1200" baseline="0" dirty="0" smtClean="0">
                <a:solidFill>
                  <a:schemeClr val="tx1"/>
                </a:solidFill>
                <a:effectLst/>
                <a:latin typeface="+mn-lt"/>
                <a:ea typeface="+mn-ea"/>
                <a:cs typeface="+mn-cs"/>
              </a:rPr>
              <a:t>Footnotes: </a:t>
            </a:r>
          </a:p>
          <a:p>
            <a:pPr algn="l" rtl="0"/>
            <a:endParaRPr lang="en-US" sz="1200" kern="1200" baseline="0" dirty="0" smtClean="0">
              <a:solidFill>
                <a:schemeClr val="tx1"/>
              </a:solidFill>
              <a:effectLst/>
              <a:latin typeface="+mn-lt"/>
              <a:ea typeface="+mn-ea"/>
              <a:cs typeface="+mn-cs"/>
            </a:endParaRPr>
          </a:p>
          <a:p>
            <a:pPr algn="l" rtl="0"/>
            <a:r>
              <a:rPr lang="en-US" sz="1200" kern="1200" baseline="0" dirty="0" smtClean="0">
                <a:solidFill>
                  <a:schemeClr val="tx1"/>
                </a:solidFill>
                <a:effectLst/>
                <a:latin typeface="+mn-lt"/>
                <a:ea typeface="+mn-ea"/>
                <a:cs typeface="+mn-cs"/>
              </a:rPr>
              <a:t>(1</a:t>
            </a:r>
            <a:r>
              <a:rPr lang="en-US" sz="1200" kern="1200" baseline="0" dirty="0" smtClean="0">
                <a:solidFill>
                  <a:schemeClr val="tx1"/>
                </a:solidFill>
                <a:effectLst/>
                <a:latin typeface="+mn-lt"/>
                <a:ea typeface="+mn-ea"/>
                <a:cs typeface="+mn-cs"/>
              </a:rPr>
              <a:t>) </a:t>
            </a:r>
            <a:r>
              <a:rPr lang="en-US" sz="1200" kern="1200" dirty="0" err="1" smtClean="0">
                <a:solidFill>
                  <a:schemeClr val="tx1"/>
                </a:solidFill>
                <a:latin typeface="+mn-lt"/>
                <a:ea typeface="+mn-ea"/>
                <a:cs typeface="+mn-cs"/>
              </a:rPr>
              <a:t>Ismael,T</a:t>
            </a:r>
            <a:r>
              <a:rPr lang="en-US" sz="1200" kern="1200" dirty="0" smtClean="0">
                <a:solidFill>
                  <a:schemeClr val="tx1"/>
                </a:solidFill>
                <a:latin typeface="+mn-lt"/>
                <a:ea typeface="+mn-ea"/>
                <a:cs typeface="+mn-cs"/>
              </a:rPr>
              <a:t>. Y.' Islam in Sub – Saharan Africa', </a:t>
            </a:r>
            <a:r>
              <a:rPr lang="en-US" sz="1200" i="1" kern="1200" dirty="0" smtClean="0">
                <a:solidFill>
                  <a:schemeClr val="tx1"/>
                </a:solidFill>
                <a:latin typeface="+mn-lt"/>
                <a:ea typeface="+mn-ea"/>
                <a:cs typeface="+mn-cs"/>
              </a:rPr>
              <a:t>Current History</a:t>
            </a:r>
            <a:r>
              <a:rPr lang="en-US" sz="1200" kern="1200" dirty="0" smtClean="0">
                <a:solidFill>
                  <a:schemeClr val="tx1"/>
                </a:solidFill>
                <a:latin typeface="+mn-lt"/>
                <a:ea typeface="+mn-ea"/>
                <a:cs typeface="+mn-cs"/>
              </a:rPr>
              <a:t>, No. 56, March, 1969. p. 146</a:t>
            </a:r>
            <a:endParaRPr lang="en-US" sz="1200" kern="1200" baseline="0" dirty="0" smtClean="0">
              <a:solidFill>
                <a:schemeClr val="tx1"/>
              </a:solidFill>
              <a:effectLst/>
              <a:latin typeface="+mn-lt"/>
              <a:ea typeface="+mn-ea"/>
              <a:cs typeface="+mn-cs"/>
            </a:endParaRPr>
          </a:p>
          <a:p>
            <a:pPr algn="l" rtl="0"/>
            <a:r>
              <a:rPr lang="en-US" sz="1200" kern="1200" baseline="0" dirty="0" smtClean="0">
                <a:solidFill>
                  <a:schemeClr val="tx1"/>
                </a:solidFill>
                <a:effectLst/>
                <a:latin typeface="+mn-lt"/>
                <a:ea typeface="+mn-ea"/>
                <a:cs typeface="+mn-cs"/>
              </a:rPr>
              <a:t>(2)</a:t>
            </a:r>
            <a:r>
              <a:rPr lang="en-US" sz="1200" kern="1200" dirty="0" smtClean="0">
                <a:solidFill>
                  <a:schemeClr val="tx1"/>
                </a:solidFill>
                <a:latin typeface="+mn-lt"/>
                <a:ea typeface="+mn-ea"/>
                <a:cs typeface="+mn-cs"/>
              </a:rPr>
              <a:t> J. Spencer </a:t>
            </a:r>
            <a:r>
              <a:rPr lang="en-US" sz="1200" kern="1200" dirty="0" err="1" smtClean="0">
                <a:solidFill>
                  <a:schemeClr val="tx1"/>
                </a:solidFill>
                <a:latin typeface="+mn-lt"/>
                <a:ea typeface="+mn-ea"/>
                <a:cs typeface="+mn-cs"/>
              </a:rPr>
              <a:t>Trimingham</a:t>
            </a:r>
            <a:r>
              <a:rPr lang="en-US" sz="1200" kern="1200" dirty="0" smtClean="0">
                <a:solidFill>
                  <a:schemeClr val="tx1"/>
                </a:solidFill>
                <a:latin typeface="+mn-lt"/>
                <a:ea typeface="+mn-ea"/>
                <a:cs typeface="+mn-cs"/>
              </a:rPr>
              <a:t>, </a:t>
            </a:r>
            <a:r>
              <a:rPr lang="en-US" sz="1200" i="1" kern="1200" dirty="0" smtClean="0">
                <a:solidFill>
                  <a:schemeClr val="tx1"/>
                </a:solidFill>
                <a:latin typeface="+mn-lt"/>
                <a:ea typeface="+mn-ea"/>
                <a:cs typeface="+mn-cs"/>
              </a:rPr>
              <a:t>Sufi Order in Islam</a:t>
            </a:r>
            <a:r>
              <a:rPr lang="en-US" sz="1200" kern="1200" dirty="0" smtClean="0">
                <a:solidFill>
                  <a:schemeClr val="tx1"/>
                </a:solidFill>
                <a:latin typeface="+mn-lt"/>
                <a:ea typeface="+mn-ea"/>
                <a:cs typeface="+mn-cs"/>
              </a:rPr>
              <a:t>, (London: Oxford University Press, 1971</a:t>
            </a:r>
            <a:r>
              <a:rPr lang="en-US" sz="1200" kern="1200" dirty="0" smtClean="0">
                <a:solidFill>
                  <a:schemeClr val="tx1"/>
                </a:solidFill>
                <a:latin typeface="+mn-lt"/>
                <a:ea typeface="+mn-ea"/>
                <a:cs typeface="+mn-cs"/>
              </a:rPr>
              <a:t>) p.88</a:t>
            </a:r>
            <a:endParaRPr lang="en-US" sz="1200" kern="1200" baseline="0" dirty="0" smtClean="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baseline="0" dirty="0" smtClean="0">
                <a:solidFill>
                  <a:schemeClr val="tx1"/>
                </a:solidFill>
                <a:effectLst/>
                <a:latin typeface="+mn-lt"/>
                <a:ea typeface="+mn-ea"/>
                <a:cs typeface="+mn-cs"/>
              </a:rPr>
              <a:t>(3)</a:t>
            </a:r>
            <a:r>
              <a:rPr lang="en-US" sz="1200" kern="1200" dirty="0" smtClean="0">
                <a:solidFill>
                  <a:schemeClr val="tx1"/>
                </a:solidFill>
                <a:latin typeface="+mn-lt"/>
                <a:ea typeface="+mn-ea"/>
                <a:cs typeface="+mn-cs"/>
              </a:rPr>
              <a:t> </a:t>
            </a:r>
            <a:r>
              <a:rPr lang="en-US" sz="1200" kern="1200" dirty="0" err="1" smtClean="0">
                <a:solidFill>
                  <a:schemeClr val="tx1"/>
                </a:solidFill>
                <a:latin typeface="+mn-lt"/>
                <a:ea typeface="+mn-ea"/>
                <a:cs typeface="+mn-cs"/>
              </a:rPr>
              <a:t>Vikør</a:t>
            </a:r>
            <a:r>
              <a:rPr lang="en-US" sz="1200" kern="1200" dirty="0" smtClean="0">
                <a:solidFill>
                  <a:schemeClr val="tx1"/>
                </a:solidFill>
                <a:latin typeface="+mn-lt"/>
                <a:ea typeface="+mn-ea"/>
                <a:cs typeface="+mn-cs"/>
              </a:rPr>
              <a:t>, K. S. 'Sufi brotherhoods in Africa', </a:t>
            </a:r>
            <a:r>
              <a:rPr lang="en-US" sz="1200" i="1" kern="1200" dirty="0" smtClean="0">
                <a:solidFill>
                  <a:schemeClr val="tx1"/>
                </a:solidFill>
                <a:latin typeface="+mn-lt"/>
                <a:ea typeface="+mn-ea"/>
                <a:cs typeface="+mn-cs"/>
              </a:rPr>
              <a:t>The history of Islam in Africa</a:t>
            </a:r>
            <a:r>
              <a:rPr lang="en-US" sz="1200" kern="1200" dirty="0" smtClean="0">
                <a:solidFill>
                  <a:schemeClr val="tx1"/>
                </a:solidFill>
                <a:latin typeface="+mn-lt"/>
                <a:ea typeface="+mn-ea"/>
                <a:cs typeface="+mn-cs"/>
              </a:rPr>
              <a:t>, 2000, pp. 441-476. </a:t>
            </a:r>
          </a:p>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latin typeface="+mn-lt"/>
                <a:ea typeface="+mn-ea"/>
                <a:cs typeface="+mn-cs"/>
              </a:rPr>
              <a:t>(4)</a:t>
            </a:r>
            <a:r>
              <a:rPr lang="en-US" sz="1200" kern="1200" baseline="0" dirty="0" smtClean="0">
                <a:solidFill>
                  <a:schemeClr val="tx1"/>
                </a:solidFill>
                <a:latin typeface="+mn-lt"/>
                <a:ea typeface="+mn-ea"/>
                <a:cs typeface="+mn-cs"/>
              </a:rPr>
              <a:t> </a:t>
            </a:r>
            <a:r>
              <a:rPr lang="en-US" sz="1200" kern="1200" dirty="0" smtClean="0">
                <a:solidFill>
                  <a:schemeClr val="tx1"/>
                </a:solidFill>
                <a:latin typeface="+mn-lt"/>
                <a:ea typeface="+mn-ea"/>
                <a:cs typeface="+mn-cs"/>
              </a:rPr>
              <a:t>"Islam and the Spread of the Sufi Orders." </a:t>
            </a:r>
            <a:r>
              <a:rPr lang="en-US" sz="1200" kern="1200" dirty="0" smtClean="0">
                <a:solidFill>
                  <a:schemeClr val="tx1"/>
                </a:solidFill>
                <a:latin typeface="+mn-lt"/>
                <a:ea typeface="+mn-ea"/>
                <a:cs typeface="+mn-cs"/>
              </a:rPr>
              <a:t>In Atlas </a:t>
            </a:r>
            <a:r>
              <a:rPr lang="en-US" sz="1200" kern="1200" dirty="0" smtClean="0">
                <a:solidFill>
                  <a:schemeClr val="tx1"/>
                </a:solidFill>
                <a:latin typeface="+mn-lt"/>
                <a:ea typeface="+mn-ea"/>
                <a:cs typeface="+mn-cs"/>
              </a:rPr>
              <a:t>of the World’s Religions, Second Edition. Ed. </a:t>
            </a:r>
            <a:r>
              <a:rPr lang="en-US" sz="1200" kern="1200" dirty="0" err="1" smtClean="0">
                <a:solidFill>
                  <a:schemeClr val="tx1"/>
                </a:solidFill>
                <a:latin typeface="+mn-lt"/>
                <a:ea typeface="+mn-ea"/>
                <a:cs typeface="+mn-cs"/>
              </a:rPr>
              <a:t>Ninian</a:t>
            </a:r>
            <a:r>
              <a:rPr lang="en-US" sz="1200" kern="1200" dirty="0" smtClean="0">
                <a:solidFill>
                  <a:schemeClr val="tx1"/>
                </a:solidFill>
                <a:latin typeface="+mn-lt"/>
                <a:ea typeface="+mn-ea"/>
                <a:cs typeface="+mn-cs"/>
              </a:rPr>
              <a:t> Smart, Frederick Denny. Oxford Islamic Studies Online. </a:t>
            </a:r>
            <a:r>
              <a:rPr lang="en-US" sz="1200" kern="1200" dirty="0" smtClean="0">
                <a:solidFill>
                  <a:schemeClr val="tx1"/>
                </a:solidFill>
                <a:latin typeface="+mn-lt"/>
                <a:ea typeface="+mn-ea"/>
                <a:cs typeface="+mn-cs"/>
              </a:rPr>
              <a:t>(Accessed:01/06/2018)</a:t>
            </a:r>
          </a:p>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latin typeface="+mn-lt"/>
                <a:ea typeface="+mn-ea"/>
                <a:cs typeface="+mn-cs"/>
              </a:rPr>
              <a:t>(5) Ibid</a:t>
            </a:r>
            <a:endParaRPr lang="en-US" sz="1200" kern="1200" dirty="0" smtClean="0">
              <a:solidFill>
                <a:schemeClr val="tx1"/>
              </a:solidFill>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kern="1200" dirty="0" smtClean="0">
              <a:solidFill>
                <a:schemeClr val="tx1"/>
              </a:solidFill>
              <a:latin typeface="+mn-lt"/>
              <a:ea typeface="+mn-ea"/>
              <a:cs typeface="+mn-cs"/>
            </a:endParaRPr>
          </a:p>
          <a:p>
            <a:pPr algn="l" rtl="0"/>
            <a:endParaRPr lang="en-US" dirty="0"/>
          </a:p>
        </p:txBody>
      </p:sp>
      <p:sp>
        <p:nvSpPr>
          <p:cNvPr id="4" name="Slide Number Placeholder 3"/>
          <p:cNvSpPr>
            <a:spLocks noGrp="1"/>
          </p:cNvSpPr>
          <p:nvPr>
            <p:ph type="sldNum" sz="quarter" idx="10"/>
          </p:nvPr>
        </p:nvSpPr>
        <p:spPr/>
        <p:txBody>
          <a:bodyPr/>
          <a:lstStyle/>
          <a:p>
            <a:fld id="{5A5E7037-D2DB-4915-AF9D-580C4475F1EB}" type="slidenum">
              <a:rPr lang="ar-SA" smtClean="0"/>
              <a:pPr/>
              <a:t>41</a:t>
            </a:fld>
            <a:endParaRPr lang="ar-SA"/>
          </a:p>
        </p:txBody>
      </p:sp>
    </p:spTree>
    <p:extLst>
      <p:ext uri="{BB962C8B-B14F-4D97-AF65-F5344CB8AC3E}">
        <p14:creationId xmlns="" xmlns:p14="http://schemas.microsoft.com/office/powerpoint/2010/main" val="982649427"/>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77500" lnSpcReduction="20000"/>
          </a:bodyPr>
          <a:lstStyle/>
          <a:p>
            <a:pPr algn="l" rtl="0"/>
            <a:r>
              <a:rPr lang="en-US" dirty="0" smtClean="0"/>
              <a:t>The </a:t>
            </a:r>
            <a:r>
              <a:rPr lang="en-US" dirty="0" smtClean="0"/>
              <a:t>Sufi </a:t>
            </a:r>
            <a:r>
              <a:rPr lang="en-US" dirty="0" smtClean="0"/>
              <a:t>sheikhs</a:t>
            </a:r>
            <a:r>
              <a:rPr lang="en-US" baseline="0" dirty="0" smtClean="0"/>
              <a:t> and holy men, spent years teaching and sharing the practices of their </a:t>
            </a:r>
            <a:r>
              <a:rPr lang="en-US" i="1" baseline="0" dirty="0" err="1" smtClean="0"/>
              <a:t>tariqas</a:t>
            </a:r>
            <a:r>
              <a:rPr lang="en-US" baseline="0" dirty="0" smtClean="0"/>
              <a:t>, whether </a:t>
            </a:r>
            <a:r>
              <a:rPr lang="en-US" baseline="0" dirty="0" smtClean="0"/>
              <a:t>It </a:t>
            </a:r>
            <a:r>
              <a:rPr lang="en-US" baseline="0" dirty="0" smtClean="0"/>
              <a:t>was through </a:t>
            </a:r>
            <a:r>
              <a:rPr lang="en-US" baseline="0" dirty="0" smtClean="0"/>
              <a:t>mosques on </a:t>
            </a:r>
            <a:r>
              <a:rPr lang="en-US" baseline="0" dirty="0" smtClean="0"/>
              <a:t>trade routes or in major enters of learning. The </a:t>
            </a:r>
            <a:r>
              <a:rPr lang="en-US" i="1" baseline="0" dirty="0" err="1" smtClean="0"/>
              <a:t>tariqa</a:t>
            </a:r>
            <a:r>
              <a:rPr lang="en-US" baseline="0" dirty="0" smtClean="0"/>
              <a:t> structure encouraged the </a:t>
            </a:r>
            <a:r>
              <a:rPr lang="en-US" i="1" baseline="0" dirty="0" err="1" smtClean="0"/>
              <a:t>Marabouts</a:t>
            </a:r>
            <a:r>
              <a:rPr lang="en-US" baseline="0" dirty="0" smtClean="0"/>
              <a:t> </a:t>
            </a:r>
            <a:r>
              <a:rPr lang="en-US" baseline="0" dirty="0" smtClean="0"/>
              <a:t>and the </a:t>
            </a:r>
            <a:r>
              <a:rPr lang="en-US" i="1" baseline="0" dirty="0" err="1" smtClean="0"/>
              <a:t>Muqqadim</a:t>
            </a:r>
            <a:r>
              <a:rPr lang="en-US" i="1" baseline="0" dirty="0" smtClean="0"/>
              <a:t> </a:t>
            </a:r>
            <a:r>
              <a:rPr lang="en-US" i="0" baseline="0" dirty="0" smtClean="0"/>
              <a:t>to</a:t>
            </a:r>
            <a:r>
              <a:rPr lang="en-US" baseline="0" dirty="0" smtClean="0"/>
              <a:t> </a:t>
            </a:r>
            <a:r>
              <a:rPr lang="en-US" baseline="0" dirty="0" smtClean="0"/>
              <a:t>spread their </a:t>
            </a:r>
            <a:r>
              <a:rPr lang="en-US" i="1" baseline="0" dirty="0" err="1" smtClean="0"/>
              <a:t>tariqa</a:t>
            </a:r>
            <a:r>
              <a:rPr lang="en-US" baseline="0" dirty="0" smtClean="0"/>
              <a:t>, the gift given by </a:t>
            </a:r>
            <a:r>
              <a:rPr lang="en-US" baseline="0" dirty="0" smtClean="0"/>
              <a:t>God </a:t>
            </a:r>
            <a:r>
              <a:rPr lang="en-US" baseline="0" dirty="0" smtClean="0"/>
              <a:t>to the master and passed down to them, consequently many members travelled around north and west Africa proselytizing. This was particularly the case when there existed the introduction of the </a:t>
            </a:r>
            <a:r>
              <a:rPr lang="en-US" i="1" baseline="0" dirty="0" err="1" smtClean="0"/>
              <a:t>Tidjaniyya</a:t>
            </a:r>
            <a:r>
              <a:rPr lang="en-US" baseline="0" dirty="0" smtClean="0"/>
              <a:t> </a:t>
            </a:r>
            <a:r>
              <a:rPr lang="en-US" i="1" baseline="0" dirty="0" err="1" smtClean="0"/>
              <a:t>tariqa</a:t>
            </a:r>
            <a:r>
              <a:rPr lang="en-US" baseline="0" dirty="0" smtClean="0"/>
              <a:t> and the </a:t>
            </a:r>
            <a:r>
              <a:rPr lang="en-US" i="1" baseline="0" dirty="0" err="1" smtClean="0"/>
              <a:t>Shadhiliya</a:t>
            </a:r>
            <a:r>
              <a:rPr lang="en-US" baseline="0" dirty="0" smtClean="0"/>
              <a:t> </a:t>
            </a:r>
            <a:r>
              <a:rPr lang="en-US" i="1" baseline="0" dirty="0" err="1" smtClean="0"/>
              <a:t>tariqa</a:t>
            </a:r>
            <a:r>
              <a:rPr lang="en-US" baseline="0" dirty="0" smtClean="0"/>
              <a:t>. There existed competition as to who could gain more followers and influence leading to much Sufi missionary zeal throughout the 17</a:t>
            </a:r>
            <a:r>
              <a:rPr lang="en-US" baseline="30000" dirty="0" smtClean="0"/>
              <a:t>th</a:t>
            </a:r>
            <a:r>
              <a:rPr lang="en-US" baseline="0" dirty="0" smtClean="0"/>
              <a:t>,18</a:t>
            </a:r>
            <a:r>
              <a:rPr lang="en-US" baseline="30000" dirty="0" smtClean="0"/>
              <a:t>th</a:t>
            </a:r>
            <a:r>
              <a:rPr lang="en-US" baseline="0" dirty="0" smtClean="0"/>
              <a:t> and 19</a:t>
            </a:r>
            <a:r>
              <a:rPr lang="en-US" baseline="30000" dirty="0" smtClean="0"/>
              <a:t>th</a:t>
            </a:r>
            <a:r>
              <a:rPr lang="en-US" baseline="0" dirty="0" smtClean="0"/>
              <a:t> centuries. This lead to increasing numbers of </a:t>
            </a:r>
            <a:r>
              <a:rPr lang="en-US" i="1" baseline="0" dirty="0" err="1" smtClean="0"/>
              <a:t>zawiyas</a:t>
            </a:r>
            <a:r>
              <a:rPr lang="en-US" baseline="0" dirty="0" smtClean="0"/>
              <a:t>, </a:t>
            </a:r>
            <a:r>
              <a:rPr lang="en-US" baseline="0" dirty="0" smtClean="0"/>
              <a:t>Sufi </a:t>
            </a:r>
            <a:r>
              <a:rPr lang="en-US" baseline="0" dirty="0" smtClean="0"/>
              <a:t>lodges and mosques</a:t>
            </a:r>
            <a:r>
              <a:rPr lang="en-US" baseline="0" dirty="0" smtClean="0"/>
              <a:t>.(1)</a:t>
            </a:r>
            <a:endParaRPr lang="en-US" baseline="0" dirty="0" smtClean="0"/>
          </a:p>
          <a:p>
            <a:pPr algn="l" rtl="0"/>
            <a:endParaRPr lang="en-US" baseline="0" dirty="0" smtClean="0"/>
          </a:p>
          <a:p>
            <a:pPr algn="l" rtl="0"/>
            <a:r>
              <a:rPr lang="en-US" baseline="0" dirty="0" smtClean="0"/>
              <a:t>The </a:t>
            </a:r>
            <a:r>
              <a:rPr lang="en-US" baseline="0" dirty="0" smtClean="0"/>
              <a:t>Sufi </a:t>
            </a:r>
            <a:r>
              <a:rPr lang="en-US" i="1" baseline="0" dirty="0" err="1" smtClean="0"/>
              <a:t>tariqas</a:t>
            </a:r>
            <a:r>
              <a:rPr lang="en-US" baseline="0" dirty="0" smtClean="0"/>
              <a:t> also provided </a:t>
            </a:r>
            <a:r>
              <a:rPr lang="en-US" baseline="0" dirty="0" smtClean="0"/>
              <a:t>an </a:t>
            </a:r>
            <a:r>
              <a:rPr lang="en-US" baseline="0" dirty="0" smtClean="0"/>
              <a:t>organized expression of religious life, which consisted of hierarchy, a master, </a:t>
            </a:r>
            <a:r>
              <a:rPr lang="en-US" baseline="0" dirty="0" smtClean="0"/>
              <a:t>teachers and </a:t>
            </a:r>
            <a:r>
              <a:rPr lang="en-US" baseline="0" dirty="0" smtClean="0"/>
              <a:t>followers. Members had specific tasks and rituals which were obligated on them, they also had methods of climbing in the </a:t>
            </a:r>
            <a:r>
              <a:rPr lang="en-US" baseline="0" dirty="0" smtClean="0"/>
              <a:t>hierarchy . Furthermore, </a:t>
            </a:r>
            <a:r>
              <a:rPr lang="en-US" baseline="0" dirty="0" smtClean="0"/>
              <a:t>practices were uniform, repetitive, done in congregation and created a sense of structure to religious life</a:t>
            </a:r>
            <a:r>
              <a:rPr lang="en-US" baseline="0" dirty="0" smtClean="0"/>
              <a:t>.(2)</a:t>
            </a:r>
            <a:endParaRPr lang="en-US" baseline="0" dirty="0" smtClean="0"/>
          </a:p>
          <a:p>
            <a:pPr algn="l" rtl="0"/>
            <a:endParaRPr lang="en-US" baseline="0" dirty="0" smtClean="0"/>
          </a:p>
          <a:p>
            <a:pPr algn="l" rtl="0"/>
            <a:r>
              <a:rPr lang="en-US" baseline="0" dirty="0" smtClean="0"/>
              <a:t>Possibly the most important factor for the influence of Sufi orders is the role of </a:t>
            </a:r>
            <a:r>
              <a:rPr lang="en-US" i="1" baseline="0" dirty="0" err="1" smtClean="0"/>
              <a:t>zawiyas</a:t>
            </a:r>
            <a:r>
              <a:rPr lang="en-US" baseline="0" dirty="0" smtClean="0"/>
              <a:t>. The </a:t>
            </a:r>
            <a:r>
              <a:rPr lang="en-US" i="1" baseline="0" dirty="0" err="1" smtClean="0"/>
              <a:t>zawiyas</a:t>
            </a:r>
            <a:r>
              <a:rPr lang="en-US" baseline="0" dirty="0" smtClean="0"/>
              <a:t> </a:t>
            </a:r>
            <a:r>
              <a:rPr lang="en-US" baseline="0" dirty="0" smtClean="0"/>
              <a:t>were </a:t>
            </a:r>
            <a:r>
              <a:rPr lang="en-US" baseline="0" dirty="0" smtClean="0"/>
              <a:t>where adherents </a:t>
            </a:r>
            <a:r>
              <a:rPr lang="en-US" baseline="0" dirty="0" smtClean="0"/>
              <a:t>of the </a:t>
            </a:r>
            <a:r>
              <a:rPr lang="en-US" i="1" baseline="0" dirty="0" err="1" smtClean="0"/>
              <a:t>tariqa</a:t>
            </a:r>
            <a:r>
              <a:rPr lang="en-US" baseline="0" dirty="0" smtClean="0"/>
              <a:t> gathered to practices rituals,  and prayers, however they also played a very practical role. </a:t>
            </a:r>
            <a:r>
              <a:rPr lang="en-US" i="1" baseline="0" dirty="0" err="1" smtClean="0"/>
              <a:t>Zawiyas</a:t>
            </a:r>
            <a:r>
              <a:rPr lang="en-US" baseline="0" dirty="0" smtClean="0"/>
              <a:t> existed along trade routes, in isolated areas and near cities, this meant that members of the </a:t>
            </a:r>
            <a:r>
              <a:rPr lang="en-US" i="1" baseline="0" dirty="0" err="1" smtClean="0"/>
              <a:t>tariqa</a:t>
            </a:r>
            <a:r>
              <a:rPr lang="en-US" baseline="0" dirty="0" smtClean="0"/>
              <a:t> would always find a place to stay, to do their worship and pray, with people from all </a:t>
            </a:r>
            <a:r>
              <a:rPr lang="en-US" baseline="0" dirty="0" smtClean="0"/>
              <a:t>over, </a:t>
            </a:r>
            <a:r>
              <a:rPr lang="en-US" baseline="0" dirty="0" smtClean="0"/>
              <a:t>who were practicing the same </a:t>
            </a:r>
            <a:r>
              <a:rPr lang="en-US" i="1" baseline="0" dirty="0" err="1" smtClean="0"/>
              <a:t>Wird</a:t>
            </a:r>
            <a:r>
              <a:rPr lang="en-US" baseline="0" dirty="0" smtClean="0"/>
              <a:t> </a:t>
            </a:r>
            <a:r>
              <a:rPr lang="en-US" baseline="0" dirty="0" smtClean="0"/>
              <a:t>as they were. This created a sense of belonging and closeness, like </a:t>
            </a:r>
            <a:r>
              <a:rPr lang="en-US" baseline="0" dirty="0" smtClean="0"/>
              <a:t>one large family</a:t>
            </a:r>
            <a:r>
              <a:rPr lang="en-US" baseline="0" dirty="0" smtClean="0"/>
              <a:t>. Followers of the </a:t>
            </a:r>
            <a:r>
              <a:rPr lang="en-US" i="1" baseline="0" dirty="0" err="1" smtClean="0"/>
              <a:t>tidjaniyya</a:t>
            </a:r>
            <a:r>
              <a:rPr lang="en-US" i="1" baseline="0" dirty="0" smtClean="0"/>
              <a:t>, </a:t>
            </a:r>
            <a:r>
              <a:rPr lang="en-US" i="0" baseline="0" dirty="0" smtClean="0"/>
              <a:t>for example </a:t>
            </a:r>
            <a:r>
              <a:rPr lang="en-US" baseline="0" dirty="0" smtClean="0"/>
              <a:t>would know where the </a:t>
            </a:r>
            <a:r>
              <a:rPr lang="en-US" i="1" baseline="0" dirty="0" err="1" smtClean="0"/>
              <a:t>tidjaniya</a:t>
            </a:r>
            <a:r>
              <a:rPr lang="en-US" baseline="0" dirty="0" smtClean="0"/>
              <a:t> </a:t>
            </a:r>
            <a:r>
              <a:rPr lang="en-US" i="1" baseline="0" dirty="0" err="1" smtClean="0"/>
              <a:t>zawiyas</a:t>
            </a:r>
            <a:r>
              <a:rPr lang="en-US" baseline="0" dirty="0" smtClean="0"/>
              <a:t> were on routes and </a:t>
            </a:r>
            <a:r>
              <a:rPr lang="en-US" baseline="0" dirty="0" smtClean="0"/>
              <a:t>Journeys</a:t>
            </a:r>
            <a:r>
              <a:rPr lang="en-US" baseline="0" dirty="0" smtClean="0"/>
              <a:t>, there they would eat, socialize, worship and sleep. This encouraged many </a:t>
            </a:r>
            <a:r>
              <a:rPr lang="en-US" baseline="0" dirty="0" smtClean="0"/>
              <a:t>people </a:t>
            </a:r>
            <a:r>
              <a:rPr lang="en-US" baseline="0" dirty="0" smtClean="0"/>
              <a:t>to join Sufi </a:t>
            </a:r>
            <a:r>
              <a:rPr lang="en-US" i="1" baseline="0" dirty="0" err="1" smtClean="0"/>
              <a:t>tariqas</a:t>
            </a:r>
            <a:r>
              <a:rPr lang="en-US" baseline="0" dirty="0" smtClean="0"/>
              <a:t>, so as to have a religious structure and direction and </a:t>
            </a:r>
            <a:r>
              <a:rPr lang="en-US" baseline="0" dirty="0" smtClean="0"/>
              <a:t>as well </a:t>
            </a:r>
            <a:r>
              <a:rPr lang="en-US" baseline="0" dirty="0" smtClean="0"/>
              <a:t>as belonging to a vast family, with which wherever one may be and in whatever situation, there would likely be assistance in the form of a follower of </a:t>
            </a:r>
            <a:r>
              <a:rPr lang="en-US" baseline="0" dirty="0" smtClean="0"/>
              <a:t>one’s </a:t>
            </a:r>
            <a:r>
              <a:rPr lang="en-US" i="1" baseline="0" dirty="0" err="1" smtClean="0"/>
              <a:t>tariqa</a:t>
            </a:r>
            <a:r>
              <a:rPr lang="en-US" baseline="0" dirty="0" smtClean="0"/>
              <a:t>.(3)</a:t>
            </a:r>
            <a:endParaRPr lang="en-US" baseline="0" dirty="0" smtClean="0"/>
          </a:p>
          <a:p>
            <a:pPr algn="l" rtl="0"/>
            <a:endParaRPr lang="en-US" baseline="0" dirty="0" smtClean="0"/>
          </a:p>
          <a:p>
            <a:pPr algn="l" rtl="0"/>
            <a:r>
              <a:rPr lang="en-US" baseline="0" dirty="0" smtClean="0"/>
              <a:t>Sufi orders often received government support for various reasons. Sufi sheikhs held great influence and due to their </a:t>
            </a:r>
            <a:r>
              <a:rPr lang="en-US" baseline="0" dirty="0" smtClean="0"/>
              <a:t>non-political </a:t>
            </a:r>
            <a:r>
              <a:rPr lang="en-US" baseline="0" dirty="0" smtClean="0"/>
              <a:t>involvement, governments embraced the sheikhs and their </a:t>
            </a:r>
            <a:r>
              <a:rPr lang="en-US" i="1" baseline="0" dirty="0" err="1" smtClean="0"/>
              <a:t>tariqas</a:t>
            </a:r>
            <a:r>
              <a:rPr lang="en-US" baseline="0" dirty="0" smtClean="0"/>
              <a:t>, building mosques and schools for </a:t>
            </a:r>
            <a:r>
              <a:rPr lang="en-US" i="1" baseline="0" dirty="0" err="1" smtClean="0"/>
              <a:t>tariqas</a:t>
            </a:r>
            <a:r>
              <a:rPr lang="en-US" baseline="0" dirty="0" smtClean="0"/>
              <a:t>, </a:t>
            </a:r>
            <a:r>
              <a:rPr lang="en-US" baseline="0" dirty="0" smtClean="0"/>
              <a:t>in </a:t>
            </a:r>
            <a:r>
              <a:rPr lang="en-US" baseline="0" dirty="0" smtClean="0"/>
              <a:t>order to makes use of their influence and to gain legitimacy by Sufi sheikhs. </a:t>
            </a:r>
            <a:r>
              <a:rPr lang="en-US" baseline="0" dirty="0" smtClean="0"/>
              <a:t>The reasoning being, </a:t>
            </a:r>
            <a:r>
              <a:rPr lang="en-US" baseline="0" dirty="0" smtClean="0"/>
              <a:t>if the ruler is assisting a </a:t>
            </a:r>
            <a:r>
              <a:rPr lang="en-US" i="1" baseline="0" dirty="0" err="1" smtClean="0"/>
              <a:t>tariqa</a:t>
            </a:r>
            <a:r>
              <a:rPr lang="en-US" baseline="0" dirty="0" smtClean="0"/>
              <a:t>, and its pure path to </a:t>
            </a:r>
            <a:r>
              <a:rPr lang="en-US" baseline="0" dirty="0" smtClean="0"/>
              <a:t>God</a:t>
            </a:r>
            <a:r>
              <a:rPr lang="en-US" baseline="0" dirty="0" smtClean="0"/>
              <a:t>, by funding, and supporting them, they must be legitimate rulers in the eyes of </a:t>
            </a:r>
            <a:r>
              <a:rPr lang="en-US" baseline="0" dirty="0" smtClean="0"/>
              <a:t>God</a:t>
            </a:r>
            <a:r>
              <a:rPr lang="en-US" baseline="0" dirty="0" smtClean="0"/>
              <a:t>.  This allowed for </a:t>
            </a:r>
            <a:r>
              <a:rPr lang="en-US" i="1" baseline="0" dirty="0" err="1" smtClean="0"/>
              <a:t>tariqas</a:t>
            </a:r>
            <a:r>
              <a:rPr lang="en-US" baseline="0" dirty="0" smtClean="0"/>
              <a:t> to receive protection and </a:t>
            </a:r>
            <a:r>
              <a:rPr lang="en-US" baseline="0" dirty="0" smtClean="0"/>
              <a:t>continue </a:t>
            </a:r>
            <a:r>
              <a:rPr lang="en-US" baseline="0" dirty="0" smtClean="0"/>
              <a:t>to function </a:t>
            </a:r>
            <a:r>
              <a:rPr lang="en-US" baseline="0" dirty="0" smtClean="0"/>
              <a:t>throughout West </a:t>
            </a:r>
            <a:r>
              <a:rPr lang="en-US" baseline="0" dirty="0" smtClean="0"/>
              <a:t>Africa.</a:t>
            </a:r>
          </a:p>
          <a:p>
            <a:pPr algn="l" rtl="0"/>
            <a:endParaRPr lang="en-US" baseline="0" dirty="0" smtClean="0"/>
          </a:p>
          <a:p>
            <a:pPr algn="l" rtl="0"/>
            <a:r>
              <a:rPr lang="en-US" b="1" baseline="0" dirty="0" smtClean="0"/>
              <a:t>Concluding comments on their contributions: </a:t>
            </a:r>
            <a:r>
              <a:rPr lang="en-US" baseline="0" dirty="0" smtClean="0"/>
              <a:t>Sufi </a:t>
            </a:r>
            <a:r>
              <a:rPr lang="en-US" i="1" baseline="0" dirty="0" err="1" smtClean="0"/>
              <a:t>tariqas</a:t>
            </a:r>
            <a:r>
              <a:rPr lang="en-US" baseline="0" dirty="0" smtClean="0"/>
              <a:t> served as </a:t>
            </a:r>
            <a:r>
              <a:rPr lang="en-US" baseline="0" dirty="0" smtClean="0"/>
              <a:t>a factor of preservation </a:t>
            </a:r>
            <a:r>
              <a:rPr lang="en-US" baseline="0" dirty="0" smtClean="0"/>
              <a:t>of the Islamic faith in the region, establishing mosques, schools and </a:t>
            </a:r>
            <a:r>
              <a:rPr lang="en-US" i="1" baseline="0" dirty="0" err="1" smtClean="0"/>
              <a:t>zawiyas</a:t>
            </a:r>
            <a:r>
              <a:rPr lang="en-US" baseline="0" dirty="0" smtClean="0"/>
              <a:t> throughout west Africa, </a:t>
            </a:r>
            <a:r>
              <a:rPr lang="en-US" i="1" baseline="0" dirty="0" smtClean="0"/>
              <a:t>competing</a:t>
            </a:r>
            <a:r>
              <a:rPr lang="en-US" baseline="0" dirty="0" smtClean="0"/>
              <a:t> </a:t>
            </a:r>
            <a:r>
              <a:rPr lang="en-US" baseline="0" dirty="0" smtClean="0"/>
              <a:t>for adherents, from Muslims and converts, actively </a:t>
            </a:r>
            <a:r>
              <a:rPr lang="en-US" baseline="0" dirty="0" smtClean="0"/>
              <a:t>proselytizing, </a:t>
            </a:r>
            <a:r>
              <a:rPr lang="en-US" baseline="0" dirty="0" smtClean="0"/>
              <a:t>seeking followers and establishing </a:t>
            </a:r>
            <a:r>
              <a:rPr lang="en-US" i="1" baseline="0" dirty="0" err="1" smtClean="0"/>
              <a:t>tariqas</a:t>
            </a:r>
            <a:r>
              <a:rPr lang="en-US" baseline="0" dirty="0" smtClean="0"/>
              <a:t>, all served to </a:t>
            </a:r>
            <a:r>
              <a:rPr lang="en-US" baseline="0" dirty="0" smtClean="0"/>
              <a:t>further </a:t>
            </a:r>
            <a:r>
              <a:rPr lang="en-US" baseline="0" dirty="0" smtClean="0"/>
              <a:t>solidify </a:t>
            </a:r>
            <a:r>
              <a:rPr lang="en-US" baseline="0" dirty="0" smtClean="0"/>
              <a:t>the Islamic </a:t>
            </a:r>
            <a:r>
              <a:rPr lang="en-US" baseline="0" dirty="0" smtClean="0"/>
              <a:t>faith in the region. In </a:t>
            </a:r>
            <a:r>
              <a:rPr lang="en-US" baseline="0" dirty="0" smtClean="0"/>
              <a:t>addition, </a:t>
            </a:r>
            <a:r>
              <a:rPr lang="en-US" baseline="0" dirty="0" smtClean="0"/>
              <a:t>it served to preserve African Islam by incorporating and emphasizing aspects of Islam that relate to traditional west African practices and beliefs, particularly regarding magic, </a:t>
            </a:r>
            <a:r>
              <a:rPr lang="en-US" baseline="0" dirty="0" smtClean="0"/>
              <a:t>miracles and </a:t>
            </a:r>
            <a:r>
              <a:rPr lang="en-US" baseline="0" dirty="0" smtClean="0"/>
              <a:t>talismans</a:t>
            </a:r>
            <a:r>
              <a:rPr lang="en-US" baseline="0" dirty="0" smtClean="0"/>
              <a:t>.(4)</a:t>
            </a:r>
          </a:p>
          <a:p>
            <a:pPr algn="l" rtl="0"/>
            <a:endParaRPr lang="en-US" baseline="0" dirty="0" smtClean="0"/>
          </a:p>
          <a:p>
            <a:pPr algn="l" rtl="0"/>
            <a:r>
              <a:rPr lang="en-US" b="1" baseline="0" dirty="0" smtClean="0"/>
              <a:t>Footnotes:</a:t>
            </a:r>
          </a:p>
          <a:p>
            <a:pPr algn="l" rtl="0"/>
            <a:r>
              <a:rPr lang="en-US" b="0" baseline="0" dirty="0" smtClean="0"/>
              <a:t>(1) </a:t>
            </a:r>
            <a:r>
              <a:rPr lang="en-US" sz="1200" kern="1200" dirty="0" err="1" smtClean="0">
                <a:solidFill>
                  <a:schemeClr val="tx1"/>
                </a:solidFill>
                <a:latin typeface="+mn-lt"/>
                <a:ea typeface="+mn-ea"/>
                <a:cs typeface="+mn-cs"/>
              </a:rPr>
              <a:t>Vikør</a:t>
            </a:r>
            <a:r>
              <a:rPr lang="en-US" sz="1200" kern="1200" dirty="0" smtClean="0">
                <a:solidFill>
                  <a:schemeClr val="tx1"/>
                </a:solidFill>
                <a:latin typeface="+mn-lt"/>
                <a:ea typeface="+mn-ea"/>
                <a:cs typeface="+mn-cs"/>
              </a:rPr>
              <a:t>, K. S. 'Sufi brotherhoods in Africa', </a:t>
            </a:r>
            <a:r>
              <a:rPr lang="en-US" sz="1200" i="1" kern="1200" dirty="0" smtClean="0">
                <a:solidFill>
                  <a:schemeClr val="tx1"/>
                </a:solidFill>
                <a:latin typeface="+mn-lt"/>
                <a:ea typeface="+mn-ea"/>
                <a:cs typeface="+mn-cs"/>
              </a:rPr>
              <a:t>The history of Islam in Africa</a:t>
            </a:r>
            <a:r>
              <a:rPr lang="en-US" sz="1200" kern="1200" dirty="0" smtClean="0">
                <a:solidFill>
                  <a:schemeClr val="tx1"/>
                </a:solidFill>
                <a:latin typeface="+mn-lt"/>
                <a:ea typeface="+mn-ea"/>
                <a:cs typeface="+mn-cs"/>
              </a:rPr>
              <a:t>, 2000, pp. 441-476</a:t>
            </a:r>
            <a:endParaRPr lang="en-US" b="0" baseline="0" dirty="0" smtClean="0"/>
          </a:p>
          <a:p>
            <a:pPr algn="l" rtl="0"/>
            <a:r>
              <a:rPr lang="en-US" b="0" baseline="0" dirty="0" smtClean="0"/>
              <a:t>(2)</a:t>
            </a:r>
            <a:r>
              <a:rPr lang="en-US" sz="1200" kern="1200" dirty="0" smtClean="0">
                <a:solidFill>
                  <a:schemeClr val="tx1"/>
                </a:solidFill>
                <a:latin typeface="+mn-lt"/>
                <a:ea typeface="+mn-ea"/>
                <a:cs typeface="+mn-cs"/>
              </a:rPr>
              <a:t> </a:t>
            </a:r>
            <a:r>
              <a:rPr lang="en-US" sz="1200" kern="1200" dirty="0" err="1" smtClean="0">
                <a:solidFill>
                  <a:schemeClr val="tx1"/>
                </a:solidFill>
                <a:latin typeface="+mn-lt"/>
                <a:ea typeface="+mn-ea"/>
                <a:cs typeface="+mn-cs"/>
              </a:rPr>
              <a:t>Ismael,T</a:t>
            </a:r>
            <a:r>
              <a:rPr lang="en-US" sz="1200" kern="1200" dirty="0" smtClean="0">
                <a:solidFill>
                  <a:schemeClr val="tx1"/>
                </a:solidFill>
                <a:latin typeface="+mn-lt"/>
                <a:ea typeface="+mn-ea"/>
                <a:cs typeface="+mn-cs"/>
              </a:rPr>
              <a:t>. Y.' Islam in Sub – Saharan Africa', </a:t>
            </a:r>
            <a:r>
              <a:rPr lang="en-US" sz="1200" i="1" kern="1200" dirty="0" smtClean="0">
                <a:solidFill>
                  <a:schemeClr val="tx1"/>
                </a:solidFill>
                <a:latin typeface="+mn-lt"/>
                <a:ea typeface="+mn-ea"/>
                <a:cs typeface="+mn-cs"/>
              </a:rPr>
              <a:t>Current History</a:t>
            </a:r>
            <a:r>
              <a:rPr lang="en-US" sz="1200" kern="1200" dirty="0" smtClean="0">
                <a:solidFill>
                  <a:schemeClr val="tx1"/>
                </a:solidFill>
                <a:latin typeface="+mn-lt"/>
                <a:ea typeface="+mn-ea"/>
                <a:cs typeface="+mn-cs"/>
              </a:rPr>
              <a:t>, No. 56, March, 1969, pp. 147</a:t>
            </a:r>
            <a:endParaRPr lang="en-US" b="0" baseline="0" dirty="0" smtClean="0"/>
          </a:p>
          <a:p>
            <a:pPr algn="l" rtl="0"/>
            <a:r>
              <a:rPr lang="en-US" b="0" baseline="0" dirty="0" smtClean="0"/>
              <a:t>(3) </a:t>
            </a:r>
            <a:r>
              <a:rPr lang="en-US" sz="1200" kern="1200" dirty="0" err="1" smtClean="0">
                <a:solidFill>
                  <a:schemeClr val="tx1"/>
                </a:solidFill>
                <a:latin typeface="+mn-lt"/>
                <a:ea typeface="+mn-ea"/>
                <a:cs typeface="+mn-cs"/>
              </a:rPr>
              <a:t>Vikør</a:t>
            </a:r>
            <a:r>
              <a:rPr lang="en-US" sz="1200" kern="1200" dirty="0" smtClean="0">
                <a:solidFill>
                  <a:schemeClr val="tx1"/>
                </a:solidFill>
                <a:latin typeface="+mn-lt"/>
                <a:ea typeface="+mn-ea"/>
                <a:cs typeface="+mn-cs"/>
              </a:rPr>
              <a:t>, K. S. 'Sufi brotherhoods in Africa', </a:t>
            </a:r>
            <a:r>
              <a:rPr lang="en-US" sz="1200" i="1" kern="1200" dirty="0" smtClean="0">
                <a:solidFill>
                  <a:schemeClr val="tx1"/>
                </a:solidFill>
                <a:latin typeface="+mn-lt"/>
                <a:ea typeface="+mn-ea"/>
                <a:cs typeface="+mn-cs"/>
              </a:rPr>
              <a:t>The history of Islam in Africa</a:t>
            </a:r>
            <a:r>
              <a:rPr lang="en-US" sz="1200" kern="1200" dirty="0" smtClean="0">
                <a:solidFill>
                  <a:schemeClr val="tx1"/>
                </a:solidFill>
                <a:latin typeface="+mn-lt"/>
                <a:ea typeface="+mn-ea"/>
                <a:cs typeface="+mn-cs"/>
              </a:rPr>
              <a:t>, 2000, pp. 441-476</a:t>
            </a:r>
            <a:endParaRPr lang="en-US" b="0" baseline="0" dirty="0" smtClean="0"/>
          </a:p>
          <a:p>
            <a:pPr algn="l" rtl="0"/>
            <a:r>
              <a:rPr lang="en-US" b="0" baseline="0" dirty="0" smtClean="0"/>
              <a:t>(4)</a:t>
            </a:r>
            <a:r>
              <a:rPr lang="en-US" sz="1200" kern="1200" dirty="0" err="1" smtClean="0">
                <a:solidFill>
                  <a:schemeClr val="tx1"/>
                </a:solidFill>
                <a:latin typeface="+mn-lt"/>
                <a:ea typeface="+mn-ea"/>
                <a:cs typeface="+mn-cs"/>
              </a:rPr>
              <a:t>Ismael,T</a:t>
            </a:r>
            <a:r>
              <a:rPr lang="en-US" sz="1200" kern="1200" dirty="0" smtClean="0">
                <a:solidFill>
                  <a:schemeClr val="tx1"/>
                </a:solidFill>
                <a:latin typeface="+mn-lt"/>
                <a:ea typeface="+mn-ea"/>
                <a:cs typeface="+mn-cs"/>
              </a:rPr>
              <a:t>. Y.' Islam in Sub – Saharan Africa', </a:t>
            </a:r>
            <a:r>
              <a:rPr lang="en-US" sz="1200" i="1" kern="1200" dirty="0" smtClean="0">
                <a:solidFill>
                  <a:schemeClr val="tx1"/>
                </a:solidFill>
                <a:latin typeface="+mn-lt"/>
                <a:ea typeface="+mn-ea"/>
                <a:cs typeface="+mn-cs"/>
              </a:rPr>
              <a:t>Current History</a:t>
            </a:r>
            <a:r>
              <a:rPr lang="en-US" sz="1200" kern="1200" dirty="0" smtClean="0">
                <a:solidFill>
                  <a:schemeClr val="tx1"/>
                </a:solidFill>
                <a:latin typeface="+mn-lt"/>
                <a:ea typeface="+mn-ea"/>
                <a:cs typeface="+mn-cs"/>
              </a:rPr>
              <a:t>, No. 56, March, 1969, pp. 147-8</a:t>
            </a:r>
            <a:endParaRPr lang="en-US" b="0" baseline="0" dirty="0" smtClean="0"/>
          </a:p>
          <a:p>
            <a:pPr algn="l" rtl="0"/>
            <a:endParaRPr lang="en-US" dirty="0"/>
          </a:p>
        </p:txBody>
      </p:sp>
      <p:sp>
        <p:nvSpPr>
          <p:cNvPr id="4" name="Slide Number Placeholder 3"/>
          <p:cNvSpPr>
            <a:spLocks noGrp="1"/>
          </p:cNvSpPr>
          <p:nvPr>
            <p:ph type="sldNum" sz="quarter" idx="10"/>
          </p:nvPr>
        </p:nvSpPr>
        <p:spPr/>
        <p:txBody>
          <a:bodyPr/>
          <a:lstStyle/>
          <a:p>
            <a:fld id="{5A5E7037-D2DB-4915-AF9D-580C4475F1EB}" type="slidenum">
              <a:rPr lang="ar-SA" smtClean="0"/>
              <a:pPr/>
              <a:t>42</a:t>
            </a:fld>
            <a:endParaRPr lang="ar-SA"/>
          </a:p>
        </p:txBody>
      </p:sp>
    </p:spTree>
    <p:extLst>
      <p:ext uri="{BB962C8B-B14F-4D97-AF65-F5344CB8AC3E}">
        <p14:creationId xmlns="" xmlns:p14="http://schemas.microsoft.com/office/powerpoint/2010/main" val="1170670531"/>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70000" lnSpcReduction="20000"/>
          </a:bodyPr>
          <a:lstStyle/>
          <a:p>
            <a:pPr algn="l" rtl="0"/>
            <a:r>
              <a:rPr lang="en-US" dirty="0" smtClean="0"/>
              <a:t>The jihad movements</a:t>
            </a:r>
            <a:r>
              <a:rPr lang="en-US" baseline="0" dirty="0" smtClean="0"/>
              <a:t> and </a:t>
            </a:r>
            <a:r>
              <a:rPr lang="en-US" baseline="0" dirty="0" smtClean="0"/>
              <a:t>traditions </a:t>
            </a:r>
            <a:r>
              <a:rPr lang="en-US" baseline="0" dirty="0" smtClean="0"/>
              <a:t>of this period </a:t>
            </a:r>
            <a:r>
              <a:rPr lang="en-US" baseline="0" dirty="0" smtClean="0"/>
              <a:t>were influenced </a:t>
            </a:r>
            <a:r>
              <a:rPr lang="en-US" baseline="0" dirty="0" smtClean="0"/>
              <a:t>by and passed down from different Islamic </a:t>
            </a:r>
            <a:r>
              <a:rPr lang="en-US" baseline="0" dirty="0" smtClean="0"/>
              <a:t>networks.</a:t>
            </a:r>
            <a:endParaRPr lang="en-US" baseline="0" dirty="0" smtClean="0"/>
          </a:p>
          <a:p>
            <a:pPr algn="l" rtl="0"/>
            <a:endParaRPr lang="en-US" baseline="0" dirty="0" smtClean="0"/>
          </a:p>
          <a:p>
            <a:pPr algn="l" rtl="0"/>
            <a:r>
              <a:rPr lang="en-US" baseline="0" dirty="0" smtClean="0"/>
              <a:t>The 17</a:t>
            </a:r>
            <a:r>
              <a:rPr lang="en-US" baseline="30000" dirty="0" smtClean="0"/>
              <a:t>th</a:t>
            </a:r>
            <a:r>
              <a:rPr lang="en-US" baseline="0" dirty="0" smtClean="0"/>
              <a:t> century Jihad led by Nasir Ad-Din, and </a:t>
            </a:r>
            <a:r>
              <a:rPr lang="en-US" baseline="0" dirty="0" smtClean="0"/>
              <a:t>the </a:t>
            </a:r>
            <a:r>
              <a:rPr lang="en-US" baseline="0" dirty="0" err="1" smtClean="0"/>
              <a:t>Sharbubba</a:t>
            </a:r>
            <a:r>
              <a:rPr lang="en-US" baseline="0" dirty="0" smtClean="0"/>
              <a:t> </a:t>
            </a:r>
            <a:r>
              <a:rPr lang="en-US" baseline="0" dirty="0" smtClean="0"/>
              <a:t>movement of scholars influenced many scholars and </a:t>
            </a:r>
            <a:r>
              <a:rPr lang="en-US" baseline="0" dirty="0" smtClean="0"/>
              <a:t>Muslims, particularly in their understanding of the </a:t>
            </a:r>
            <a:r>
              <a:rPr lang="en-US" baseline="0" dirty="0" smtClean="0"/>
              <a:t>establishment of an Ideal Islamic state. By this time, and more so by the 18</a:t>
            </a:r>
            <a:r>
              <a:rPr lang="en-US" baseline="30000" dirty="0" smtClean="0"/>
              <a:t>th</a:t>
            </a:r>
            <a:r>
              <a:rPr lang="en-US" baseline="0" dirty="0" smtClean="0"/>
              <a:t> and 19</a:t>
            </a:r>
            <a:r>
              <a:rPr lang="en-US" baseline="30000" dirty="0" smtClean="0"/>
              <a:t>th</a:t>
            </a:r>
            <a:r>
              <a:rPr lang="en-US" baseline="0" dirty="0" smtClean="0"/>
              <a:t> centuries, the mentality of many west African Muslims from </a:t>
            </a:r>
            <a:r>
              <a:rPr lang="en-US" baseline="0" dirty="0" smtClean="0"/>
              <a:t>different </a:t>
            </a:r>
            <a:r>
              <a:rPr lang="en-US" baseline="0" dirty="0" smtClean="0"/>
              <a:t>states </a:t>
            </a:r>
            <a:r>
              <a:rPr lang="en-US" baseline="0" dirty="0" smtClean="0"/>
              <a:t>had </a:t>
            </a:r>
            <a:r>
              <a:rPr lang="en-US" baseline="0" dirty="0" smtClean="0"/>
              <a:t>moved towards a more orthodox understanding of Islam, as opposed to a syncretic interpretation of African Islam. Many scholars in particular were no longer willing to accept the mixing of Islamic and pagan beliefs and practices, and many scholars also were </a:t>
            </a:r>
            <a:r>
              <a:rPr lang="en-US" baseline="0" dirty="0" smtClean="0"/>
              <a:t>not willing </a:t>
            </a:r>
            <a:r>
              <a:rPr lang="en-US" baseline="0" dirty="0" smtClean="0"/>
              <a:t>to stand by and practice the </a:t>
            </a:r>
            <a:r>
              <a:rPr lang="en-US" baseline="0" dirty="0" err="1" smtClean="0"/>
              <a:t>Jakhanke</a:t>
            </a:r>
            <a:r>
              <a:rPr lang="en-US" baseline="0" dirty="0" smtClean="0"/>
              <a:t> </a:t>
            </a:r>
            <a:r>
              <a:rPr lang="en-US" baseline="0" dirty="0" smtClean="0"/>
              <a:t>model of patience, teaching and </a:t>
            </a:r>
            <a:r>
              <a:rPr lang="en-US" baseline="0" dirty="0" smtClean="0"/>
              <a:t>non-political </a:t>
            </a:r>
            <a:r>
              <a:rPr lang="en-US" baseline="0" dirty="0" smtClean="0"/>
              <a:t>involvement</a:t>
            </a:r>
            <a:r>
              <a:rPr lang="en-US" baseline="0" dirty="0" smtClean="0"/>
              <a:t>.(1)</a:t>
            </a:r>
            <a:endParaRPr lang="en-US" baseline="0" dirty="0" smtClean="0"/>
          </a:p>
          <a:p>
            <a:pPr algn="l" rtl="0"/>
            <a:endParaRPr lang="en-US" baseline="0" dirty="0" smtClean="0"/>
          </a:p>
          <a:p>
            <a:pPr algn="l" rtl="0"/>
            <a:r>
              <a:rPr lang="en-US" baseline="0" dirty="0" smtClean="0"/>
              <a:t>From the major networks that contributed to the Jihads in this period was </a:t>
            </a:r>
            <a:r>
              <a:rPr lang="en-US" b="1" baseline="0" dirty="0" smtClean="0"/>
              <a:t>the tradition of </a:t>
            </a:r>
            <a:r>
              <a:rPr lang="en-US" b="1" i="1" baseline="0" dirty="0" smtClean="0"/>
              <a:t>Fulani</a:t>
            </a:r>
            <a:r>
              <a:rPr lang="en-US" b="1" baseline="0" dirty="0" smtClean="0"/>
              <a:t> or </a:t>
            </a:r>
            <a:r>
              <a:rPr lang="en-US" b="1" i="1" baseline="0" dirty="0" err="1" smtClean="0"/>
              <a:t>fulbe</a:t>
            </a:r>
            <a:r>
              <a:rPr lang="en-US" b="1" baseline="0" dirty="0" smtClean="0"/>
              <a:t> </a:t>
            </a:r>
            <a:r>
              <a:rPr lang="en-US" baseline="0" dirty="0" smtClean="0"/>
              <a:t>scholarship and the intellectual </a:t>
            </a:r>
            <a:r>
              <a:rPr lang="en-US" baseline="0" dirty="0" smtClean="0"/>
              <a:t>traditions in ‘scholar </a:t>
            </a:r>
            <a:r>
              <a:rPr lang="en-US" baseline="0" dirty="0" smtClean="0"/>
              <a:t>families</a:t>
            </a:r>
            <a:r>
              <a:rPr lang="en-US" baseline="0" dirty="0" smtClean="0"/>
              <a:t>.’ </a:t>
            </a:r>
            <a:r>
              <a:rPr lang="en-US" baseline="0" dirty="0" smtClean="0"/>
              <a:t>The </a:t>
            </a:r>
            <a:r>
              <a:rPr lang="en-US" i="1" baseline="0" dirty="0" err="1" smtClean="0"/>
              <a:t>fulbe</a:t>
            </a:r>
            <a:r>
              <a:rPr lang="en-US" baseline="0" dirty="0" smtClean="0"/>
              <a:t> scholars are mostly responsible for the passing down of the jihad tradition of the </a:t>
            </a:r>
            <a:r>
              <a:rPr lang="en-US" baseline="0" dirty="0" err="1" smtClean="0"/>
              <a:t>Shurbubba</a:t>
            </a:r>
            <a:r>
              <a:rPr lang="en-US" baseline="0" dirty="0" smtClean="0"/>
              <a:t> </a:t>
            </a:r>
            <a:r>
              <a:rPr lang="en-US" baseline="0" dirty="0" smtClean="0"/>
              <a:t>movement, practice of jihad, reform, Islamic </a:t>
            </a:r>
            <a:r>
              <a:rPr lang="en-US" baseline="0" dirty="0" smtClean="0"/>
              <a:t>unmixed orthodoxy, </a:t>
            </a:r>
            <a:r>
              <a:rPr lang="en-US" baseline="0" dirty="0" smtClean="0"/>
              <a:t>and the Establishment of </a:t>
            </a:r>
            <a:r>
              <a:rPr lang="en-US" baseline="0" dirty="0" smtClean="0"/>
              <a:t>an Islamic </a:t>
            </a:r>
            <a:r>
              <a:rPr lang="en-US" baseline="0" dirty="0" smtClean="0"/>
              <a:t>state based on the early caliphs.  Both </a:t>
            </a:r>
            <a:r>
              <a:rPr lang="en-US" baseline="0" dirty="0" err="1" smtClean="0"/>
              <a:t>Uthman</a:t>
            </a:r>
            <a:r>
              <a:rPr lang="en-US" baseline="0" dirty="0" smtClean="0"/>
              <a:t> don </a:t>
            </a:r>
            <a:r>
              <a:rPr lang="en-US" baseline="0" dirty="0" err="1" smtClean="0"/>
              <a:t>Fodio</a:t>
            </a:r>
            <a:r>
              <a:rPr lang="en-US" baseline="0" dirty="0" smtClean="0"/>
              <a:t>, Umar Tall and other leaders in the different jihad movements, studied at an early age under the </a:t>
            </a:r>
            <a:r>
              <a:rPr lang="en-US" i="1" baseline="0" dirty="0" err="1" smtClean="0"/>
              <a:t>fulbe</a:t>
            </a:r>
            <a:r>
              <a:rPr lang="en-US" i="1" baseline="0" dirty="0" smtClean="0"/>
              <a:t>/Fulan</a:t>
            </a:r>
            <a:r>
              <a:rPr lang="en-US" baseline="0" dirty="0" smtClean="0"/>
              <a:t>i </a:t>
            </a:r>
            <a:r>
              <a:rPr lang="en-US" baseline="0" dirty="0" smtClean="0"/>
              <a:t>scholarship network</a:t>
            </a:r>
            <a:r>
              <a:rPr lang="en-US" baseline="0" dirty="0" smtClean="0"/>
              <a:t>.(2) Furthermore, </a:t>
            </a:r>
            <a:r>
              <a:rPr lang="en-US" baseline="0" dirty="0" smtClean="0"/>
              <a:t>other traditions, students and intellectual descendents of the great Sheikh </a:t>
            </a:r>
            <a:r>
              <a:rPr lang="en-US" baseline="0" dirty="0" smtClean="0"/>
              <a:t>al-</a:t>
            </a:r>
            <a:r>
              <a:rPr lang="en-US" baseline="0" dirty="0" err="1" smtClean="0"/>
              <a:t>Maghilli</a:t>
            </a:r>
            <a:r>
              <a:rPr lang="en-US" baseline="0" dirty="0" smtClean="0"/>
              <a:t> </a:t>
            </a:r>
            <a:r>
              <a:rPr lang="en-US" baseline="0" dirty="0" smtClean="0"/>
              <a:t>of Algeria had a major influence on the Jihad of Don </a:t>
            </a:r>
            <a:r>
              <a:rPr lang="en-US" baseline="0" dirty="0" err="1" smtClean="0"/>
              <a:t>fodio</a:t>
            </a:r>
            <a:r>
              <a:rPr lang="en-US" baseline="0" dirty="0" smtClean="0"/>
              <a:t>. It is apparent from </a:t>
            </a:r>
            <a:r>
              <a:rPr lang="en-US" baseline="0" dirty="0" smtClean="0"/>
              <a:t>don </a:t>
            </a:r>
            <a:r>
              <a:rPr lang="en-US" baseline="0" dirty="0" err="1" smtClean="0"/>
              <a:t>Fodios</a:t>
            </a:r>
            <a:r>
              <a:rPr lang="en-US" baseline="0" dirty="0" smtClean="0"/>
              <a:t> </a:t>
            </a:r>
            <a:r>
              <a:rPr lang="en-US" baseline="0" dirty="0" smtClean="0"/>
              <a:t>writings, the influence and impact of sheikh </a:t>
            </a:r>
            <a:r>
              <a:rPr lang="en-US" baseline="0" dirty="0" smtClean="0"/>
              <a:t>al-</a:t>
            </a:r>
            <a:r>
              <a:rPr lang="en-US" baseline="0" dirty="0" err="1" smtClean="0"/>
              <a:t>Maghilli</a:t>
            </a:r>
            <a:r>
              <a:rPr lang="en-US" baseline="0" dirty="0" smtClean="0"/>
              <a:t>.(3)</a:t>
            </a:r>
            <a:endParaRPr lang="en-US" baseline="0" dirty="0" smtClean="0"/>
          </a:p>
          <a:p>
            <a:pPr algn="l" rtl="0"/>
            <a:endParaRPr lang="en-US" baseline="0" dirty="0" smtClean="0"/>
          </a:p>
          <a:p>
            <a:pPr algn="l" rtl="0"/>
            <a:r>
              <a:rPr lang="en-US" b="1" baseline="0" dirty="0" smtClean="0"/>
              <a:t>Sufism</a:t>
            </a:r>
            <a:r>
              <a:rPr lang="en-US" baseline="0" dirty="0" smtClean="0"/>
              <a:t> played a critical role in legitimizing the Jihads. In the case of </a:t>
            </a:r>
            <a:r>
              <a:rPr lang="en-US" baseline="0" dirty="0" err="1" smtClean="0"/>
              <a:t>Uthman</a:t>
            </a:r>
            <a:r>
              <a:rPr lang="en-US" baseline="0" dirty="0" smtClean="0"/>
              <a:t> don </a:t>
            </a:r>
            <a:r>
              <a:rPr lang="en-US" baseline="0" dirty="0" err="1" smtClean="0"/>
              <a:t>Fodio</a:t>
            </a:r>
            <a:r>
              <a:rPr lang="en-US" baseline="0" dirty="0" smtClean="0"/>
              <a:t>, it is claimed that he had been visited in a vision by </a:t>
            </a:r>
            <a:r>
              <a:rPr lang="en-US" baseline="0" dirty="0" smtClean="0"/>
              <a:t>Abdul-</a:t>
            </a:r>
            <a:r>
              <a:rPr lang="en-US" baseline="0" dirty="0" err="1" smtClean="0"/>
              <a:t>Qadir</a:t>
            </a:r>
            <a:r>
              <a:rPr lang="en-US" baseline="0" dirty="0" smtClean="0"/>
              <a:t> </a:t>
            </a:r>
            <a:r>
              <a:rPr lang="en-US" baseline="0" dirty="0" err="1" smtClean="0"/>
              <a:t>Jaylani</a:t>
            </a:r>
            <a:r>
              <a:rPr lang="en-US" baseline="0" dirty="0" smtClean="0"/>
              <a:t>, and received authorization for the movement, </a:t>
            </a:r>
            <a:r>
              <a:rPr lang="en-US" baseline="0" dirty="0" smtClean="0"/>
              <a:t>undoubtedly </a:t>
            </a:r>
            <a:r>
              <a:rPr lang="en-US" baseline="0" dirty="0" smtClean="0"/>
              <a:t>giving don </a:t>
            </a:r>
            <a:r>
              <a:rPr lang="en-US" baseline="0" dirty="0" err="1" smtClean="0"/>
              <a:t>Fodio</a:t>
            </a:r>
            <a:r>
              <a:rPr lang="en-US" baseline="0" dirty="0" smtClean="0"/>
              <a:t> legitimacy </a:t>
            </a:r>
            <a:r>
              <a:rPr lang="en-US" baseline="0" dirty="0" smtClean="0"/>
              <a:t>among </a:t>
            </a:r>
            <a:r>
              <a:rPr lang="en-US" baseline="0" dirty="0" smtClean="0"/>
              <a:t>Muslims, </a:t>
            </a:r>
            <a:r>
              <a:rPr lang="en-US" baseline="0" dirty="0" smtClean="0"/>
              <a:t>in particularly among members of the </a:t>
            </a:r>
            <a:r>
              <a:rPr lang="en-US" i="1" baseline="0" dirty="0" err="1" smtClean="0"/>
              <a:t>Qadiriyya</a:t>
            </a:r>
            <a:r>
              <a:rPr lang="en-US" baseline="0" dirty="0" smtClean="0"/>
              <a:t>. </a:t>
            </a:r>
            <a:r>
              <a:rPr lang="en-US" baseline="0" dirty="0" smtClean="0"/>
              <a:t>However, neither </a:t>
            </a:r>
            <a:r>
              <a:rPr lang="en-US" baseline="0" dirty="0" smtClean="0"/>
              <a:t>the movement nor its teachings were focused on the </a:t>
            </a:r>
            <a:r>
              <a:rPr lang="en-US" i="1" baseline="0" dirty="0" err="1" smtClean="0"/>
              <a:t>Qadiriyya</a:t>
            </a:r>
            <a:r>
              <a:rPr lang="en-US" baseline="0" dirty="0" smtClean="0"/>
              <a:t> </a:t>
            </a:r>
            <a:r>
              <a:rPr lang="en-US" i="1" baseline="0" dirty="0" err="1" smtClean="0"/>
              <a:t>tariqa</a:t>
            </a:r>
            <a:r>
              <a:rPr lang="en-US" baseline="0" dirty="0" smtClean="0"/>
              <a:t>, the knowledge </a:t>
            </a:r>
            <a:r>
              <a:rPr lang="en-US" baseline="0" dirty="0" smtClean="0"/>
              <a:t>taught </a:t>
            </a:r>
            <a:r>
              <a:rPr lang="en-US" baseline="0" dirty="0" smtClean="0"/>
              <a:t>didn’t specify a specific </a:t>
            </a:r>
            <a:r>
              <a:rPr lang="en-US" i="1" baseline="0" dirty="0" err="1" smtClean="0"/>
              <a:t>tariqa</a:t>
            </a:r>
            <a:r>
              <a:rPr lang="en-US" baseline="0" dirty="0" smtClean="0"/>
              <a:t> and was more concerned with ridding the region of </a:t>
            </a:r>
            <a:r>
              <a:rPr lang="en-US" baseline="0" dirty="0" smtClean="0"/>
              <a:t>un-Islamic </a:t>
            </a:r>
            <a:r>
              <a:rPr lang="en-US" baseline="0" dirty="0" smtClean="0"/>
              <a:t>practices and beliefs. This was until other </a:t>
            </a:r>
            <a:r>
              <a:rPr lang="en-US" i="1" baseline="0" dirty="0" err="1" smtClean="0"/>
              <a:t>tariqas</a:t>
            </a:r>
            <a:r>
              <a:rPr lang="en-US" baseline="0" dirty="0" smtClean="0"/>
              <a:t> gained influence in the </a:t>
            </a:r>
            <a:r>
              <a:rPr lang="en-US" baseline="0" dirty="0" err="1" smtClean="0"/>
              <a:t>Sokoto</a:t>
            </a:r>
            <a:r>
              <a:rPr lang="en-US" baseline="0" dirty="0" smtClean="0"/>
              <a:t> caliphate, only after this did the </a:t>
            </a:r>
            <a:r>
              <a:rPr lang="en-US" baseline="0" dirty="0" smtClean="0"/>
              <a:t>importance of the </a:t>
            </a:r>
            <a:r>
              <a:rPr lang="en-US" i="1" baseline="0" dirty="0" err="1" smtClean="0"/>
              <a:t>Qadiriyya</a:t>
            </a:r>
            <a:r>
              <a:rPr lang="en-US" baseline="0" dirty="0" smtClean="0"/>
              <a:t> </a:t>
            </a:r>
            <a:r>
              <a:rPr lang="en-US" baseline="0" dirty="0" smtClean="0"/>
              <a:t>identity </a:t>
            </a:r>
            <a:r>
              <a:rPr lang="en-US" baseline="0" dirty="0" smtClean="0"/>
              <a:t>grow and </a:t>
            </a:r>
            <a:r>
              <a:rPr lang="en-US" baseline="0" dirty="0" smtClean="0"/>
              <a:t>was </a:t>
            </a:r>
            <a:r>
              <a:rPr lang="en-US" baseline="0" dirty="0" smtClean="0"/>
              <a:t>emphasized.(4)</a:t>
            </a:r>
            <a:endParaRPr lang="en-US" baseline="0" dirty="0" smtClean="0"/>
          </a:p>
          <a:p>
            <a:pPr algn="l" rtl="0"/>
            <a:endParaRPr lang="en-US" baseline="0" dirty="0" smtClean="0"/>
          </a:p>
          <a:p>
            <a:pPr algn="l" rtl="0"/>
            <a:r>
              <a:rPr lang="en-US" baseline="0" dirty="0" smtClean="0"/>
              <a:t>Likewise Umar Tall’s Jihad was legitimized by the fact that he claimed to have received authority from Muhammad </a:t>
            </a:r>
            <a:r>
              <a:rPr lang="en-US" baseline="0" dirty="0" err="1" smtClean="0"/>
              <a:t>Ghali</a:t>
            </a:r>
            <a:r>
              <a:rPr lang="en-US" baseline="0" dirty="0" smtClean="0"/>
              <a:t>, a </a:t>
            </a:r>
            <a:r>
              <a:rPr lang="en-US" baseline="0" dirty="0" smtClean="0"/>
              <a:t>major figure in the </a:t>
            </a:r>
            <a:r>
              <a:rPr lang="en-US" i="1" baseline="0" dirty="0" err="1" smtClean="0"/>
              <a:t>Tidjani</a:t>
            </a:r>
            <a:r>
              <a:rPr lang="en-US" baseline="0" dirty="0" smtClean="0"/>
              <a:t> </a:t>
            </a:r>
            <a:r>
              <a:rPr lang="en-US" i="1" baseline="0" dirty="0" err="1" smtClean="0"/>
              <a:t>tariqa</a:t>
            </a:r>
            <a:r>
              <a:rPr lang="en-US" baseline="0" dirty="0" smtClean="0"/>
              <a:t>, he was given the title of representative and caliph of the </a:t>
            </a:r>
            <a:r>
              <a:rPr lang="en-US" i="1" baseline="0" dirty="0" err="1" smtClean="0"/>
              <a:t>tidjaniya</a:t>
            </a:r>
            <a:r>
              <a:rPr lang="en-US" i="1" baseline="0" dirty="0" smtClean="0"/>
              <a:t> </a:t>
            </a:r>
            <a:r>
              <a:rPr lang="en-US" baseline="0" dirty="0" smtClean="0"/>
              <a:t> </a:t>
            </a:r>
            <a:r>
              <a:rPr lang="en-US" baseline="0" dirty="0" smtClean="0"/>
              <a:t>in </a:t>
            </a:r>
            <a:r>
              <a:rPr lang="en-US" baseline="0" dirty="0" smtClean="0"/>
              <a:t>West </a:t>
            </a:r>
            <a:r>
              <a:rPr lang="en-US" baseline="0" dirty="0" smtClean="0"/>
              <a:t>Africa. This impacted him greatly and led to large followings when he </a:t>
            </a:r>
            <a:r>
              <a:rPr lang="en-US" baseline="0" dirty="0" smtClean="0"/>
              <a:t>began </a:t>
            </a:r>
            <a:r>
              <a:rPr lang="en-US" baseline="0" dirty="0" smtClean="0"/>
              <a:t>his </a:t>
            </a:r>
            <a:r>
              <a:rPr lang="en-US" baseline="0" dirty="0" smtClean="0"/>
              <a:t>mission upon his </a:t>
            </a:r>
            <a:r>
              <a:rPr lang="en-US" baseline="0" dirty="0" smtClean="0"/>
              <a:t>return to </a:t>
            </a:r>
            <a:r>
              <a:rPr lang="en-US" baseline="0" dirty="0" smtClean="0"/>
              <a:t>West </a:t>
            </a:r>
            <a:r>
              <a:rPr lang="en-US" baseline="0" dirty="0" smtClean="0"/>
              <a:t>Africa</a:t>
            </a:r>
            <a:r>
              <a:rPr lang="en-US" baseline="0" dirty="0" smtClean="0"/>
              <a:t>.(5)</a:t>
            </a:r>
            <a:endParaRPr lang="en-US" baseline="0" dirty="0" smtClean="0"/>
          </a:p>
          <a:p>
            <a:pPr algn="l" rtl="0"/>
            <a:endParaRPr lang="en-US" baseline="0" dirty="0" smtClean="0"/>
          </a:p>
          <a:p>
            <a:pPr algn="l" rtl="0"/>
            <a:r>
              <a:rPr lang="en-US" baseline="0" dirty="0" smtClean="0"/>
              <a:t>Sufism assisted many of these jihads in legitimization and in gaining support for their reform movements, but didn’t necessarily play a role in reform, laws, or even Islamic knowledge and practices.</a:t>
            </a:r>
          </a:p>
          <a:p>
            <a:pPr algn="l" rtl="0"/>
            <a:endParaRPr lang="en-US" baseline="0" dirty="0" smtClean="0"/>
          </a:p>
          <a:p>
            <a:pPr algn="l" rtl="0"/>
            <a:r>
              <a:rPr lang="en-US" b="1" dirty="0" smtClean="0"/>
              <a:t>Hajj: </a:t>
            </a:r>
            <a:r>
              <a:rPr lang="en-US" dirty="0" smtClean="0"/>
              <a:t>The Hajj network</a:t>
            </a:r>
            <a:r>
              <a:rPr lang="en-US" baseline="0" dirty="0" smtClean="0"/>
              <a:t>, </a:t>
            </a:r>
            <a:r>
              <a:rPr lang="en-US" baseline="0" dirty="0" smtClean="0"/>
              <a:t>as is the case throughout Islamic history, </a:t>
            </a:r>
            <a:r>
              <a:rPr lang="en-US" baseline="0" dirty="0" smtClean="0"/>
              <a:t>influenced scholars and jihad </a:t>
            </a:r>
            <a:r>
              <a:rPr lang="en-US" baseline="0" dirty="0" smtClean="0"/>
              <a:t>movements. In </a:t>
            </a:r>
            <a:r>
              <a:rPr lang="en-US" baseline="0" dirty="0" smtClean="0"/>
              <a:t>the case of Umar Tall, it was upon his return from hajj, where he met the </a:t>
            </a:r>
            <a:r>
              <a:rPr lang="en-US" baseline="0" dirty="0" err="1" smtClean="0"/>
              <a:t>Tidjani</a:t>
            </a:r>
            <a:r>
              <a:rPr lang="en-US" baseline="0" dirty="0" smtClean="0"/>
              <a:t> </a:t>
            </a:r>
            <a:r>
              <a:rPr lang="en-US" baseline="0" dirty="0" smtClean="0"/>
              <a:t>sheikh, that he began his </a:t>
            </a:r>
            <a:r>
              <a:rPr lang="en-US" i="1" baseline="0" dirty="0" err="1" smtClean="0"/>
              <a:t>dawah</a:t>
            </a:r>
            <a:r>
              <a:rPr lang="en-US" baseline="0" dirty="0" smtClean="0"/>
              <a:t>. It was his studies and the influence he received there that encouraged him to start his </a:t>
            </a:r>
            <a:r>
              <a:rPr lang="en-US" i="1" baseline="0" dirty="0" err="1" smtClean="0"/>
              <a:t>dawah</a:t>
            </a:r>
            <a:r>
              <a:rPr lang="en-US" baseline="0" dirty="0" smtClean="0"/>
              <a:t>, jihad, reform and </a:t>
            </a:r>
            <a:r>
              <a:rPr lang="en-US" baseline="0" dirty="0" smtClean="0"/>
              <a:t>to </a:t>
            </a:r>
            <a:r>
              <a:rPr lang="en-US" baseline="0" dirty="0" smtClean="0"/>
              <a:t>act as the </a:t>
            </a:r>
            <a:r>
              <a:rPr lang="en-US" baseline="0" dirty="0" smtClean="0"/>
              <a:t>propagator </a:t>
            </a:r>
            <a:r>
              <a:rPr lang="en-US" baseline="0" dirty="0" smtClean="0"/>
              <a:t>of the </a:t>
            </a:r>
            <a:r>
              <a:rPr lang="en-US" i="0" baseline="0" dirty="0" err="1" smtClean="0"/>
              <a:t>Tidjani</a:t>
            </a:r>
            <a:r>
              <a:rPr lang="en-US" baseline="0" dirty="0" smtClean="0"/>
              <a:t> </a:t>
            </a:r>
            <a:r>
              <a:rPr lang="en-US" i="1" baseline="0" dirty="0" err="1" smtClean="0"/>
              <a:t>tariqa</a:t>
            </a:r>
            <a:r>
              <a:rPr lang="en-US" baseline="0" dirty="0" smtClean="0"/>
              <a:t>. Likewise </a:t>
            </a:r>
            <a:r>
              <a:rPr lang="en-US" baseline="0" dirty="0" err="1" smtClean="0"/>
              <a:t>Uthman</a:t>
            </a:r>
            <a:r>
              <a:rPr lang="en-US" baseline="0" dirty="0" smtClean="0"/>
              <a:t> don </a:t>
            </a:r>
            <a:r>
              <a:rPr lang="en-US" baseline="0" dirty="0" err="1" smtClean="0"/>
              <a:t>Fodio’s</a:t>
            </a:r>
            <a:r>
              <a:rPr lang="en-US" baseline="0" dirty="0" smtClean="0"/>
              <a:t> </a:t>
            </a:r>
            <a:r>
              <a:rPr lang="en-US" baseline="0" dirty="0" smtClean="0"/>
              <a:t>main teacher, </a:t>
            </a:r>
            <a:r>
              <a:rPr lang="en-US" baseline="0" dirty="0" err="1" smtClean="0"/>
              <a:t>Jibril</a:t>
            </a:r>
            <a:r>
              <a:rPr lang="en-US" baseline="0" dirty="0" smtClean="0"/>
              <a:t> </a:t>
            </a:r>
            <a:r>
              <a:rPr lang="en-US" baseline="0" dirty="0" err="1" smtClean="0"/>
              <a:t>ibn</a:t>
            </a:r>
            <a:r>
              <a:rPr lang="en-US" baseline="0" dirty="0" smtClean="0"/>
              <a:t> </a:t>
            </a:r>
            <a:r>
              <a:rPr lang="en-US" baseline="0" dirty="0" err="1" smtClean="0"/>
              <a:t>Umar</a:t>
            </a:r>
            <a:r>
              <a:rPr lang="en-US" baseline="0" dirty="0" smtClean="0"/>
              <a:t> (d.) had </a:t>
            </a:r>
            <a:r>
              <a:rPr lang="en-US" baseline="0" dirty="0" smtClean="0"/>
              <a:t>made hajj and studied </a:t>
            </a:r>
            <a:r>
              <a:rPr lang="en-US" baseline="0" dirty="0" smtClean="0"/>
              <a:t>there, he </a:t>
            </a:r>
            <a:r>
              <a:rPr lang="en-US" baseline="0" dirty="0" smtClean="0"/>
              <a:t>had a great impact on don </a:t>
            </a:r>
            <a:r>
              <a:rPr lang="en-US" baseline="0" dirty="0" err="1" smtClean="0"/>
              <a:t>Fodio</a:t>
            </a:r>
            <a:r>
              <a:rPr lang="en-US" baseline="0" dirty="0" smtClean="0"/>
              <a:t> </a:t>
            </a:r>
            <a:r>
              <a:rPr lang="en-US" baseline="0" dirty="0" smtClean="0"/>
              <a:t>and his revivalist ambitions</a:t>
            </a:r>
            <a:r>
              <a:rPr lang="en-US" baseline="0" dirty="0" smtClean="0"/>
              <a:t>.(6)</a:t>
            </a:r>
          </a:p>
          <a:p>
            <a:pPr algn="l" rtl="0"/>
            <a:endParaRPr lang="en-US" baseline="0" dirty="0" smtClean="0"/>
          </a:p>
          <a:p>
            <a:pPr algn="l" rtl="0"/>
            <a:r>
              <a:rPr lang="en-US" b="1" baseline="0" dirty="0" smtClean="0"/>
              <a:t>Footnotes:</a:t>
            </a:r>
          </a:p>
          <a:p>
            <a:pPr marL="228600" indent="-228600" algn="l" rtl="0">
              <a:buAutoNum type="arabicParenBoth"/>
            </a:pPr>
            <a:r>
              <a:rPr lang="en-US" sz="1200" kern="1200" dirty="0" err="1" smtClean="0">
                <a:solidFill>
                  <a:schemeClr val="tx1"/>
                </a:solidFill>
                <a:latin typeface="+mn-lt"/>
                <a:ea typeface="+mn-ea"/>
                <a:cs typeface="+mn-cs"/>
              </a:rPr>
              <a:t>Nyang</a:t>
            </a:r>
            <a:r>
              <a:rPr lang="en-US" sz="1200" kern="1200" dirty="0" smtClean="0">
                <a:solidFill>
                  <a:schemeClr val="tx1"/>
                </a:solidFill>
                <a:latin typeface="+mn-lt"/>
                <a:ea typeface="+mn-ea"/>
                <a:cs typeface="+mn-cs"/>
              </a:rPr>
              <a:t>, S. S. 'Islam and Politics In West Africa', </a:t>
            </a:r>
            <a:r>
              <a:rPr lang="en-US" sz="1200" i="1" kern="1200" dirty="0" smtClean="0">
                <a:solidFill>
                  <a:schemeClr val="tx1"/>
                </a:solidFill>
                <a:latin typeface="+mn-lt"/>
                <a:ea typeface="+mn-ea"/>
                <a:cs typeface="+mn-cs"/>
              </a:rPr>
              <a:t>A Journal of Opinion</a:t>
            </a:r>
            <a:r>
              <a:rPr lang="en-US" sz="1200" kern="1200" dirty="0" smtClean="0">
                <a:solidFill>
                  <a:schemeClr val="tx1"/>
                </a:solidFill>
                <a:latin typeface="+mn-lt"/>
                <a:ea typeface="+mn-ea"/>
                <a:cs typeface="+mn-cs"/>
              </a:rPr>
              <a:t>, Vol. 13, 1984, p. 21/</a:t>
            </a:r>
          </a:p>
          <a:p>
            <a:pPr marL="228600" indent="-228600" algn="l" rtl="0">
              <a:buNone/>
            </a:pPr>
            <a:r>
              <a:rPr lang="en-US" sz="1200" kern="1200" dirty="0" smtClean="0">
                <a:solidFill>
                  <a:schemeClr val="tx1"/>
                </a:solidFill>
                <a:latin typeface="+mn-lt"/>
                <a:ea typeface="+mn-ea"/>
                <a:cs typeface="+mn-cs"/>
              </a:rPr>
              <a:t> </a:t>
            </a:r>
            <a:r>
              <a:rPr lang="en-US" sz="1200" kern="1200" dirty="0" err="1" smtClean="0">
                <a:solidFill>
                  <a:schemeClr val="tx1"/>
                </a:solidFill>
                <a:latin typeface="+mn-lt"/>
                <a:ea typeface="+mn-ea"/>
                <a:cs typeface="+mn-cs"/>
              </a:rPr>
              <a:t>Margari</a:t>
            </a:r>
            <a:r>
              <a:rPr lang="en-US" sz="1200" kern="1200" dirty="0" smtClean="0">
                <a:solidFill>
                  <a:schemeClr val="tx1"/>
                </a:solidFill>
                <a:latin typeface="+mn-lt"/>
                <a:ea typeface="+mn-ea"/>
                <a:cs typeface="+mn-cs"/>
              </a:rPr>
              <a:t> Hill, </a:t>
            </a:r>
            <a:r>
              <a:rPr lang="en-US" sz="1200" i="1" kern="1200" dirty="0" smtClean="0">
                <a:solidFill>
                  <a:schemeClr val="tx1"/>
                </a:solidFill>
                <a:latin typeface="+mn-lt"/>
                <a:ea typeface="+mn-ea"/>
                <a:cs typeface="+mn-cs"/>
              </a:rPr>
              <a:t>The Spread of Islam in West Africa: Containment, Mixing, and Reform from the Eighth to the Twentieth Century</a:t>
            </a:r>
            <a:r>
              <a:rPr lang="en-US" sz="1200" kern="1200" dirty="0" smtClean="0">
                <a:solidFill>
                  <a:schemeClr val="tx1"/>
                </a:solidFill>
                <a:latin typeface="+mn-lt"/>
                <a:ea typeface="+mn-ea"/>
                <a:cs typeface="+mn-cs"/>
              </a:rPr>
              <a:t> (Stanford: Stanford University, 2009)</a:t>
            </a:r>
            <a:endParaRPr lang="en-US" baseline="0" dirty="0" smtClean="0"/>
          </a:p>
          <a:p>
            <a:pPr marL="0" marR="0" indent="0" algn="l" defTabSz="914400" rtl="0" eaLnBrk="1" fontAlgn="auto" latinLnBrk="0" hangingPunct="1">
              <a:lnSpc>
                <a:spcPct val="100000"/>
              </a:lnSpc>
              <a:spcBef>
                <a:spcPts val="0"/>
              </a:spcBef>
              <a:spcAft>
                <a:spcPts val="0"/>
              </a:spcAft>
              <a:buClrTx/>
              <a:buSzTx/>
              <a:buFontTx/>
              <a:buNone/>
              <a:tabLst/>
              <a:defRPr/>
            </a:pPr>
            <a:r>
              <a:rPr lang="en-US" baseline="0" dirty="0" smtClean="0"/>
              <a:t>(2)</a:t>
            </a:r>
            <a:r>
              <a:rPr lang="en-US" sz="1200" kern="1200" dirty="0" smtClean="0">
                <a:solidFill>
                  <a:schemeClr val="tx1"/>
                </a:solidFill>
                <a:latin typeface="+mn-lt"/>
                <a:ea typeface="+mn-ea"/>
                <a:cs typeface="+mn-cs"/>
              </a:rPr>
              <a:t> Thurston, A. 'West Africa, Jihad Movements in' in Oxford Islamic Studies Online. </a:t>
            </a:r>
            <a:r>
              <a:rPr lang="en-US" sz="1200" i="1" kern="1200" dirty="0" smtClean="0">
                <a:solidFill>
                  <a:schemeClr val="tx1"/>
                </a:solidFill>
                <a:latin typeface="+mn-lt"/>
                <a:ea typeface="+mn-ea"/>
                <a:cs typeface="+mn-cs"/>
              </a:rPr>
              <a:t>Oxford Islamic Studies Online</a:t>
            </a:r>
            <a:r>
              <a:rPr lang="en-US" sz="1200" kern="1200" dirty="0" smtClean="0">
                <a:solidFill>
                  <a:schemeClr val="tx1"/>
                </a:solidFill>
                <a:latin typeface="+mn-lt"/>
                <a:ea typeface="+mn-ea"/>
                <a:cs typeface="+mn-cs"/>
              </a:rPr>
              <a:t>. Available at:  http://www.oxfordislamicstudies.com.ezproxy.uwtsd.ac.uk/article/opr/t343/e0131 (Accessed: 01-Jun-2018)</a:t>
            </a:r>
            <a:r>
              <a:rPr lang="en-US" sz="1200" kern="1200" baseline="0" dirty="0" smtClean="0">
                <a:solidFill>
                  <a:schemeClr val="tx1"/>
                </a:solidFill>
                <a:latin typeface="+mn-lt"/>
                <a:ea typeface="+mn-ea"/>
                <a:cs typeface="+mn-cs"/>
              </a:rPr>
              <a:t> p.1</a:t>
            </a:r>
            <a:endParaRPr lang="en-US" baseline="0" dirty="0" smtClean="0"/>
          </a:p>
          <a:p>
            <a:pPr marL="0" marR="0" indent="0" algn="l" defTabSz="914400" rtl="0" eaLnBrk="1" fontAlgn="auto" latinLnBrk="0" hangingPunct="1">
              <a:lnSpc>
                <a:spcPct val="100000"/>
              </a:lnSpc>
              <a:spcBef>
                <a:spcPts val="0"/>
              </a:spcBef>
              <a:spcAft>
                <a:spcPts val="0"/>
              </a:spcAft>
              <a:buClrTx/>
              <a:buSzTx/>
              <a:buFontTx/>
              <a:buNone/>
              <a:tabLst/>
              <a:defRPr/>
            </a:pPr>
            <a:r>
              <a:rPr lang="en-US" baseline="0" dirty="0" smtClean="0"/>
              <a:t>(3)</a:t>
            </a:r>
            <a:r>
              <a:rPr lang="en-US" sz="1200" kern="1200" dirty="0" smtClean="0">
                <a:solidFill>
                  <a:schemeClr val="tx1"/>
                </a:solidFill>
                <a:latin typeface="+mn-lt"/>
                <a:ea typeface="+mn-ea"/>
                <a:cs typeface="+mn-cs"/>
              </a:rPr>
              <a:t> A. </a:t>
            </a:r>
            <a:r>
              <a:rPr lang="en-US" sz="1200" kern="1200" dirty="0" err="1" smtClean="0">
                <a:solidFill>
                  <a:schemeClr val="tx1"/>
                </a:solidFill>
                <a:latin typeface="+mn-lt"/>
                <a:ea typeface="+mn-ea"/>
                <a:cs typeface="+mn-cs"/>
              </a:rPr>
              <a:t>Rahman</a:t>
            </a:r>
            <a:r>
              <a:rPr lang="en-US" sz="1200" kern="1200" dirty="0" smtClean="0">
                <a:solidFill>
                  <a:schemeClr val="tx1"/>
                </a:solidFill>
                <a:latin typeface="+mn-lt"/>
                <a:ea typeface="+mn-ea"/>
                <a:cs typeface="+mn-cs"/>
              </a:rPr>
              <a:t> I. </a:t>
            </a:r>
            <a:r>
              <a:rPr lang="en-US" sz="1200" kern="1200" dirty="0" err="1" smtClean="0">
                <a:solidFill>
                  <a:schemeClr val="tx1"/>
                </a:solidFill>
                <a:latin typeface="+mn-lt"/>
                <a:ea typeface="+mn-ea"/>
                <a:cs typeface="+mn-cs"/>
              </a:rPr>
              <a:t>Doi</a:t>
            </a:r>
            <a:r>
              <a:rPr lang="en-US" sz="1200" kern="1200" dirty="0" smtClean="0">
                <a:solidFill>
                  <a:schemeClr val="tx1"/>
                </a:solidFill>
                <a:latin typeface="+mn-lt"/>
                <a:ea typeface="+mn-ea"/>
                <a:cs typeface="+mn-cs"/>
              </a:rPr>
              <a:t>, </a:t>
            </a:r>
            <a:r>
              <a:rPr lang="en-US" sz="1200" i="1" kern="1200" dirty="0" smtClean="0">
                <a:solidFill>
                  <a:schemeClr val="tx1"/>
                </a:solidFill>
                <a:latin typeface="+mn-lt"/>
                <a:ea typeface="+mn-ea"/>
                <a:cs typeface="+mn-cs"/>
              </a:rPr>
              <a:t>Spread of Islam in West Africa</a:t>
            </a:r>
            <a:r>
              <a:rPr lang="en-US" sz="1200" kern="1200" dirty="0" smtClean="0">
                <a:solidFill>
                  <a:schemeClr val="tx1"/>
                </a:solidFill>
                <a:latin typeface="+mn-lt"/>
                <a:ea typeface="+mn-ea"/>
                <a:cs typeface="+mn-cs"/>
              </a:rPr>
              <a:t> (</a:t>
            </a:r>
            <a:r>
              <a:rPr lang="en-US" sz="1200" kern="1200" dirty="0" err="1" smtClean="0">
                <a:solidFill>
                  <a:schemeClr val="tx1"/>
                </a:solidFill>
                <a:latin typeface="+mn-lt"/>
                <a:ea typeface="+mn-ea"/>
                <a:cs typeface="+mn-cs"/>
              </a:rPr>
              <a:t>IslamReligion</a:t>
            </a:r>
            <a:r>
              <a:rPr lang="en-US" sz="1200" kern="1200" dirty="0" smtClean="0">
                <a:solidFill>
                  <a:schemeClr val="tx1"/>
                </a:solidFill>
                <a:latin typeface="+mn-lt"/>
                <a:ea typeface="+mn-ea"/>
                <a:cs typeface="+mn-cs"/>
              </a:rPr>
              <a:t>, 2006)</a:t>
            </a:r>
            <a:endParaRPr lang="en-US" baseline="0" dirty="0" smtClean="0"/>
          </a:p>
          <a:p>
            <a:pPr algn="l" rtl="0"/>
            <a:r>
              <a:rPr lang="en-US" baseline="0" dirty="0" smtClean="0"/>
              <a:t>(4)</a:t>
            </a:r>
            <a:r>
              <a:rPr lang="en-US" sz="1200" kern="1200" dirty="0" smtClean="0">
                <a:solidFill>
                  <a:schemeClr val="tx1"/>
                </a:solidFill>
                <a:latin typeface="+mn-lt"/>
                <a:ea typeface="+mn-ea"/>
                <a:cs typeface="+mn-cs"/>
              </a:rPr>
              <a:t> </a:t>
            </a:r>
            <a:r>
              <a:rPr lang="en-US" sz="1200" kern="1200" dirty="0" err="1" smtClean="0">
                <a:solidFill>
                  <a:schemeClr val="tx1"/>
                </a:solidFill>
                <a:latin typeface="+mn-lt"/>
                <a:ea typeface="+mn-ea"/>
                <a:cs typeface="+mn-cs"/>
              </a:rPr>
              <a:t>Vikør</a:t>
            </a:r>
            <a:r>
              <a:rPr lang="en-US" sz="1200" kern="1200" dirty="0" smtClean="0">
                <a:solidFill>
                  <a:schemeClr val="tx1"/>
                </a:solidFill>
                <a:latin typeface="+mn-lt"/>
                <a:ea typeface="+mn-ea"/>
                <a:cs typeface="+mn-cs"/>
              </a:rPr>
              <a:t>, K. S. 'Sufi brotherhoods in Africa', </a:t>
            </a:r>
            <a:r>
              <a:rPr lang="en-US" sz="1200" i="1" kern="1200" dirty="0" smtClean="0">
                <a:solidFill>
                  <a:schemeClr val="tx1"/>
                </a:solidFill>
                <a:latin typeface="+mn-lt"/>
                <a:ea typeface="+mn-ea"/>
                <a:cs typeface="+mn-cs"/>
              </a:rPr>
              <a:t>The history of Islam in Africa</a:t>
            </a:r>
            <a:r>
              <a:rPr lang="en-US" sz="1200" kern="1200" dirty="0" smtClean="0">
                <a:solidFill>
                  <a:schemeClr val="tx1"/>
                </a:solidFill>
                <a:latin typeface="+mn-lt"/>
                <a:ea typeface="+mn-ea"/>
                <a:cs typeface="+mn-cs"/>
              </a:rPr>
              <a:t>, 2000, pp. 441-476</a:t>
            </a:r>
            <a:endParaRPr lang="en-US" baseline="0" dirty="0" smtClean="0"/>
          </a:p>
          <a:p>
            <a:pPr marL="0" marR="0" indent="0" algn="l" defTabSz="914400" rtl="0" eaLnBrk="1" fontAlgn="auto" latinLnBrk="0" hangingPunct="1">
              <a:lnSpc>
                <a:spcPct val="100000"/>
              </a:lnSpc>
              <a:spcBef>
                <a:spcPts val="0"/>
              </a:spcBef>
              <a:spcAft>
                <a:spcPts val="0"/>
              </a:spcAft>
              <a:buClrTx/>
              <a:buSzTx/>
              <a:buFontTx/>
              <a:buNone/>
              <a:tabLst/>
              <a:defRPr/>
            </a:pPr>
            <a:r>
              <a:rPr lang="en-US" baseline="0" dirty="0" smtClean="0"/>
              <a:t>(5) </a:t>
            </a:r>
            <a:r>
              <a:rPr lang="en-US" sz="1200" kern="1200" dirty="0" smtClean="0">
                <a:solidFill>
                  <a:schemeClr val="tx1"/>
                </a:solidFill>
                <a:latin typeface="+mn-lt"/>
                <a:ea typeface="+mn-ea"/>
                <a:cs typeface="+mn-cs"/>
              </a:rPr>
              <a:t>Ryan, P. J. 'The Mystical Theology of </a:t>
            </a:r>
            <a:r>
              <a:rPr lang="en-US" sz="1200" kern="1200" dirty="0" err="1" smtClean="0">
                <a:solidFill>
                  <a:schemeClr val="tx1"/>
                </a:solidFill>
                <a:latin typeface="+mn-lt"/>
                <a:ea typeface="+mn-ea"/>
                <a:cs typeface="+mn-cs"/>
              </a:rPr>
              <a:t>Tidjani</a:t>
            </a:r>
            <a:r>
              <a:rPr lang="en-US" sz="1200" kern="1200" dirty="0" smtClean="0">
                <a:solidFill>
                  <a:schemeClr val="tx1"/>
                </a:solidFill>
                <a:latin typeface="+mn-lt"/>
                <a:ea typeface="+mn-ea"/>
                <a:cs typeface="+mn-cs"/>
              </a:rPr>
              <a:t>  Sufism and its social significance in West Africa', </a:t>
            </a:r>
            <a:r>
              <a:rPr lang="en-US" sz="1200" i="1" kern="1200" dirty="0" smtClean="0">
                <a:solidFill>
                  <a:schemeClr val="tx1"/>
                </a:solidFill>
                <a:latin typeface="+mn-lt"/>
                <a:ea typeface="+mn-ea"/>
                <a:cs typeface="+mn-cs"/>
              </a:rPr>
              <a:t>Journal of Religion in Africa</a:t>
            </a:r>
            <a:r>
              <a:rPr lang="en-US" sz="1200" kern="1200" dirty="0" smtClean="0">
                <a:solidFill>
                  <a:schemeClr val="tx1"/>
                </a:solidFill>
                <a:latin typeface="+mn-lt"/>
                <a:ea typeface="+mn-ea"/>
                <a:cs typeface="+mn-cs"/>
              </a:rPr>
              <a:t>, Volume 30, Issue 2, pp. 208 – 224</a:t>
            </a:r>
          </a:p>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latin typeface="+mn-lt"/>
                <a:ea typeface="+mn-ea"/>
                <a:cs typeface="+mn-cs"/>
              </a:rPr>
              <a:t>(6) </a:t>
            </a:r>
            <a:r>
              <a:rPr lang="en-US" sz="1200" kern="1200" dirty="0" err="1" smtClean="0">
                <a:solidFill>
                  <a:schemeClr val="tx1"/>
                </a:solidFill>
                <a:latin typeface="+mn-lt"/>
                <a:ea typeface="+mn-ea"/>
                <a:cs typeface="+mn-cs"/>
              </a:rPr>
              <a:t>Vikør</a:t>
            </a:r>
            <a:r>
              <a:rPr lang="en-US" sz="1200" kern="1200" dirty="0" smtClean="0">
                <a:solidFill>
                  <a:schemeClr val="tx1"/>
                </a:solidFill>
                <a:latin typeface="+mn-lt"/>
                <a:ea typeface="+mn-ea"/>
                <a:cs typeface="+mn-cs"/>
              </a:rPr>
              <a:t>, K. S. 'Sufi brotherhoods in Africa', </a:t>
            </a:r>
            <a:r>
              <a:rPr lang="en-US" sz="1200" i="1" kern="1200" dirty="0" smtClean="0">
                <a:solidFill>
                  <a:schemeClr val="tx1"/>
                </a:solidFill>
                <a:latin typeface="+mn-lt"/>
                <a:ea typeface="+mn-ea"/>
                <a:cs typeface="+mn-cs"/>
              </a:rPr>
              <a:t>The history of Islam in Africa</a:t>
            </a:r>
            <a:r>
              <a:rPr lang="en-US" sz="1200" kern="1200" dirty="0" smtClean="0">
                <a:solidFill>
                  <a:schemeClr val="tx1"/>
                </a:solidFill>
                <a:latin typeface="+mn-lt"/>
                <a:ea typeface="+mn-ea"/>
                <a:cs typeface="+mn-cs"/>
              </a:rPr>
              <a:t>, 2000, pp. 441-476</a:t>
            </a:r>
          </a:p>
          <a:p>
            <a:pPr algn="l" rtl="0"/>
            <a:endParaRPr lang="en-US" dirty="0"/>
          </a:p>
        </p:txBody>
      </p:sp>
      <p:sp>
        <p:nvSpPr>
          <p:cNvPr id="4" name="Slide Number Placeholder 3"/>
          <p:cNvSpPr>
            <a:spLocks noGrp="1"/>
          </p:cNvSpPr>
          <p:nvPr>
            <p:ph type="sldNum" sz="quarter" idx="10"/>
          </p:nvPr>
        </p:nvSpPr>
        <p:spPr/>
        <p:txBody>
          <a:bodyPr/>
          <a:lstStyle/>
          <a:p>
            <a:fld id="{5A5E7037-D2DB-4915-AF9D-580C4475F1EB}" type="slidenum">
              <a:rPr lang="ar-SA" smtClean="0"/>
              <a:pPr/>
              <a:t>43</a:t>
            </a:fld>
            <a:endParaRPr lang="ar-SA"/>
          </a:p>
        </p:txBody>
      </p:sp>
    </p:spTree>
    <p:extLst>
      <p:ext uri="{BB962C8B-B14F-4D97-AF65-F5344CB8AC3E}">
        <p14:creationId xmlns="" xmlns:p14="http://schemas.microsoft.com/office/powerpoint/2010/main" val="3854788608"/>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err="1" smtClean="0"/>
              <a:t>Koromoko</a:t>
            </a:r>
            <a:r>
              <a:rPr lang="en-US" dirty="0" smtClean="0"/>
              <a:t> </a:t>
            </a:r>
            <a:r>
              <a:rPr lang="en-US" dirty="0" smtClean="0"/>
              <a:t>Alfa (d.1751) </a:t>
            </a:r>
            <a:r>
              <a:rPr lang="en-US" dirty="0" smtClean="0"/>
              <a:t>launched the </a:t>
            </a:r>
            <a:r>
              <a:rPr lang="en-US" dirty="0" err="1" smtClean="0"/>
              <a:t>Futa</a:t>
            </a:r>
            <a:r>
              <a:rPr lang="en-US" dirty="0" smtClean="0"/>
              <a:t> </a:t>
            </a:r>
            <a:r>
              <a:rPr lang="en-US" dirty="0" err="1" smtClean="0"/>
              <a:t>Jollon</a:t>
            </a:r>
            <a:r>
              <a:rPr lang="en-US" dirty="0" smtClean="0"/>
              <a:t> </a:t>
            </a:r>
            <a:r>
              <a:rPr lang="en-US" dirty="0" smtClean="0"/>
              <a:t>jihad</a:t>
            </a:r>
            <a:r>
              <a:rPr lang="en-US" baseline="0" dirty="0" smtClean="0"/>
              <a:t> in </a:t>
            </a:r>
            <a:r>
              <a:rPr lang="en-US" dirty="0" smtClean="0"/>
              <a:t>1727 </a:t>
            </a:r>
            <a:r>
              <a:rPr lang="en-US" dirty="0" smtClean="0"/>
              <a:t>after his father, and scholar Alfa </a:t>
            </a:r>
            <a:r>
              <a:rPr lang="en-US" dirty="0" err="1" smtClean="0"/>
              <a:t>Ba</a:t>
            </a:r>
            <a:r>
              <a:rPr lang="en-US" dirty="0" smtClean="0"/>
              <a:t> </a:t>
            </a:r>
            <a:r>
              <a:rPr lang="en-US" dirty="0" smtClean="0"/>
              <a:t>(d.1727) had </a:t>
            </a:r>
            <a:r>
              <a:rPr lang="en-US" dirty="0" smtClean="0"/>
              <a:t>gathered support since 1725, yet died before the waging of Jihad. They established an Islamic Imamate, which continued to rule until it was defeated in 1896.</a:t>
            </a:r>
          </a:p>
          <a:p>
            <a:pPr marL="0" marR="0" indent="0" algn="l" defTabSz="914400" rtl="0" eaLnBrk="1" fontAlgn="auto" latinLnBrk="0" hangingPunct="1">
              <a:lnSpc>
                <a:spcPct val="100000"/>
              </a:lnSpc>
              <a:spcBef>
                <a:spcPts val="0"/>
              </a:spcBef>
              <a:spcAft>
                <a:spcPts val="0"/>
              </a:spcAft>
              <a:buClrTx/>
              <a:buSzTx/>
              <a:buFontTx/>
              <a:buNone/>
              <a:tabLst/>
              <a:defRPr/>
            </a:pPr>
            <a:endParaRPr lang="en-US" dirty="0" smtClean="0"/>
          </a:p>
          <a:p>
            <a:pPr marL="0" marR="0" indent="0" algn="l" defTabSz="914400" rtl="0" eaLnBrk="1" fontAlgn="auto" latinLnBrk="0" hangingPunct="1">
              <a:lnSpc>
                <a:spcPct val="100000"/>
              </a:lnSpc>
              <a:spcBef>
                <a:spcPts val="0"/>
              </a:spcBef>
              <a:spcAft>
                <a:spcPts val="0"/>
              </a:spcAft>
              <a:buClrTx/>
              <a:buSzTx/>
              <a:buFontTx/>
              <a:buNone/>
              <a:tabLst/>
              <a:defRPr/>
            </a:pPr>
            <a:r>
              <a:rPr lang="en-US" dirty="0" smtClean="0"/>
              <a:t>The </a:t>
            </a:r>
            <a:r>
              <a:rPr lang="en-US" dirty="0" err="1" smtClean="0"/>
              <a:t>Futa</a:t>
            </a:r>
            <a:r>
              <a:rPr lang="en-US" dirty="0" smtClean="0"/>
              <a:t> </a:t>
            </a:r>
            <a:r>
              <a:rPr lang="en-US" dirty="0" smtClean="0"/>
              <a:t>Toro jihad began in the 1760’s and was led by </a:t>
            </a:r>
            <a:r>
              <a:rPr lang="en-US" dirty="0" err="1" smtClean="0"/>
              <a:t>Sulaiman</a:t>
            </a:r>
            <a:r>
              <a:rPr lang="en-US" dirty="0" smtClean="0"/>
              <a:t> </a:t>
            </a:r>
            <a:r>
              <a:rPr lang="en-US" dirty="0" smtClean="0"/>
              <a:t>Bal (d.1775), </a:t>
            </a:r>
            <a:r>
              <a:rPr lang="en-US" dirty="0" smtClean="0"/>
              <a:t>they too were successful in establishing an Islamic state, supported by the </a:t>
            </a:r>
            <a:r>
              <a:rPr lang="en-US" dirty="0" smtClean="0"/>
              <a:t>Fulani </a:t>
            </a:r>
            <a:r>
              <a:rPr lang="en-US" dirty="0" smtClean="0"/>
              <a:t>scholars in the </a:t>
            </a:r>
            <a:r>
              <a:rPr lang="en-US" dirty="0" smtClean="0"/>
              <a:t>Senegal </a:t>
            </a:r>
            <a:r>
              <a:rPr lang="en-US" dirty="0" smtClean="0"/>
              <a:t>region, and were annexed in 1859 by France.</a:t>
            </a:r>
          </a:p>
          <a:p>
            <a:pPr marL="0" marR="0" indent="0" algn="l" defTabSz="914400" rtl="0" eaLnBrk="1" fontAlgn="auto" latinLnBrk="0" hangingPunct="1">
              <a:lnSpc>
                <a:spcPct val="100000"/>
              </a:lnSpc>
              <a:spcBef>
                <a:spcPts val="0"/>
              </a:spcBef>
              <a:spcAft>
                <a:spcPts val="0"/>
              </a:spcAft>
              <a:buClrTx/>
              <a:buSzTx/>
              <a:buFontTx/>
              <a:buNone/>
              <a:tabLst/>
              <a:defRPr/>
            </a:pPr>
            <a:endParaRPr lang="en-US" dirty="0" smtClean="0"/>
          </a:p>
          <a:p>
            <a:pPr marL="0" marR="0" indent="0" algn="l" defTabSz="914400" rtl="0" eaLnBrk="1" fontAlgn="auto" latinLnBrk="0" hangingPunct="1">
              <a:lnSpc>
                <a:spcPct val="100000"/>
              </a:lnSpc>
              <a:spcBef>
                <a:spcPts val="0"/>
              </a:spcBef>
              <a:spcAft>
                <a:spcPts val="0"/>
              </a:spcAft>
              <a:buClrTx/>
              <a:buSzTx/>
              <a:buFontTx/>
              <a:buNone/>
              <a:tabLst/>
              <a:defRPr/>
            </a:pPr>
            <a:r>
              <a:rPr lang="en-US" dirty="0" smtClean="0"/>
              <a:t>Both Jihads had consisted</a:t>
            </a:r>
            <a:r>
              <a:rPr lang="en-US" baseline="0" dirty="0" smtClean="0"/>
              <a:t> of an Islamic rhetoric of cleansing the beliefs of rulers and people in the region, from traditional paganism. These jihads set the precedent and were seen as models for scholars in other parts of </a:t>
            </a:r>
            <a:r>
              <a:rPr lang="en-US" baseline="0" dirty="0" smtClean="0"/>
              <a:t>West Africa, they were </a:t>
            </a:r>
            <a:r>
              <a:rPr lang="en-US" baseline="0" dirty="0" smtClean="0"/>
              <a:t>preludes to the more </a:t>
            </a:r>
            <a:r>
              <a:rPr lang="en-US" baseline="0" dirty="0" smtClean="0"/>
              <a:t>influential </a:t>
            </a:r>
            <a:r>
              <a:rPr lang="en-US" baseline="0" dirty="0" smtClean="0"/>
              <a:t>and powerful </a:t>
            </a:r>
            <a:r>
              <a:rPr lang="en-US" baseline="0" dirty="0" err="1" smtClean="0"/>
              <a:t>Sokoto</a:t>
            </a:r>
            <a:r>
              <a:rPr lang="en-US" baseline="0" dirty="0" smtClean="0"/>
              <a:t> caliphate and </a:t>
            </a:r>
            <a:r>
              <a:rPr lang="en-US" baseline="0" dirty="0" smtClean="0"/>
              <a:t>the Toucouleur </a:t>
            </a:r>
            <a:r>
              <a:rPr lang="en-US" baseline="0" dirty="0" smtClean="0"/>
              <a:t>Empire</a:t>
            </a:r>
            <a:r>
              <a:rPr lang="en-US" baseline="0" dirty="0" smtClean="0"/>
              <a:t>.(1)</a:t>
            </a:r>
            <a:endParaRPr lang="en-US" baseline="0" dirty="0" smtClean="0"/>
          </a:p>
          <a:p>
            <a:pPr marL="0" marR="0" indent="0" algn="l" defTabSz="914400" rtl="0" eaLnBrk="1" fontAlgn="auto" latinLnBrk="0" hangingPunct="1">
              <a:lnSpc>
                <a:spcPct val="100000"/>
              </a:lnSpc>
              <a:spcBef>
                <a:spcPts val="0"/>
              </a:spcBef>
              <a:spcAft>
                <a:spcPts val="0"/>
              </a:spcAft>
              <a:buClrTx/>
              <a:buSzTx/>
              <a:buFontTx/>
              <a:buNone/>
              <a:tabLst/>
              <a:defRPr/>
            </a:pPr>
            <a:endParaRPr lang="en-US" b="1" dirty="0" smtClean="0"/>
          </a:p>
          <a:p>
            <a:pPr marL="0" marR="0" indent="0" algn="l" defTabSz="914400" rtl="0" eaLnBrk="1" fontAlgn="auto" latinLnBrk="0" hangingPunct="1">
              <a:lnSpc>
                <a:spcPct val="100000"/>
              </a:lnSpc>
              <a:spcBef>
                <a:spcPts val="0"/>
              </a:spcBef>
              <a:spcAft>
                <a:spcPts val="0"/>
              </a:spcAft>
              <a:buClrTx/>
              <a:buSzTx/>
              <a:buFontTx/>
              <a:buNone/>
              <a:tabLst/>
              <a:defRPr/>
            </a:pPr>
            <a:r>
              <a:rPr lang="en-US" b="1" dirty="0" smtClean="0"/>
              <a:t>Footnotes:</a:t>
            </a:r>
          </a:p>
          <a:p>
            <a:pPr marL="0" marR="0" indent="0" algn="l" defTabSz="914400" rtl="0" eaLnBrk="1" fontAlgn="auto" latinLnBrk="0" hangingPunct="1">
              <a:lnSpc>
                <a:spcPct val="100000"/>
              </a:lnSpc>
              <a:spcBef>
                <a:spcPts val="0"/>
              </a:spcBef>
              <a:spcAft>
                <a:spcPts val="0"/>
              </a:spcAft>
              <a:buClrTx/>
              <a:buSzTx/>
              <a:buFontTx/>
              <a:buNone/>
              <a:tabLst/>
              <a:defRPr/>
            </a:pPr>
            <a:r>
              <a:rPr lang="en-US" dirty="0" smtClean="0"/>
              <a:t>(1) </a:t>
            </a:r>
            <a:r>
              <a:rPr lang="en-US" sz="1200" kern="1200" dirty="0" smtClean="0">
                <a:solidFill>
                  <a:schemeClr val="tx1"/>
                </a:solidFill>
                <a:latin typeface="+mn-lt"/>
                <a:ea typeface="+mn-ea"/>
                <a:cs typeface="+mn-cs"/>
              </a:rPr>
              <a:t>Thurston, A. 'West Africa, Jihad Movements in' in Oxford Islamic Studies Online. </a:t>
            </a:r>
            <a:r>
              <a:rPr lang="en-US" sz="1200" i="1" kern="1200" dirty="0" smtClean="0">
                <a:solidFill>
                  <a:schemeClr val="tx1"/>
                </a:solidFill>
                <a:latin typeface="+mn-lt"/>
                <a:ea typeface="+mn-ea"/>
                <a:cs typeface="+mn-cs"/>
              </a:rPr>
              <a:t>Oxford Islamic Studies Online</a:t>
            </a:r>
            <a:r>
              <a:rPr lang="en-US" sz="1200" kern="1200" dirty="0" smtClean="0">
                <a:solidFill>
                  <a:schemeClr val="tx1"/>
                </a:solidFill>
                <a:latin typeface="+mn-lt"/>
                <a:ea typeface="+mn-ea"/>
                <a:cs typeface="+mn-cs"/>
              </a:rPr>
              <a:t>. Available at:  http://www.oxfordislamicstudies.com.ezproxy.uwtsd.ac.uk/article/opr/t343/e0131 (Accessed: 01-Jun-2018)</a:t>
            </a:r>
          </a:p>
          <a:p>
            <a:pPr marL="0" marR="0" indent="0" algn="l" defTabSz="914400" rtl="0" eaLnBrk="1" fontAlgn="auto" latinLnBrk="0" hangingPunct="1">
              <a:lnSpc>
                <a:spcPct val="100000"/>
              </a:lnSpc>
              <a:spcBef>
                <a:spcPts val="0"/>
              </a:spcBef>
              <a:spcAft>
                <a:spcPts val="0"/>
              </a:spcAft>
              <a:buClrTx/>
              <a:buSzTx/>
              <a:buFontTx/>
              <a:buNone/>
              <a:tabLst/>
              <a:defRPr/>
            </a:pPr>
            <a:endParaRPr lang="en-US" dirty="0" smtClean="0"/>
          </a:p>
          <a:p>
            <a:pPr algn="l" rtl="0"/>
            <a:endParaRPr lang="ar-SA" dirty="0"/>
          </a:p>
        </p:txBody>
      </p:sp>
      <p:sp>
        <p:nvSpPr>
          <p:cNvPr id="4" name="Slide Number Placeholder 3"/>
          <p:cNvSpPr>
            <a:spLocks noGrp="1"/>
          </p:cNvSpPr>
          <p:nvPr>
            <p:ph type="sldNum" sz="quarter" idx="10"/>
          </p:nvPr>
        </p:nvSpPr>
        <p:spPr/>
        <p:txBody>
          <a:bodyPr/>
          <a:lstStyle/>
          <a:p>
            <a:fld id="{5A5E7037-D2DB-4915-AF9D-580C4475F1EB}" type="slidenum">
              <a:rPr lang="ar-SA" smtClean="0"/>
              <a:pPr/>
              <a:t>44</a:t>
            </a:fld>
            <a:endParaRPr lang="ar-SA"/>
          </a:p>
        </p:txBody>
      </p:sp>
    </p:spTree>
    <p:extLst>
      <p:ext uri="{BB962C8B-B14F-4D97-AF65-F5344CB8AC3E}">
        <p14:creationId xmlns="" xmlns:p14="http://schemas.microsoft.com/office/powerpoint/2010/main" val="1280199346"/>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lgn="l" rtl="0"/>
            <a:r>
              <a:rPr lang="en-US" dirty="0" err="1" smtClean="0"/>
              <a:t>Uthman</a:t>
            </a:r>
            <a:r>
              <a:rPr lang="en-US" dirty="0" smtClean="0"/>
              <a:t> </a:t>
            </a:r>
            <a:r>
              <a:rPr lang="en-US" dirty="0" err="1" smtClean="0"/>
              <a:t>dan</a:t>
            </a:r>
            <a:r>
              <a:rPr lang="en-US" dirty="0" smtClean="0"/>
              <a:t> </a:t>
            </a:r>
            <a:r>
              <a:rPr lang="en-US" dirty="0" err="1" smtClean="0"/>
              <a:t>Fodio</a:t>
            </a:r>
            <a:r>
              <a:rPr lang="en-US" dirty="0" smtClean="0"/>
              <a:t>,</a:t>
            </a:r>
            <a:r>
              <a:rPr lang="en-US" baseline="0" dirty="0" smtClean="0"/>
              <a:t> from the </a:t>
            </a:r>
            <a:r>
              <a:rPr lang="en-US" baseline="0" dirty="0" smtClean="0"/>
              <a:t>Hausa states, </a:t>
            </a:r>
            <a:r>
              <a:rPr lang="en-US" baseline="0" dirty="0" smtClean="0"/>
              <a:t>was part of the </a:t>
            </a:r>
            <a:r>
              <a:rPr lang="en-US" i="1" baseline="0" dirty="0" err="1" smtClean="0"/>
              <a:t>Torodbe</a:t>
            </a:r>
            <a:r>
              <a:rPr lang="en-US" baseline="0" dirty="0" smtClean="0"/>
              <a:t> </a:t>
            </a:r>
            <a:r>
              <a:rPr lang="en-US" baseline="0" dirty="0" smtClean="0"/>
              <a:t>and </a:t>
            </a:r>
            <a:r>
              <a:rPr lang="en-US" i="1" baseline="0" dirty="0" err="1" smtClean="0"/>
              <a:t>Fulbe</a:t>
            </a:r>
            <a:r>
              <a:rPr lang="en-US" baseline="0" dirty="0" smtClean="0"/>
              <a:t> </a:t>
            </a:r>
            <a:r>
              <a:rPr lang="en-US" baseline="0" dirty="0" smtClean="0"/>
              <a:t>line of scholars and traditions. He </a:t>
            </a:r>
            <a:r>
              <a:rPr lang="en-US" baseline="0" dirty="0" smtClean="0"/>
              <a:t>began </a:t>
            </a:r>
            <a:r>
              <a:rPr lang="en-US" baseline="0" dirty="0" smtClean="0"/>
              <a:t>studying from a very young age and began his </a:t>
            </a:r>
            <a:r>
              <a:rPr lang="en-US" i="1" baseline="0" dirty="0" err="1" smtClean="0"/>
              <a:t>dawah</a:t>
            </a:r>
            <a:r>
              <a:rPr lang="en-US" baseline="0" dirty="0" smtClean="0"/>
              <a:t> when he was only 20 years of age. He began, from early on, to criticize the </a:t>
            </a:r>
            <a:r>
              <a:rPr lang="en-US" baseline="0" dirty="0" smtClean="0"/>
              <a:t>syncretism of </a:t>
            </a:r>
            <a:r>
              <a:rPr lang="en-US" baseline="0" dirty="0" smtClean="0"/>
              <a:t>many people in the region, rulers and </a:t>
            </a:r>
            <a:r>
              <a:rPr lang="en-US" baseline="0" dirty="0" smtClean="0"/>
              <a:t>local populations </a:t>
            </a:r>
            <a:r>
              <a:rPr lang="en-US" baseline="0" dirty="0" smtClean="0"/>
              <a:t>alike, they mixed many traditional pagan practices and beliefs with Islamic practices. Dan </a:t>
            </a:r>
            <a:r>
              <a:rPr lang="en-US" baseline="0" dirty="0" err="1" smtClean="0"/>
              <a:t>Fodio</a:t>
            </a:r>
            <a:r>
              <a:rPr lang="en-US" baseline="0" dirty="0" smtClean="0"/>
              <a:t> </a:t>
            </a:r>
            <a:r>
              <a:rPr lang="en-US" baseline="0" dirty="0" smtClean="0"/>
              <a:t>taught the </a:t>
            </a:r>
            <a:r>
              <a:rPr lang="en-US" baseline="0" dirty="0" err="1" smtClean="0"/>
              <a:t>Maliki</a:t>
            </a:r>
            <a:r>
              <a:rPr lang="en-US" baseline="0" dirty="0" smtClean="0"/>
              <a:t> </a:t>
            </a:r>
            <a:r>
              <a:rPr lang="en-US" baseline="0" dirty="0" smtClean="0"/>
              <a:t>school, and </a:t>
            </a:r>
            <a:r>
              <a:rPr lang="en-US" baseline="0" dirty="0" smtClean="0"/>
              <a:t>emphasized </a:t>
            </a:r>
            <a:r>
              <a:rPr lang="en-US" baseline="0" dirty="0" smtClean="0"/>
              <a:t>learning the correct theology as well as obligatory practices including the major pillars of Islam. He also gave attention to the science of the heart and purification of the soul. In general his call was to end </a:t>
            </a:r>
            <a:r>
              <a:rPr lang="en-US" baseline="0" dirty="0" smtClean="0"/>
              <a:t>un-Islamic, </a:t>
            </a:r>
            <a:r>
              <a:rPr lang="en-US" baseline="0" dirty="0" smtClean="0"/>
              <a:t>mixed practices and for Muslims to adhere to the Quran and the </a:t>
            </a:r>
            <a:r>
              <a:rPr lang="en-US" baseline="0" dirty="0" err="1" smtClean="0"/>
              <a:t>Sunnah</a:t>
            </a:r>
            <a:r>
              <a:rPr lang="en-US" baseline="0" dirty="0" smtClean="0"/>
              <a:t> strictly</a:t>
            </a:r>
            <a:r>
              <a:rPr lang="en-US" baseline="0" dirty="0" smtClean="0"/>
              <a:t>. </a:t>
            </a:r>
          </a:p>
          <a:p>
            <a:pPr algn="l" rtl="0"/>
            <a:endParaRPr lang="en-US" baseline="0" dirty="0" smtClean="0"/>
          </a:p>
          <a:p>
            <a:pPr algn="l" rtl="0"/>
            <a:r>
              <a:rPr lang="en-US" baseline="0" dirty="0" smtClean="0"/>
              <a:t>After facing pressure from local rulers, he and his students made </a:t>
            </a:r>
            <a:r>
              <a:rPr lang="en-US" i="1" baseline="0" dirty="0" err="1" smtClean="0"/>
              <a:t>Hijrah</a:t>
            </a:r>
            <a:r>
              <a:rPr lang="en-US" baseline="0" dirty="0" smtClean="0"/>
              <a:t> </a:t>
            </a:r>
            <a:r>
              <a:rPr lang="en-US" baseline="0" dirty="0" smtClean="0"/>
              <a:t>, breaking </a:t>
            </a:r>
            <a:r>
              <a:rPr lang="en-US" baseline="0" dirty="0" smtClean="0"/>
              <a:t>away from the </a:t>
            </a:r>
            <a:r>
              <a:rPr lang="en-US" baseline="0" dirty="0" smtClean="0"/>
              <a:t>king’s </a:t>
            </a:r>
            <a:r>
              <a:rPr lang="en-US" baseline="0" dirty="0" smtClean="0"/>
              <a:t>societies. Local rulers waged war on Dan </a:t>
            </a:r>
            <a:r>
              <a:rPr lang="en-US" baseline="0" dirty="0" err="1" smtClean="0"/>
              <a:t>Fodio’s</a:t>
            </a:r>
            <a:r>
              <a:rPr lang="en-US" baseline="0" dirty="0" smtClean="0"/>
              <a:t> </a:t>
            </a:r>
            <a:r>
              <a:rPr lang="en-US" baseline="0" dirty="0" smtClean="0"/>
              <a:t>community and so he declared jihad against states in the </a:t>
            </a:r>
            <a:r>
              <a:rPr lang="en-US" baseline="0" dirty="0" smtClean="0"/>
              <a:t>Hausa region</a:t>
            </a:r>
            <a:r>
              <a:rPr lang="en-US" baseline="0" dirty="0" smtClean="0"/>
              <a:t>. He and his Brother </a:t>
            </a:r>
            <a:r>
              <a:rPr lang="en-US" baseline="0" dirty="0" err="1" smtClean="0"/>
              <a:t>Abdullahi</a:t>
            </a:r>
            <a:r>
              <a:rPr lang="en-US" baseline="0" dirty="0" smtClean="0"/>
              <a:t>, also a scholar, wrote many treatise concerning issues at their time, </a:t>
            </a:r>
            <a:r>
              <a:rPr lang="en-US" baseline="0" dirty="0" smtClean="0"/>
              <a:t>concerning </a:t>
            </a:r>
            <a:r>
              <a:rPr lang="en-US" baseline="0" dirty="0" smtClean="0"/>
              <a:t>faith and the excommunication of the rulers of the </a:t>
            </a:r>
            <a:r>
              <a:rPr lang="en-US" baseline="0" dirty="0" smtClean="0"/>
              <a:t>Hausa states, </a:t>
            </a:r>
            <a:r>
              <a:rPr lang="en-US" baseline="0" dirty="0" smtClean="0"/>
              <a:t>and the justification  for the Jihad against them, even if they proclaim Islam publically. It </a:t>
            </a:r>
            <a:r>
              <a:rPr lang="en-US" baseline="0" dirty="0" smtClean="0"/>
              <a:t>is apparent </a:t>
            </a:r>
            <a:r>
              <a:rPr lang="en-US" baseline="0" dirty="0" smtClean="0"/>
              <a:t>that </a:t>
            </a:r>
            <a:r>
              <a:rPr lang="en-US" baseline="0" dirty="0" smtClean="0"/>
              <a:t>his call </a:t>
            </a:r>
            <a:r>
              <a:rPr lang="en-US" baseline="0" dirty="0" smtClean="0"/>
              <a:t>was to bring Muslims back to the original sources, unmixed, and that he was heavily influenced by </a:t>
            </a:r>
            <a:r>
              <a:rPr lang="en-US" baseline="0" dirty="0" smtClean="0"/>
              <a:t>Al-</a:t>
            </a:r>
            <a:r>
              <a:rPr lang="en-US" baseline="0" dirty="0" err="1" smtClean="0"/>
              <a:t>Maghilli’s</a:t>
            </a:r>
            <a:r>
              <a:rPr lang="en-US" baseline="0" dirty="0" smtClean="0"/>
              <a:t> </a:t>
            </a:r>
            <a:r>
              <a:rPr lang="en-US" baseline="0" dirty="0" smtClean="0"/>
              <a:t>writings, frequently quoting him in his books.</a:t>
            </a:r>
          </a:p>
          <a:p>
            <a:pPr algn="l" rtl="0"/>
            <a:endParaRPr lang="en-US" baseline="0" dirty="0" smtClean="0"/>
          </a:p>
          <a:p>
            <a:pPr algn="l" rtl="0"/>
            <a:r>
              <a:rPr lang="en-US" baseline="0" dirty="0" smtClean="0"/>
              <a:t>The </a:t>
            </a:r>
            <a:r>
              <a:rPr lang="en-US" baseline="0" dirty="0" err="1" smtClean="0"/>
              <a:t>Sokoto</a:t>
            </a:r>
            <a:r>
              <a:rPr lang="en-US" baseline="0" dirty="0" smtClean="0"/>
              <a:t> </a:t>
            </a:r>
            <a:r>
              <a:rPr lang="en-US" baseline="0" dirty="0" smtClean="0"/>
              <a:t>caliphate ruled a vast area of West </a:t>
            </a:r>
            <a:r>
              <a:rPr lang="en-US" baseline="0" dirty="0" smtClean="0"/>
              <a:t>Africa </a:t>
            </a:r>
            <a:r>
              <a:rPr lang="en-US" baseline="0" dirty="0" smtClean="0"/>
              <a:t>under Islamic law Until 1903, when they were defeated by the </a:t>
            </a:r>
            <a:r>
              <a:rPr lang="en-US" baseline="0" dirty="0" smtClean="0"/>
              <a:t>British.</a:t>
            </a:r>
          </a:p>
          <a:p>
            <a:pPr algn="l" rtl="0"/>
            <a:endParaRPr lang="en-US" baseline="0" dirty="0" smtClean="0"/>
          </a:p>
          <a:p>
            <a:pPr algn="l" rtl="0"/>
            <a:r>
              <a:rPr lang="en-US" b="1" baseline="0" dirty="0" smtClean="0"/>
              <a:t>Footnotes:</a:t>
            </a:r>
          </a:p>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err="1" smtClean="0">
                <a:solidFill>
                  <a:schemeClr val="tx1"/>
                </a:solidFill>
                <a:latin typeface="+mn-lt"/>
                <a:ea typeface="+mn-ea"/>
                <a:cs typeface="+mn-cs"/>
              </a:rPr>
              <a:t>Ibraheem</a:t>
            </a:r>
            <a:r>
              <a:rPr lang="en-US" sz="1200" kern="1200" dirty="0" smtClean="0">
                <a:solidFill>
                  <a:schemeClr val="tx1"/>
                </a:solidFill>
                <a:latin typeface="+mn-lt"/>
                <a:ea typeface="+mn-ea"/>
                <a:cs typeface="+mn-cs"/>
              </a:rPr>
              <a:t> </a:t>
            </a:r>
            <a:r>
              <a:rPr lang="en-US" sz="1200" kern="1200" dirty="0" err="1" smtClean="0">
                <a:solidFill>
                  <a:schemeClr val="tx1"/>
                </a:solidFill>
                <a:latin typeface="+mn-lt"/>
                <a:ea typeface="+mn-ea"/>
                <a:cs typeface="+mn-cs"/>
              </a:rPr>
              <a:t>Sulaiman</a:t>
            </a:r>
            <a:r>
              <a:rPr lang="en-US" sz="1200" kern="1200" dirty="0" smtClean="0">
                <a:solidFill>
                  <a:schemeClr val="tx1"/>
                </a:solidFill>
                <a:latin typeface="+mn-lt"/>
                <a:ea typeface="+mn-ea"/>
                <a:cs typeface="+mn-cs"/>
              </a:rPr>
              <a:t>, The African Caliphate: The Life, Works and Teaching of </a:t>
            </a:r>
            <a:r>
              <a:rPr lang="en-US" sz="1200" kern="1200" dirty="0" err="1" smtClean="0">
                <a:solidFill>
                  <a:schemeClr val="tx1"/>
                </a:solidFill>
                <a:latin typeface="+mn-lt"/>
                <a:ea typeface="+mn-ea"/>
                <a:cs typeface="+mn-cs"/>
              </a:rPr>
              <a:t>Shaykh</a:t>
            </a:r>
            <a:r>
              <a:rPr lang="en-US" sz="1200" kern="1200" dirty="0" smtClean="0">
                <a:solidFill>
                  <a:schemeClr val="tx1"/>
                </a:solidFill>
                <a:latin typeface="+mn-lt"/>
                <a:ea typeface="+mn-ea"/>
                <a:cs typeface="+mn-cs"/>
              </a:rPr>
              <a:t> </a:t>
            </a:r>
            <a:r>
              <a:rPr lang="en-US" sz="1200" kern="1200" dirty="0" err="1" smtClean="0">
                <a:solidFill>
                  <a:schemeClr val="tx1"/>
                </a:solidFill>
                <a:latin typeface="+mn-lt"/>
                <a:ea typeface="+mn-ea"/>
                <a:cs typeface="+mn-cs"/>
              </a:rPr>
              <a:t>Usman</a:t>
            </a:r>
            <a:r>
              <a:rPr lang="en-US" sz="1200" kern="1200" dirty="0" smtClean="0">
                <a:solidFill>
                  <a:schemeClr val="tx1"/>
                </a:solidFill>
                <a:latin typeface="+mn-lt"/>
                <a:ea typeface="+mn-ea"/>
                <a:cs typeface="+mn-cs"/>
              </a:rPr>
              <a:t> Dan </a:t>
            </a:r>
            <a:r>
              <a:rPr lang="en-US" sz="1200" kern="1200" dirty="0" err="1" smtClean="0">
                <a:solidFill>
                  <a:schemeClr val="tx1"/>
                </a:solidFill>
                <a:latin typeface="+mn-lt"/>
                <a:ea typeface="+mn-ea"/>
                <a:cs typeface="+mn-cs"/>
              </a:rPr>
              <a:t>Fodio</a:t>
            </a:r>
            <a:r>
              <a:rPr lang="en-US" sz="1200" kern="1200" dirty="0" smtClean="0">
                <a:solidFill>
                  <a:schemeClr val="tx1"/>
                </a:solidFill>
                <a:latin typeface="+mn-lt"/>
                <a:ea typeface="+mn-ea"/>
                <a:cs typeface="+mn-cs"/>
              </a:rPr>
              <a:t> (1754-1817), (London: </a:t>
            </a:r>
            <a:r>
              <a:rPr lang="en-US" sz="1200" kern="1200" dirty="0" err="1" smtClean="0">
                <a:solidFill>
                  <a:schemeClr val="tx1"/>
                </a:solidFill>
                <a:latin typeface="+mn-lt"/>
                <a:ea typeface="+mn-ea"/>
                <a:cs typeface="+mn-cs"/>
              </a:rPr>
              <a:t>Diwan</a:t>
            </a:r>
            <a:r>
              <a:rPr lang="en-US" sz="1200" kern="1200" dirty="0" smtClean="0">
                <a:solidFill>
                  <a:schemeClr val="tx1"/>
                </a:solidFill>
                <a:latin typeface="+mn-lt"/>
                <a:ea typeface="+mn-ea"/>
                <a:cs typeface="+mn-cs"/>
              </a:rPr>
              <a:t> Press, 2009)</a:t>
            </a: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kern="1200" dirty="0" smtClean="0">
              <a:solidFill>
                <a:schemeClr val="tx1"/>
              </a:solidFill>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latin typeface="+mn-lt"/>
                <a:ea typeface="+mn-ea"/>
                <a:cs typeface="+mn-cs"/>
              </a:rPr>
              <a:t>Thurston, A. 'West Africa, Jihad Movements in' in Oxford Islamic Studies Online. </a:t>
            </a:r>
            <a:r>
              <a:rPr lang="en-US" sz="1200" i="1" kern="1200" dirty="0" smtClean="0">
                <a:solidFill>
                  <a:schemeClr val="tx1"/>
                </a:solidFill>
                <a:latin typeface="+mn-lt"/>
                <a:ea typeface="+mn-ea"/>
                <a:cs typeface="+mn-cs"/>
              </a:rPr>
              <a:t>Oxford Islamic Studies Online</a:t>
            </a:r>
            <a:r>
              <a:rPr lang="en-US" sz="1200" kern="1200" dirty="0" smtClean="0">
                <a:solidFill>
                  <a:schemeClr val="tx1"/>
                </a:solidFill>
                <a:latin typeface="+mn-lt"/>
                <a:ea typeface="+mn-ea"/>
                <a:cs typeface="+mn-cs"/>
              </a:rPr>
              <a:t>. Available at:  http://www.oxfordislamicstudies.com.ezproxy.uwtsd.ac.uk/article/opr/t343/e0131 (Accessed: 01-Jun-2018)</a:t>
            </a: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kern="1200" dirty="0" smtClean="0">
              <a:solidFill>
                <a:schemeClr val="tx1"/>
              </a:solidFill>
              <a:latin typeface="+mn-lt"/>
              <a:ea typeface="+mn-ea"/>
              <a:cs typeface="+mn-cs"/>
            </a:endParaRPr>
          </a:p>
          <a:p>
            <a:pPr algn="l" rtl="0"/>
            <a:endParaRPr lang="en-US" b="1" baseline="0" dirty="0" smtClean="0"/>
          </a:p>
          <a:p>
            <a:pPr algn="l" rtl="0"/>
            <a:endParaRPr lang="en-US" b="1" baseline="0" dirty="0" smtClean="0"/>
          </a:p>
          <a:p>
            <a:pPr algn="l" rtl="0"/>
            <a:endParaRPr lang="ar-SA" dirty="0"/>
          </a:p>
        </p:txBody>
      </p:sp>
      <p:sp>
        <p:nvSpPr>
          <p:cNvPr id="4" name="Slide Number Placeholder 3"/>
          <p:cNvSpPr>
            <a:spLocks noGrp="1"/>
          </p:cNvSpPr>
          <p:nvPr>
            <p:ph type="sldNum" sz="quarter" idx="10"/>
          </p:nvPr>
        </p:nvSpPr>
        <p:spPr/>
        <p:txBody>
          <a:bodyPr/>
          <a:lstStyle/>
          <a:p>
            <a:fld id="{5A5E7037-D2DB-4915-AF9D-580C4475F1EB}" type="slidenum">
              <a:rPr lang="ar-SA" smtClean="0"/>
              <a:pPr/>
              <a:t>45</a:t>
            </a:fld>
            <a:endParaRPr lang="ar-SA"/>
          </a:p>
        </p:txBody>
      </p:sp>
    </p:spTree>
    <p:extLst>
      <p:ext uri="{BB962C8B-B14F-4D97-AF65-F5344CB8AC3E}">
        <p14:creationId xmlns="" xmlns:p14="http://schemas.microsoft.com/office/powerpoint/2010/main" val="1533694865"/>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lgn="l" rtl="0"/>
            <a:r>
              <a:rPr lang="en-US" dirty="0" smtClean="0"/>
              <a:t>Ahmad bi Muhammad </a:t>
            </a:r>
            <a:r>
              <a:rPr lang="en-US" dirty="0" err="1" smtClean="0"/>
              <a:t>Lobbo</a:t>
            </a:r>
            <a:r>
              <a:rPr lang="en-US" dirty="0" smtClean="0"/>
              <a:t> (d.1845) </a:t>
            </a:r>
            <a:r>
              <a:rPr lang="en-US" dirty="0" smtClean="0"/>
              <a:t>also known as </a:t>
            </a:r>
            <a:r>
              <a:rPr lang="en-US" dirty="0" err="1" smtClean="0"/>
              <a:t>Seku</a:t>
            </a:r>
            <a:r>
              <a:rPr lang="en-US" dirty="0" smtClean="0"/>
              <a:t> </a:t>
            </a:r>
            <a:r>
              <a:rPr lang="en-US" dirty="0" err="1" smtClean="0"/>
              <a:t>Amadu</a:t>
            </a:r>
            <a:r>
              <a:rPr lang="en-US" dirty="0" smtClean="0"/>
              <a:t>, inspired</a:t>
            </a:r>
            <a:r>
              <a:rPr lang="en-US" baseline="0" dirty="0" smtClean="0"/>
              <a:t> by Dan </a:t>
            </a:r>
            <a:r>
              <a:rPr lang="en-US" baseline="0" dirty="0" err="1" smtClean="0"/>
              <a:t>Fodio</a:t>
            </a:r>
            <a:r>
              <a:rPr lang="en-US" baseline="0" dirty="0" smtClean="0"/>
              <a:t> </a:t>
            </a:r>
            <a:r>
              <a:rPr lang="en-US" baseline="0" dirty="0" smtClean="0"/>
              <a:t>sought to instigate an Islamic revival in the region of </a:t>
            </a:r>
            <a:r>
              <a:rPr lang="en-US" baseline="0" dirty="0" smtClean="0"/>
              <a:t>Mali, </a:t>
            </a:r>
            <a:r>
              <a:rPr lang="en-US" baseline="0" dirty="0" smtClean="0"/>
              <a:t>and waged jihad against the </a:t>
            </a:r>
            <a:r>
              <a:rPr lang="en-US" baseline="0" dirty="0" err="1" smtClean="0"/>
              <a:t>Bambara</a:t>
            </a:r>
            <a:r>
              <a:rPr lang="en-US" baseline="0" dirty="0" smtClean="0"/>
              <a:t> empire 1818. He conquered vital cities including </a:t>
            </a:r>
            <a:r>
              <a:rPr lang="en-US" baseline="0" dirty="0" err="1" smtClean="0"/>
              <a:t>Hamdullahi</a:t>
            </a:r>
            <a:r>
              <a:rPr lang="en-US" baseline="0" dirty="0" smtClean="0"/>
              <a:t>, </a:t>
            </a:r>
            <a:r>
              <a:rPr lang="en-US" baseline="0" dirty="0" err="1" smtClean="0"/>
              <a:t>Djenne</a:t>
            </a:r>
            <a:r>
              <a:rPr lang="en-US" baseline="0" dirty="0" smtClean="0"/>
              <a:t> </a:t>
            </a:r>
            <a:r>
              <a:rPr lang="en-US" baseline="0" dirty="0" smtClean="0"/>
              <a:t>and </a:t>
            </a:r>
            <a:r>
              <a:rPr lang="en-US" baseline="0" dirty="0" smtClean="0"/>
              <a:t>Timbuktu </a:t>
            </a:r>
            <a:r>
              <a:rPr lang="en-US" baseline="0" dirty="0" smtClean="0"/>
              <a:t>in the following years establishing the </a:t>
            </a:r>
            <a:r>
              <a:rPr lang="en-US" baseline="0" dirty="0" smtClean="0"/>
              <a:t>Islamic </a:t>
            </a:r>
            <a:r>
              <a:rPr lang="en-US" baseline="0" dirty="0" smtClean="0"/>
              <a:t>state of </a:t>
            </a:r>
            <a:r>
              <a:rPr lang="en-US" baseline="0" dirty="0" err="1" smtClean="0"/>
              <a:t>Masina</a:t>
            </a:r>
            <a:r>
              <a:rPr lang="en-US" baseline="0" dirty="0" smtClean="0"/>
              <a:t>. </a:t>
            </a:r>
          </a:p>
          <a:p>
            <a:pPr algn="l" rtl="0"/>
            <a:endParaRPr lang="en-US" baseline="0" dirty="0" smtClean="0"/>
          </a:p>
          <a:p>
            <a:pPr algn="l" rtl="0"/>
            <a:r>
              <a:rPr lang="en-US" baseline="0" dirty="0" smtClean="0"/>
              <a:t>They established Islamic law, banned </a:t>
            </a:r>
            <a:r>
              <a:rPr lang="en-US" baseline="0" dirty="0" smtClean="0"/>
              <a:t>un-Islamic </a:t>
            </a:r>
            <a:r>
              <a:rPr lang="en-US" baseline="0" dirty="0" smtClean="0"/>
              <a:t>practices like Music, </a:t>
            </a:r>
            <a:r>
              <a:rPr lang="en-US" baseline="0" dirty="0" smtClean="0"/>
              <a:t>alcohol </a:t>
            </a:r>
            <a:r>
              <a:rPr lang="en-US" baseline="0" dirty="0" smtClean="0"/>
              <a:t>and dancing, he </a:t>
            </a:r>
            <a:r>
              <a:rPr lang="en-US" baseline="0" dirty="0" smtClean="0"/>
              <a:t>implemented </a:t>
            </a:r>
            <a:r>
              <a:rPr lang="en-US" baseline="0" dirty="0" smtClean="0"/>
              <a:t>a strict interpretation of Islam including preventing Islamic innovations which </a:t>
            </a:r>
            <a:r>
              <a:rPr lang="en-US" baseline="0" dirty="0" smtClean="0"/>
              <a:t>he considered, had </a:t>
            </a:r>
            <a:r>
              <a:rPr lang="en-US" baseline="0" dirty="0" smtClean="0"/>
              <a:t>no basis in the </a:t>
            </a:r>
            <a:r>
              <a:rPr lang="en-US" baseline="0" dirty="0" smtClean="0"/>
              <a:t>religion.  </a:t>
            </a:r>
            <a:r>
              <a:rPr lang="en-US" baseline="0" dirty="0" smtClean="0"/>
              <a:t>He also set up hundreds of </a:t>
            </a:r>
            <a:r>
              <a:rPr lang="en-US" i="1" baseline="0" dirty="0" err="1" smtClean="0"/>
              <a:t>madrassas</a:t>
            </a:r>
            <a:r>
              <a:rPr lang="en-US" baseline="0" dirty="0" smtClean="0"/>
              <a:t> to spread Islam.</a:t>
            </a:r>
          </a:p>
          <a:p>
            <a:pPr algn="l" rtl="0"/>
            <a:endParaRPr lang="en-US" baseline="0" dirty="0" smtClean="0"/>
          </a:p>
          <a:p>
            <a:pPr algn="l" rtl="0"/>
            <a:r>
              <a:rPr lang="en-US" baseline="0" dirty="0" smtClean="0"/>
              <a:t>The </a:t>
            </a:r>
            <a:r>
              <a:rPr lang="en-US" baseline="0" dirty="0" err="1" smtClean="0"/>
              <a:t>Masina</a:t>
            </a:r>
            <a:r>
              <a:rPr lang="en-US" baseline="0" dirty="0" smtClean="0"/>
              <a:t> </a:t>
            </a:r>
            <a:r>
              <a:rPr lang="en-US" baseline="0" dirty="0" smtClean="0"/>
              <a:t>state was overcome by the Jihad conquests of </a:t>
            </a:r>
            <a:r>
              <a:rPr lang="en-US" baseline="0" dirty="0" err="1" smtClean="0"/>
              <a:t>Umar</a:t>
            </a:r>
            <a:r>
              <a:rPr lang="en-US" baseline="0" dirty="0" smtClean="0"/>
              <a:t> </a:t>
            </a:r>
            <a:r>
              <a:rPr lang="en-US" baseline="0" dirty="0" smtClean="0"/>
              <a:t>Tall (d.1865) and </a:t>
            </a:r>
            <a:r>
              <a:rPr lang="en-US" baseline="0" dirty="0" smtClean="0"/>
              <a:t>his </a:t>
            </a:r>
            <a:r>
              <a:rPr lang="en-US" i="1" baseline="0" dirty="0" err="1" smtClean="0"/>
              <a:t>Tidjani</a:t>
            </a:r>
            <a:r>
              <a:rPr lang="en-US" baseline="0" dirty="0" smtClean="0"/>
              <a:t> </a:t>
            </a:r>
            <a:r>
              <a:rPr lang="en-US" baseline="0" dirty="0" smtClean="0"/>
              <a:t>Jihad.  </a:t>
            </a:r>
            <a:endParaRPr lang="en-US" baseline="0" dirty="0" smtClean="0"/>
          </a:p>
          <a:p>
            <a:pPr algn="l" rtl="0"/>
            <a:endParaRPr lang="en-US" baseline="0" dirty="0" smtClean="0"/>
          </a:p>
          <a:p>
            <a:pPr algn="l" rtl="0"/>
            <a:r>
              <a:rPr lang="en-US" b="1" baseline="0" dirty="0" smtClean="0"/>
              <a:t>Footnotes:</a:t>
            </a:r>
          </a:p>
          <a:p>
            <a:pPr algn="l" rtl="0"/>
            <a:endParaRPr lang="en-US" baseline="0" dirty="0" smtClean="0"/>
          </a:p>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latin typeface="+mn-lt"/>
                <a:ea typeface="+mn-ea"/>
                <a:cs typeface="+mn-cs"/>
              </a:rPr>
              <a:t>Thurston, A. 'West Africa, Jihad Movements in' in Oxford Islamic Studies Online. </a:t>
            </a:r>
            <a:r>
              <a:rPr lang="en-US" sz="1200" i="1" kern="1200" dirty="0" smtClean="0">
                <a:solidFill>
                  <a:schemeClr val="tx1"/>
                </a:solidFill>
                <a:latin typeface="+mn-lt"/>
                <a:ea typeface="+mn-ea"/>
                <a:cs typeface="+mn-cs"/>
              </a:rPr>
              <a:t>Oxford Islamic Studies Online</a:t>
            </a:r>
            <a:r>
              <a:rPr lang="en-US" sz="1200" kern="1200" dirty="0" smtClean="0">
                <a:solidFill>
                  <a:schemeClr val="tx1"/>
                </a:solidFill>
                <a:latin typeface="+mn-lt"/>
                <a:ea typeface="+mn-ea"/>
                <a:cs typeface="+mn-cs"/>
              </a:rPr>
              <a:t>. Available at:  http://www.oxfordislamicstudies.com.ezproxy.uwtsd.ac.uk/article/opr/t343/e0131 (Accessed: 01-Jun-2018)</a:t>
            </a:r>
          </a:p>
          <a:p>
            <a:pPr algn="l" rtl="0"/>
            <a:endParaRPr lang="en-US" baseline="0" dirty="0" smtClean="0"/>
          </a:p>
        </p:txBody>
      </p:sp>
      <p:sp>
        <p:nvSpPr>
          <p:cNvPr id="4" name="Slide Number Placeholder 3"/>
          <p:cNvSpPr>
            <a:spLocks noGrp="1"/>
          </p:cNvSpPr>
          <p:nvPr>
            <p:ph type="sldNum" sz="quarter" idx="10"/>
          </p:nvPr>
        </p:nvSpPr>
        <p:spPr/>
        <p:txBody>
          <a:bodyPr/>
          <a:lstStyle/>
          <a:p>
            <a:fld id="{5A5E7037-D2DB-4915-AF9D-580C4475F1EB}" type="slidenum">
              <a:rPr lang="ar-SA" smtClean="0"/>
              <a:pPr/>
              <a:t>46</a:t>
            </a:fld>
            <a:endParaRPr lang="ar-SA"/>
          </a:p>
        </p:txBody>
      </p:sp>
    </p:spTree>
    <p:extLst>
      <p:ext uri="{BB962C8B-B14F-4D97-AF65-F5344CB8AC3E}">
        <p14:creationId xmlns="" xmlns:p14="http://schemas.microsoft.com/office/powerpoint/2010/main" val="2801309080"/>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lgn="l" rtl="0"/>
            <a:r>
              <a:rPr lang="en-US" dirty="0" err="1" smtClean="0"/>
              <a:t>Umar</a:t>
            </a:r>
            <a:r>
              <a:rPr lang="en-US" dirty="0" smtClean="0"/>
              <a:t> Tall grew up in the Islamic state of </a:t>
            </a:r>
            <a:r>
              <a:rPr lang="en-US" dirty="0" err="1" smtClean="0"/>
              <a:t>Futa</a:t>
            </a:r>
            <a:r>
              <a:rPr lang="en-US" dirty="0" smtClean="0"/>
              <a:t> </a:t>
            </a:r>
            <a:r>
              <a:rPr lang="en-US" dirty="0" smtClean="0"/>
              <a:t>Toro</a:t>
            </a:r>
            <a:r>
              <a:rPr lang="en-US" dirty="0" smtClean="0"/>
              <a:t>,</a:t>
            </a:r>
            <a:r>
              <a:rPr lang="en-US" baseline="0" dirty="0" smtClean="0"/>
              <a:t> studying Islam in the </a:t>
            </a:r>
            <a:r>
              <a:rPr lang="en-US" i="1" baseline="0" dirty="0" err="1" smtClean="0"/>
              <a:t>Madrassas</a:t>
            </a:r>
            <a:r>
              <a:rPr lang="en-US" baseline="0" dirty="0" smtClean="0"/>
              <a:t> </a:t>
            </a:r>
            <a:r>
              <a:rPr lang="en-US" baseline="0" dirty="0" smtClean="0"/>
              <a:t>in his area, </a:t>
            </a:r>
            <a:r>
              <a:rPr lang="en-US" dirty="0" smtClean="0"/>
              <a:t> </a:t>
            </a:r>
            <a:r>
              <a:rPr lang="en-US" dirty="0" smtClean="0"/>
              <a:t>he made </a:t>
            </a:r>
            <a:r>
              <a:rPr lang="en-US" dirty="0" smtClean="0"/>
              <a:t>hajj</a:t>
            </a:r>
            <a:r>
              <a:rPr lang="en-US" baseline="0" dirty="0" smtClean="0"/>
              <a:t> in 1928. While in </a:t>
            </a:r>
            <a:r>
              <a:rPr lang="en-US" baseline="0" dirty="0" smtClean="0"/>
              <a:t>Makah, </a:t>
            </a:r>
            <a:r>
              <a:rPr lang="en-US" baseline="0" dirty="0" smtClean="0"/>
              <a:t>he met a </a:t>
            </a:r>
            <a:r>
              <a:rPr lang="en-US" baseline="0" dirty="0" err="1" smtClean="0"/>
              <a:t>Tidjani</a:t>
            </a:r>
            <a:r>
              <a:rPr lang="en-US" baseline="0" dirty="0" smtClean="0"/>
              <a:t> </a:t>
            </a:r>
            <a:r>
              <a:rPr lang="en-US" baseline="0" dirty="0" smtClean="0"/>
              <a:t>Sheikh who gave him authorization to teach the </a:t>
            </a:r>
            <a:r>
              <a:rPr lang="en-US" i="1" baseline="0" dirty="0" err="1" smtClean="0"/>
              <a:t>tariqa’s</a:t>
            </a:r>
            <a:r>
              <a:rPr lang="en-US" baseline="0" dirty="0" smtClean="0"/>
              <a:t> knowledge</a:t>
            </a:r>
            <a:r>
              <a:rPr lang="en-US" baseline="0" dirty="0" smtClean="0"/>
              <a:t>, he also gave him the title of caliph of the </a:t>
            </a:r>
            <a:r>
              <a:rPr lang="en-US" i="1" baseline="0" dirty="0" err="1" smtClean="0"/>
              <a:t>tidjaniyya</a:t>
            </a:r>
            <a:r>
              <a:rPr lang="en-US" baseline="0" dirty="0" smtClean="0"/>
              <a:t> in </a:t>
            </a:r>
            <a:r>
              <a:rPr lang="en-US" baseline="0" dirty="0" smtClean="0"/>
              <a:t>West Africa, </a:t>
            </a:r>
            <a:r>
              <a:rPr lang="en-US" baseline="0" dirty="0" smtClean="0"/>
              <a:t>instilling in him a sense of responsibility as the upholder and main </a:t>
            </a:r>
            <a:r>
              <a:rPr lang="en-US" baseline="0" dirty="0" smtClean="0"/>
              <a:t>propagator </a:t>
            </a:r>
            <a:r>
              <a:rPr lang="en-US" baseline="0" dirty="0" smtClean="0"/>
              <a:t>of the </a:t>
            </a:r>
            <a:r>
              <a:rPr lang="en-US" baseline="0" dirty="0" err="1" smtClean="0"/>
              <a:t>Tidjani</a:t>
            </a:r>
            <a:r>
              <a:rPr lang="en-US" baseline="0" dirty="0" smtClean="0"/>
              <a:t> </a:t>
            </a:r>
            <a:r>
              <a:rPr lang="en-US" baseline="0" dirty="0" smtClean="0"/>
              <a:t>order in </a:t>
            </a:r>
            <a:r>
              <a:rPr lang="en-US" baseline="0" dirty="0" smtClean="0"/>
              <a:t>the region. Upon his return, </a:t>
            </a:r>
            <a:r>
              <a:rPr lang="en-US" baseline="0" dirty="0" smtClean="0"/>
              <a:t>he stayed in </a:t>
            </a:r>
            <a:r>
              <a:rPr lang="en-US" baseline="0" dirty="0" err="1" smtClean="0"/>
              <a:t>Futa</a:t>
            </a:r>
            <a:r>
              <a:rPr lang="en-US" baseline="0" dirty="0" smtClean="0"/>
              <a:t> </a:t>
            </a:r>
            <a:r>
              <a:rPr lang="en-US" baseline="0" dirty="0" err="1" smtClean="0"/>
              <a:t>Jolon</a:t>
            </a:r>
            <a:r>
              <a:rPr lang="en-US" baseline="0" dirty="0" smtClean="0"/>
              <a:t> </a:t>
            </a:r>
            <a:r>
              <a:rPr lang="en-US" baseline="0" dirty="0" smtClean="0"/>
              <a:t>and in the </a:t>
            </a:r>
            <a:r>
              <a:rPr lang="en-US" baseline="0" dirty="0" err="1" smtClean="0"/>
              <a:t>Sokoto</a:t>
            </a:r>
            <a:r>
              <a:rPr lang="en-US" baseline="0" dirty="0" smtClean="0"/>
              <a:t> </a:t>
            </a:r>
            <a:r>
              <a:rPr lang="en-US" baseline="0" dirty="0" smtClean="0"/>
              <a:t>caliphate, inspired by the Islamic revival that had taken place and states </a:t>
            </a:r>
            <a:r>
              <a:rPr lang="en-US" baseline="0" dirty="0" smtClean="0"/>
              <a:t>that had been set up, </a:t>
            </a:r>
            <a:r>
              <a:rPr lang="en-US" baseline="0" dirty="0" smtClean="0"/>
              <a:t>he decided to begin his </a:t>
            </a:r>
            <a:r>
              <a:rPr lang="en-US" i="1" baseline="0" dirty="0" err="1" smtClean="0"/>
              <a:t>dawah</a:t>
            </a:r>
            <a:r>
              <a:rPr lang="en-US" baseline="0" dirty="0" smtClean="0"/>
              <a:t>.(1)</a:t>
            </a:r>
            <a:endParaRPr lang="en-US" baseline="0" dirty="0" smtClean="0"/>
          </a:p>
          <a:p>
            <a:pPr algn="l" rtl="0"/>
            <a:endParaRPr lang="en-US" baseline="0" dirty="0" smtClean="0"/>
          </a:p>
          <a:p>
            <a:pPr algn="l" rtl="0"/>
            <a:r>
              <a:rPr lang="en-US" baseline="0" dirty="0" smtClean="0"/>
              <a:t>In 1852, with the aim of reviving  and spreading Islam and the </a:t>
            </a:r>
            <a:r>
              <a:rPr lang="en-US" baseline="0" dirty="0" err="1" smtClean="0"/>
              <a:t>Tidjani</a:t>
            </a:r>
            <a:r>
              <a:rPr lang="en-US" baseline="0" dirty="0" smtClean="0"/>
              <a:t> </a:t>
            </a:r>
            <a:r>
              <a:rPr lang="en-US" baseline="0" dirty="0" smtClean="0"/>
              <a:t>order, he waged Jihad in </a:t>
            </a:r>
            <a:r>
              <a:rPr lang="en-US" baseline="0" dirty="0" smtClean="0"/>
              <a:t>the areas </a:t>
            </a:r>
            <a:r>
              <a:rPr lang="en-US" baseline="0" dirty="0" smtClean="0"/>
              <a:t>of </a:t>
            </a:r>
            <a:r>
              <a:rPr lang="en-US" baseline="0" dirty="0" smtClean="0"/>
              <a:t>Senegal </a:t>
            </a:r>
            <a:r>
              <a:rPr lang="en-US" baseline="0" dirty="0" smtClean="0"/>
              <a:t>and </a:t>
            </a:r>
            <a:r>
              <a:rPr lang="en-US" baseline="0" dirty="0" smtClean="0"/>
              <a:t>Mali. </a:t>
            </a:r>
            <a:r>
              <a:rPr lang="en-US" baseline="0" dirty="0" smtClean="0"/>
              <a:t>His jihad was against Pagans, lax </a:t>
            </a:r>
            <a:r>
              <a:rPr lang="en-US" baseline="0" dirty="0" smtClean="0"/>
              <a:t>Muslims, European </a:t>
            </a:r>
            <a:r>
              <a:rPr lang="en-US" baseline="0" dirty="0" smtClean="0"/>
              <a:t>intruders and their native helpers. He conquered the area of </a:t>
            </a:r>
            <a:r>
              <a:rPr lang="en-US" baseline="0" dirty="0" err="1" smtClean="0"/>
              <a:t>Bambara</a:t>
            </a:r>
            <a:r>
              <a:rPr lang="en-US" baseline="0" dirty="0" smtClean="0"/>
              <a:t> as well as </a:t>
            </a:r>
            <a:r>
              <a:rPr lang="en-US" baseline="0" dirty="0" err="1" smtClean="0"/>
              <a:t>Fula</a:t>
            </a:r>
            <a:r>
              <a:rPr lang="en-US" baseline="0" dirty="0" smtClean="0"/>
              <a:t> Toro</a:t>
            </a:r>
            <a:r>
              <a:rPr lang="en-US" baseline="0" dirty="0" smtClean="0"/>
              <a:t>, and the </a:t>
            </a:r>
            <a:r>
              <a:rPr lang="en-US" baseline="0" dirty="0" err="1" smtClean="0"/>
              <a:t>Masina</a:t>
            </a:r>
            <a:r>
              <a:rPr lang="en-US" baseline="0" dirty="0" smtClean="0"/>
              <a:t> </a:t>
            </a:r>
            <a:r>
              <a:rPr lang="en-US" baseline="0" dirty="0" smtClean="0"/>
              <a:t>empire including its capital, </a:t>
            </a:r>
            <a:r>
              <a:rPr lang="en-US" baseline="0" dirty="0" err="1" smtClean="0"/>
              <a:t>Hamdullahi</a:t>
            </a:r>
            <a:r>
              <a:rPr lang="en-US" baseline="0" dirty="0" smtClean="0"/>
              <a:t>, establishing his </a:t>
            </a:r>
            <a:r>
              <a:rPr lang="en-US" baseline="0" dirty="0" err="1" smtClean="0"/>
              <a:t>Tukulur</a:t>
            </a:r>
            <a:r>
              <a:rPr lang="en-US" baseline="0" dirty="0" smtClean="0"/>
              <a:t> State, </a:t>
            </a:r>
            <a:r>
              <a:rPr lang="en-US" baseline="0" dirty="0" smtClean="0"/>
              <a:t>or the </a:t>
            </a:r>
            <a:r>
              <a:rPr lang="en-US" baseline="0" dirty="0" err="1" smtClean="0"/>
              <a:t>Tijani</a:t>
            </a:r>
            <a:r>
              <a:rPr lang="en-US" baseline="0" dirty="0" smtClean="0"/>
              <a:t> </a:t>
            </a:r>
            <a:r>
              <a:rPr lang="en-US" baseline="0" dirty="0" smtClean="0"/>
              <a:t>jihad state.</a:t>
            </a:r>
          </a:p>
          <a:p>
            <a:pPr algn="l" rtl="0"/>
            <a:endParaRPr lang="en-US" baseline="0" dirty="0" smtClean="0"/>
          </a:p>
          <a:p>
            <a:pPr algn="l" rtl="0"/>
            <a:r>
              <a:rPr lang="en-US" baseline="0" dirty="0" smtClean="0"/>
              <a:t>He established Islamic law, prevented </a:t>
            </a:r>
            <a:r>
              <a:rPr lang="en-US" baseline="0" dirty="0" smtClean="0"/>
              <a:t>Un-Islamic </a:t>
            </a:r>
            <a:r>
              <a:rPr lang="en-US" baseline="0" dirty="0" smtClean="0"/>
              <a:t>practices and rituals, banned dancing, </a:t>
            </a:r>
            <a:r>
              <a:rPr lang="en-US" baseline="0" dirty="0" smtClean="0"/>
              <a:t>alcohol, </a:t>
            </a:r>
            <a:r>
              <a:rPr lang="en-US" baseline="0" dirty="0" smtClean="0"/>
              <a:t>polygamy with more than </a:t>
            </a:r>
            <a:r>
              <a:rPr lang="en-US" baseline="0" dirty="0" smtClean="0"/>
              <a:t>four </a:t>
            </a:r>
            <a:r>
              <a:rPr lang="en-US" baseline="0" dirty="0" smtClean="0"/>
              <a:t>wives and many other </a:t>
            </a:r>
            <a:r>
              <a:rPr lang="en-US" baseline="0" dirty="0" smtClean="0"/>
              <a:t>un-Islamic </a:t>
            </a:r>
            <a:r>
              <a:rPr lang="en-US" baseline="0" dirty="0" smtClean="0"/>
              <a:t>practices. He also built </a:t>
            </a:r>
            <a:r>
              <a:rPr lang="en-US" baseline="0" dirty="0" smtClean="0"/>
              <a:t>Islamic </a:t>
            </a:r>
            <a:r>
              <a:rPr lang="en-US" baseline="0" dirty="0" smtClean="0"/>
              <a:t>and </a:t>
            </a:r>
            <a:r>
              <a:rPr lang="en-US" baseline="0" dirty="0" smtClean="0"/>
              <a:t>Quran </a:t>
            </a:r>
            <a:r>
              <a:rPr lang="en-US" baseline="0" dirty="0" smtClean="0"/>
              <a:t>schools all over the empire.</a:t>
            </a:r>
          </a:p>
          <a:p>
            <a:pPr algn="l" rtl="0"/>
            <a:endParaRPr lang="en-US" baseline="0" dirty="0" smtClean="0"/>
          </a:p>
          <a:p>
            <a:pPr algn="l" rtl="0"/>
            <a:r>
              <a:rPr lang="en-US" baseline="0" dirty="0" smtClean="0"/>
              <a:t>He </a:t>
            </a:r>
            <a:r>
              <a:rPr lang="en-US" baseline="0" dirty="0" smtClean="0"/>
              <a:t>fought </a:t>
            </a:r>
            <a:r>
              <a:rPr lang="en-US" baseline="0" dirty="0" smtClean="0"/>
              <a:t>against the </a:t>
            </a:r>
            <a:r>
              <a:rPr lang="en-US" baseline="0" dirty="0" smtClean="0"/>
              <a:t>French </a:t>
            </a:r>
            <a:r>
              <a:rPr lang="en-US" baseline="0" dirty="0" smtClean="0"/>
              <a:t>as well as Muslims and Pagans. The </a:t>
            </a:r>
            <a:r>
              <a:rPr lang="en-US" baseline="0" dirty="0" smtClean="0"/>
              <a:t>descendents of </a:t>
            </a:r>
            <a:r>
              <a:rPr lang="en-US" baseline="0" dirty="0" err="1" smtClean="0"/>
              <a:t>Umar</a:t>
            </a:r>
            <a:r>
              <a:rPr lang="en-US" baseline="0" dirty="0" smtClean="0"/>
              <a:t> Tall ruled </a:t>
            </a:r>
            <a:r>
              <a:rPr lang="en-US" baseline="0" dirty="0" smtClean="0"/>
              <a:t>over the empire until the </a:t>
            </a:r>
            <a:r>
              <a:rPr lang="en-US" baseline="0" dirty="0" smtClean="0"/>
              <a:t>French siege </a:t>
            </a:r>
            <a:r>
              <a:rPr lang="en-US" baseline="0" dirty="0" smtClean="0"/>
              <a:t>of </a:t>
            </a:r>
            <a:r>
              <a:rPr lang="en-US" baseline="0" dirty="0" err="1" smtClean="0"/>
              <a:t>Segou</a:t>
            </a:r>
            <a:r>
              <a:rPr lang="en-US" baseline="0" dirty="0" smtClean="0"/>
              <a:t> </a:t>
            </a:r>
            <a:r>
              <a:rPr lang="en-US" baseline="0" dirty="0" smtClean="0"/>
              <a:t>in 1892, when the region was brought under the </a:t>
            </a:r>
            <a:r>
              <a:rPr lang="en-US" baseline="0" dirty="0" smtClean="0"/>
              <a:t>French empire </a:t>
            </a:r>
            <a:r>
              <a:rPr lang="en-US" baseline="0" dirty="0" smtClean="0"/>
              <a:t>in </a:t>
            </a:r>
            <a:r>
              <a:rPr lang="en-US" baseline="0" dirty="0" smtClean="0"/>
              <a:t>West Africa. (2)</a:t>
            </a:r>
            <a:endParaRPr lang="en-US" baseline="0" dirty="0" smtClean="0"/>
          </a:p>
          <a:p>
            <a:pPr algn="l" rtl="0"/>
            <a:endParaRPr lang="en-US" baseline="0" dirty="0" smtClean="0"/>
          </a:p>
          <a:p>
            <a:pPr algn="l" rtl="0"/>
            <a:r>
              <a:rPr lang="en-US" b="1" baseline="0" dirty="0" smtClean="0"/>
              <a:t>Footnotes:</a:t>
            </a:r>
          </a:p>
          <a:p>
            <a:pPr algn="l" rtl="0"/>
            <a:r>
              <a:rPr lang="en-US" baseline="0" dirty="0" smtClean="0"/>
              <a:t>(1)</a:t>
            </a:r>
            <a:r>
              <a:rPr lang="en-US" sz="1200" kern="1200" dirty="0" smtClean="0">
                <a:solidFill>
                  <a:schemeClr val="tx1"/>
                </a:solidFill>
                <a:latin typeface="+mn-lt"/>
                <a:ea typeface="+mn-ea"/>
                <a:cs typeface="+mn-cs"/>
              </a:rPr>
              <a:t> Ryan, P. J. 'The Mystical Theology of </a:t>
            </a:r>
            <a:r>
              <a:rPr lang="en-US" sz="1200" kern="1200" dirty="0" err="1" smtClean="0">
                <a:solidFill>
                  <a:schemeClr val="tx1"/>
                </a:solidFill>
                <a:latin typeface="+mn-lt"/>
                <a:ea typeface="+mn-ea"/>
                <a:cs typeface="+mn-cs"/>
              </a:rPr>
              <a:t>TIdjani</a:t>
            </a:r>
            <a:r>
              <a:rPr lang="en-US" sz="1200" kern="1200" dirty="0" smtClean="0">
                <a:solidFill>
                  <a:schemeClr val="tx1"/>
                </a:solidFill>
                <a:latin typeface="+mn-lt"/>
                <a:ea typeface="+mn-ea"/>
                <a:cs typeface="+mn-cs"/>
              </a:rPr>
              <a:t>  Sufism and its social significance in West Africa', </a:t>
            </a:r>
            <a:r>
              <a:rPr lang="en-US" sz="1200" i="1" kern="1200" dirty="0" smtClean="0">
                <a:solidFill>
                  <a:schemeClr val="tx1"/>
                </a:solidFill>
                <a:latin typeface="+mn-lt"/>
                <a:ea typeface="+mn-ea"/>
                <a:cs typeface="+mn-cs"/>
              </a:rPr>
              <a:t>Journal of Religion in Africa</a:t>
            </a:r>
            <a:r>
              <a:rPr lang="en-US" sz="1200" kern="1200" dirty="0" smtClean="0">
                <a:solidFill>
                  <a:schemeClr val="tx1"/>
                </a:solidFill>
                <a:latin typeface="+mn-lt"/>
                <a:ea typeface="+mn-ea"/>
                <a:cs typeface="+mn-cs"/>
              </a:rPr>
              <a:t>, Volume 30, Issue 2, pp. 215 – 217</a:t>
            </a:r>
            <a:endParaRPr lang="en-US" baseline="0" dirty="0" smtClean="0"/>
          </a:p>
          <a:p>
            <a:pPr marL="0" marR="0" indent="0" algn="l" defTabSz="914400" rtl="0" eaLnBrk="1" fontAlgn="auto" latinLnBrk="0" hangingPunct="1">
              <a:lnSpc>
                <a:spcPct val="100000"/>
              </a:lnSpc>
              <a:spcBef>
                <a:spcPts val="0"/>
              </a:spcBef>
              <a:spcAft>
                <a:spcPts val="0"/>
              </a:spcAft>
              <a:buClrTx/>
              <a:buSzTx/>
              <a:buFontTx/>
              <a:buNone/>
              <a:tabLst/>
              <a:defRPr/>
            </a:pPr>
            <a:r>
              <a:rPr lang="en-US" baseline="0" dirty="0" smtClean="0"/>
              <a:t>(2)</a:t>
            </a:r>
            <a:r>
              <a:rPr lang="en-US" sz="1200" kern="1200" dirty="0" smtClean="0">
                <a:solidFill>
                  <a:schemeClr val="tx1"/>
                </a:solidFill>
                <a:latin typeface="+mn-lt"/>
                <a:ea typeface="+mn-ea"/>
                <a:cs typeface="+mn-cs"/>
              </a:rPr>
              <a:t> Thurston, A. 'West Africa, Jihad Movements in' in Oxford Islamic Studies Online. </a:t>
            </a:r>
            <a:r>
              <a:rPr lang="en-US" sz="1200" i="1" kern="1200" dirty="0" smtClean="0">
                <a:solidFill>
                  <a:schemeClr val="tx1"/>
                </a:solidFill>
                <a:latin typeface="+mn-lt"/>
                <a:ea typeface="+mn-ea"/>
                <a:cs typeface="+mn-cs"/>
              </a:rPr>
              <a:t>Oxford Islamic Studies Online</a:t>
            </a:r>
            <a:r>
              <a:rPr lang="en-US" sz="1200" kern="1200" dirty="0" smtClean="0">
                <a:solidFill>
                  <a:schemeClr val="tx1"/>
                </a:solidFill>
                <a:latin typeface="+mn-lt"/>
                <a:ea typeface="+mn-ea"/>
                <a:cs typeface="+mn-cs"/>
              </a:rPr>
              <a:t>. Available at:  http://www.oxfordislamicstudies.com.ezproxy.uwtsd.ac.uk/article/opr/t343/e0131 (Accessed: 01-Jun-2018)</a:t>
            </a:r>
          </a:p>
          <a:p>
            <a:pPr algn="l" rtl="0"/>
            <a:endParaRPr lang="en-US" baseline="0" dirty="0" smtClean="0"/>
          </a:p>
          <a:p>
            <a:pPr algn="l" rtl="0"/>
            <a:endParaRPr lang="ar-SA" dirty="0"/>
          </a:p>
        </p:txBody>
      </p:sp>
      <p:sp>
        <p:nvSpPr>
          <p:cNvPr id="4" name="Slide Number Placeholder 3"/>
          <p:cNvSpPr>
            <a:spLocks noGrp="1"/>
          </p:cNvSpPr>
          <p:nvPr>
            <p:ph type="sldNum" sz="quarter" idx="10"/>
          </p:nvPr>
        </p:nvSpPr>
        <p:spPr/>
        <p:txBody>
          <a:bodyPr/>
          <a:lstStyle/>
          <a:p>
            <a:fld id="{5A5E7037-D2DB-4915-AF9D-580C4475F1EB}" type="slidenum">
              <a:rPr lang="ar-SA" smtClean="0"/>
              <a:pPr/>
              <a:t>47</a:t>
            </a:fld>
            <a:endParaRPr lang="ar-SA"/>
          </a:p>
        </p:txBody>
      </p:sp>
    </p:spTree>
    <p:extLst>
      <p:ext uri="{BB962C8B-B14F-4D97-AF65-F5344CB8AC3E}">
        <p14:creationId xmlns="" xmlns:p14="http://schemas.microsoft.com/office/powerpoint/2010/main" val="3891243042"/>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10000"/>
          </a:bodyPr>
          <a:lstStyle/>
          <a:p>
            <a:pPr algn="l" rtl="0"/>
            <a:r>
              <a:rPr lang="en-US" dirty="0" smtClean="0"/>
              <a:t>The jihads of the 18</a:t>
            </a:r>
            <a:r>
              <a:rPr lang="en-US" baseline="30000" dirty="0" smtClean="0"/>
              <a:t>th</a:t>
            </a:r>
            <a:r>
              <a:rPr lang="en-US" dirty="0" smtClean="0"/>
              <a:t> </a:t>
            </a:r>
            <a:r>
              <a:rPr lang="en-US" baseline="0" dirty="0" smtClean="0"/>
              <a:t> and 19</a:t>
            </a:r>
            <a:r>
              <a:rPr lang="en-US" baseline="30000" dirty="0" smtClean="0"/>
              <a:t>th</a:t>
            </a:r>
            <a:r>
              <a:rPr lang="en-US" baseline="0" dirty="0" smtClean="0"/>
              <a:t> century played a major role in the spread of Islam in the region. This was a period of nearly two hundred years of constant Islamic </a:t>
            </a:r>
            <a:r>
              <a:rPr lang="en-US" baseline="0" dirty="0" smtClean="0"/>
              <a:t>‘</a:t>
            </a:r>
            <a:r>
              <a:rPr lang="en-US" baseline="0" dirty="0" err="1" smtClean="0"/>
              <a:t>Jihadi</a:t>
            </a:r>
            <a:r>
              <a:rPr lang="en-US" baseline="0" dirty="0" smtClean="0"/>
              <a:t>’ </a:t>
            </a:r>
            <a:r>
              <a:rPr lang="en-US" baseline="0" dirty="0" smtClean="0"/>
              <a:t>activity backed by </a:t>
            </a:r>
            <a:r>
              <a:rPr lang="en-US" i="1" baseline="0" dirty="0" err="1" smtClean="0"/>
              <a:t>Fulbe</a:t>
            </a:r>
            <a:r>
              <a:rPr lang="en-US" baseline="0" dirty="0" smtClean="0"/>
              <a:t> scholars, scholarship </a:t>
            </a:r>
            <a:r>
              <a:rPr lang="en-US" baseline="0" dirty="0" smtClean="0"/>
              <a:t>and Islamic revival. The subjects of many of these jihad states would convert to Islam for different reasons. Each movement </a:t>
            </a:r>
            <a:r>
              <a:rPr lang="en-US" baseline="0" dirty="0" smtClean="0"/>
              <a:t>emphasized </a:t>
            </a:r>
            <a:r>
              <a:rPr lang="en-US" baseline="0" dirty="0" smtClean="0"/>
              <a:t>learning and a return to propagating </a:t>
            </a:r>
            <a:r>
              <a:rPr lang="en-US" baseline="0" dirty="0" smtClean="0"/>
              <a:t>a pure </a:t>
            </a:r>
            <a:r>
              <a:rPr lang="en-US" baseline="0" dirty="0" smtClean="0"/>
              <a:t>form of Islam and not a mixed interpretation, they actively preached and propagated </a:t>
            </a:r>
            <a:r>
              <a:rPr lang="en-US" baseline="0" dirty="0" smtClean="0"/>
              <a:t>Islam, </a:t>
            </a:r>
            <a:r>
              <a:rPr lang="en-US" baseline="0" dirty="0" smtClean="0"/>
              <a:t>part of the conversion was through this learning. </a:t>
            </a:r>
          </a:p>
          <a:p>
            <a:pPr algn="l" rtl="0"/>
            <a:endParaRPr lang="en-US" baseline="0" dirty="0" smtClean="0"/>
          </a:p>
          <a:p>
            <a:pPr algn="l" rtl="0"/>
            <a:r>
              <a:rPr lang="en-US" baseline="0" dirty="0" smtClean="0"/>
              <a:t>Furthermore, </a:t>
            </a:r>
            <a:r>
              <a:rPr lang="en-US" baseline="0" dirty="0" smtClean="0"/>
              <a:t>many would have been pressured to do so, </a:t>
            </a:r>
            <a:r>
              <a:rPr lang="en-US" baseline="0" dirty="0" smtClean="0"/>
              <a:t>possibly </a:t>
            </a:r>
            <a:r>
              <a:rPr lang="en-US" baseline="0" dirty="0" smtClean="0"/>
              <a:t>out of fear of coming Islamic </a:t>
            </a:r>
            <a:r>
              <a:rPr lang="en-US" baseline="0" dirty="0" smtClean="0"/>
              <a:t>armies,  </a:t>
            </a:r>
            <a:r>
              <a:rPr lang="en-US" baseline="0" dirty="0" smtClean="0"/>
              <a:t>and the fear of </a:t>
            </a:r>
            <a:r>
              <a:rPr lang="en-US" baseline="0" dirty="0" smtClean="0"/>
              <a:t>what their fate may </a:t>
            </a:r>
            <a:r>
              <a:rPr lang="en-US" baseline="0" dirty="0" smtClean="0"/>
              <a:t>be. Finally, as the ruling elites, scholars and intellectuals were Muslim, </a:t>
            </a:r>
            <a:r>
              <a:rPr lang="en-US" baseline="0" dirty="0" smtClean="0"/>
              <a:t>naturally there </a:t>
            </a:r>
            <a:r>
              <a:rPr lang="en-US" baseline="0" dirty="0" smtClean="0"/>
              <a:t>existed </a:t>
            </a:r>
            <a:r>
              <a:rPr lang="en-US" baseline="0" dirty="0" smtClean="0"/>
              <a:t>possibility </a:t>
            </a:r>
            <a:r>
              <a:rPr lang="en-US" baseline="0" dirty="0" smtClean="0"/>
              <a:t>and opportunity </a:t>
            </a:r>
            <a:r>
              <a:rPr lang="en-US" baseline="0" dirty="0" smtClean="0"/>
              <a:t>for, economic, social and political </a:t>
            </a:r>
            <a:r>
              <a:rPr lang="en-US" baseline="0" dirty="0" smtClean="0"/>
              <a:t>gain and benefit by accepting Islam.</a:t>
            </a:r>
          </a:p>
          <a:p>
            <a:pPr algn="l" rtl="0"/>
            <a:endParaRPr lang="en-US" baseline="0" dirty="0" smtClean="0"/>
          </a:p>
          <a:p>
            <a:pPr algn="l" rtl="0"/>
            <a:r>
              <a:rPr lang="en-US" baseline="0" dirty="0" smtClean="0"/>
              <a:t>Importantly, these revivalists movements and states, all emphasized </a:t>
            </a:r>
            <a:r>
              <a:rPr lang="en-US" baseline="0" dirty="0" smtClean="0"/>
              <a:t>a </a:t>
            </a:r>
            <a:r>
              <a:rPr lang="en-US" baseline="0" dirty="0" smtClean="0"/>
              <a:t>return to the authentic texts of Islam, the rejection of </a:t>
            </a:r>
            <a:r>
              <a:rPr lang="en-US" baseline="0" dirty="0" smtClean="0"/>
              <a:t>un-Islamic </a:t>
            </a:r>
            <a:r>
              <a:rPr lang="en-US" baseline="0" dirty="0" smtClean="0"/>
              <a:t>practices rituals and beliefs, despite their popularity and influence in society. Therefore west </a:t>
            </a:r>
            <a:r>
              <a:rPr lang="en-US" baseline="0" dirty="0" smtClean="0"/>
              <a:t>African </a:t>
            </a:r>
            <a:r>
              <a:rPr lang="en-US" baseline="0" dirty="0" smtClean="0"/>
              <a:t>Muslims in different regions were taught </a:t>
            </a:r>
            <a:r>
              <a:rPr lang="en-US" baseline="0" dirty="0" smtClean="0"/>
              <a:t>strict </a:t>
            </a:r>
            <a:r>
              <a:rPr lang="en-US" baseline="0" dirty="0" smtClean="0"/>
              <a:t>interpretation of Islam, resulting in many adhering to Islam fully and abandoning traditional practices. </a:t>
            </a:r>
          </a:p>
          <a:p>
            <a:pPr algn="l" rtl="0"/>
            <a:endParaRPr lang="en-US" baseline="0" dirty="0" smtClean="0"/>
          </a:p>
          <a:p>
            <a:pPr algn="l" rtl="0"/>
            <a:r>
              <a:rPr lang="en-US" b="1" baseline="0" dirty="0" smtClean="0"/>
              <a:t>Conclusion on the Jihads: </a:t>
            </a:r>
            <a:r>
              <a:rPr lang="en-US" baseline="0" dirty="0" smtClean="0"/>
              <a:t>This </a:t>
            </a:r>
            <a:r>
              <a:rPr lang="en-US" baseline="0" dirty="0" smtClean="0"/>
              <a:t>period of Jihad, Islamic education and rule, was arguably the most </a:t>
            </a:r>
            <a:r>
              <a:rPr lang="en-US" baseline="0" dirty="0" smtClean="0"/>
              <a:t>influential </a:t>
            </a:r>
            <a:r>
              <a:rPr lang="en-US" baseline="0" dirty="0" smtClean="0"/>
              <a:t>and solidifying factors in the spread and establishment of Islam in the region. It was a period of full Islamic exposure, which was for the most part </a:t>
            </a:r>
            <a:r>
              <a:rPr lang="en-US" baseline="0" dirty="0" smtClean="0"/>
              <a:t>unmixed. Moreover, contained </a:t>
            </a:r>
            <a:r>
              <a:rPr lang="en-US" baseline="0" dirty="0" smtClean="0"/>
              <a:t>within the movements and </a:t>
            </a:r>
            <a:r>
              <a:rPr lang="en-US" baseline="0" dirty="0" smtClean="0"/>
              <a:t>states, </a:t>
            </a:r>
            <a:r>
              <a:rPr lang="en-US" baseline="0" dirty="0" smtClean="0"/>
              <a:t>was the </a:t>
            </a:r>
            <a:r>
              <a:rPr lang="en-US" baseline="0" dirty="0" smtClean="0"/>
              <a:t>element </a:t>
            </a:r>
            <a:r>
              <a:rPr lang="en-US" baseline="0" dirty="0" smtClean="0"/>
              <a:t>of Islamic revival and the return back to true Islam. </a:t>
            </a:r>
            <a:r>
              <a:rPr lang="en-US" baseline="0" dirty="0" smtClean="0"/>
              <a:t>Additionally, </a:t>
            </a:r>
            <a:r>
              <a:rPr lang="en-US" baseline="0" dirty="0" smtClean="0"/>
              <a:t>the fact that these movements were political as well as </a:t>
            </a:r>
            <a:r>
              <a:rPr lang="en-US" baseline="0" dirty="0" smtClean="0"/>
              <a:t>religious, </a:t>
            </a:r>
            <a:r>
              <a:rPr lang="en-US" baseline="0" dirty="0" smtClean="0"/>
              <a:t>meant that </a:t>
            </a:r>
            <a:r>
              <a:rPr lang="en-US" baseline="0" dirty="0" smtClean="0"/>
              <a:t>Muslims’ </a:t>
            </a:r>
            <a:r>
              <a:rPr lang="en-US" baseline="0" dirty="0" smtClean="0"/>
              <a:t>and </a:t>
            </a:r>
            <a:r>
              <a:rPr lang="en-US" baseline="0" dirty="0" smtClean="0"/>
              <a:t>non-Muslims’ </a:t>
            </a:r>
            <a:r>
              <a:rPr lang="en-US" baseline="0" dirty="0" smtClean="0"/>
              <a:t>lives were </a:t>
            </a:r>
            <a:r>
              <a:rPr lang="en-US" baseline="0" dirty="0" smtClean="0"/>
              <a:t>politically, </a:t>
            </a:r>
            <a:r>
              <a:rPr lang="en-US" baseline="0" dirty="0" smtClean="0"/>
              <a:t>economically, socially and religiously dominated by Islamic rule, over the two </a:t>
            </a:r>
            <a:r>
              <a:rPr lang="en-US" baseline="0" dirty="0" smtClean="0"/>
              <a:t>centuries, Producing a form of Islamic exposure that hadn’t previously occurred in this region.</a:t>
            </a:r>
            <a:endParaRPr lang="en-US" baseline="0" dirty="0" smtClean="0"/>
          </a:p>
        </p:txBody>
      </p:sp>
      <p:sp>
        <p:nvSpPr>
          <p:cNvPr id="4" name="Slide Number Placeholder 3"/>
          <p:cNvSpPr>
            <a:spLocks noGrp="1"/>
          </p:cNvSpPr>
          <p:nvPr>
            <p:ph type="sldNum" sz="quarter" idx="10"/>
          </p:nvPr>
        </p:nvSpPr>
        <p:spPr/>
        <p:txBody>
          <a:bodyPr/>
          <a:lstStyle/>
          <a:p>
            <a:fld id="{5A5E7037-D2DB-4915-AF9D-580C4475F1EB}" type="slidenum">
              <a:rPr lang="ar-SA" smtClean="0"/>
              <a:pPr/>
              <a:t>48</a:t>
            </a:fld>
            <a:endParaRPr lang="ar-SA"/>
          </a:p>
        </p:txBody>
      </p:sp>
    </p:spTree>
    <p:extLst>
      <p:ext uri="{BB962C8B-B14F-4D97-AF65-F5344CB8AC3E}">
        <p14:creationId xmlns="" xmlns:p14="http://schemas.microsoft.com/office/powerpoint/2010/main" val="2221340226"/>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47500" lnSpcReduction="20000"/>
          </a:bodyPr>
          <a:lstStyle/>
          <a:p>
            <a:pPr algn="l" rtl="0"/>
            <a:r>
              <a:rPr lang="en-US" dirty="0" smtClean="0"/>
              <a:t>Overall,</a:t>
            </a:r>
            <a:r>
              <a:rPr lang="en-US" baseline="0" dirty="0" smtClean="0"/>
              <a:t> it becomes apparent when studying the Spread of Islam in West Africa, that there was not  </a:t>
            </a:r>
            <a:r>
              <a:rPr lang="en-US" baseline="0" dirty="0" smtClean="0"/>
              <a:t>definitive </a:t>
            </a:r>
            <a:r>
              <a:rPr lang="en-US" baseline="0" dirty="0" smtClean="0"/>
              <a:t>moment when Islam spread in west Africa, or a moment when the region simply </a:t>
            </a:r>
            <a:r>
              <a:rPr lang="en-US" baseline="0" dirty="0" smtClean="0"/>
              <a:t>accepted </a:t>
            </a:r>
            <a:r>
              <a:rPr lang="en-US" baseline="0" dirty="0" smtClean="0"/>
              <a:t>Islam. </a:t>
            </a:r>
            <a:r>
              <a:rPr lang="en-US" baseline="0" dirty="0" smtClean="0"/>
              <a:t>Partly, </a:t>
            </a:r>
            <a:r>
              <a:rPr lang="en-US" baseline="0" dirty="0" smtClean="0"/>
              <a:t>this is because the region in </a:t>
            </a:r>
            <a:r>
              <a:rPr lang="en-US" baseline="0" dirty="0" smtClean="0"/>
              <a:t>question </a:t>
            </a:r>
            <a:r>
              <a:rPr lang="en-US" baseline="0" dirty="0" smtClean="0"/>
              <a:t>is so vast and diverse, in terms of religion, language and </a:t>
            </a:r>
            <a:r>
              <a:rPr lang="en-US" baseline="0" dirty="0" smtClean="0"/>
              <a:t>ethnicity, therefore each </a:t>
            </a:r>
            <a:r>
              <a:rPr lang="en-US" baseline="0" dirty="0" smtClean="0"/>
              <a:t>region had its own experience with Islam. </a:t>
            </a:r>
            <a:r>
              <a:rPr lang="en-US" baseline="0" dirty="0" smtClean="0"/>
              <a:t>Moreover, </a:t>
            </a:r>
            <a:r>
              <a:rPr lang="en-US" baseline="0" dirty="0" smtClean="0"/>
              <a:t>we are talking about not only a very vast </a:t>
            </a:r>
            <a:r>
              <a:rPr lang="en-US" baseline="0" dirty="0" smtClean="0"/>
              <a:t>region but </a:t>
            </a:r>
            <a:r>
              <a:rPr lang="en-US" baseline="0" dirty="0" smtClean="0"/>
              <a:t>also a </a:t>
            </a:r>
            <a:r>
              <a:rPr lang="en-US" baseline="0" dirty="0" smtClean="0"/>
              <a:t>significantly </a:t>
            </a:r>
            <a:r>
              <a:rPr lang="en-US" baseline="0" dirty="0" smtClean="0"/>
              <a:t>long </a:t>
            </a:r>
            <a:r>
              <a:rPr lang="en-US" baseline="0" dirty="0" smtClean="0"/>
              <a:t>period </a:t>
            </a:r>
            <a:r>
              <a:rPr lang="en-US" baseline="0" dirty="0" smtClean="0"/>
              <a:t>of time which last over a thousand years. During this time, different means, methods, and events occurred which contributed to the spread of Islam in the region.</a:t>
            </a:r>
          </a:p>
          <a:p>
            <a:pPr algn="l" rtl="0"/>
            <a:endParaRPr lang="en-US" baseline="0" dirty="0" smtClean="0"/>
          </a:p>
          <a:p>
            <a:pPr algn="l" rtl="0"/>
            <a:r>
              <a:rPr lang="en-US" b="1" baseline="0" dirty="0" smtClean="0"/>
              <a:t>Islam came in many waves to west </a:t>
            </a:r>
            <a:r>
              <a:rPr lang="en-US" b="1" baseline="0" dirty="0" smtClean="0"/>
              <a:t>Africa. </a:t>
            </a:r>
            <a:r>
              <a:rPr lang="en-US" baseline="0" dirty="0" smtClean="0"/>
              <a:t>There were various ways in </a:t>
            </a:r>
            <a:r>
              <a:rPr lang="en-US" baseline="0" dirty="0" smtClean="0"/>
              <a:t>which </a:t>
            </a:r>
            <a:r>
              <a:rPr lang="en-US" baseline="0" dirty="0" smtClean="0"/>
              <a:t>it crept into </a:t>
            </a:r>
            <a:r>
              <a:rPr lang="en-US" baseline="0" dirty="0" smtClean="0"/>
              <a:t>Africa subtly, </a:t>
            </a:r>
            <a:r>
              <a:rPr lang="en-US" baseline="0" dirty="0" smtClean="0"/>
              <a:t>and other ways in which it came with force. Unlike the majority of areas Islam spread to in the first few centuries, Islam in west </a:t>
            </a:r>
            <a:r>
              <a:rPr lang="en-US" baseline="0" dirty="0" smtClean="0"/>
              <a:t>Africa </a:t>
            </a:r>
            <a:r>
              <a:rPr lang="en-US" baseline="0" dirty="0" smtClean="0"/>
              <a:t>was mainly spread by </a:t>
            </a:r>
            <a:r>
              <a:rPr lang="en-US" baseline="0" dirty="0" smtClean="0"/>
              <a:t>Berbers </a:t>
            </a:r>
            <a:r>
              <a:rPr lang="en-US" baseline="0" dirty="0" smtClean="0"/>
              <a:t>or Natives from the region of west Africa. While Arabs played far less of a </a:t>
            </a:r>
            <a:r>
              <a:rPr lang="en-US" baseline="0" dirty="0" smtClean="0"/>
              <a:t>direct role</a:t>
            </a:r>
            <a:r>
              <a:rPr lang="en-US" baseline="0" dirty="0" smtClean="0"/>
              <a:t>.</a:t>
            </a:r>
          </a:p>
          <a:p>
            <a:pPr algn="l" rtl="0"/>
            <a:endParaRPr lang="en-US" baseline="0" dirty="0" smtClean="0"/>
          </a:p>
          <a:p>
            <a:pPr algn="l" rtl="0"/>
            <a:r>
              <a:rPr lang="en-US" b="1" baseline="0" dirty="0" smtClean="0"/>
              <a:t>Islamic networking </a:t>
            </a:r>
            <a:r>
              <a:rPr lang="en-US" baseline="0" dirty="0" smtClean="0"/>
              <a:t>played a major role throughout the </a:t>
            </a:r>
            <a:r>
              <a:rPr lang="en-US" baseline="0" dirty="0" smtClean="0"/>
              <a:t>history </a:t>
            </a:r>
            <a:r>
              <a:rPr lang="en-US" baseline="0" dirty="0" smtClean="0"/>
              <a:t>of </a:t>
            </a:r>
            <a:r>
              <a:rPr lang="en-US" baseline="0" dirty="0" smtClean="0"/>
              <a:t>Islam </a:t>
            </a:r>
            <a:r>
              <a:rPr lang="en-US" baseline="0" dirty="0" smtClean="0"/>
              <a:t>in west </a:t>
            </a:r>
            <a:r>
              <a:rPr lang="en-US" baseline="0" dirty="0" smtClean="0"/>
              <a:t>Africa. </a:t>
            </a:r>
            <a:r>
              <a:rPr lang="en-US" baseline="0" dirty="0" smtClean="0"/>
              <a:t>It started with trade routes, the hajj and movement of scholars </a:t>
            </a:r>
            <a:r>
              <a:rPr lang="en-US" baseline="0" dirty="0" smtClean="0"/>
              <a:t>which </a:t>
            </a:r>
            <a:r>
              <a:rPr lang="en-US" baseline="0" dirty="0" smtClean="0"/>
              <a:t>used the trade routes, the Islamic jihads waged over the </a:t>
            </a:r>
            <a:r>
              <a:rPr lang="en-US" baseline="0" dirty="0" smtClean="0"/>
              <a:t>years, </a:t>
            </a:r>
            <a:r>
              <a:rPr lang="en-US" baseline="0" dirty="0" smtClean="0"/>
              <a:t>inspired by </a:t>
            </a:r>
            <a:r>
              <a:rPr lang="en-US" baseline="0" dirty="0" smtClean="0"/>
              <a:t>scholarly networks, ‘convert’ </a:t>
            </a:r>
            <a:r>
              <a:rPr lang="en-US" baseline="0" dirty="0" smtClean="0"/>
              <a:t>rulers as well </a:t>
            </a:r>
            <a:r>
              <a:rPr lang="en-US" baseline="0" dirty="0" smtClean="0"/>
              <a:t>‘reviver’ </a:t>
            </a:r>
            <a:r>
              <a:rPr lang="en-US" baseline="0" dirty="0" smtClean="0"/>
              <a:t>rulers, all these networks played a major role in the spread of Islam in the region.</a:t>
            </a:r>
          </a:p>
          <a:p>
            <a:pPr algn="l" rtl="0"/>
            <a:endParaRPr lang="en-US" baseline="0" dirty="0" smtClean="0"/>
          </a:p>
          <a:p>
            <a:pPr algn="l" rtl="0"/>
            <a:r>
              <a:rPr lang="en-US" dirty="0" smtClean="0"/>
              <a:t>The</a:t>
            </a:r>
            <a:r>
              <a:rPr lang="en-US" baseline="0" dirty="0" smtClean="0"/>
              <a:t> ways in </a:t>
            </a:r>
            <a:r>
              <a:rPr lang="en-US" baseline="0" dirty="0" smtClean="0"/>
              <a:t>which </a:t>
            </a:r>
            <a:r>
              <a:rPr lang="en-US" baseline="0" dirty="0" smtClean="0"/>
              <a:t>Islam spread started with </a:t>
            </a:r>
            <a:r>
              <a:rPr lang="en-US" baseline="0" dirty="0" smtClean="0"/>
              <a:t>Berber </a:t>
            </a:r>
            <a:r>
              <a:rPr lang="en-US" baseline="0" dirty="0" err="1" smtClean="0"/>
              <a:t>Sahanji</a:t>
            </a:r>
            <a:r>
              <a:rPr lang="en-US" baseline="0" dirty="0" smtClean="0"/>
              <a:t> </a:t>
            </a:r>
            <a:r>
              <a:rPr lang="en-US" baseline="0" dirty="0" smtClean="0"/>
              <a:t>traders who, through their trade and trade routes had given the message of Islam to other traders. </a:t>
            </a:r>
            <a:r>
              <a:rPr lang="en-US" baseline="0" dirty="0" smtClean="0"/>
              <a:t>These </a:t>
            </a:r>
            <a:r>
              <a:rPr lang="en-US" baseline="0" dirty="0" smtClean="0"/>
              <a:t>early converts, not that there were </a:t>
            </a:r>
            <a:r>
              <a:rPr lang="en-US" baseline="0" dirty="0" smtClean="0"/>
              <a:t>many, </a:t>
            </a:r>
            <a:r>
              <a:rPr lang="en-US" baseline="0" dirty="0" smtClean="0"/>
              <a:t>were </a:t>
            </a:r>
            <a:r>
              <a:rPr lang="en-US" baseline="0" dirty="0" smtClean="0"/>
              <a:t>traders </a:t>
            </a:r>
            <a:r>
              <a:rPr lang="en-US" baseline="0" dirty="0" smtClean="0"/>
              <a:t>in the </a:t>
            </a:r>
            <a:r>
              <a:rPr lang="en-US" baseline="0" dirty="0" smtClean="0"/>
              <a:t>Ghana </a:t>
            </a:r>
            <a:r>
              <a:rPr lang="en-US" baseline="0" dirty="0" smtClean="0"/>
              <a:t>empire, who accepted Islam. These natives learnt about Islam and </a:t>
            </a:r>
            <a:r>
              <a:rPr lang="en-US" baseline="0" dirty="0" smtClean="0"/>
              <a:t>themselves </a:t>
            </a:r>
            <a:r>
              <a:rPr lang="en-US" baseline="0" dirty="0" smtClean="0"/>
              <a:t>began to teach, this was </a:t>
            </a:r>
            <a:r>
              <a:rPr lang="en-US" baseline="0" dirty="0" smtClean="0"/>
              <a:t>however, </a:t>
            </a:r>
            <a:r>
              <a:rPr lang="en-US" baseline="0" dirty="0" smtClean="0"/>
              <a:t>on a very small scale.</a:t>
            </a:r>
          </a:p>
          <a:p>
            <a:pPr algn="l" rtl="0"/>
            <a:endParaRPr lang="en-US" baseline="0" dirty="0" smtClean="0"/>
          </a:p>
          <a:p>
            <a:pPr algn="l" rtl="0"/>
            <a:r>
              <a:rPr lang="en-US" baseline="0" dirty="0" smtClean="0"/>
              <a:t>It was also through the </a:t>
            </a:r>
            <a:r>
              <a:rPr lang="en-US" baseline="0" dirty="0" smtClean="0"/>
              <a:t>network </a:t>
            </a:r>
            <a:r>
              <a:rPr lang="en-US" baseline="0" dirty="0" smtClean="0"/>
              <a:t>of the trade routes, that local and empire kings, like in the </a:t>
            </a:r>
            <a:r>
              <a:rPr lang="en-US" baseline="0" dirty="0" smtClean="0"/>
              <a:t>Ghana </a:t>
            </a:r>
            <a:r>
              <a:rPr lang="en-US" baseline="0" dirty="0" smtClean="0"/>
              <a:t>empire, </a:t>
            </a:r>
            <a:r>
              <a:rPr lang="en-US" baseline="0" dirty="0" err="1" smtClean="0"/>
              <a:t>Gao</a:t>
            </a:r>
            <a:r>
              <a:rPr lang="en-US" baseline="0" dirty="0" smtClean="0"/>
              <a:t> </a:t>
            </a:r>
            <a:r>
              <a:rPr lang="en-US" baseline="0" dirty="0" smtClean="0"/>
              <a:t>and Bornu, were exposed to Islam, through Muslim traders and merchant scholars. These scholars held </a:t>
            </a:r>
            <a:r>
              <a:rPr lang="en-US" baseline="0" dirty="0" smtClean="0"/>
              <a:t>skills </a:t>
            </a:r>
            <a:r>
              <a:rPr lang="en-US" baseline="0" dirty="0" smtClean="0"/>
              <a:t>which could be </a:t>
            </a:r>
            <a:r>
              <a:rPr lang="en-US" baseline="0" dirty="0" smtClean="0"/>
              <a:t>utilized </a:t>
            </a:r>
            <a:r>
              <a:rPr lang="en-US" baseline="0" dirty="0" smtClean="0"/>
              <a:t>by the king, skills such as </a:t>
            </a:r>
            <a:r>
              <a:rPr lang="en-US" baseline="0" dirty="0" smtClean="0"/>
              <a:t>literacy, building </a:t>
            </a:r>
            <a:r>
              <a:rPr lang="en-US" baseline="0" dirty="0" smtClean="0"/>
              <a:t>links and </a:t>
            </a:r>
            <a:r>
              <a:rPr lang="en-US" baseline="0" dirty="0" smtClean="0"/>
              <a:t>representation </a:t>
            </a:r>
            <a:r>
              <a:rPr lang="en-US" baseline="0" dirty="0" smtClean="0"/>
              <a:t>in the Muslim world. Many kings sought to build ties to Islamic empires north of the </a:t>
            </a:r>
            <a:r>
              <a:rPr lang="en-US" baseline="0" dirty="0" smtClean="0"/>
              <a:t>Sahara </a:t>
            </a:r>
            <a:r>
              <a:rPr lang="en-US" baseline="0" dirty="0" smtClean="0"/>
              <a:t>and gain the benefits these relationships could have.</a:t>
            </a:r>
          </a:p>
          <a:p>
            <a:pPr algn="l" rtl="0"/>
            <a:endParaRPr lang="en-US" baseline="0" dirty="0" smtClean="0"/>
          </a:p>
          <a:p>
            <a:pPr algn="l" rtl="0"/>
            <a:r>
              <a:rPr lang="en-US" baseline="0" dirty="0" smtClean="0"/>
              <a:t>During this period of the </a:t>
            </a:r>
            <a:r>
              <a:rPr lang="en-US" b="1" baseline="0" dirty="0" smtClean="0"/>
              <a:t>elite conversions </a:t>
            </a:r>
            <a:r>
              <a:rPr lang="en-US" baseline="0" dirty="0" smtClean="0"/>
              <a:t>in </a:t>
            </a:r>
            <a:r>
              <a:rPr lang="en-US" baseline="0" dirty="0" smtClean="0"/>
              <a:t>the empires, Islam was practiced and functioned in the society in a mixed manner, this </a:t>
            </a:r>
            <a:r>
              <a:rPr lang="en-US" baseline="0" dirty="0" smtClean="0"/>
              <a:t>would generally  characterize </a:t>
            </a:r>
            <a:r>
              <a:rPr lang="en-US" baseline="0" dirty="0" smtClean="0"/>
              <a:t>African Islam until the </a:t>
            </a:r>
            <a:r>
              <a:rPr lang="en-US" baseline="0" dirty="0" smtClean="0"/>
              <a:t>19</a:t>
            </a:r>
            <a:r>
              <a:rPr lang="en-US" baseline="30000" dirty="0" smtClean="0"/>
              <a:t>th</a:t>
            </a:r>
            <a:r>
              <a:rPr lang="en-US" baseline="0" dirty="0" smtClean="0"/>
              <a:t> century</a:t>
            </a:r>
            <a:r>
              <a:rPr lang="en-US" baseline="0" dirty="0" smtClean="0"/>
              <a:t>, and there would be consistent </a:t>
            </a:r>
            <a:r>
              <a:rPr lang="en-US" baseline="0" dirty="0" smtClean="0"/>
              <a:t>resistance </a:t>
            </a:r>
            <a:r>
              <a:rPr lang="en-US" baseline="0" dirty="0" smtClean="0"/>
              <a:t>between those practicing syncretism and those attempting to </a:t>
            </a:r>
            <a:r>
              <a:rPr lang="en-US" baseline="0" dirty="0" smtClean="0"/>
              <a:t>implement orthodox, </a:t>
            </a:r>
            <a:r>
              <a:rPr lang="en-US" baseline="0" dirty="0" smtClean="0"/>
              <a:t>unmixed Islam.</a:t>
            </a:r>
          </a:p>
          <a:p>
            <a:pPr algn="l" rtl="0"/>
            <a:endParaRPr lang="en-US" baseline="0" dirty="0" smtClean="0"/>
          </a:p>
          <a:p>
            <a:pPr algn="l" rtl="0"/>
            <a:r>
              <a:rPr lang="en-US" b="1" baseline="0" dirty="0" smtClean="0"/>
              <a:t>The </a:t>
            </a:r>
            <a:r>
              <a:rPr lang="en-US" b="1" baseline="0" dirty="0" err="1" smtClean="0"/>
              <a:t>Moravids</a:t>
            </a:r>
            <a:r>
              <a:rPr lang="en-US" b="1" baseline="0" dirty="0" smtClean="0"/>
              <a:t> </a:t>
            </a:r>
            <a:r>
              <a:rPr lang="en-US" baseline="0" dirty="0" smtClean="0"/>
              <a:t>came and for the first time a uniform understanding </a:t>
            </a:r>
            <a:r>
              <a:rPr lang="en-US" baseline="0" dirty="0" smtClean="0"/>
              <a:t>and implementation </a:t>
            </a:r>
            <a:r>
              <a:rPr lang="en-US" baseline="0" dirty="0" smtClean="0"/>
              <a:t>of Islam existed In the states of west </a:t>
            </a:r>
            <a:r>
              <a:rPr lang="en-US" baseline="0" dirty="0" smtClean="0"/>
              <a:t>Africa </a:t>
            </a:r>
            <a:r>
              <a:rPr lang="en-US" baseline="0" dirty="0" smtClean="0"/>
              <a:t>under them, though this </a:t>
            </a:r>
            <a:r>
              <a:rPr lang="en-US" baseline="0" dirty="0" smtClean="0"/>
              <a:t>lasted for a short </a:t>
            </a:r>
            <a:r>
              <a:rPr lang="en-US" baseline="0" dirty="0" smtClean="0"/>
              <a:t>time, </a:t>
            </a:r>
            <a:r>
              <a:rPr lang="en-US" baseline="0" dirty="0" smtClean="0"/>
              <a:t>the Berber </a:t>
            </a:r>
            <a:r>
              <a:rPr lang="en-US" baseline="0" dirty="0" smtClean="0"/>
              <a:t>exposed an orthodox interpretation of Islam to the populations and rulers alike. </a:t>
            </a:r>
          </a:p>
          <a:p>
            <a:pPr algn="l" rtl="0"/>
            <a:endParaRPr lang="en-US" baseline="0" dirty="0" smtClean="0"/>
          </a:p>
          <a:p>
            <a:pPr algn="l" rtl="0"/>
            <a:r>
              <a:rPr lang="en-US" baseline="0" dirty="0" smtClean="0"/>
              <a:t>The next significant </a:t>
            </a:r>
            <a:r>
              <a:rPr lang="en-US" baseline="0" dirty="0" smtClean="0"/>
              <a:t>stage </a:t>
            </a:r>
            <a:r>
              <a:rPr lang="en-US" baseline="0" dirty="0" smtClean="0"/>
              <a:t>of the spread and solidification of Islam in the region </a:t>
            </a:r>
            <a:r>
              <a:rPr lang="en-US" baseline="0" dirty="0" smtClean="0"/>
              <a:t>was the </a:t>
            </a:r>
            <a:r>
              <a:rPr lang="en-US" b="1" baseline="0" dirty="0" smtClean="0"/>
              <a:t>era of the Devout </a:t>
            </a:r>
            <a:r>
              <a:rPr lang="en-US" b="1" baseline="0" dirty="0" smtClean="0"/>
              <a:t>kings </a:t>
            </a:r>
            <a:r>
              <a:rPr lang="en-US" baseline="0" dirty="0" smtClean="0"/>
              <a:t>in the Mali empire, including </a:t>
            </a:r>
            <a:r>
              <a:rPr lang="en-US" baseline="0" dirty="0" err="1" smtClean="0"/>
              <a:t>mansa</a:t>
            </a:r>
            <a:r>
              <a:rPr lang="en-US" baseline="0" dirty="0" smtClean="0"/>
              <a:t> Musa and his sons, and </a:t>
            </a:r>
            <a:r>
              <a:rPr lang="en-US" baseline="0" dirty="0" err="1" smtClean="0"/>
              <a:t>Asakia</a:t>
            </a:r>
            <a:r>
              <a:rPr lang="en-US" baseline="0" dirty="0" smtClean="0"/>
              <a:t> Muhammad </a:t>
            </a:r>
            <a:r>
              <a:rPr lang="en-US" baseline="0" dirty="0" err="1" smtClean="0"/>
              <a:t>Toure</a:t>
            </a:r>
            <a:r>
              <a:rPr lang="en-US" baseline="0" dirty="0" smtClean="0"/>
              <a:t> </a:t>
            </a:r>
            <a:r>
              <a:rPr lang="en-US" baseline="0" dirty="0" smtClean="0"/>
              <a:t>who established </a:t>
            </a:r>
            <a:r>
              <a:rPr lang="en-US" baseline="0" dirty="0" smtClean="0"/>
              <a:t>Islam </a:t>
            </a:r>
            <a:r>
              <a:rPr lang="en-US" baseline="0" dirty="0" smtClean="0"/>
              <a:t>in the </a:t>
            </a:r>
            <a:r>
              <a:rPr lang="en-US" baseline="0" dirty="0" smtClean="0"/>
              <a:t>Songhai </a:t>
            </a:r>
            <a:r>
              <a:rPr lang="en-US" baseline="0" dirty="0" smtClean="0"/>
              <a:t>empire. They not </a:t>
            </a:r>
            <a:r>
              <a:rPr lang="en-US" baseline="0" dirty="0" smtClean="0"/>
              <a:t>only </a:t>
            </a:r>
            <a:r>
              <a:rPr lang="en-US" baseline="0" dirty="0" smtClean="0"/>
              <a:t>spread </a:t>
            </a:r>
            <a:r>
              <a:rPr lang="en-US" baseline="0" dirty="0" smtClean="0"/>
              <a:t>Islam </a:t>
            </a:r>
            <a:r>
              <a:rPr lang="en-US" baseline="0" dirty="0" smtClean="0"/>
              <a:t>demographically in the region, but they brought thousands of scholars from around north, west and east </a:t>
            </a:r>
            <a:r>
              <a:rPr lang="en-US" baseline="0" dirty="0" smtClean="0"/>
              <a:t>Africa, </a:t>
            </a:r>
            <a:r>
              <a:rPr lang="en-US" baseline="0" dirty="0" smtClean="0"/>
              <a:t>as well as </a:t>
            </a:r>
            <a:r>
              <a:rPr lang="en-US" baseline="0" dirty="0" smtClean="0"/>
              <a:t>established </a:t>
            </a:r>
            <a:r>
              <a:rPr lang="en-US" baseline="0" dirty="0" smtClean="0"/>
              <a:t>schools, funded </a:t>
            </a:r>
            <a:r>
              <a:rPr lang="en-US" baseline="0" dirty="0" smtClean="0"/>
              <a:t>Islamic </a:t>
            </a:r>
            <a:r>
              <a:rPr lang="en-US" baseline="0" dirty="0" smtClean="0"/>
              <a:t>universities and mosques throughout their kingdoms and in particular, in the trade and learning centers. This patronage, of </a:t>
            </a:r>
            <a:r>
              <a:rPr lang="en-US" baseline="0" dirty="0" smtClean="0"/>
              <a:t>Islamic </a:t>
            </a:r>
            <a:r>
              <a:rPr lang="en-US" baseline="0" dirty="0" smtClean="0"/>
              <a:t>scholars and institutions led to great advancement and development of </a:t>
            </a:r>
            <a:r>
              <a:rPr lang="en-US" baseline="0" dirty="0" smtClean="0"/>
              <a:t>Islamic </a:t>
            </a:r>
            <a:r>
              <a:rPr lang="en-US" baseline="0" dirty="0" smtClean="0"/>
              <a:t>and secular knowledge in the region, resulting in people from all over </a:t>
            </a:r>
            <a:r>
              <a:rPr lang="en-US" baseline="0" dirty="0" smtClean="0"/>
              <a:t>Africa </a:t>
            </a:r>
            <a:r>
              <a:rPr lang="en-US" baseline="0" dirty="0" smtClean="0"/>
              <a:t>attempting to pass through the learning centers to study in these areas. Furthermore the devout kings also </a:t>
            </a:r>
            <a:r>
              <a:rPr lang="en-US" baseline="0" dirty="0" smtClean="0"/>
              <a:t>presented </a:t>
            </a:r>
            <a:r>
              <a:rPr lang="en-US" baseline="0" dirty="0" smtClean="0"/>
              <a:t>Islam </a:t>
            </a:r>
            <a:r>
              <a:rPr lang="en-US" baseline="0" dirty="0" smtClean="0"/>
              <a:t>as a tolerant, practical </a:t>
            </a:r>
            <a:r>
              <a:rPr lang="en-US" baseline="0" dirty="0" smtClean="0"/>
              <a:t>and beneficial religion, which </a:t>
            </a:r>
            <a:r>
              <a:rPr lang="en-US" baseline="0" dirty="0" smtClean="0"/>
              <a:t>even the elite had submitted to. </a:t>
            </a:r>
            <a:endParaRPr lang="en-US" baseline="0" dirty="0" smtClean="0"/>
          </a:p>
          <a:p>
            <a:pPr algn="l" rtl="0"/>
            <a:endParaRPr lang="en-US" baseline="0" dirty="0" smtClean="0"/>
          </a:p>
          <a:p>
            <a:pPr algn="l" rtl="0"/>
            <a:r>
              <a:rPr lang="en-US" baseline="0" dirty="0" smtClean="0"/>
              <a:t>The </a:t>
            </a:r>
            <a:r>
              <a:rPr lang="en-US" b="1" baseline="0" dirty="0" smtClean="0"/>
              <a:t>Learning cities </a:t>
            </a:r>
            <a:r>
              <a:rPr lang="en-US" baseline="0" dirty="0" smtClean="0"/>
              <a:t>played a </a:t>
            </a:r>
            <a:r>
              <a:rPr lang="en-US" baseline="0" dirty="0" smtClean="0"/>
              <a:t>major role in that they preserved Islam, they became a place which politicians and rulers could not enter nor did the Islamic scholars involve themselves in the politics in order to keep the religion </a:t>
            </a:r>
            <a:r>
              <a:rPr lang="en-US" baseline="0" dirty="0" smtClean="0"/>
              <a:t>un-spoilt </a:t>
            </a:r>
            <a:r>
              <a:rPr lang="en-US" baseline="0" dirty="0" smtClean="0"/>
              <a:t>by </a:t>
            </a:r>
            <a:r>
              <a:rPr lang="en-US" baseline="0" dirty="0" smtClean="0"/>
              <a:t>political interests. </a:t>
            </a:r>
            <a:r>
              <a:rPr lang="en-US" baseline="0" dirty="0" smtClean="0"/>
              <a:t>They produced </a:t>
            </a:r>
            <a:r>
              <a:rPr lang="en-US" baseline="0" dirty="0" smtClean="0"/>
              <a:t>groups </a:t>
            </a:r>
            <a:r>
              <a:rPr lang="en-US" baseline="0" dirty="0" smtClean="0"/>
              <a:t>like the </a:t>
            </a:r>
            <a:r>
              <a:rPr lang="en-US" baseline="0" dirty="0" err="1" smtClean="0"/>
              <a:t>Jakhanke</a:t>
            </a:r>
            <a:r>
              <a:rPr lang="en-US" baseline="0" dirty="0" smtClean="0"/>
              <a:t> </a:t>
            </a:r>
            <a:r>
              <a:rPr lang="en-US" baseline="0" dirty="0" smtClean="0"/>
              <a:t>, scholars and students who chose to be detached from politics and even avoided direct </a:t>
            </a:r>
            <a:r>
              <a:rPr lang="en-US" i="1" baseline="0" dirty="0" err="1" smtClean="0"/>
              <a:t>dawah</a:t>
            </a:r>
            <a:r>
              <a:rPr lang="en-US" baseline="0" dirty="0" smtClean="0"/>
              <a:t>, instead focused on teaching Islam and creating societies in the trading centers that would be admired and modeled by others </a:t>
            </a:r>
            <a:r>
              <a:rPr lang="en-US" baseline="0" dirty="0" smtClean="0"/>
              <a:t>who </a:t>
            </a:r>
            <a:r>
              <a:rPr lang="en-US" baseline="0" dirty="0" smtClean="0"/>
              <a:t>sought to </a:t>
            </a:r>
            <a:r>
              <a:rPr lang="en-US" baseline="0" dirty="0" smtClean="0"/>
              <a:t>imitate </a:t>
            </a:r>
            <a:r>
              <a:rPr lang="en-US" baseline="0" dirty="0" smtClean="0"/>
              <a:t>their successes.  They remained in these trading centers for centuries as </a:t>
            </a:r>
            <a:r>
              <a:rPr lang="en-US" baseline="0" dirty="0" smtClean="0"/>
              <a:t>people continued to pass through </a:t>
            </a:r>
            <a:r>
              <a:rPr lang="en-US" baseline="0" dirty="0" smtClean="0"/>
              <a:t>and </a:t>
            </a:r>
            <a:r>
              <a:rPr lang="en-US" baseline="0" dirty="0" smtClean="0"/>
              <a:t>study </a:t>
            </a:r>
            <a:r>
              <a:rPr lang="en-US" baseline="0" dirty="0" smtClean="0"/>
              <a:t>on their travels, others </a:t>
            </a:r>
            <a:r>
              <a:rPr lang="en-US" baseline="0" dirty="0" smtClean="0"/>
              <a:t>decided </a:t>
            </a:r>
            <a:r>
              <a:rPr lang="en-US" baseline="0" dirty="0" smtClean="0"/>
              <a:t>to remain in these great, cultural and enriched cities. </a:t>
            </a:r>
          </a:p>
          <a:p>
            <a:pPr algn="l" rtl="0"/>
            <a:endParaRPr lang="en-US" baseline="0" dirty="0" smtClean="0"/>
          </a:p>
          <a:p>
            <a:pPr algn="l" rtl="0"/>
            <a:r>
              <a:rPr lang="en-US" b="1" baseline="0" dirty="0" smtClean="0"/>
              <a:t>Sufi brotherhoods </a:t>
            </a:r>
            <a:r>
              <a:rPr lang="en-US" baseline="0" dirty="0" smtClean="0"/>
              <a:t>also played a role in bridging the gap between orthodox Muslim scholars and their interpretations of Islam, and proponents of African Islam, making culturally relevant practices and beliefs acceptable and </a:t>
            </a:r>
            <a:r>
              <a:rPr lang="en-US" baseline="0" dirty="0" smtClean="0"/>
              <a:t>integration-able </a:t>
            </a:r>
            <a:r>
              <a:rPr lang="en-US" baseline="0" dirty="0" smtClean="0"/>
              <a:t>in Islam, as well as creating Uniform Islamic practice and order in religious life. This however also </a:t>
            </a:r>
            <a:r>
              <a:rPr lang="en-US" baseline="0" dirty="0" smtClean="0"/>
              <a:t>created </a:t>
            </a:r>
            <a:r>
              <a:rPr lang="en-US" baseline="0" dirty="0" smtClean="0"/>
              <a:t>friction as more </a:t>
            </a:r>
            <a:r>
              <a:rPr lang="en-US" baseline="0" dirty="0" smtClean="0"/>
              <a:t>brotherhoods </a:t>
            </a:r>
            <a:r>
              <a:rPr lang="en-US" baseline="0" dirty="0" smtClean="0"/>
              <a:t>began to spread in the 18</a:t>
            </a:r>
            <a:r>
              <a:rPr lang="en-US" baseline="30000" dirty="0" smtClean="0"/>
              <a:t>th</a:t>
            </a:r>
            <a:r>
              <a:rPr lang="en-US" baseline="0" dirty="0" smtClean="0"/>
              <a:t> and 19</a:t>
            </a:r>
            <a:r>
              <a:rPr lang="en-US" baseline="30000" dirty="0" smtClean="0"/>
              <a:t>th</a:t>
            </a:r>
            <a:r>
              <a:rPr lang="en-US" baseline="0" dirty="0" smtClean="0"/>
              <a:t> </a:t>
            </a:r>
            <a:r>
              <a:rPr lang="en-US" baseline="0" dirty="0" smtClean="0"/>
              <a:t>centuries.</a:t>
            </a:r>
            <a:endParaRPr lang="en-US" baseline="0" dirty="0" smtClean="0"/>
          </a:p>
          <a:p>
            <a:pPr algn="l" rtl="0"/>
            <a:endParaRPr lang="en-US" baseline="0" dirty="0" smtClean="0"/>
          </a:p>
          <a:p>
            <a:pPr algn="l" rtl="0"/>
            <a:r>
              <a:rPr lang="en-US" baseline="0" dirty="0" smtClean="0"/>
              <a:t>Finally, </a:t>
            </a:r>
            <a:r>
              <a:rPr lang="en-US" baseline="0" dirty="0" smtClean="0"/>
              <a:t>and possibly the most </a:t>
            </a:r>
            <a:r>
              <a:rPr lang="en-US" baseline="0" dirty="0" smtClean="0"/>
              <a:t>influential </a:t>
            </a:r>
            <a:r>
              <a:rPr lang="en-US" baseline="0" dirty="0" smtClean="0"/>
              <a:t>means for the </a:t>
            </a:r>
            <a:r>
              <a:rPr lang="en-US" baseline="0" dirty="0" smtClean="0"/>
              <a:t>spread </a:t>
            </a:r>
            <a:r>
              <a:rPr lang="en-US" baseline="0" dirty="0" smtClean="0"/>
              <a:t>of Islam was the </a:t>
            </a:r>
            <a:r>
              <a:rPr lang="en-US" i="1" baseline="0" dirty="0" err="1" smtClean="0"/>
              <a:t>dawah</a:t>
            </a:r>
            <a:r>
              <a:rPr lang="en-US" baseline="0" dirty="0" smtClean="0"/>
              <a:t> of the </a:t>
            </a:r>
            <a:r>
              <a:rPr lang="en-US" b="1" i="1" baseline="0" dirty="0" smtClean="0"/>
              <a:t>Fulani</a:t>
            </a:r>
            <a:r>
              <a:rPr lang="en-US" b="1" baseline="0" dirty="0" smtClean="0"/>
              <a:t> scholars </a:t>
            </a:r>
            <a:r>
              <a:rPr lang="en-US" b="1" baseline="0" dirty="0" smtClean="0"/>
              <a:t>and their jihads </a:t>
            </a:r>
            <a:r>
              <a:rPr lang="en-US" baseline="0" dirty="0" smtClean="0"/>
              <a:t>in the 18</a:t>
            </a:r>
            <a:r>
              <a:rPr lang="en-US" baseline="30000" dirty="0" smtClean="0"/>
              <a:t>th</a:t>
            </a:r>
            <a:r>
              <a:rPr lang="en-US" baseline="0" dirty="0" smtClean="0"/>
              <a:t> and 19</a:t>
            </a:r>
            <a:r>
              <a:rPr lang="en-US" baseline="30000" dirty="0" smtClean="0"/>
              <a:t>th</a:t>
            </a:r>
            <a:r>
              <a:rPr lang="en-US" baseline="0" dirty="0" smtClean="0"/>
              <a:t> </a:t>
            </a:r>
            <a:r>
              <a:rPr lang="en-US" baseline="0" dirty="0" smtClean="0"/>
              <a:t>century. Here, </a:t>
            </a:r>
            <a:r>
              <a:rPr lang="en-US" baseline="0" dirty="0" smtClean="0"/>
              <a:t>Orthodox </a:t>
            </a:r>
            <a:r>
              <a:rPr lang="en-US" baseline="0" dirty="0" err="1" smtClean="0"/>
              <a:t>Maliki</a:t>
            </a:r>
            <a:r>
              <a:rPr lang="en-US" baseline="0" dirty="0" smtClean="0"/>
              <a:t> </a:t>
            </a:r>
            <a:r>
              <a:rPr lang="en-US" baseline="0" dirty="0" smtClean="0"/>
              <a:t>scholarship was adhered to and </a:t>
            </a:r>
            <a:r>
              <a:rPr lang="en-US" baseline="0" dirty="0" smtClean="0"/>
              <a:t>Islamic </a:t>
            </a:r>
            <a:r>
              <a:rPr lang="en-US" baseline="0" dirty="0" smtClean="0"/>
              <a:t>law ruled above all else in the </a:t>
            </a:r>
            <a:r>
              <a:rPr lang="en-US" baseline="0" dirty="0" smtClean="0"/>
              <a:t>region</a:t>
            </a:r>
            <a:r>
              <a:rPr lang="en-US" baseline="0" dirty="0" smtClean="0"/>
              <a:t>. In </a:t>
            </a:r>
            <a:r>
              <a:rPr lang="en-US" baseline="0" dirty="0" smtClean="0"/>
              <a:t>particular, </a:t>
            </a:r>
            <a:r>
              <a:rPr lang="en-US" baseline="0" dirty="0" smtClean="0"/>
              <a:t>the </a:t>
            </a:r>
            <a:r>
              <a:rPr lang="en-US" baseline="0" dirty="0" err="1" smtClean="0"/>
              <a:t>Sokoto</a:t>
            </a:r>
            <a:r>
              <a:rPr lang="en-US" baseline="0" dirty="0" smtClean="0"/>
              <a:t> </a:t>
            </a:r>
            <a:r>
              <a:rPr lang="en-US" baseline="0" dirty="0" smtClean="0"/>
              <a:t>caliphate, </a:t>
            </a:r>
            <a:r>
              <a:rPr lang="en-US" baseline="0" dirty="0" err="1" smtClean="0"/>
              <a:t>dan</a:t>
            </a:r>
            <a:r>
              <a:rPr lang="en-US" baseline="0" dirty="0" smtClean="0"/>
              <a:t> </a:t>
            </a:r>
            <a:r>
              <a:rPr lang="en-US" baseline="0" dirty="0" err="1" smtClean="0"/>
              <a:t>Fodio’s</a:t>
            </a:r>
            <a:r>
              <a:rPr lang="en-US" baseline="0" dirty="0" smtClean="0"/>
              <a:t> Jihad, </a:t>
            </a:r>
            <a:r>
              <a:rPr lang="en-US" baseline="0" dirty="0" smtClean="0"/>
              <a:t>was a very </a:t>
            </a:r>
            <a:r>
              <a:rPr lang="en-US" baseline="0" dirty="0" smtClean="0"/>
              <a:t>effective </a:t>
            </a:r>
            <a:r>
              <a:rPr lang="en-US" baseline="0" dirty="0" smtClean="0"/>
              <a:t>force which taught all aspects of </a:t>
            </a:r>
            <a:r>
              <a:rPr lang="en-US" baseline="0" dirty="0" smtClean="0"/>
              <a:t>Islam comprehensively, </a:t>
            </a:r>
            <a:r>
              <a:rPr lang="en-US" baseline="0" dirty="0" smtClean="0"/>
              <a:t>set up schools and institutes, waged jihad on those they declared worthy of jihad </a:t>
            </a:r>
            <a:r>
              <a:rPr lang="en-US" baseline="0" dirty="0" smtClean="0"/>
              <a:t>against, Muslim </a:t>
            </a:r>
            <a:r>
              <a:rPr lang="en-US" baseline="0" dirty="0" smtClean="0"/>
              <a:t>and </a:t>
            </a:r>
            <a:r>
              <a:rPr lang="en-US" baseline="0" dirty="0" smtClean="0"/>
              <a:t>non-Muslim</a:t>
            </a:r>
            <a:r>
              <a:rPr lang="en-US" baseline="0" dirty="0" smtClean="0"/>
              <a:t>, and ruled vast areas in west </a:t>
            </a:r>
            <a:r>
              <a:rPr lang="en-US" baseline="0" dirty="0" smtClean="0"/>
              <a:t>Africa </a:t>
            </a:r>
            <a:r>
              <a:rPr lang="en-US" baseline="0" dirty="0" smtClean="0"/>
              <a:t>under Islamic law for a century. Furthermore </a:t>
            </a:r>
            <a:r>
              <a:rPr lang="en-US" baseline="0" dirty="0" smtClean="0"/>
              <a:t>they preached </a:t>
            </a:r>
            <a:r>
              <a:rPr lang="en-US" baseline="0" dirty="0" smtClean="0"/>
              <a:t>the concept of </a:t>
            </a:r>
            <a:r>
              <a:rPr lang="en-US" baseline="0" dirty="0" smtClean="0"/>
              <a:t>Islamic </a:t>
            </a:r>
            <a:r>
              <a:rPr lang="en-US" baseline="0" dirty="0" smtClean="0"/>
              <a:t>reform and revival based on the authentic and original Islamic sources, this </a:t>
            </a:r>
            <a:r>
              <a:rPr lang="en-US" baseline="0" dirty="0" smtClean="0"/>
              <a:t>concept and emphasis has </a:t>
            </a:r>
            <a:r>
              <a:rPr lang="en-US" baseline="0" dirty="0" smtClean="0"/>
              <a:t>led to a very strong Islamic identity </a:t>
            </a:r>
            <a:r>
              <a:rPr lang="en-US" baseline="0" dirty="0" smtClean="0"/>
              <a:t>among much of the Muslim population in the regions where these Jihads dominated.</a:t>
            </a:r>
            <a:endParaRPr lang="ar-SA" dirty="0"/>
          </a:p>
        </p:txBody>
      </p:sp>
      <p:sp>
        <p:nvSpPr>
          <p:cNvPr id="4" name="Slide Number Placeholder 3"/>
          <p:cNvSpPr>
            <a:spLocks noGrp="1"/>
          </p:cNvSpPr>
          <p:nvPr>
            <p:ph type="sldNum" sz="quarter" idx="10"/>
          </p:nvPr>
        </p:nvSpPr>
        <p:spPr/>
        <p:txBody>
          <a:bodyPr/>
          <a:lstStyle/>
          <a:p>
            <a:fld id="{5A5E7037-D2DB-4915-AF9D-580C4475F1EB}" type="slidenum">
              <a:rPr lang="ar-SA" smtClean="0"/>
              <a:pPr/>
              <a:t>49</a:t>
            </a:fld>
            <a:endParaRPr lang="ar-SA"/>
          </a:p>
        </p:txBody>
      </p:sp>
    </p:spTree>
    <p:extLst>
      <p:ext uri="{BB962C8B-B14F-4D97-AF65-F5344CB8AC3E}">
        <p14:creationId xmlns="" xmlns:p14="http://schemas.microsoft.com/office/powerpoint/2010/main" val="256555727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US"/>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F2FB7E12-0D9D-447B-AD29-388704A592C0}" type="datetimeFigureOut">
              <a:rPr lang="en-US" smtClean="0"/>
              <a:pPr/>
              <a:t>6/1/2018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592D141-4F37-4939-AA01-38445B98BD42}" type="slidenum">
              <a:rPr lang="en-US" smtClean="0"/>
              <a:pPr/>
              <a:t>‹#›</a:t>
            </a:fld>
            <a:endParaRPr lang="en-US"/>
          </a:p>
        </p:txBody>
      </p:sp>
    </p:spTree>
    <p:extLst>
      <p:ext uri="{BB962C8B-B14F-4D97-AF65-F5344CB8AC3E}">
        <p14:creationId xmlns="" xmlns:p14="http://schemas.microsoft.com/office/powerpoint/2010/main" val="302809214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F2FB7E12-0D9D-447B-AD29-388704A592C0}" type="datetimeFigureOut">
              <a:rPr lang="en-US" smtClean="0"/>
              <a:pPr/>
              <a:t>6/1/2018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592D141-4F37-4939-AA01-38445B98BD42}" type="slidenum">
              <a:rPr lang="en-US" smtClean="0"/>
              <a:pPr/>
              <a:t>‹#›</a:t>
            </a:fld>
            <a:endParaRPr lang="en-US"/>
          </a:p>
        </p:txBody>
      </p:sp>
    </p:spTree>
    <p:extLst>
      <p:ext uri="{BB962C8B-B14F-4D97-AF65-F5344CB8AC3E}">
        <p14:creationId xmlns="" xmlns:p14="http://schemas.microsoft.com/office/powerpoint/2010/main" val="10573593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US"/>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F2FB7E12-0D9D-447B-AD29-388704A592C0}" type="datetimeFigureOut">
              <a:rPr lang="en-US" smtClean="0"/>
              <a:pPr/>
              <a:t>6/1/2018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592D141-4F37-4939-AA01-38445B98BD42}" type="slidenum">
              <a:rPr lang="en-US" smtClean="0"/>
              <a:pPr/>
              <a:t>‹#›</a:t>
            </a:fld>
            <a:endParaRPr lang="en-US"/>
          </a:p>
        </p:txBody>
      </p:sp>
    </p:spTree>
    <p:extLst>
      <p:ext uri="{BB962C8B-B14F-4D97-AF65-F5344CB8AC3E}">
        <p14:creationId xmlns="" xmlns:p14="http://schemas.microsoft.com/office/powerpoint/2010/main" val="202891287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F2FB7E12-0D9D-447B-AD29-388704A592C0}" type="datetimeFigureOut">
              <a:rPr lang="en-US" smtClean="0"/>
              <a:pPr/>
              <a:t>6/1/2018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592D141-4F37-4939-AA01-38445B98BD42}" type="slidenum">
              <a:rPr lang="en-US" smtClean="0"/>
              <a:pPr/>
              <a:t>‹#›</a:t>
            </a:fld>
            <a:endParaRPr lang="en-US"/>
          </a:p>
        </p:txBody>
      </p:sp>
    </p:spTree>
    <p:extLst>
      <p:ext uri="{BB962C8B-B14F-4D97-AF65-F5344CB8AC3E}">
        <p14:creationId xmlns="" xmlns:p14="http://schemas.microsoft.com/office/powerpoint/2010/main" val="18603418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US"/>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F2FB7E12-0D9D-447B-AD29-388704A592C0}" type="datetimeFigureOut">
              <a:rPr lang="en-US" smtClean="0"/>
              <a:pPr/>
              <a:t>6/1/2018</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1592D141-4F37-4939-AA01-38445B98BD42}" type="slidenum">
              <a:rPr lang="en-US" smtClean="0"/>
              <a:pPr/>
              <a:t>‹#›</a:t>
            </a:fld>
            <a:endParaRPr lang="en-US"/>
          </a:p>
        </p:txBody>
      </p:sp>
    </p:spTree>
    <p:extLst>
      <p:ext uri="{BB962C8B-B14F-4D97-AF65-F5344CB8AC3E}">
        <p14:creationId xmlns="" xmlns:p14="http://schemas.microsoft.com/office/powerpoint/2010/main" val="338993016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F2FB7E12-0D9D-447B-AD29-388704A592C0}" type="datetimeFigureOut">
              <a:rPr lang="en-US" smtClean="0"/>
              <a:pPr/>
              <a:t>6/1/2018</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1592D141-4F37-4939-AA01-38445B98BD42}" type="slidenum">
              <a:rPr lang="en-US" smtClean="0"/>
              <a:pPr/>
              <a:t>‹#›</a:t>
            </a:fld>
            <a:endParaRPr lang="en-US"/>
          </a:p>
        </p:txBody>
      </p:sp>
    </p:spTree>
    <p:extLst>
      <p:ext uri="{BB962C8B-B14F-4D97-AF65-F5344CB8AC3E}">
        <p14:creationId xmlns="" xmlns:p14="http://schemas.microsoft.com/office/powerpoint/2010/main" val="347871562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2FB7E12-0D9D-447B-AD29-388704A592C0}" type="datetimeFigureOut">
              <a:rPr lang="en-US" smtClean="0"/>
              <a:pPr/>
              <a:t>6/1/2018</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1592D141-4F37-4939-AA01-38445B98BD42}" type="slidenum">
              <a:rPr lang="en-US" smtClean="0"/>
              <a:pPr/>
              <a:t>‹#›</a:t>
            </a:fld>
            <a:endParaRPr lang="en-US"/>
          </a:p>
        </p:txBody>
      </p:sp>
    </p:spTree>
    <p:extLst>
      <p:ext uri="{BB962C8B-B14F-4D97-AF65-F5344CB8AC3E}">
        <p14:creationId xmlns="" xmlns:p14="http://schemas.microsoft.com/office/powerpoint/2010/main" val="324420443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F2FB7E12-0D9D-447B-AD29-388704A592C0}" type="datetimeFigureOut">
              <a:rPr lang="en-US" smtClean="0"/>
              <a:pPr/>
              <a:t>6/1/2018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592D141-4F37-4939-AA01-38445B98BD42}" type="slidenum">
              <a:rPr lang="en-US" smtClean="0"/>
              <a:pPr/>
              <a:t>‹#›</a:t>
            </a:fld>
            <a:endParaRPr lang="en-US"/>
          </a:p>
        </p:txBody>
      </p:sp>
    </p:spTree>
    <p:extLst>
      <p:ext uri="{BB962C8B-B14F-4D97-AF65-F5344CB8AC3E}">
        <p14:creationId xmlns="" xmlns:p14="http://schemas.microsoft.com/office/powerpoint/2010/main" val="23703656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F2FB7E12-0D9D-447B-AD29-388704A592C0}" type="datetimeFigureOut">
              <a:rPr lang="en-US" smtClean="0"/>
              <a:pPr/>
              <a:t>6/1/2018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592D141-4F37-4939-AA01-38445B98BD42}" type="slidenum">
              <a:rPr lang="en-US" smtClean="0"/>
              <a:pPr/>
              <a:t>‹#›</a:t>
            </a:fld>
            <a:endParaRPr lang="en-US"/>
          </a:p>
        </p:txBody>
      </p:sp>
    </p:spTree>
    <p:extLst>
      <p:ext uri="{BB962C8B-B14F-4D97-AF65-F5344CB8AC3E}">
        <p14:creationId xmlns="" xmlns:p14="http://schemas.microsoft.com/office/powerpoint/2010/main" val="252405278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F2FB7E12-0D9D-447B-AD29-388704A592C0}" type="datetimeFigureOut">
              <a:rPr lang="en-US" smtClean="0"/>
              <a:pPr/>
              <a:t>6/1/2018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592D141-4F37-4939-AA01-38445B98BD42}" type="slidenum">
              <a:rPr lang="en-US" smtClean="0"/>
              <a:pPr/>
              <a:t>‹#›</a:t>
            </a:fld>
            <a:endParaRPr lang="en-US"/>
          </a:p>
        </p:txBody>
      </p:sp>
    </p:spTree>
    <p:extLst>
      <p:ext uri="{BB962C8B-B14F-4D97-AF65-F5344CB8AC3E}">
        <p14:creationId xmlns="" xmlns:p14="http://schemas.microsoft.com/office/powerpoint/2010/main" val="251592001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F2FB7E12-0D9D-447B-AD29-388704A592C0}" type="datetimeFigureOut">
              <a:rPr lang="en-US" smtClean="0"/>
              <a:pPr/>
              <a:t>6/1/2018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592D141-4F37-4939-AA01-38445B98BD42}" type="slidenum">
              <a:rPr lang="en-US" smtClean="0"/>
              <a:pPr/>
              <a:t>‹#›</a:t>
            </a:fld>
            <a:endParaRPr lang="en-US"/>
          </a:p>
        </p:txBody>
      </p:sp>
    </p:spTree>
    <p:extLst>
      <p:ext uri="{BB962C8B-B14F-4D97-AF65-F5344CB8AC3E}">
        <p14:creationId xmlns="" xmlns:p14="http://schemas.microsoft.com/office/powerpoint/2010/main" val="3359343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2FB7E12-0D9D-447B-AD29-388704A592C0}" type="datetimeFigureOut">
              <a:rPr lang="en-US" smtClean="0"/>
              <a:pPr/>
              <a:t>6/1/2018</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592D141-4F37-4939-AA01-38445B98BD42}" type="slidenum">
              <a:rPr lang="en-US" smtClean="0"/>
              <a:pPr/>
              <a:t>‹#›</a:t>
            </a:fld>
            <a:endParaRPr lang="en-US"/>
          </a:p>
        </p:txBody>
      </p:sp>
    </p:spTree>
    <p:extLst>
      <p:ext uri="{BB962C8B-B14F-4D97-AF65-F5344CB8AC3E}">
        <p14:creationId xmlns="" xmlns:p14="http://schemas.microsoft.com/office/powerpoint/2010/main" val="71452623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31.xml"/><Relationship Id="rId1" Type="http://schemas.openxmlformats.org/officeDocument/2006/relationships/slideLayout" Target="../slideLayouts/slideLayout2.xml"/><Relationship Id="rId4" Type="http://schemas.openxmlformats.org/officeDocument/2006/relationships/image" Target="../media/image10.jpeg"/></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44.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45.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46.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47.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48.xm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49.xml"/><Relationship Id="rId1" Type="http://schemas.openxmlformats.org/officeDocument/2006/relationships/slideLayout" Target="../slideLayouts/slideLayout4.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b="1" dirty="0" smtClean="0"/>
              <a:t>The Spread of Islam in West Africa </a:t>
            </a:r>
            <a:endParaRPr lang="en-US" b="1" dirty="0"/>
          </a:p>
        </p:txBody>
      </p:sp>
      <p:sp>
        <p:nvSpPr>
          <p:cNvPr id="3" name="Subtitle 2"/>
          <p:cNvSpPr>
            <a:spLocks noGrp="1"/>
          </p:cNvSpPr>
          <p:nvPr>
            <p:ph type="subTitle" idx="1"/>
          </p:nvPr>
        </p:nvSpPr>
        <p:spPr/>
        <p:txBody>
          <a:bodyPr/>
          <a:lstStyle/>
          <a:p>
            <a:endParaRPr lang="en-US" dirty="0" smtClean="0"/>
          </a:p>
          <a:p>
            <a:r>
              <a:rPr lang="en-US" dirty="0" smtClean="0"/>
              <a:t>Yusuf Sabry</a:t>
            </a:r>
          </a:p>
          <a:p>
            <a:endParaRPr lang="en-US" dirty="0"/>
          </a:p>
        </p:txBody>
      </p:sp>
    </p:spTree>
    <p:extLst>
      <p:ext uri="{BB962C8B-B14F-4D97-AF65-F5344CB8AC3E}">
        <p14:creationId xmlns="" xmlns:p14="http://schemas.microsoft.com/office/powerpoint/2010/main" val="1155011675"/>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smtClean="0"/>
              <a:t>The Presentation</a:t>
            </a:r>
            <a:endParaRPr lang="en-US" b="1" dirty="0"/>
          </a:p>
        </p:txBody>
      </p:sp>
      <p:sp>
        <p:nvSpPr>
          <p:cNvPr id="3" name="Content Placeholder 2"/>
          <p:cNvSpPr>
            <a:spLocks noGrp="1"/>
          </p:cNvSpPr>
          <p:nvPr>
            <p:ph idx="1"/>
          </p:nvPr>
        </p:nvSpPr>
        <p:spPr/>
        <p:txBody>
          <a:bodyPr>
            <a:normAutofit fontScale="92500" lnSpcReduction="10000"/>
          </a:bodyPr>
          <a:lstStyle/>
          <a:p>
            <a:pPr marL="0" indent="0">
              <a:buNone/>
            </a:pPr>
            <a:r>
              <a:rPr lang="en-US" dirty="0" smtClean="0"/>
              <a:t>This presentation will be focused on the events, means and methods which contributed to the spread of Islam in West Africa. The  different ways in which Islam spread to the region and conversions took place between 850 CE and 1900 CE will be discussed.</a:t>
            </a:r>
          </a:p>
          <a:p>
            <a:pPr marL="0" indent="0">
              <a:buNone/>
            </a:pPr>
            <a:endParaRPr lang="en-US" dirty="0" smtClean="0"/>
          </a:p>
          <a:p>
            <a:pPr marL="0" indent="0">
              <a:buNone/>
            </a:pPr>
            <a:r>
              <a:rPr lang="en-US" i="1" u="sng" dirty="0" smtClean="0"/>
              <a:t>Why this topic?</a:t>
            </a:r>
          </a:p>
          <a:p>
            <a:pPr marL="0" indent="0">
              <a:buNone/>
            </a:pPr>
            <a:r>
              <a:rPr lang="en-US" dirty="0" smtClean="0"/>
              <a:t>The spread of Islam in this region was very unique, when compared to other regions where Islam spread. Not only was there no defining moment that can be isolated as the time when Islam spread in the region and the people converted, but the process of spreading Islam, as well as increased conversion took place over 1000 years and varied from region to region in West Africa.  </a:t>
            </a:r>
            <a:endParaRPr lang="en-US" dirty="0"/>
          </a:p>
        </p:txBody>
      </p:sp>
    </p:spTree>
    <p:extLst>
      <p:ext uri="{BB962C8B-B14F-4D97-AF65-F5344CB8AC3E}">
        <p14:creationId xmlns="" xmlns:p14="http://schemas.microsoft.com/office/powerpoint/2010/main" val="4125761393"/>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smtClean="0"/>
              <a:t>	</a:t>
            </a:r>
            <a:r>
              <a:rPr lang="en-US" b="1" u="sng" dirty="0" smtClean="0"/>
              <a:t> </a:t>
            </a:r>
            <a:r>
              <a:rPr lang="en-US" b="1" u="sng" dirty="0" smtClean="0"/>
              <a:t> </a:t>
            </a:r>
            <a:r>
              <a:rPr lang="en-US" b="1" u="sng" dirty="0" smtClean="0"/>
              <a:t>Introduction of Islam in Africa</a:t>
            </a:r>
            <a:endParaRPr lang="en-US" b="1" u="sng" dirty="0"/>
          </a:p>
        </p:txBody>
      </p:sp>
      <p:pic>
        <p:nvPicPr>
          <p:cNvPr id="5" name="Picture 4" descr="islam in africa.jpg"/>
          <p:cNvPicPr>
            <a:picLocks noChangeAspect="1"/>
          </p:cNvPicPr>
          <p:nvPr/>
        </p:nvPicPr>
        <p:blipFill>
          <a:blip r:embed="rId3"/>
          <a:stretch>
            <a:fillRect/>
          </a:stretch>
        </p:blipFill>
        <p:spPr>
          <a:xfrm>
            <a:off x="2582513" y="1728787"/>
            <a:ext cx="6375750" cy="4200525"/>
          </a:xfrm>
          <a:prstGeom prst="rect">
            <a:avLst/>
          </a:prstGeom>
        </p:spPr>
      </p:pic>
    </p:spTree>
    <p:extLst>
      <p:ext uri="{BB962C8B-B14F-4D97-AF65-F5344CB8AC3E}">
        <p14:creationId xmlns="" xmlns:p14="http://schemas.microsoft.com/office/powerpoint/2010/main" val="1356938749"/>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smtClean="0"/>
              <a:t>Sub-Saharan Africa before Islamic Presence </a:t>
            </a:r>
            <a:endParaRPr lang="ar-SA" b="1" dirty="0"/>
          </a:p>
        </p:txBody>
      </p:sp>
      <p:pic>
        <p:nvPicPr>
          <p:cNvPr id="4" name="Content Placeholder 3" descr="ghana map.png"/>
          <p:cNvPicPr>
            <a:picLocks noGrp="1" noChangeAspect="1"/>
          </p:cNvPicPr>
          <p:nvPr>
            <p:ph idx="1"/>
          </p:nvPr>
        </p:nvPicPr>
        <p:blipFill>
          <a:blip r:embed="rId3"/>
          <a:stretch>
            <a:fillRect/>
          </a:stretch>
        </p:blipFill>
        <p:spPr>
          <a:xfrm>
            <a:off x="5139398" y="1809172"/>
            <a:ext cx="4592430" cy="4041339"/>
          </a:xfrm>
        </p:spPr>
      </p:pic>
      <p:sp>
        <p:nvSpPr>
          <p:cNvPr id="5" name="TextBox 4"/>
          <p:cNvSpPr txBox="1"/>
          <p:nvPr/>
        </p:nvSpPr>
        <p:spPr>
          <a:xfrm>
            <a:off x="718457" y="1815737"/>
            <a:ext cx="5617029" cy="3706143"/>
          </a:xfrm>
          <a:prstGeom prst="rect">
            <a:avLst/>
          </a:prstGeom>
          <a:noFill/>
        </p:spPr>
        <p:txBody>
          <a:bodyPr wrap="square" rtlCol="1">
            <a:spAutoFit/>
          </a:bodyPr>
          <a:lstStyle/>
          <a:p>
            <a:pPr>
              <a:lnSpc>
                <a:spcPct val="150000"/>
              </a:lnSpc>
              <a:buFont typeface="Arial" pitchFamily="34" charset="0"/>
              <a:buChar char="•"/>
            </a:pPr>
            <a:r>
              <a:rPr lang="en-US" sz="3200" dirty="0" smtClean="0"/>
              <a:t>Main Empires</a:t>
            </a:r>
          </a:p>
          <a:p>
            <a:pPr>
              <a:lnSpc>
                <a:spcPct val="150000"/>
              </a:lnSpc>
              <a:buFont typeface="Arial" pitchFamily="34" charset="0"/>
              <a:buChar char="•"/>
            </a:pPr>
            <a:r>
              <a:rPr lang="en-US" sz="3200" dirty="0" smtClean="0"/>
              <a:t>Religion</a:t>
            </a:r>
          </a:p>
          <a:p>
            <a:pPr>
              <a:lnSpc>
                <a:spcPct val="150000"/>
              </a:lnSpc>
              <a:buFont typeface="Arial" pitchFamily="34" charset="0"/>
              <a:buChar char="•"/>
            </a:pPr>
            <a:r>
              <a:rPr lang="en-US" sz="3200" dirty="0" smtClean="0"/>
              <a:t>Language</a:t>
            </a:r>
          </a:p>
          <a:p>
            <a:pPr>
              <a:lnSpc>
                <a:spcPct val="150000"/>
              </a:lnSpc>
              <a:buFont typeface="Arial" pitchFamily="34" charset="0"/>
              <a:buChar char="•"/>
            </a:pPr>
            <a:r>
              <a:rPr lang="en-US" sz="3200" dirty="0" smtClean="0"/>
              <a:t>Culture</a:t>
            </a:r>
          </a:p>
          <a:p>
            <a:pPr>
              <a:lnSpc>
                <a:spcPct val="150000"/>
              </a:lnSpc>
              <a:buFont typeface="Arial" pitchFamily="34" charset="0"/>
              <a:buChar char="•"/>
            </a:pPr>
            <a:r>
              <a:rPr lang="en-US" sz="3200" dirty="0" smtClean="0"/>
              <a:t>Trade</a:t>
            </a:r>
            <a:endParaRPr lang="ar-SA" sz="3200" dirty="0"/>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u="sng" dirty="0" smtClean="0"/>
              <a:t>The Means with which Islam Spread To West Africa</a:t>
            </a:r>
            <a:endParaRPr lang="ar-SA" b="1" u="sng" dirty="0"/>
          </a:p>
        </p:txBody>
      </p:sp>
      <p:sp>
        <p:nvSpPr>
          <p:cNvPr id="3" name="Content Placeholder 2"/>
          <p:cNvSpPr>
            <a:spLocks noGrp="1"/>
          </p:cNvSpPr>
          <p:nvPr>
            <p:ph idx="1"/>
          </p:nvPr>
        </p:nvSpPr>
        <p:spPr/>
        <p:txBody>
          <a:bodyPr>
            <a:normAutofit lnSpcReduction="10000"/>
          </a:bodyPr>
          <a:lstStyle/>
          <a:p>
            <a:pPr marL="514350" indent="-514350">
              <a:buAutoNum type="arabicParenR"/>
            </a:pPr>
            <a:r>
              <a:rPr lang="en-US" dirty="0" smtClean="0"/>
              <a:t>Trans Saharan Trade</a:t>
            </a:r>
          </a:p>
          <a:p>
            <a:pPr marL="514350" indent="-514350">
              <a:buNone/>
            </a:pPr>
            <a:r>
              <a:rPr lang="en-US" dirty="0" smtClean="0"/>
              <a:t>-  Traders</a:t>
            </a:r>
          </a:p>
          <a:p>
            <a:pPr>
              <a:buFontTx/>
              <a:buChar char="-"/>
            </a:pPr>
            <a:r>
              <a:rPr lang="en-US" dirty="0" smtClean="0"/>
              <a:t>Scholars</a:t>
            </a:r>
          </a:p>
          <a:p>
            <a:pPr>
              <a:buNone/>
            </a:pPr>
            <a:r>
              <a:rPr lang="en-US" dirty="0" smtClean="0"/>
              <a:t>2)African rulers Conversion</a:t>
            </a:r>
          </a:p>
          <a:p>
            <a:pPr>
              <a:buNone/>
            </a:pPr>
            <a:r>
              <a:rPr lang="en-US" dirty="0" smtClean="0"/>
              <a:t>3) African Muslim </a:t>
            </a:r>
            <a:r>
              <a:rPr lang="en-US" dirty="0" smtClean="0"/>
              <a:t>Conquests</a:t>
            </a:r>
          </a:p>
          <a:p>
            <a:pPr>
              <a:buNone/>
            </a:pPr>
            <a:r>
              <a:rPr lang="en-US" dirty="0" smtClean="0"/>
              <a:t>4) Devout Muslim rulers</a:t>
            </a:r>
            <a:endParaRPr lang="en-US" dirty="0" smtClean="0"/>
          </a:p>
          <a:p>
            <a:pPr>
              <a:buNone/>
            </a:pPr>
            <a:r>
              <a:rPr lang="en-US" dirty="0" smtClean="0"/>
              <a:t>5</a:t>
            </a:r>
            <a:r>
              <a:rPr lang="en-US" dirty="0" smtClean="0"/>
              <a:t>) </a:t>
            </a:r>
            <a:r>
              <a:rPr lang="en-US" dirty="0" smtClean="0"/>
              <a:t>Centers of learning and settlements</a:t>
            </a:r>
          </a:p>
          <a:p>
            <a:pPr>
              <a:buNone/>
            </a:pPr>
            <a:r>
              <a:rPr lang="en-US" dirty="0" smtClean="0"/>
              <a:t>6</a:t>
            </a:r>
            <a:r>
              <a:rPr lang="en-US" dirty="0" smtClean="0"/>
              <a:t>) </a:t>
            </a:r>
            <a:r>
              <a:rPr lang="en-US" dirty="0" smtClean="0"/>
              <a:t>Sufi Brotherhoods</a:t>
            </a:r>
          </a:p>
          <a:p>
            <a:pPr>
              <a:buNone/>
            </a:pPr>
            <a:r>
              <a:rPr lang="en-US" dirty="0" smtClean="0"/>
              <a:t>7</a:t>
            </a:r>
            <a:r>
              <a:rPr lang="en-US" dirty="0" smtClean="0"/>
              <a:t>) </a:t>
            </a:r>
            <a:r>
              <a:rPr lang="en-US" dirty="0" smtClean="0"/>
              <a:t>Jihads/reforms</a:t>
            </a:r>
          </a:p>
          <a:p>
            <a:endParaRPr lang="ar-SA" dirty="0"/>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u="sng" dirty="0" smtClean="0"/>
              <a:t>Early Muslim Trans-Saharan Trade </a:t>
            </a:r>
            <a:endParaRPr lang="en-US" b="1" u="sng" dirty="0"/>
          </a:p>
        </p:txBody>
      </p:sp>
      <p:sp>
        <p:nvSpPr>
          <p:cNvPr id="3" name="Content Placeholder 2"/>
          <p:cNvSpPr>
            <a:spLocks noGrp="1"/>
          </p:cNvSpPr>
          <p:nvPr>
            <p:ph idx="1"/>
          </p:nvPr>
        </p:nvSpPr>
        <p:spPr/>
        <p:txBody>
          <a:bodyPr>
            <a:normAutofit fontScale="85000" lnSpcReduction="20000"/>
          </a:bodyPr>
          <a:lstStyle/>
          <a:p>
            <a:pPr>
              <a:lnSpc>
                <a:spcPct val="150000"/>
              </a:lnSpc>
            </a:pPr>
            <a:r>
              <a:rPr lang="en-US" sz="4400" dirty="0" smtClean="0"/>
              <a:t>The Early traders</a:t>
            </a:r>
          </a:p>
          <a:p>
            <a:pPr>
              <a:lnSpc>
                <a:spcPct val="150000"/>
              </a:lnSpc>
            </a:pPr>
            <a:r>
              <a:rPr lang="en-US" sz="4400" dirty="0" smtClean="0"/>
              <a:t>Factors that motivated traders to make the difficult journey</a:t>
            </a:r>
          </a:p>
          <a:p>
            <a:pPr>
              <a:lnSpc>
                <a:spcPct val="150000"/>
              </a:lnSpc>
            </a:pPr>
            <a:r>
              <a:rPr lang="en-US" sz="4400" dirty="0" smtClean="0"/>
              <a:t>Facilitation</a:t>
            </a:r>
          </a:p>
          <a:p>
            <a:pPr>
              <a:lnSpc>
                <a:spcPct val="150000"/>
              </a:lnSpc>
            </a:pPr>
            <a:r>
              <a:rPr lang="en-US" sz="4400" dirty="0" err="1" smtClean="0"/>
              <a:t>Sahanji</a:t>
            </a:r>
            <a:r>
              <a:rPr lang="en-US" sz="4400" dirty="0" smtClean="0"/>
              <a:t> Conversion and safe routes</a:t>
            </a:r>
            <a:endParaRPr lang="en-US" sz="4400" dirty="0"/>
          </a:p>
          <a:p>
            <a:endParaRPr lang="en-US" dirty="0"/>
          </a:p>
        </p:txBody>
      </p:sp>
    </p:spTree>
    <p:extLst>
      <p:ext uri="{BB962C8B-B14F-4D97-AF65-F5344CB8AC3E}">
        <p14:creationId xmlns="" xmlns:p14="http://schemas.microsoft.com/office/powerpoint/2010/main" val="185605222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u="sng" dirty="0" smtClean="0"/>
              <a:t>Trans- Saharan Trade Routes</a:t>
            </a:r>
            <a:endParaRPr lang="ar-SA" b="1" u="sng" dirty="0"/>
          </a:p>
        </p:txBody>
      </p:sp>
      <p:sp>
        <p:nvSpPr>
          <p:cNvPr id="3" name="Content Placeholder 2"/>
          <p:cNvSpPr>
            <a:spLocks noGrp="1"/>
          </p:cNvSpPr>
          <p:nvPr>
            <p:ph idx="1"/>
          </p:nvPr>
        </p:nvSpPr>
        <p:spPr/>
        <p:txBody>
          <a:bodyPr/>
          <a:lstStyle/>
          <a:p>
            <a:r>
              <a:rPr lang="en-US" sz="2400" dirty="0" smtClean="0"/>
              <a:t>Trade rapidly increased in the 8</a:t>
            </a:r>
            <a:r>
              <a:rPr lang="en-US" sz="2400" baseline="30000" dirty="0" smtClean="0"/>
              <a:t>th</a:t>
            </a:r>
            <a:r>
              <a:rPr lang="en-US" sz="2400" dirty="0" smtClean="0"/>
              <a:t> and 9</a:t>
            </a:r>
            <a:r>
              <a:rPr lang="en-US" sz="2400" baseline="30000" dirty="0" smtClean="0"/>
              <a:t>th</a:t>
            </a:r>
            <a:r>
              <a:rPr lang="en-US" sz="2400" dirty="0" smtClean="0"/>
              <a:t> centuries</a:t>
            </a:r>
          </a:p>
          <a:p>
            <a:r>
              <a:rPr lang="en-US" sz="2400" dirty="0" smtClean="0"/>
              <a:t>Many trade routes were established including:</a:t>
            </a:r>
          </a:p>
          <a:p>
            <a:pPr marL="0" indent="0">
              <a:buNone/>
            </a:pPr>
            <a:r>
              <a:rPr lang="en-US" sz="2400" dirty="0" smtClean="0"/>
              <a:t> </a:t>
            </a:r>
            <a:r>
              <a:rPr lang="en-US" sz="2400" dirty="0"/>
              <a:t>-  </a:t>
            </a:r>
            <a:r>
              <a:rPr lang="en-US" sz="2400" dirty="0" smtClean="0"/>
              <a:t>From </a:t>
            </a:r>
            <a:r>
              <a:rPr lang="en-US" sz="2400" dirty="0" err="1" smtClean="0"/>
              <a:t>Sijilmasa</a:t>
            </a:r>
            <a:r>
              <a:rPr lang="en-US" sz="2400" dirty="0" smtClean="0"/>
              <a:t> </a:t>
            </a:r>
            <a:r>
              <a:rPr lang="en-US" sz="2400" dirty="0"/>
              <a:t>to </a:t>
            </a:r>
            <a:r>
              <a:rPr lang="en-US" sz="2400" dirty="0" err="1" smtClean="0"/>
              <a:t>Awdaghast</a:t>
            </a:r>
            <a:endParaRPr lang="en-US" sz="2400" dirty="0" smtClean="0"/>
          </a:p>
          <a:p>
            <a:pPr marL="0" indent="0">
              <a:buNone/>
            </a:pPr>
            <a:r>
              <a:rPr lang="en-US" sz="2400" dirty="0"/>
              <a:t> </a:t>
            </a:r>
            <a:r>
              <a:rPr lang="en-US" sz="2400" dirty="0" smtClean="0"/>
              <a:t>-  From </a:t>
            </a:r>
            <a:r>
              <a:rPr lang="en-US" sz="2400" dirty="0" err="1"/>
              <a:t>Sijilmasa</a:t>
            </a:r>
            <a:r>
              <a:rPr lang="en-US" sz="2400" dirty="0"/>
              <a:t> </a:t>
            </a:r>
            <a:r>
              <a:rPr lang="en-US" sz="2400" dirty="0" smtClean="0"/>
              <a:t> to </a:t>
            </a:r>
            <a:r>
              <a:rPr lang="en-US" sz="2400" dirty="0" err="1"/>
              <a:t>Tuat</a:t>
            </a:r>
            <a:r>
              <a:rPr lang="en-US" sz="2400" dirty="0"/>
              <a:t>, </a:t>
            </a:r>
            <a:r>
              <a:rPr lang="en-US" sz="2400" dirty="0" err="1"/>
              <a:t>Gao</a:t>
            </a:r>
            <a:r>
              <a:rPr lang="en-US" sz="2400" dirty="0"/>
              <a:t> and </a:t>
            </a:r>
            <a:r>
              <a:rPr lang="en-US" sz="2400" dirty="0" err="1" smtClean="0"/>
              <a:t>Timbikutu</a:t>
            </a:r>
            <a:endParaRPr lang="en-US" sz="2400" dirty="0" smtClean="0"/>
          </a:p>
          <a:p>
            <a:pPr marL="0" indent="0">
              <a:buNone/>
            </a:pPr>
            <a:r>
              <a:rPr lang="en-US" sz="2400" dirty="0"/>
              <a:t> </a:t>
            </a:r>
            <a:r>
              <a:rPr lang="en-US" sz="2400" dirty="0" smtClean="0"/>
              <a:t>-  From </a:t>
            </a:r>
            <a:r>
              <a:rPr lang="en-US" sz="2400" dirty="0" err="1" smtClean="0"/>
              <a:t>Ghadames</a:t>
            </a:r>
            <a:r>
              <a:rPr lang="en-US" sz="2400" dirty="0" smtClean="0"/>
              <a:t> </a:t>
            </a:r>
            <a:r>
              <a:rPr lang="en-US" sz="2400" dirty="0"/>
              <a:t>to </a:t>
            </a:r>
            <a:r>
              <a:rPr lang="en-US" sz="2400" dirty="0" err="1"/>
              <a:t>Gao</a:t>
            </a:r>
            <a:endParaRPr lang="en-US" sz="2400" dirty="0" smtClean="0"/>
          </a:p>
          <a:p>
            <a:r>
              <a:rPr lang="en-US" sz="2400" dirty="0" smtClean="0"/>
              <a:t>The points where northern trade arrived at in</a:t>
            </a:r>
          </a:p>
          <a:p>
            <a:pPr marL="0" indent="0">
              <a:buNone/>
            </a:pPr>
            <a:r>
              <a:rPr lang="en-US" sz="2400" dirty="0" smtClean="0"/>
              <a:t> Sub-Saharan Africa became centers of trade.</a:t>
            </a:r>
          </a:p>
          <a:p>
            <a:pPr marL="0" indent="0">
              <a:buNone/>
            </a:pPr>
            <a:endParaRPr lang="en-US" dirty="0" smtClean="0"/>
          </a:p>
          <a:p>
            <a:endParaRPr lang="ar-SA" dirty="0"/>
          </a:p>
        </p:txBody>
      </p:sp>
      <p:pic>
        <p:nvPicPr>
          <p:cNvPr id="4" name="Picture 3"/>
          <p:cNvPicPr>
            <a:picLocks noChangeAspect="1"/>
          </p:cNvPicPr>
          <p:nvPr/>
        </p:nvPicPr>
        <p:blipFill>
          <a:blip r:embed="rId3">
            <a:extLst>
              <a:ext uri="{28A0092B-C50C-407E-A947-70E740481C1C}">
                <a14:useLocalDpi xmlns="" xmlns:a14="http://schemas.microsoft.com/office/drawing/2010/main" val="0"/>
              </a:ext>
            </a:extLst>
          </a:blip>
          <a:stretch>
            <a:fillRect/>
          </a:stretch>
        </p:blipFill>
        <p:spPr>
          <a:xfrm>
            <a:off x="7739880" y="1677941"/>
            <a:ext cx="3878380" cy="4001783"/>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u="sng" dirty="0" smtClean="0"/>
              <a:t>Early Influence of Islam via Trans Saharan Trade</a:t>
            </a:r>
            <a:endParaRPr lang="en-US" b="1" u="sng" dirty="0"/>
          </a:p>
        </p:txBody>
      </p:sp>
      <p:sp>
        <p:nvSpPr>
          <p:cNvPr id="3" name="Content Placeholder 2"/>
          <p:cNvSpPr>
            <a:spLocks noGrp="1"/>
          </p:cNvSpPr>
          <p:nvPr>
            <p:ph idx="1"/>
          </p:nvPr>
        </p:nvSpPr>
        <p:spPr/>
        <p:txBody>
          <a:bodyPr/>
          <a:lstStyle/>
          <a:p>
            <a:r>
              <a:rPr lang="en-US" dirty="0" smtClean="0"/>
              <a:t>Muslim Merchants, Arab and Berber, brought Islam with them to sub Saharan Africa.</a:t>
            </a:r>
          </a:p>
          <a:p>
            <a:r>
              <a:rPr lang="en-US" dirty="0" smtClean="0"/>
              <a:t>Due to the success, the opportunities and necessity of enabling this trade to continue, Ghana kings established trading centers where Muslim merchants settled</a:t>
            </a:r>
          </a:p>
          <a:p>
            <a:r>
              <a:rPr lang="en-US" dirty="0" smtClean="0"/>
              <a:t>Muslim merchants settled in these cities</a:t>
            </a:r>
          </a:p>
          <a:p>
            <a:r>
              <a:rPr lang="en-US" dirty="0" smtClean="0"/>
              <a:t>Ghana initially established a dual city system, where he and his population would live in the capital, and about 6 miles away would be the trading center.</a:t>
            </a:r>
            <a:endParaRPr lang="en-US" dirty="0"/>
          </a:p>
        </p:txBody>
      </p:sp>
    </p:spTree>
    <p:extLst>
      <p:ext uri="{BB962C8B-B14F-4D97-AF65-F5344CB8AC3E}">
        <p14:creationId xmlns="" xmlns:p14="http://schemas.microsoft.com/office/powerpoint/2010/main" val="130850706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u="sng" dirty="0" smtClean="0"/>
              <a:t>Major Trading centers and settlements</a:t>
            </a:r>
            <a:endParaRPr lang="en-US" dirty="0"/>
          </a:p>
        </p:txBody>
      </p:sp>
      <p:sp>
        <p:nvSpPr>
          <p:cNvPr id="3" name="Content Placeholder 2"/>
          <p:cNvSpPr>
            <a:spLocks noGrp="1"/>
          </p:cNvSpPr>
          <p:nvPr>
            <p:ph idx="1"/>
          </p:nvPr>
        </p:nvSpPr>
        <p:spPr>
          <a:xfrm>
            <a:off x="838200" y="1825625"/>
            <a:ext cx="7825353" cy="4444546"/>
          </a:xfrm>
        </p:spPr>
        <p:txBody>
          <a:bodyPr>
            <a:normAutofit fontScale="92500" lnSpcReduction="10000"/>
          </a:bodyPr>
          <a:lstStyle/>
          <a:p>
            <a:pPr marL="108000" indent="0">
              <a:lnSpc>
                <a:spcPct val="200000"/>
              </a:lnSpc>
            </a:pPr>
            <a:r>
              <a:rPr lang="en-US" sz="2000" b="1" dirty="0" err="1" smtClean="0"/>
              <a:t>Koumbi</a:t>
            </a:r>
            <a:r>
              <a:rPr lang="en-US" sz="2000" b="1" dirty="0" smtClean="0"/>
              <a:t> </a:t>
            </a:r>
            <a:r>
              <a:rPr lang="en-US" sz="2000" b="1" dirty="0" err="1" smtClean="0"/>
              <a:t>Saleh</a:t>
            </a:r>
            <a:r>
              <a:rPr lang="en-US" sz="2000" b="1" dirty="0" smtClean="0"/>
              <a:t>: The Capital of the Ghana Empire and the major trading Center of the Ghana empire</a:t>
            </a:r>
          </a:p>
          <a:p>
            <a:pPr marL="108000" indent="0">
              <a:lnSpc>
                <a:spcPct val="200000"/>
              </a:lnSpc>
            </a:pPr>
            <a:r>
              <a:rPr lang="en-US" sz="2000" b="1" dirty="0" smtClean="0"/>
              <a:t>Timbuktu: A major Learning and trading settlement in the Mali And Songhai </a:t>
            </a:r>
            <a:r>
              <a:rPr lang="en-US" sz="2000" b="1" dirty="0" smtClean="0"/>
              <a:t>empires</a:t>
            </a:r>
            <a:endParaRPr lang="en-US" sz="2000" b="1" dirty="0" smtClean="0"/>
          </a:p>
          <a:p>
            <a:pPr marL="108000" indent="0">
              <a:lnSpc>
                <a:spcPct val="200000"/>
              </a:lnSpc>
            </a:pPr>
            <a:r>
              <a:rPr lang="en-US" sz="2000" b="1" dirty="0" err="1" smtClean="0"/>
              <a:t>Djennei</a:t>
            </a:r>
            <a:r>
              <a:rPr lang="en-US" sz="2000" b="1" dirty="0" smtClean="0"/>
              <a:t>: A major </a:t>
            </a:r>
            <a:r>
              <a:rPr lang="en-US" sz="2000" b="1" dirty="0" err="1" smtClean="0"/>
              <a:t>iearning</a:t>
            </a:r>
            <a:r>
              <a:rPr lang="en-US" sz="2000" b="1" dirty="0" smtClean="0"/>
              <a:t> and trading settlement n the Mali Empire from the 10</a:t>
            </a:r>
            <a:r>
              <a:rPr lang="en-US" sz="2000" b="1" baseline="30000" dirty="0" smtClean="0"/>
              <a:t>th</a:t>
            </a:r>
            <a:r>
              <a:rPr lang="en-US" sz="2000" b="1" dirty="0" smtClean="0"/>
              <a:t> century</a:t>
            </a:r>
          </a:p>
          <a:p>
            <a:pPr marL="108000" indent="0">
              <a:lnSpc>
                <a:spcPct val="200000"/>
              </a:lnSpc>
            </a:pPr>
            <a:r>
              <a:rPr lang="en-US" sz="2000" b="1" dirty="0" err="1" smtClean="0"/>
              <a:t>Gao</a:t>
            </a:r>
            <a:r>
              <a:rPr lang="en-US" sz="2000" b="1" dirty="0" smtClean="0"/>
              <a:t>: A major Muslim trading center from the 10</a:t>
            </a:r>
            <a:r>
              <a:rPr lang="en-US" sz="2000" b="1" baseline="30000" dirty="0" smtClean="0"/>
              <a:t>th</a:t>
            </a:r>
            <a:r>
              <a:rPr lang="en-US" sz="2000" b="1" dirty="0" smtClean="0"/>
              <a:t> century</a:t>
            </a:r>
          </a:p>
          <a:p>
            <a:endParaRPr lang="en-US" dirty="0"/>
          </a:p>
        </p:txBody>
      </p:sp>
    </p:spTree>
    <p:extLst>
      <p:ext uri="{BB962C8B-B14F-4D97-AF65-F5344CB8AC3E}">
        <p14:creationId xmlns="" xmlns:p14="http://schemas.microsoft.com/office/powerpoint/2010/main" val="305477931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u="sng" dirty="0" err="1" smtClean="0"/>
              <a:t>Koubmi</a:t>
            </a:r>
            <a:r>
              <a:rPr lang="en-US" b="1" u="sng" dirty="0" smtClean="0"/>
              <a:t> Saleh Trading Center</a:t>
            </a:r>
            <a:endParaRPr lang="en-US" b="1" u="sng" dirty="0"/>
          </a:p>
        </p:txBody>
      </p:sp>
      <p:sp>
        <p:nvSpPr>
          <p:cNvPr id="3" name="Content Placeholder 2"/>
          <p:cNvSpPr>
            <a:spLocks noGrp="1"/>
          </p:cNvSpPr>
          <p:nvPr>
            <p:ph idx="1"/>
          </p:nvPr>
        </p:nvSpPr>
        <p:spPr/>
        <p:txBody>
          <a:bodyPr>
            <a:normAutofit lnSpcReduction="10000"/>
          </a:bodyPr>
          <a:lstStyle/>
          <a:p>
            <a:pPr marL="0" indent="0">
              <a:buNone/>
            </a:pPr>
            <a:r>
              <a:rPr lang="en-US" sz="1800" dirty="0"/>
              <a:t>Al-</a:t>
            </a:r>
            <a:r>
              <a:rPr lang="en-US" sz="1800" dirty="0" err="1"/>
              <a:t>Bakri</a:t>
            </a:r>
            <a:r>
              <a:rPr lang="en-US" sz="1800" dirty="0"/>
              <a:t> gives the following picture of Islam in Ghana in the 11th century: </a:t>
            </a:r>
            <a:endParaRPr lang="en-US" sz="1800" dirty="0" smtClean="0"/>
          </a:p>
          <a:p>
            <a:endParaRPr lang="en-US" sz="1800" dirty="0"/>
          </a:p>
          <a:p>
            <a:pPr marL="0" indent="0">
              <a:buNone/>
            </a:pPr>
            <a:r>
              <a:rPr lang="en-US" dirty="0" smtClean="0"/>
              <a:t>“The </a:t>
            </a:r>
            <a:r>
              <a:rPr lang="en-US" dirty="0"/>
              <a:t>city of Ghana consists of two towns lying on a plain, one of which is inhabited by Muslims and is large, possessing 12 mosques one of which is congregational mosque for Friday prayers: each has its Imam, Muezzin and paid reciters of the Quran. The town possesses a large number of jurists, consults and learned men</a:t>
            </a:r>
            <a:r>
              <a:rPr lang="en-US" dirty="0" smtClean="0"/>
              <a:t>.”1*</a:t>
            </a:r>
          </a:p>
          <a:p>
            <a:pPr marL="0" indent="0">
              <a:buNone/>
            </a:pPr>
            <a:endParaRPr lang="en-US" dirty="0" smtClean="0"/>
          </a:p>
          <a:p>
            <a:pPr marL="0" indent="0">
              <a:buNone/>
            </a:pPr>
            <a:endParaRPr lang="en-US" dirty="0" smtClean="0"/>
          </a:p>
          <a:p>
            <a:pPr marL="0" indent="0">
              <a:buNone/>
            </a:pPr>
            <a:r>
              <a:rPr lang="en-US" dirty="0" smtClean="0"/>
              <a:t>1* A. </a:t>
            </a:r>
            <a:r>
              <a:rPr lang="en-US" dirty="0" err="1" smtClean="0"/>
              <a:t>Rahman</a:t>
            </a:r>
            <a:r>
              <a:rPr lang="en-US" dirty="0" smtClean="0"/>
              <a:t> I. </a:t>
            </a:r>
            <a:r>
              <a:rPr lang="en-US" dirty="0" err="1" smtClean="0"/>
              <a:t>Doi</a:t>
            </a:r>
            <a:r>
              <a:rPr lang="en-US" dirty="0" smtClean="0"/>
              <a:t>, </a:t>
            </a:r>
            <a:r>
              <a:rPr lang="en-US" i="1" dirty="0" smtClean="0"/>
              <a:t>Spread of Islam in West Africa</a:t>
            </a:r>
            <a:r>
              <a:rPr lang="en-US" dirty="0" smtClean="0"/>
              <a:t> (</a:t>
            </a:r>
            <a:r>
              <a:rPr lang="en-US" dirty="0" err="1" smtClean="0"/>
              <a:t>IslamReligion</a:t>
            </a:r>
            <a:r>
              <a:rPr lang="en-US" dirty="0" smtClean="0"/>
              <a:t>, 2006) p. 6</a:t>
            </a:r>
            <a:endParaRPr lang="en-US" dirty="0"/>
          </a:p>
        </p:txBody>
      </p:sp>
    </p:spTree>
    <p:extLst>
      <p:ext uri="{BB962C8B-B14F-4D97-AF65-F5344CB8AC3E}">
        <p14:creationId xmlns="" xmlns:p14="http://schemas.microsoft.com/office/powerpoint/2010/main" val="21864999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1080217"/>
          </a:xfrm>
        </p:spPr>
        <p:txBody>
          <a:bodyPr>
            <a:normAutofit fontScale="90000"/>
          </a:bodyPr>
          <a:lstStyle/>
          <a:p>
            <a:r>
              <a:rPr lang="en-US" b="1" u="sng" dirty="0" smtClean="0"/>
              <a:t>Islam, its tolerance and it’s Appeal with West African society</a:t>
            </a:r>
            <a:endParaRPr lang="en-US" b="1" u="sng" dirty="0"/>
          </a:p>
        </p:txBody>
      </p:sp>
      <p:sp>
        <p:nvSpPr>
          <p:cNvPr id="3" name="Content Placeholder 2"/>
          <p:cNvSpPr>
            <a:spLocks noGrp="1"/>
          </p:cNvSpPr>
          <p:nvPr>
            <p:ph idx="1"/>
          </p:nvPr>
        </p:nvSpPr>
        <p:spPr/>
        <p:txBody>
          <a:bodyPr/>
          <a:lstStyle/>
          <a:p>
            <a:pPr>
              <a:buNone/>
            </a:pPr>
            <a:r>
              <a:rPr lang="en-US" dirty="0" smtClean="0"/>
              <a:t>According to some scholars, Islam was not something strange for West Africans to accept based on:</a:t>
            </a:r>
          </a:p>
          <a:p>
            <a:pPr>
              <a:buNone/>
            </a:pPr>
            <a:endParaRPr lang="en-US" dirty="0" smtClean="0"/>
          </a:p>
          <a:p>
            <a:pPr>
              <a:buNone/>
            </a:pPr>
            <a:r>
              <a:rPr lang="en-US" dirty="0" smtClean="0"/>
              <a:t>1) Concepts of God	</a:t>
            </a:r>
          </a:p>
          <a:p>
            <a:pPr>
              <a:buNone/>
            </a:pPr>
            <a:r>
              <a:rPr lang="en-US" dirty="0" smtClean="0"/>
              <a:t>2) Belief in the unseen</a:t>
            </a:r>
          </a:p>
          <a:p>
            <a:pPr>
              <a:buNone/>
            </a:pPr>
            <a:r>
              <a:rPr lang="en-US" dirty="0" smtClean="0"/>
              <a:t>3) Spirituality</a:t>
            </a:r>
          </a:p>
          <a:p>
            <a:pPr>
              <a:buNone/>
            </a:pPr>
            <a:r>
              <a:rPr lang="en-US" dirty="0" smtClean="0"/>
              <a:t>4) Magic </a:t>
            </a:r>
          </a:p>
          <a:p>
            <a:pPr>
              <a:buNone/>
            </a:pPr>
            <a:r>
              <a:rPr lang="en-US" dirty="0" smtClean="0"/>
              <a:t>5)Healing and powers</a:t>
            </a:r>
          </a:p>
          <a:p>
            <a:pPr marL="0" indent="0">
              <a:buNone/>
            </a:pPr>
            <a:endParaRPr lang="en-US" dirty="0"/>
          </a:p>
        </p:txBody>
      </p:sp>
    </p:spTree>
    <p:extLst>
      <p:ext uri="{BB962C8B-B14F-4D97-AF65-F5344CB8AC3E}">
        <p14:creationId xmlns="" xmlns:p14="http://schemas.microsoft.com/office/powerpoint/2010/main" val="167851213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b="1" u="sng" dirty="0" smtClean="0"/>
              <a:t>Islam, its tolerance and it’s Appeal with West African Society</a:t>
            </a:r>
            <a:endParaRPr lang="ar-SA" dirty="0"/>
          </a:p>
        </p:txBody>
      </p:sp>
      <p:sp>
        <p:nvSpPr>
          <p:cNvPr id="3" name="Content Placeholder 2"/>
          <p:cNvSpPr>
            <a:spLocks noGrp="1"/>
          </p:cNvSpPr>
          <p:nvPr>
            <p:ph idx="1"/>
          </p:nvPr>
        </p:nvSpPr>
        <p:spPr/>
        <p:txBody>
          <a:bodyPr>
            <a:normAutofit fontScale="92500" lnSpcReduction="20000"/>
          </a:bodyPr>
          <a:lstStyle/>
          <a:p>
            <a:pPr>
              <a:buNone/>
            </a:pPr>
            <a:r>
              <a:rPr lang="en-US" b="1" dirty="0" smtClean="0"/>
              <a:t>Rituals: </a:t>
            </a:r>
          </a:p>
          <a:p>
            <a:r>
              <a:rPr lang="en-US" dirty="0" smtClean="0"/>
              <a:t> Practices such as polygamy and sacrifice were common practice in West African Animism, both of these along with other practices were also refined to Islamic law, they were guided to Islam’s guidelines regarding them</a:t>
            </a:r>
          </a:p>
          <a:p>
            <a:r>
              <a:rPr lang="en-US" dirty="0" smtClean="0"/>
              <a:t>Islam was also a universal religion and made the West African Part of a worldwide </a:t>
            </a:r>
            <a:r>
              <a:rPr lang="en-US" dirty="0" err="1" smtClean="0"/>
              <a:t>Ummah</a:t>
            </a:r>
            <a:r>
              <a:rPr lang="en-US" dirty="0" smtClean="0"/>
              <a:t>. Gave them a universal mission and goal.</a:t>
            </a:r>
          </a:p>
          <a:p>
            <a:r>
              <a:rPr lang="en-US" dirty="0" smtClean="0"/>
              <a:t>Finally as animism was, Islam was an entire way of life, the </a:t>
            </a:r>
            <a:r>
              <a:rPr lang="en-US" dirty="0" err="1" smtClean="0"/>
              <a:t>Shariah</a:t>
            </a:r>
            <a:r>
              <a:rPr lang="en-US" dirty="0" smtClean="0"/>
              <a:t> guided ones entire life, and had a say in all matters of life, whether they seemed to be worldly or religious. In the newly urbanized cities of Ghana and Mali, this played a major role as animism was not a system which dealt with conditions such as urban, economic trading communities, while the </a:t>
            </a:r>
            <a:r>
              <a:rPr lang="en-US" dirty="0" err="1" smtClean="0"/>
              <a:t>Shari’a</a:t>
            </a:r>
            <a:r>
              <a:rPr lang="en-US" dirty="0" smtClean="0"/>
              <a:t> did.</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u="sng" dirty="0" smtClean="0"/>
              <a:t>Muslim Merchant scholars</a:t>
            </a:r>
            <a:endParaRPr lang="en-US" b="1" u="sng" dirty="0"/>
          </a:p>
        </p:txBody>
      </p:sp>
      <p:sp>
        <p:nvSpPr>
          <p:cNvPr id="3" name="Content Placeholder 2"/>
          <p:cNvSpPr>
            <a:spLocks noGrp="1"/>
          </p:cNvSpPr>
          <p:nvPr>
            <p:ph idx="1"/>
          </p:nvPr>
        </p:nvSpPr>
        <p:spPr/>
        <p:txBody>
          <a:bodyPr/>
          <a:lstStyle/>
          <a:p>
            <a:pPr>
              <a:lnSpc>
                <a:spcPct val="150000"/>
              </a:lnSpc>
            </a:pPr>
            <a:r>
              <a:rPr lang="en-US" sz="4000" dirty="0" smtClean="0"/>
              <a:t>The trans-Saharan trade routes gave rise to the Muslim Merchant Scholar.</a:t>
            </a:r>
          </a:p>
          <a:p>
            <a:pPr>
              <a:lnSpc>
                <a:spcPct val="200000"/>
              </a:lnSpc>
            </a:pPr>
            <a:r>
              <a:rPr lang="en-US" sz="4000" dirty="0" err="1" smtClean="0"/>
              <a:t>Jakhanke</a:t>
            </a:r>
            <a:r>
              <a:rPr lang="en-US" sz="4000" dirty="0" smtClean="0"/>
              <a:t> merchant scholars</a:t>
            </a:r>
          </a:p>
          <a:p>
            <a:endParaRPr lang="en-US" dirty="0" smtClean="0"/>
          </a:p>
        </p:txBody>
      </p:sp>
    </p:spTree>
    <p:extLst>
      <p:ext uri="{BB962C8B-B14F-4D97-AF65-F5344CB8AC3E}">
        <p14:creationId xmlns="" xmlns:p14="http://schemas.microsoft.com/office/powerpoint/2010/main" val="123683409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u="sng" dirty="0" smtClean="0"/>
              <a:t>Muslim Merchant scholars</a:t>
            </a:r>
            <a:endParaRPr lang="ar-SA" dirty="0"/>
          </a:p>
        </p:txBody>
      </p:sp>
      <p:sp>
        <p:nvSpPr>
          <p:cNvPr id="3" name="Content Placeholder 2"/>
          <p:cNvSpPr>
            <a:spLocks noGrp="1"/>
          </p:cNvSpPr>
          <p:nvPr>
            <p:ph idx="1"/>
          </p:nvPr>
        </p:nvSpPr>
        <p:spPr/>
        <p:txBody>
          <a:bodyPr>
            <a:normAutofit/>
          </a:bodyPr>
          <a:lstStyle/>
          <a:p>
            <a:pPr>
              <a:buNone/>
            </a:pPr>
            <a:r>
              <a:rPr lang="en-US" dirty="0" smtClean="0"/>
              <a:t>Kings and rulers began use and benefit from the presence of Muslim Merchant scholars in terms of their governance:</a:t>
            </a:r>
          </a:p>
          <a:p>
            <a:pPr>
              <a:buNone/>
            </a:pPr>
            <a:endParaRPr lang="en-US" dirty="0" smtClean="0"/>
          </a:p>
          <a:p>
            <a:r>
              <a:rPr lang="en-US" dirty="0" smtClean="0"/>
              <a:t>		 Writing 		</a:t>
            </a:r>
          </a:p>
          <a:p>
            <a:r>
              <a:rPr lang="en-US" dirty="0" smtClean="0"/>
              <a:t>		Interpreting			</a:t>
            </a:r>
          </a:p>
          <a:p>
            <a:r>
              <a:rPr lang="en-US" dirty="0" smtClean="0"/>
              <a:t>		Accounting</a:t>
            </a:r>
          </a:p>
          <a:p>
            <a:r>
              <a:rPr lang="en-US" dirty="0" smtClean="0"/>
              <a:t>		International relations</a:t>
            </a:r>
            <a:endParaRPr lang="ar-SA" dirty="0" smtClean="0"/>
          </a:p>
          <a:p>
            <a:pPr algn="ctr">
              <a:buNone/>
            </a:pPr>
            <a:r>
              <a:rPr lang="en-US" dirty="0" smtClean="0"/>
              <a:t> </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4000" b="1" u="sng" dirty="0" smtClean="0"/>
              <a:t>The Conversion of Kings and Dynasties: </a:t>
            </a:r>
            <a:r>
              <a:rPr lang="en-US" sz="4000" b="1" u="sng" dirty="0" err="1" smtClean="0"/>
              <a:t>Tekrur</a:t>
            </a:r>
            <a:endParaRPr lang="ar-SA" sz="4000" b="1" u="sng" dirty="0"/>
          </a:p>
        </p:txBody>
      </p:sp>
      <p:sp>
        <p:nvSpPr>
          <p:cNvPr id="3" name="Content Placeholder 2"/>
          <p:cNvSpPr>
            <a:spLocks noGrp="1"/>
          </p:cNvSpPr>
          <p:nvPr>
            <p:ph idx="1"/>
          </p:nvPr>
        </p:nvSpPr>
        <p:spPr/>
        <p:txBody>
          <a:bodyPr>
            <a:normAutofit fontScale="92500" lnSpcReduction="20000"/>
          </a:bodyPr>
          <a:lstStyle/>
          <a:p>
            <a:pPr>
              <a:lnSpc>
                <a:spcPct val="120000"/>
              </a:lnSpc>
            </a:pPr>
            <a:r>
              <a:rPr lang="en-US" sz="3200" dirty="0" smtClean="0"/>
              <a:t>Trading city</a:t>
            </a:r>
          </a:p>
          <a:p>
            <a:pPr>
              <a:lnSpc>
                <a:spcPct val="120000"/>
              </a:lnSpc>
            </a:pPr>
            <a:r>
              <a:rPr lang="en-US" sz="3200" dirty="0" smtClean="0"/>
              <a:t>Lay in the region of Senegal </a:t>
            </a:r>
          </a:p>
          <a:p>
            <a:pPr>
              <a:lnSpc>
                <a:spcPct val="120000"/>
              </a:lnSpc>
            </a:pPr>
            <a:r>
              <a:rPr lang="en-US" sz="3200" dirty="0" smtClean="0"/>
              <a:t>Was a rival of the Ghana Empire</a:t>
            </a:r>
          </a:p>
          <a:p>
            <a:pPr>
              <a:lnSpc>
                <a:spcPct val="120000"/>
              </a:lnSpc>
            </a:pPr>
            <a:r>
              <a:rPr lang="en-US" sz="3200" dirty="0" err="1" smtClean="0"/>
              <a:t>Dya’ogo</a:t>
            </a:r>
            <a:r>
              <a:rPr lang="en-US" sz="3200" dirty="0" smtClean="0"/>
              <a:t> dynasty, leaders of </a:t>
            </a:r>
            <a:r>
              <a:rPr lang="en-US" sz="3200" dirty="0" err="1" smtClean="0"/>
              <a:t>Tekrur</a:t>
            </a:r>
            <a:r>
              <a:rPr lang="en-US" sz="3200" dirty="0" smtClean="0"/>
              <a:t>, </a:t>
            </a:r>
          </a:p>
          <a:p>
            <a:pPr>
              <a:lnSpc>
                <a:spcPct val="120000"/>
              </a:lnSpc>
              <a:buNone/>
            </a:pPr>
            <a:r>
              <a:rPr lang="en-US" sz="3200" dirty="0" smtClean="0"/>
              <a:t>  converted to Islam by 850 CE</a:t>
            </a:r>
          </a:p>
          <a:p>
            <a:pPr>
              <a:lnSpc>
                <a:spcPct val="120000"/>
              </a:lnSpc>
            </a:pPr>
            <a:r>
              <a:rPr lang="en-US" sz="3200" dirty="0" smtClean="0"/>
              <a:t>Not the normal method of West </a:t>
            </a:r>
          </a:p>
          <a:p>
            <a:pPr>
              <a:lnSpc>
                <a:spcPct val="120000"/>
              </a:lnSpc>
              <a:buNone/>
            </a:pPr>
            <a:r>
              <a:rPr lang="en-US" sz="3200" dirty="0" smtClean="0"/>
              <a:t> African conversion</a:t>
            </a:r>
          </a:p>
          <a:p>
            <a:pPr>
              <a:buNone/>
            </a:pPr>
            <a:endParaRPr lang="en-US" dirty="0" smtClean="0"/>
          </a:p>
          <a:p>
            <a:endParaRPr lang="en-US" dirty="0" smtClean="0"/>
          </a:p>
        </p:txBody>
      </p:sp>
      <p:pic>
        <p:nvPicPr>
          <p:cNvPr id="4" name="Picture 3" descr="tekrur2.png"/>
          <p:cNvPicPr>
            <a:picLocks noChangeAspect="1"/>
          </p:cNvPicPr>
          <p:nvPr/>
        </p:nvPicPr>
        <p:blipFill>
          <a:blip r:embed="rId3"/>
          <a:stretch>
            <a:fillRect/>
          </a:stretch>
        </p:blipFill>
        <p:spPr>
          <a:xfrm>
            <a:off x="7167716" y="2362447"/>
            <a:ext cx="4506931" cy="3285426"/>
          </a:xfrm>
          <a:prstGeom prst="rect">
            <a:avLst/>
          </a:prstGeom>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b="1" u="sng" dirty="0" smtClean="0"/>
              <a:t>The conversion of kings and dynasties</a:t>
            </a:r>
            <a:r>
              <a:rPr lang="en-US" u="sng" dirty="0" smtClean="0"/>
              <a:t/>
            </a:r>
            <a:br>
              <a:rPr lang="en-US" u="sng" dirty="0" smtClean="0"/>
            </a:br>
            <a:endParaRPr lang="en-US" u="sng" dirty="0"/>
          </a:p>
        </p:txBody>
      </p:sp>
      <p:sp>
        <p:nvSpPr>
          <p:cNvPr id="3" name="Content Placeholder 2"/>
          <p:cNvSpPr>
            <a:spLocks noGrp="1"/>
          </p:cNvSpPr>
          <p:nvPr>
            <p:ph idx="1"/>
          </p:nvPr>
        </p:nvSpPr>
        <p:spPr/>
        <p:txBody>
          <a:bodyPr/>
          <a:lstStyle/>
          <a:p>
            <a:r>
              <a:rPr lang="en-US" dirty="0" smtClean="0"/>
              <a:t>Kings adopted Islam before their populations, normally they allowed their populations to continue to practice their own religions</a:t>
            </a:r>
          </a:p>
          <a:p>
            <a:r>
              <a:rPr lang="en-US" dirty="0" err="1" smtClean="0"/>
              <a:t>Takrur</a:t>
            </a:r>
            <a:r>
              <a:rPr lang="en-US" dirty="0" smtClean="0"/>
              <a:t> Dynasty accepted Islam by 850 CE</a:t>
            </a:r>
          </a:p>
          <a:p>
            <a:r>
              <a:rPr lang="en-US" dirty="0" smtClean="0"/>
              <a:t>King of </a:t>
            </a:r>
            <a:r>
              <a:rPr lang="en-US" dirty="0" err="1" smtClean="0"/>
              <a:t>Gao</a:t>
            </a:r>
            <a:r>
              <a:rPr lang="en-US" dirty="0" smtClean="0"/>
              <a:t>  converted to Islam due to the influence from the trading cities in the 11</a:t>
            </a:r>
            <a:r>
              <a:rPr lang="en-US" baseline="30000" dirty="0" smtClean="0"/>
              <a:t>th</a:t>
            </a:r>
            <a:r>
              <a:rPr lang="en-US" dirty="0" smtClean="0"/>
              <a:t> century</a:t>
            </a:r>
          </a:p>
          <a:p>
            <a:r>
              <a:rPr lang="en-US" dirty="0" err="1" smtClean="0"/>
              <a:t>Umme-Jilme</a:t>
            </a:r>
            <a:r>
              <a:rPr lang="en-US" dirty="0" smtClean="0"/>
              <a:t>, The ruler and family of </a:t>
            </a:r>
            <a:r>
              <a:rPr lang="en-US" dirty="0" err="1" smtClean="0"/>
              <a:t>Kanem</a:t>
            </a:r>
            <a:r>
              <a:rPr lang="en-US" dirty="0" smtClean="0"/>
              <a:t> Bornu accepted Islam in the late 11</a:t>
            </a:r>
            <a:r>
              <a:rPr lang="en-US" baseline="30000" dirty="0" smtClean="0"/>
              <a:t>th</a:t>
            </a:r>
            <a:r>
              <a:rPr lang="en-US" dirty="0" smtClean="0"/>
              <a:t> century</a:t>
            </a:r>
          </a:p>
          <a:p>
            <a:pPr>
              <a:buNone/>
            </a:pPr>
            <a:r>
              <a:rPr lang="en-US" dirty="0" smtClean="0"/>
              <a:t> </a:t>
            </a:r>
            <a:endParaRPr lang="en-US" dirty="0"/>
          </a:p>
        </p:txBody>
      </p:sp>
    </p:spTree>
    <p:extLst>
      <p:ext uri="{BB962C8B-B14F-4D97-AF65-F5344CB8AC3E}">
        <p14:creationId xmlns="" xmlns:p14="http://schemas.microsoft.com/office/powerpoint/2010/main" val="340290372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US" b="1" u="sng" dirty="0" smtClean="0"/>
              <a:t>The Early conversion of kings and dynasties: Mali</a:t>
            </a:r>
            <a:r>
              <a:rPr lang="en-US" u="sng" dirty="0" smtClean="0"/>
              <a:t/>
            </a:r>
            <a:br>
              <a:rPr lang="en-US" u="sng" dirty="0" smtClean="0"/>
            </a:br>
            <a:endParaRPr lang="en-US" u="sng" dirty="0"/>
          </a:p>
        </p:txBody>
      </p:sp>
      <p:sp>
        <p:nvSpPr>
          <p:cNvPr id="3" name="Content Placeholder 2"/>
          <p:cNvSpPr>
            <a:spLocks noGrp="1"/>
          </p:cNvSpPr>
          <p:nvPr>
            <p:ph idx="1"/>
          </p:nvPr>
        </p:nvSpPr>
        <p:spPr/>
        <p:txBody>
          <a:bodyPr>
            <a:normAutofit lnSpcReduction="10000"/>
          </a:bodyPr>
          <a:lstStyle/>
          <a:p>
            <a:r>
              <a:rPr lang="en-US" dirty="0" err="1" smtClean="0"/>
              <a:t>Malal</a:t>
            </a:r>
            <a:r>
              <a:rPr lang="en-US" dirty="0" smtClean="0"/>
              <a:t> Kingdom: In 1068 CE, Al </a:t>
            </a:r>
            <a:r>
              <a:rPr lang="en-US" dirty="0" err="1" smtClean="0"/>
              <a:t>Bakri</a:t>
            </a:r>
            <a:r>
              <a:rPr lang="en-US" dirty="0" smtClean="0"/>
              <a:t> writes how the leader of this region became Muslim when the religious leader of the Muslim settlement taught him the Muslim prayer for rain during a period of drought, rain descended and he accepted Islam  (1)</a:t>
            </a:r>
          </a:p>
          <a:p>
            <a:r>
              <a:rPr lang="en-US" dirty="0" err="1" smtClean="0"/>
              <a:t>Malinke</a:t>
            </a:r>
            <a:r>
              <a:rPr lang="en-US" dirty="0" smtClean="0"/>
              <a:t> Chiefs were already influenced by Islam from Merchant scholars in the 12</a:t>
            </a:r>
            <a:r>
              <a:rPr lang="en-US" baseline="30000" dirty="0" smtClean="0"/>
              <a:t>th</a:t>
            </a:r>
            <a:r>
              <a:rPr lang="en-US" dirty="0" smtClean="0"/>
              <a:t> century before the founding of the Mali Empire in the following decades. (2)</a:t>
            </a:r>
          </a:p>
          <a:p>
            <a:r>
              <a:rPr lang="en-US" dirty="0" err="1" smtClean="0"/>
              <a:t>Sundiata</a:t>
            </a:r>
            <a:r>
              <a:rPr lang="en-US" dirty="0" smtClean="0"/>
              <a:t> founded the Malian empire in 1230 CE and he had already accepted Islam</a:t>
            </a:r>
          </a:p>
          <a:p>
            <a:r>
              <a:rPr lang="en-US" dirty="0" smtClean="0"/>
              <a:t>Mali was to become the most powerful Muslim empire and a hub for Islamic knowledge</a:t>
            </a:r>
            <a:endParaRPr lang="en-US" dirty="0"/>
          </a:p>
        </p:txBody>
      </p:sp>
    </p:spTree>
    <p:extLst>
      <p:ext uri="{BB962C8B-B14F-4D97-AF65-F5344CB8AC3E}">
        <p14:creationId xmlns="" xmlns:p14="http://schemas.microsoft.com/office/powerpoint/2010/main" val="246994944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US" b="1" dirty="0" smtClean="0"/>
              <a:t>The Early conversion of kings and dynasties: Songhai</a:t>
            </a:r>
            <a:r>
              <a:rPr lang="en-US" dirty="0" smtClean="0"/>
              <a:t/>
            </a:r>
            <a:br>
              <a:rPr lang="en-US" dirty="0" smtClean="0"/>
            </a:br>
            <a:endParaRPr lang="en-US" dirty="0"/>
          </a:p>
        </p:txBody>
      </p:sp>
      <p:sp>
        <p:nvSpPr>
          <p:cNvPr id="3" name="Content Placeholder 2"/>
          <p:cNvSpPr>
            <a:spLocks noGrp="1"/>
          </p:cNvSpPr>
          <p:nvPr>
            <p:ph idx="1"/>
          </p:nvPr>
        </p:nvSpPr>
        <p:spPr>
          <a:xfrm>
            <a:off x="838200" y="1825625"/>
            <a:ext cx="5503606" cy="4351338"/>
          </a:xfrm>
        </p:spPr>
        <p:txBody>
          <a:bodyPr>
            <a:normAutofit fontScale="92500" lnSpcReduction="20000"/>
          </a:bodyPr>
          <a:lstStyle/>
          <a:p>
            <a:r>
              <a:rPr lang="en-US" dirty="0" smtClean="0"/>
              <a:t>In the empire of Songhai, the ruling dynasty </a:t>
            </a:r>
            <a:r>
              <a:rPr lang="en-US" dirty="0" err="1" smtClean="0"/>
              <a:t>Za</a:t>
            </a:r>
            <a:r>
              <a:rPr lang="en-US" dirty="0" smtClean="0"/>
              <a:t> accepted Islam in the 11</a:t>
            </a:r>
            <a:r>
              <a:rPr lang="en-US" baseline="30000" dirty="0" smtClean="0"/>
              <a:t>th</a:t>
            </a:r>
            <a:r>
              <a:rPr lang="en-US" dirty="0" smtClean="0"/>
              <a:t> century before the population did. (1)</a:t>
            </a:r>
          </a:p>
          <a:p>
            <a:r>
              <a:rPr lang="en-US" dirty="0" smtClean="0"/>
              <a:t>The region was very prosperous because of the trade with </a:t>
            </a:r>
            <a:r>
              <a:rPr lang="en-US" dirty="0" err="1" smtClean="0"/>
              <a:t>Gao</a:t>
            </a:r>
            <a:r>
              <a:rPr lang="en-US" dirty="0" smtClean="0"/>
              <a:t>. The influence of the Islamic merchant scholars led to the conversion of the dynasty.</a:t>
            </a:r>
          </a:p>
          <a:p>
            <a:r>
              <a:rPr lang="en-US" dirty="0" smtClean="0"/>
              <a:t>Like Mali, the Songhai empire will become a significant Islam empire over the next five centuries and will include Islamic learning centers of </a:t>
            </a:r>
            <a:r>
              <a:rPr lang="en-US" dirty="0" err="1" smtClean="0"/>
              <a:t>Djenne</a:t>
            </a:r>
            <a:r>
              <a:rPr lang="en-US" dirty="0" smtClean="0"/>
              <a:t> and Timbuktu</a:t>
            </a:r>
            <a:endParaRPr lang="en-US" dirty="0"/>
          </a:p>
        </p:txBody>
      </p:sp>
      <p:pic>
        <p:nvPicPr>
          <p:cNvPr id="4" name="Picture 3" descr="SONGHAI_empire_map.PNG"/>
          <p:cNvPicPr>
            <a:picLocks noChangeAspect="1"/>
          </p:cNvPicPr>
          <p:nvPr/>
        </p:nvPicPr>
        <p:blipFill>
          <a:blip r:embed="rId3"/>
          <a:stretch>
            <a:fillRect/>
          </a:stretch>
        </p:blipFill>
        <p:spPr>
          <a:xfrm>
            <a:off x="6324890" y="2035278"/>
            <a:ext cx="5424659" cy="3392128"/>
          </a:xfrm>
          <a:prstGeom prst="rect">
            <a:avLst/>
          </a:prstGeom>
        </p:spPr>
      </p:pic>
    </p:spTree>
    <p:extLst>
      <p:ext uri="{BB962C8B-B14F-4D97-AF65-F5344CB8AC3E}">
        <p14:creationId xmlns="" xmlns:p14="http://schemas.microsoft.com/office/powerpoint/2010/main" val="106486725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u="sng" dirty="0" smtClean="0"/>
              <a:t>The Early Conversion of Kings and Dynasties</a:t>
            </a:r>
            <a:endParaRPr lang="ar-SA" u="sng" dirty="0"/>
          </a:p>
        </p:txBody>
      </p:sp>
      <p:sp>
        <p:nvSpPr>
          <p:cNvPr id="3" name="Content Placeholder 2"/>
          <p:cNvSpPr>
            <a:spLocks noGrp="1"/>
          </p:cNvSpPr>
          <p:nvPr>
            <p:ph idx="1"/>
          </p:nvPr>
        </p:nvSpPr>
        <p:spPr/>
        <p:txBody>
          <a:bodyPr>
            <a:normAutofit fontScale="85000" lnSpcReduction="10000"/>
          </a:bodyPr>
          <a:lstStyle/>
          <a:p>
            <a:pPr>
              <a:buNone/>
            </a:pPr>
            <a:r>
              <a:rPr lang="en-US" dirty="0" smtClean="0"/>
              <a:t>We can  see that there is a pattern of conversion in the early spread of Islam in the region:</a:t>
            </a:r>
          </a:p>
          <a:p>
            <a:pPr marL="514350" indent="-514350">
              <a:buAutoNum type="arabicParenR"/>
            </a:pPr>
            <a:r>
              <a:rPr lang="en-US" dirty="0" smtClean="0"/>
              <a:t>The earliest significant conversions were rulers and Dynasties</a:t>
            </a:r>
          </a:p>
          <a:p>
            <a:pPr marL="514350" indent="-514350">
              <a:buAutoNum type="arabicParenR"/>
            </a:pPr>
            <a:r>
              <a:rPr lang="en-US" dirty="0" smtClean="0"/>
              <a:t>The local populations largely remained adherents to their indigenous religions</a:t>
            </a:r>
          </a:p>
          <a:p>
            <a:pPr marL="514350" indent="-514350">
              <a:buAutoNum type="arabicParenR"/>
            </a:pPr>
            <a:r>
              <a:rPr lang="en-US" dirty="0" smtClean="0"/>
              <a:t>Most of the ruler conversions took place between the 9</a:t>
            </a:r>
            <a:r>
              <a:rPr lang="en-US" baseline="30000" dirty="0" smtClean="0"/>
              <a:t>th</a:t>
            </a:r>
            <a:r>
              <a:rPr lang="en-US" dirty="0" smtClean="0"/>
              <a:t> and 11</a:t>
            </a:r>
            <a:r>
              <a:rPr lang="en-US" baseline="30000" dirty="0" smtClean="0"/>
              <a:t>th</a:t>
            </a:r>
            <a:r>
              <a:rPr lang="en-US" dirty="0" smtClean="0"/>
              <a:t> centuries</a:t>
            </a:r>
          </a:p>
          <a:p>
            <a:pPr marL="514350" indent="-514350">
              <a:buAutoNum type="arabicParenR"/>
            </a:pPr>
            <a:r>
              <a:rPr lang="en-US" dirty="0" smtClean="0"/>
              <a:t>Islamic influence by the 11</a:t>
            </a:r>
            <a:r>
              <a:rPr lang="en-US" baseline="30000" dirty="0" smtClean="0"/>
              <a:t>th</a:t>
            </a:r>
            <a:r>
              <a:rPr lang="en-US" dirty="0" smtClean="0"/>
              <a:t> century was widespread, no longer situated solely in the Islamic trade settlement cities influence grew and their roles as government ministers further expanded Muslim influence in the region</a:t>
            </a:r>
          </a:p>
          <a:p>
            <a:pPr marL="514350" indent="-514350">
              <a:buAutoNum type="arabicParenR"/>
            </a:pPr>
            <a:r>
              <a:rPr lang="en-US" dirty="0" smtClean="0"/>
              <a:t>Once kings accepted Islam, scholars gained more prominence and in importance as kings would need some guidance on the practice of Islam, it also meant that Islam was solidified and the Muslim faith was no longer considered something foreign but rather a part of African and elitist tradition.</a:t>
            </a:r>
          </a:p>
          <a:p>
            <a:pPr marL="514350" indent="-514350">
              <a:buAutoNum type="arabicParenR"/>
            </a:pPr>
            <a:endParaRPr lang="ar-SA"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u="sng" dirty="0" smtClean="0"/>
              <a:t>Attraction of Islam to Rulers and Kings</a:t>
            </a:r>
            <a:endParaRPr lang="en-US" b="1" u="sng" dirty="0"/>
          </a:p>
        </p:txBody>
      </p:sp>
      <p:sp>
        <p:nvSpPr>
          <p:cNvPr id="3" name="Content Placeholder 2"/>
          <p:cNvSpPr>
            <a:spLocks noGrp="1"/>
          </p:cNvSpPr>
          <p:nvPr>
            <p:ph idx="1"/>
          </p:nvPr>
        </p:nvSpPr>
        <p:spPr/>
        <p:txBody>
          <a:bodyPr>
            <a:normAutofit fontScale="92500" lnSpcReduction="20000"/>
          </a:bodyPr>
          <a:lstStyle/>
          <a:p>
            <a:pPr>
              <a:buNone/>
            </a:pPr>
            <a:r>
              <a:rPr lang="en-US" b="1" dirty="0" smtClean="0"/>
              <a:t>Al </a:t>
            </a:r>
            <a:r>
              <a:rPr lang="en-US" b="1" dirty="0" err="1" smtClean="0"/>
              <a:t>Bakri</a:t>
            </a:r>
            <a:r>
              <a:rPr lang="en-US" b="1" dirty="0" smtClean="0"/>
              <a:t> explained that in ancient Mali, the </a:t>
            </a:r>
            <a:r>
              <a:rPr lang="en-US" b="1" dirty="0" err="1" smtClean="0"/>
              <a:t>Mandinka</a:t>
            </a:r>
            <a:r>
              <a:rPr lang="en-US" b="1" dirty="0" smtClean="0"/>
              <a:t> chief  "was sincerely attached to Islam, as were his offspring and entourage; but the people of his kingdom remained polytheists.“(1)</a:t>
            </a:r>
          </a:p>
          <a:p>
            <a:pPr>
              <a:buNone/>
            </a:pPr>
            <a:endParaRPr lang="en-US" b="1" dirty="0" smtClean="0"/>
          </a:p>
          <a:p>
            <a:pPr>
              <a:buNone/>
            </a:pPr>
            <a:r>
              <a:rPr lang="en-US" b="1" dirty="0" smtClean="0"/>
              <a:t>Al-</a:t>
            </a:r>
            <a:r>
              <a:rPr lang="en-US" b="1" dirty="0" err="1" smtClean="0"/>
              <a:t>Bakri</a:t>
            </a:r>
            <a:r>
              <a:rPr lang="en-US" b="1" dirty="0" smtClean="0"/>
              <a:t> also explained: The King of </a:t>
            </a:r>
            <a:r>
              <a:rPr lang="en-US" b="1" dirty="0" err="1" smtClean="0"/>
              <a:t>Gao</a:t>
            </a:r>
            <a:r>
              <a:rPr lang="en-US" b="1" dirty="0" smtClean="0"/>
              <a:t> was Muslim but the common people adhered to their ancestral religion.(2)</a:t>
            </a:r>
          </a:p>
          <a:p>
            <a:r>
              <a:rPr lang="en-US" dirty="0" smtClean="0"/>
              <a:t>This became a pattern as we have seen in previous slides</a:t>
            </a:r>
          </a:p>
          <a:p>
            <a:r>
              <a:rPr lang="en-US" dirty="0" smtClean="0"/>
              <a:t>There are many factors which attracted the Rulers and motivated them to accept Islam</a:t>
            </a:r>
          </a:p>
          <a:p>
            <a:r>
              <a:rPr lang="en-US" dirty="0" smtClean="0"/>
              <a:t>Due to the role and importance of Islam and its empire between the 7</a:t>
            </a:r>
            <a:r>
              <a:rPr lang="en-US" baseline="30000" dirty="0" smtClean="0"/>
              <a:t>th</a:t>
            </a:r>
            <a:r>
              <a:rPr lang="en-US" dirty="0" smtClean="0"/>
              <a:t> and 16</a:t>
            </a:r>
            <a:r>
              <a:rPr lang="en-US" baseline="30000" dirty="0" smtClean="0"/>
              <a:t>th</a:t>
            </a:r>
            <a:r>
              <a:rPr lang="en-US" dirty="0" smtClean="0"/>
              <a:t> centuries, a ruler had much to gain in West  Africa by converting to Islam.</a:t>
            </a:r>
          </a:p>
          <a:p>
            <a:endParaRPr lang="en-US" dirty="0"/>
          </a:p>
        </p:txBody>
      </p:sp>
    </p:spTree>
    <p:extLst>
      <p:ext uri="{BB962C8B-B14F-4D97-AF65-F5344CB8AC3E}">
        <p14:creationId xmlns="" xmlns:p14="http://schemas.microsoft.com/office/powerpoint/2010/main" val="264269481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u="sng" dirty="0" smtClean="0"/>
              <a:t>Attraction of Islam to Rulers and Kings</a:t>
            </a:r>
            <a:endParaRPr lang="ar-SA" dirty="0"/>
          </a:p>
        </p:txBody>
      </p:sp>
      <p:sp>
        <p:nvSpPr>
          <p:cNvPr id="3" name="Content Placeholder 2"/>
          <p:cNvSpPr>
            <a:spLocks noGrp="1"/>
          </p:cNvSpPr>
          <p:nvPr>
            <p:ph idx="1"/>
          </p:nvPr>
        </p:nvSpPr>
        <p:spPr/>
        <p:txBody>
          <a:bodyPr>
            <a:normAutofit/>
          </a:bodyPr>
          <a:lstStyle/>
          <a:p>
            <a:pPr>
              <a:buNone/>
            </a:pPr>
            <a:r>
              <a:rPr lang="en-US" dirty="0" smtClean="0"/>
              <a:t>Political and economic benefits were from the main concerns and motivations for conversion in the early years of Islamic presence in West Africa. The following are some of the motivations:</a:t>
            </a:r>
          </a:p>
          <a:p>
            <a:pPr marL="514350" indent="-514350">
              <a:buAutoNum type="arabicParenR"/>
            </a:pPr>
            <a:r>
              <a:rPr lang="en-US" dirty="0" smtClean="0"/>
              <a:t>Being a member of the Global Muslim Community</a:t>
            </a:r>
          </a:p>
          <a:p>
            <a:pPr marL="514350" indent="-514350">
              <a:buAutoNum type="arabicParenR"/>
            </a:pPr>
            <a:r>
              <a:rPr lang="en-US" dirty="0" smtClean="0"/>
              <a:t>The luxury of Not needing to force local populations to convert</a:t>
            </a:r>
          </a:p>
          <a:p>
            <a:pPr marL="514350" indent="-514350">
              <a:buAutoNum type="arabicParenR"/>
            </a:pPr>
            <a:r>
              <a:rPr lang="en-US" dirty="0" smtClean="0"/>
              <a:t>Literary skills and benefits</a:t>
            </a:r>
          </a:p>
          <a:p>
            <a:pPr marL="514350" indent="-514350">
              <a:buAutoNum type="arabicParenR"/>
            </a:pPr>
            <a:r>
              <a:rPr lang="en-US" dirty="0" smtClean="0"/>
              <a:t>Badge of honor</a:t>
            </a:r>
          </a:p>
          <a:p>
            <a:pPr marL="514350" indent="-514350">
              <a:buAutoNum type="arabicParenR"/>
            </a:pPr>
            <a:r>
              <a:rPr lang="en-US" dirty="0" smtClean="0"/>
              <a:t>Political tool for relations with other Muslim empires in North Africa</a:t>
            </a:r>
          </a:p>
          <a:p>
            <a:pPr marL="514350" indent="-514350">
              <a:buAutoNum type="arabicParenR"/>
            </a:pPr>
            <a:r>
              <a:rPr lang="en-US" dirty="0" smtClean="0"/>
              <a:t>Able to maintain relations with Muslim and non Muslim kingdoms</a:t>
            </a:r>
          </a:p>
          <a:p>
            <a:pPr>
              <a:buNone/>
            </a:pPr>
            <a:endParaRPr lang="ar-SA"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u="sng" smtClean="0"/>
              <a:t>Attraction of Islam to Rulers and Kings</a:t>
            </a:r>
            <a:endParaRPr lang="ar-SA"/>
          </a:p>
        </p:txBody>
      </p:sp>
      <p:sp>
        <p:nvSpPr>
          <p:cNvPr id="3" name="Content Placeholder 2"/>
          <p:cNvSpPr>
            <a:spLocks noGrp="1"/>
          </p:cNvSpPr>
          <p:nvPr>
            <p:ph idx="1"/>
          </p:nvPr>
        </p:nvSpPr>
        <p:spPr>
          <a:xfrm>
            <a:off x="838200" y="2429691"/>
            <a:ext cx="10515600" cy="3747272"/>
          </a:xfrm>
        </p:spPr>
        <p:txBody>
          <a:bodyPr/>
          <a:lstStyle/>
          <a:p>
            <a:pPr marL="514350" indent="-514350">
              <a:buNone/>
            </a:pPr>
            <a:r>
              <a:rPr lang="en-US" sz="4000" dirty="0" smtClean="0"/>
              <a:t>7) Prestige</a:t>
            </a:r>
          </a:p>
          <a:p>
            <a:pPr marL="514350" indent="-514350">
              <a:buNone/>
            </a:pPr>
            <a:r>
              <a:rPr lang="en-US" sz="4000" dirty="0" smtClean="0"/>
              <a:t>8) Hajj</a:t>
            </a:r>
          </a:p>
          <a:p>
            <a:pPr marL="514350" indent="-514350">
              <a:buNone/>
            </a:pPr>
            <a:r>
              <a:rPr lang="en-US" sz="4000" dirty="0" smtClean="0"/>
              <a:t>9) ‘those who know Much more’ Literacy and Knowledge</a:t>
            </a:r>
          </a:p>
          <a:p>
            <a:endParaRPr lang="ar-SA"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u="sng" dirty="0" smtClean="0"/>
              <a:t>Early Muslim kings’ Rule: The Period of Mixing</a:t>
            </a:r>
            <a:endParaRPr lang="ar-SA" b="1" u="sng" dirty="0"/>
          </a:p>
        </p:txBody>
      </p:sp>
      <p:sp>
        <p:nvSpPr>
          <p:cNvPr id="3" name="Content Placeholder 2"/>
          <p:cNvSpPr>
            <a:spLocks noGrp="1"/>
          </p:cNvSpPr>
          <p:nvPr>
            <p:ph idx="1"/>
          </p:nvPr>
        </p:nvSpPr>
        <p:spPr/>
        <p:txBody>
          <a:bodyPr>
            <a:normAutofit lnSpcReduction="10000"/>
          </a:bodyPr>
          <a:lstStyle/>
          <a:p>
            <a:pPr>
              <a:buNone/>
            </a:pPr>
            <a:r>
              <a:rPr lang="en-US" u="sng" dirty="0" smtClean="0"/>
              <a:t>Forms of Syncretism in Religion:</a:t>
            </a:r>
          </a:p>
          <a:p>
            <a:r>
              <a:rPr lang="en-US" dirty="0" smtClean="0"/>
              <a:t>On a state level</a:t>
            </a:r>
          </a:p>
          <a:p>
            <a:r>
              <a:rPr lang="en-US" dirty="0" smtClean="0"/>
              <a:t>Societal practice</a:t>
            </a:r>
          </a:p>
          <a:p>
            <a:r>
              <a:rPr lang="en-US" dirty="0" smtClean="0"/>
              <a:t>Personal religious practice</a:t>
            </a:r>
          </a:p>
          <a:p>
            <a:pPr>
              <a:buNone/>
            </a:pPr>
            <a:endParaRPr lang="en-US" dirty="0" smtClean="0"/>
          </a:p>
          <a:p>
            <a:pPr>
              <a:buNone/>
            </a:pPr>
            <a:r>
              <a:rPr lang="en-US" u="sng" dirty="0" smtClean="0"/>
              <a:t>Reasons for not ruling by Islam:</a:t>
            </a:r>
          </a:p>
          <a:p>
            <a:pPr marL="514350" indent="-514350">
              <a:buAutoNum type="arabicParenR"/>
            </a:pPr>
            <a:r>
              <a:rPr lang="en-US" dirty="0" smtClean="0"/>
              <a:t>Converted for benefit</a:t>
            </a:r>
          </a:p>
          <a:p>
            <a:pPr marL="514350" indent="-514350">
              <a:buAutoNum type="arabicParenR"/>
            </a:pPr>
            <a:r>
              <a:rPr lang="en-US" dirty="0" smtClean="0"/>
              <a:t>Knowledge</a:t>
            </a:r>
          </a:p>
          <a:p>
            <a:pPr marL="514350" indent="-514350">
              <a:buAutoNum type="arabicParenR"/>
            </a:pPr>
            <a:r>
              <a:rPr lang="en-US" dirty="0" smtClean="0"/>
              <a:t>Circumstances, not willing to risk uprising from subjects</a:t>
            </a:r>
          </a:p>
          <a:p>
            <a:pPr marL="514350" indent="-514350">
              <a:buAutoNum type="arabicParenR"/>
            </a:pPr>
            <a:endParaRPr lang="en-US" dirty="0" smtClean="0"/>
          </a:p>
          <a:p>
            <a:pPr marL="514350" indent="-514350">
              <a:buAutoNum type="arabicParenR"/>
            </a:pPr>
            <a:endParaRPr lang="ar-SA"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u="sng" dirty="0" smtClean="0"/>
              <a:t>Warring Islamic Dynasties and the spread of Islam</a:t>
            </a:r>
            <a:endParaRPr lang="ar-SA" b="1" u="sng" dirty="0"/>
          </a:p>
        </p:txBody>
      </p:sp>
      <p:sp>
        <p:nvSpPr>
          <p:cNvPr id="3" name="Content Placeholder 2"/>
          <p:cNvSpPr>
            <a:spLocks noGrp="1"/>
          </p:cNvSpPr>
          <p:nvPr>
            <p:ph idx="1"/>
          </p:nvPr>
        </p:nvSpPr>
        <p:spPr/>
        <p:txBody>
          <a:bodyPr>
            <a:normAutofit/>
          </a:bodyPr>
          <a:lstStyle/>
          <a:p>
            <a:pPr algn="ctr">
              <a:lnSpc>
                <a:spcPct val="150000"/>
              </a:lnSpc>
            </a:pPr>
            <a:r>
              <a:rPr lang="en-US" sz="4400" dirty="0" err="1" smtClean="0"/>
              <a:t>Takrur</a:t>
            </a:r>
            <a:r>
              <a:rPr lang="en-US" sz="4400" dirty="0" smtClean="0"/>
              <a:t> State</a:t>
            </a:r>
          </a:p>
          <a:p>
            <a:pPr algn="ctr">
              <a:lnSpc>
                <a:spcPct val="150000"/>
              </a:lnSpc>
            </a:pPr>
            <a:r>
              <a:rPr lang="en-US" sz="4400" dirty="0" smtClean="0"/>
              <a:t>The </a:t>
            </a:r>
            <a:r>
              <a:rPr lang="en-US" sz="4400" dirty="0" err="1" smtClean="0"/>
              <a:t>Moravids</a:t>
            </a:r>
            <a:endParaRPr lang="en-US" sz="4400" dirty="0" smtClean="0"/>
          </a:p>
          <a:p>
            <a:pPr algn="ctr">
              <a:lnSpc>
                <a:spcPct val="150000"/>
              </a:lnSpc>
            </a:pPr>
            <a:r>
              <a:rPr lang="en-US" sz="4400" dirty="0" smtClean="0"/>
              <a:t>Other West African Islamic Jihads</a:t>
            </a:r>
            <a:endParaRPr lang="ar-SA" sz="4400" dirty="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u="sng" dirty="0" smtClean="0"/>
              <a:t>Islamic State of </a:t>
            </a:r>
            <a:r>
              <a:rPr lang="en-US" b="1" u="sng" dirty="0" err="1" smtClean="0"/>
              <a:t>Takrur</a:t>
            </a:r>
            <a:r>
              <a:rPr lang="en-US" b="1" u="sng" dirty="0" smtClean="0"/>
              <a:t> and their Jihad</a:t>
            </a:r>
            <a:endParaRPr lang="ar-SA" b="1" u="sng" dirty="0"/>
          </a:p>
        </p:txBody>
      </p:sp>
      <p:sp>
        <p:nvSpPr>
          <p:cNvPr id="3" name="Content Placeholder 2"/>
          <p:cNvSpPr>
            <a:spLocks noGrp="1"/>
          </p:cNvSpPr>
          <p:nvPr>
            <p:ph idx="1"/>
          </p:nvPr>
        </p:nvSpPr>
        <p:spPr/>
        <p:txBody>
          <a:bodyPr/>
          <a:lstStyle/>
          <a:p>
            <a:r>
              <a:rPr lang="en-US" dirty="0" err="1" smtClean="0"/>
              <a:t>Za</a:t>
            </a:r>
            <a:r>
              <a:rPr lang="en-US" dirty="0" smtClean="0"/>
              <a:t> dynasty accepts Islam in 850 CE</a:t>
            </a:r>
          </a:p>
          <a:p>
            <a:r>
              <a:rPr lang="en-US" dirty="0" smtClean="0"/>
              <a:t>The ruler in the 1030’s (CE)War-</a:t>
            </a:r>
            <a:r>
              <a:rPr lang="en-US" dirty="0" err="1" smtClean="0"/>
              <a:t>Jabi</a:t>
            </a:r>
            <a:r>
              <a:rPr lang="en-US" dirty="0" smtClean="0"/>
              <a:t>, a practicing Muslim, declared </a:t>
            </a:r>
            <a:r>
              <a:rPr lang="en-US" dirty="0" err="1" smtClean="0"/>
              <a:t>Takrur</a:t>
            </a:r>
            <a:r>
              <a:rPr lang="en-US" dirty="0" smtClean="0"/>
              <a:t> an Islamic state and established </a:t>
            </a:r>
            <a:r>
              <a:rPr lang="en-US" dirty="0" err="1" smtClean="0"/>
              <a:t>Shari’a</a:t>
            </a:r>
            <a:r>
              <a:rPr lang="en-US" dirty="0" smtClean="0"/>
              <a:t> law</a:t>
            </a:r>
          </a:p>
          <a:p>
            <a:r>
              <a:rPr lang="en-US" dirty="0" smtClean="0"/>
              <a:t>The people of the state also  largely accepted Islam </a:t>
            </a:r>
          </a:p>
          <a:p>
            <a:r>
              <a:rPr lang="en-US" dirty="0" err="1" smtClean="0"/>
              <a:t>Takrur</a:t>
            </a:r>
            <a:r>
              <a:rPr lang="en-US" dirty="0" smtClean="0"/>
              <a:t> began a jihad against ‘non-Muslim’ neighbors including the Empire of Ghana</a:t>
            </a:r>
          </a:p>
          <a:p>
            <a:r>
              <a:rPr lang="en-US" dirty="0" smtClean="0"/>
              <a:t>During their brief control over the region they further spread Islam among locals</a:t>
            </a:r>
            <a:endParaRPr lang="ar-SA" dirty="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u="sng" dirty="0" smtClean="0"/>
              <a:t>The </a:t>
            </a:r>
            <a:r>
              <a:rPr lang="en-US" b="1" u="sng" dirty="0" err="1" smtClean="0"/>
              <a:t>Moravid</a:t>
            </a:r>
            <a:r>
              <a:rPr lang="en-US" b="1" u="sng" dirty="0" smtClean="0"/>
              <a:t> Invasion of West Africa</a:t>
            </a:r>
            <a:endParaRPr lang="ar-SA" b="1" u="sng" dirty="0"/>
          </a:p>
        </p:txBody>
      </p:sp>
      <p:sp>
        <p:nvSpPr>
          <p:cNvPr id="3" name="Content Placeholder 2"/>
          <p:cNvSpPr>
            <a:spLocks noGrp="1"/>
          </p:cNvSpPr>
          <p:nvPr>
            <p:ph idx="1"/>
          </p:nvPr>
        </p:nvSpPr>
        <p:spPr/>
        <p:txBody>
          <a:bodyPr>
            <a:normAutofit lnSpcReduction="10000"/>
          </a:bodyPr>
          <a:lstStyle/>
          <a:p>
            <a:r>
              <a:rPr lang="en-US" dirty="0" smtClean="0"/>
              <a:t>The </a:t>
            </a:r>
            <a:r>
              <a:rPr lang="en-US" dirty="0" err="1" smtClean="0"/>
              <a:t>Moravid</a:t>
            </a:r>
            <a:r>
              <a:rPr lang="en-US" dirty="0" smtClean="0"/>
              <a:t> empire was based in Morocco, Mauritania, and Andalusia</a:t>
            </a:r>
          </a:p>
          <a:p>
            <a:r>
              <a:rPr lang="en-US" dirty="0" smtClean="0"/>
              <a:t>They were an orthodox movement of scholars and fighters</a:t>
            </a:r>
          </a:p>
          <a:p>
            <a:r>
              <a:rPr lang="en-US" dirty="0" smtClean="0"/>
              <a:t>In West Africa they sought to cleanse the region from heretical beliefs and practices</a:t>
            </a:r>
          </a:p>
          <a:p>
            <a:r>
              <a:rPr lang="en-US" dirty="0" smtClean="0"/>
              <a:t>In Spain they sought to unite the Muslims under one banner and end the period of Muslim division</a:t>
            </a:r>
          </a:p>
          <a:p>
            <a:r>
              <a:rPr lang="en-US" dirty="0" smtClean="0"/>
              <a:t>They brought Islam in some cases, and solidified it in others, in areas of West Africa</a:t>
            </a:r>
          </a:p>
          <a:p>
            <a:r>
              <a:rPr lang="en-US" dirty="0" smtClean="0"/>
              <a:t>They played a vital role in the spread of Islam in West Africa</a:t>
            </a:r>
            <a:endParaRPr lang="ar-SA" dirty="0"/>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1087157"/>
          </a:xfrm>
        </p:spPr>
        <p:txBody>
          <a:bodyPr>
            <a:normAutofit fontScale="90000"/>
          </a:bodyPr>
          <a:lstStyle/>
          <a:p>
            <a:r>
              <a:rPr lang="en-US" b="1" u="sng" dirty="0" smtClean="0"/>
              <a:t>The period of </a:t>
            </a:r>
            <a:r>
              <a:rPr lang="en-US" b="1" u="sng" dirty="0"/>
              <a:t>D</a:t>
            </a:r>
            <a:r>
              <a:rPr lang="en-US" b="1" u="sng" dirty="0" smtClean="0"/>
              <a:t>evout kings : Mansa Musa </a:t>
            </a:r>
            <a:br>
              <a:rPr lang="en-US" b="1" u="sng" dirty="0" smtClean="0"/>
            </a:br>
            <a:endParaRPr lang="en-US" b="1" u="sng" dirty="0"/>
          </a:p>
        </p:txBody>
      </p:sp>
      <p:sp>
        <p:nvSpPr>
          <p:cNvPr id="3" name="Content Placeholder 2"/>
          <p:cNvSpPr>
            <a:spLocks noGrp="1"/>
          </p:cNvSpPr>
          <p:nvPr>
            <p:ph idx="1"/>
          </p:nvPr>
        </p:nvSpPr>
        <p:spPr>
          <a:xfrm>
            <a:off x="838200" y="1452282"/>
            <a:ext cx="5257800" cy="4545105"/>
          </a:xfrm>
        </p:spPr>
        <p:txBody>
          <a:bodyPr>
            <a:normAutofit/>
          </a:bodyPr>
          <a:lstStyle/>
          <a:p>
            <a:pPr marL="0" indent="0">
              <a:buNone/>
            </a:pPr>
            <a:r>
              <a:rPr lang="en-US" b="1" dirty="0"/>
              <a:t>Background</a:t>
            </a:r>
            <a:endParaRPr lang="en-US" b="1" dirty="0" smtClean="0"/>
          </a:p>
          <a:p>
            <a:r>
              <a:rPr lang="en-US" dirty="0" smtClean="0"/>
              <a:t>By the 13</a:t>
            </a:r>
            <a:r>
              <a:rPr lang="en-US" baseline="30000" dirty="0" smtClean="0"/>
              <a:t>th</a:t>
            </a:r>
            <a:r>
              <a:rPr lang="en-US" dirty="0" smtClean="0"/>
              <a:t> century, all rulers of West African states were Muslim: Ghana; </a:t>
            </a:r>
            <a:r>
              <a:rPr lang="en-US" dirty="0" err="1" smtClean="0"/>
              <a:t>Gao</a:t>
            </a:r>
            <a:r>
              <a:rPr lang="en-US" dirty="0" smtClean="0"/>
              <a:t>; </a:t>
            </a:r>
            <a:r>
              <a:rPr lang="en-US" dirty="0" err="1" smtClean="0"/>
              <a:t>Housa</a:t>
            </a:r>
            <a:r>
              <a:rPr lang="en-US" dirty="0" smtClean="0"/>
              <a:t> States; </a:t>
            </a:r>
            <a:r>
              <a:rPr lang="en-US" dirty="0" err="1" smtClean="0"/>
              <a:t>Takrur</a:t>
            </a:r>
            <a:r>
              <a:rPr lang="en-US" dirty="0"/>
              <a:t>;</a:t>
            </a:r>
            <a:r>
              <a:rPr lang="en-US" dirty="0" smtClean="0"/>
              <a:t> </a:t>
            </a:r>
            <a:r>
              <a:rPr lang="en-US" dirty="0" err="1" smtClean="0"/>
              <a:t>Kanem</a:t>
            </a:r>
            <a:r>
              <a:rPr lang="en-US" dirty="0" smtClean="0"/>
              <a:t>.</a:t>
            </a:r>
          </a:p>
          <a:p>
            <a:r>
              <a:rPr lang="en-US" dirty="0" smtClean="0"/>
              <a:t>Conversion of Mali</a:t>
            </a:r>
          </a:p>
          <a:p>
            <a:r>
              <a:rPr lang="en-US" dirty="0" err="1" smtClean="0"/>
              <a:t>Sundiatta</a:t>
            </a:r>
            <a:r>
              <a:rPr lang="en-US" dirty="0" smtClean="0"/>
              <a:t>: Mali expansion and the mixing of religious practices</a:t>
            </a:r>
          </a:p>
          <a:p>
            <a:endParaRPr lang="en-US" dirty="0"/>
          </a:p>
        </p:txBody>
      </p:sp>
      <p:pic>
        <p:nvPicPr>
          <p:cNvPr id="5" name="Picture 4"/>
          <p:cNvPicPr>
            <a:picLocks noChangeAspect="1"/>
          </p:cNvPicPr>
          <p:nvPr/>
        </p:nvPicPr>
        <p:blipFill>
          <a:blip r:embed="rId3" cstate="print">
            <a:extLst>
              <a:ext uri="{28A0092B-C50C-407E-A947-70E740481C1C}">
                <a14:useLocalDpi xmlns="" xmlns:a14="http://schemas.microsoft.com/office/drawing/2010/main" val="0"/>
              </a:ext>
            </a:extLst>
          </a:blip>
          <a:stretch>
            <a:fillRect/>
          </a:stretch>
        </p:blipFill>
        <p:spPr>
          <a:xfrm>
            <a:off x="6481482" y="1452282"/>
            <a:ext cx="5360894" cy="4094293"/>
          </a:xfrm>
          <a:prstGeom prst="rect">
            <a:avLst/>
          </a:prstGeom>
        </p:spPr>
      </p:pic>
    </p:spTree>
    <p:extLst>
      <p:ext uri="{BB962C8B-B14F-4D97-AF65-F5344CB8AC3E}">
        <p14:creationId xmlns="" xmlns:p14="http://schemas.microsoft.com/office/powerpoint/2010/main" val="22118574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b="1" u="sng" dirty="0"/>
              <a:t>The period of Devout kings : Mansa Musa </a:t>
            </a:r>
            <a:br>
              <a:rPr lang="en-US" b="1" u="sng" dirty="0"/>
            </a:br>
            <a:endParaRPr lang="en-US" dirty="0"/>
          </a:p>
        </p:txBody>
      </p:sp>
      <p:sp>
        <p:nvSpPr>
          <p:cNvPr id="3" name="Content Placeholder 2"/>
          <p:cNvSpPr>
            <a:spLocks noGrp="1"/>
          </p:cNvSpPr>
          <p:nvPr>
            <p:ph idx="1"/>
          </p:nvPr>
        </p:nvSpPr>
        <p:spPr/>
        <p:txBody>
          <a:bodyPr/>
          <a:lstStyle/>
          <a:p>
            <a:r>
              <a:rPr lang="en-US" dirty="0"/>
              <a:t>Mansa Musa was a new type of Muslim King in </a:t>
            </a:r>
            <a:r>
              <a:rPr lang="en-US" dirty="0" smtClean="0"/>
              <a:t>Mali</a:t>
            </a:r>
          </a:p>
          <a:p>
            <a:endParaRPr lang="en-US" dirty="0"/>
          </a:p>
          <a:p>
            <a:r>
              <a:rPr lang="en-US" dirty="0"/>
              <a:t>He established </a:t>
            </a:r>
            <a:r>
              <a:rPr lang="en-US" dirty="0" smtClean="0"/>
              <a:t> the Mali Empire as an Islamic state</a:t>
            </a:r>
          </a:p>
          <a:p>
            <a:endParaRPr lang="en-US" dirty="0" smtClean="0"/>
          </a:p>
          <a:p>
            <a:r>
              <a:rPr lang="en-US" dirty="0" smtClean="0"/>
              <a:t>Islamic Characteristics</a:t>
            </a:r>
          </a:p>
          <a:p>
            <a:endParaRPr lang="en-US" dirty="0"/>
          </a:p>
          <a:p>
            <a:r>
              <a:rPr lang="en-US" dirty="0" smtClean="0"/>
              <a:t>Practiced Tolerance towards other religions</a:t>
            </a:r>
            <a:endParaRPr lang="en-US" dirty="0"/>
          </a:p>
          <a:p>
            <a:endParaRPr lang="en-US" dirty="0"/>
          </a:p>
        </p:txBody>
      </p:sp>
    </p:spTree>
    <p:extLst>
      <p:ext uri="{BB962C8B-B14F-4D97-AF65-F5344CB8AC3E}">
        <p14:creationId xmlns="" xmlns:p14="http://schemas.microsoft.com/office/powerpoint/2010/main" val="318686449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b="1" u="sng" dirty="0"/>
              <a:t>The period of Devout kings : Mansa Musa </a:t>
            </a:r>
            <a:br>
              <a:rPr lang="en-US" b="1" u="sng" dirty="0"/>
            </a:br>
            <a:endParaRPr lang="en-US" dirty="0"/>
          </a:p>
        </p:txBody>
      </p:sp>
      <p:sp>
        <p:nvSpPr>
          <p:cNvPr id="3" name="Content Placeholder 2"/>
          <p:cNvSpPr>
            <a:spLocks noGrp="1"/>
          </p:cNvSpPr>
          <p:nvPr>
            <p:ph idx="1"/>
          </p:nvPr>
        </p:nvSpPr>
        <p:spPr/>
        <p:txBody>
          <a:bodyPr>
            <a:normAutofit lnSpcReduction="10000"/>
          </a:bodyPr>
          <a:lstStyle/>
          <a:p>
            <a:pPr>
              <a:lnSpc>
                <a:spcPct val="120000"/>
              </a:lnSpc>
            </a:pPr>
            <a:r>
              <a:rPr lang="en-US" dirty="0" smtClean="0"/>
              <a:t>Hajj </a:t>
            </a:r>
            <a:r>
              <a:rPr lang="en-US" dirty="0"/>
              <a:t>and its effects</a:t>
            </a:r>
          </a:p>
          <a:p>
            <a:pPr>
              <a:lnSpc>
                <a:spcPct val="120000"/>
              </a:lnSpc>
            </a:pPr>
            <a:r>
              <a:rPr lang="en-US" dirty="0"/>
              <a:t>Learning centers and </a:t>
            </a:r>
            <a:r>
              <a:rPr lang="en-US" dirty="0" smtClean="0"/>
              <a:t>contribution</a:t>
            </a:r>
          </a:p>
          <a:p>
            <a:pPr marL="514350" indent="-514350">
              <a:lnSpc>
                <a:spcPct val="120000"/>
              </a:lnSpc>
              <a:buFont typeface="+mj-lt"/>
              <a:buAutoNum type="arabicPeriod"/>
            </a:pPr>
            <a:r>
              <a:rPr lang="en-US" dirty="0" smtClean="0"/>
              <a:t>Scholars</a:t>
            </a:r>
          </a:p>
          <a:p>
            <a:pPr marL="514350" indent="-514350">
              <a:lnSpc>
                <a:spcPct val="120000"/>
              </a:lnSpc>
              <a:buFont typeface="+mj-lt"/>
              <a:buAutoNum type="arabicPeriod"/>
            </a:pPr>
            <a:r>
              <a:rPr lang="en-US" dirty="0" smtClean="0"/>
              <a:t>Architects </a:t>
            </a:r>
          </a:p>
          <a:p>
            <a:pPr marL="514350" indent="-514350">
              <a:lnSpc>
                <a:spcPct val="120000"/>
              </a:lnSpc>
              <a:buFont typeface="+mj-lt"/>
              <a:buAutoNum type="arabicPeriod"/>
            </a:pPr>
            <a:r>
              <a:rPr lang="en-US" dirty="0" smtClean="0"/>
              <a:t>Madrassas, mosques and Universities </a:t>
            </a:r>
            <a:endParaRPr lang="en-US" dirty="0"/>
          </a:p>
          <a:p>
            <a:pPr>
              <a:lnSpc>
                <a:spcPct val="120000"/>
              </a:lnSpc>
            </a:pPr>
            <a:r>
              <a:rPr lang="en-US" dirty="0" smtClean="0"/>
              <a:t>Merchant and trading</a:t>
            </a:r>
            <a:endParaRPr lang="en-US" dirty="0"/>
          </a:p>
          <a:p>
            <a:pPr>
              <a:lnSpc>
                <a:spcPct val="120000"/>
              </a:lnSpc>
            </a:pPr>
            <a:r>
              <a:rPr lang="en-US" dirty="0"/>
              <a:t>Expansion  </a:t>
            </a:r>
          </a:p>
          <a:p>
            <a:endParaRPr lang="en-US" dirty="0"/>
          </a:p>
        </p:txBody>
      </p:sp>
      <p:pic>
        <p:nvPicPr>
          <p:cNvPr id="4" name="Picture 3"/>
          <p:cNvPicPr>
            <a:picLocks noChangeAspect="1"/>
          </p:cNvPicPr>
          <p:nvPr/>
        </p:nvPicPr>
        <p:blipFill>
          <a:blip r:embed="rId3">
            <a:extLst>
              <a:ext uri="{28A0092B-C50C-407E-A947-70E740481C1C}">
                <a14:useLocalDpi xmlns="" xmlns:a14="http://schemas.microsoft.com/office/drawing/2010/main" val="0"/>
              </a:ext>
            </a:extLst>
          </a:blip>
          <a:stretch>
            <a:fillRect/>
          </a:stretch>
        </p:blipFill>
        <p:spPr>
          <a:xfrm>
            <a:off x="7288306" y="1520612"/>
            <a:ext cx="4388224" cy="4656351"/>
          </a:xfrm>
          <a:prstGeom prst="rect">
            <a:avLst/>
          </a:prstGeom>
        </p:spPr>
      </p:pic>
    </p:spTree>
    <p:extLst>
      <p:ext uri="{BB962C8B-B14F-4D97-AF65-F5344CB8AC3E}">
        <p14:creationId xmlns="" xmlns:p14="http://schemas.microsoft.com/office/powerpoint/2010/main" val="269733955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			   </a:t>
            </a:r>
            <a:r>
              <a:rPr lang="en-US" b="1" u="sng" dirty="0" smtClean="0"/>
              <a:t>Empire of Mali </a:t>
            </a:r>
            <a:endParaRPr lang="en-US" b="1" u="sng" dirty="0"/>
          </a:p>
        </p:txBody>
      </p:sp>
      <p:pic>
        <p:nvPicPr>
          <p:cNvPr id="4" name="Content Placeholder 3"/>
          <p:cNvPicPr>
            <a:picLocks noGrp="1" noChangeAspect="1"/>
          </p:cNvPicPr>
          <p:nvPr>
            <p:ph idx="1"/>
          </p:nvPr>
        </p:nvPicPr>
        <p:blipFill>
          <a:blip r:embed="rId3"/>
          <a:stretch>
            <a:fillRect/>
          </a:stretch>
        </p:blipFill>
        <p:spPr>
          <a:xfrm>
            <a:off x="4654009" y="1619796"/>
            <a:ext cx="6489328" cy="4482556"/>
          </a:xfrm>
          <a:prstGeom prst="rect">
            <a:avLst/>
          </a:prstGeom>
        </p:spPr>
      </p:pic>
      <p:sp>
        <p:nvSpPr>
          <p:cNvPr id="6" name="TextBox 5"/>
          <p:cNvSpPr txBox="1"/>
          <p:nvPr/>
        </p:nvSpPr>
        <p:spPr>
          <a:xfrm>
            <a:off x="836023" y="2586445"/>
            <a:ext cx="2664823" cy="1200329"/>
          </a:xfrm>
          <a:prstGeom prst="rect">
            <a:avLst/>
          </a:prstGeom>
          <a:noFill/>
        </p:spPr>
        <p:txBody>
          <a:bodyPr wrap="square" rtlCol="1">
            <a:spAutoFit/>
          </a:bodyPr>
          <a:lstStyle/>
          <a:p>
            <a:r>
              <a:rPr lang="en-US" sz="2400" dirty="0" smtClean="0"/>
              <a:t>The size of the Empire of Mali  under Mansa Musa</a:t>
            </a:r>
            <a:endParaRPr lang="ar-SA" sz="2400" dirty="0"/>
          </a:p>
        </p:txBody>
      </p:sp>
    </p:spTree>
    <p:extLst>
      <p:ext uri="{BB962C8B-B14F-4D97-AF65-F5344CB8AC3E}">
        <p14:creationId xmlns="" xmlns:p14="http://schemas.microsoft.com/office/powerpoint/2010/main" val="345750275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u="sng" dirty="0" err="1" smtClean="0"/>
              <a:t>Djenne</a:t>
            </a:r>
            <a:r>
              <a:rPr lang="en-US" b="1" u="sng" dirty="0" smtClean="0"/>
              <a:t> Mosque</a:t>
            </a:r>
            <a:r>
              <a:rPr lang="en-US" b="1" dirty="0" smtClean="0"/>
              <a:t>	</a:t>
            </a:r>
            <a:r>
              <a:rPr lang="en-US" b="1" u="sng" dirty="0" err="1" smtClean="0"/>
              <a:t>Sankore</a:t>
            </a:r>
            <a:r>
              <a:rPr lang="en-US" b="1" u="sng" dirty="0" smtClean="0"/>
              <a:t> </a:t>
            </a:r>
            <a:r>
              <a:rPr lang="en-US" b="1" u="sng" dirty="0" err="1" smtClean="0"/>
              <a:t>Madrassa</a:t>
            </a:r>
            <a:endParaRPr lang="en-US" b="1" u="sng" dirty="0"/>
          </a:p>
        </p:txBody>
      </p:sp>
      <p:sp>
        <p:nvSpPr>
          <p:cNvPr id="3" name="Content Placeholder 2"/>
          <p:cNvSpPr>
            <a:spLocks noGrp="1"/>
          </p:cNvSpPr>
          <p:nvPr>
            <p:ph idx="1"/>
          </p:nvPr>
        </p:nvSpPr>
        <p:spPr/>
        <p:txBody>
          <a:bodyPr/>
          <a:lstStyle/>
          <a:p>
            <a:r>
              <a:rPr lang="en-US" dirty="0"/>
              <a:t> </a:t>
            </a:r>
          </a:p>
        </p:txBody>
      </p:sp>
      <p:pic>
        <p:nvPicPr>
          <p:cNvPr id="6" name="Picture 5"/>
          <p:cNvPicPr>
            <a:picLocks noChangeAspect="1"/>
          </p:cNvPicPr>
          <p:nvPr/>
        </p:nvPicPr>
        <p:blipFill>
          <a:blip r:embed="rId3">
            <a:extLst>
              <a:ext uri="{28A0092B-C50C-407E-A947-70E740481C1C}">
                <a14:useLocalDpi xmlns="" xmlns:a14="http://schemas.microsoft.com/office/drawing/2010/main" val="0"/>
              </a:ext>
            </a:extLst>
          </a:blip>
          <a:stretch>
            <a:fillRect/>
          </a:stretch>
        </p:blipFill>
        <p:spPr>
          <a:xfrm>
            <a:off x="838200" y="1907876"/>
            <a:ext cx="4309035" cy="4269087"/>
          </a:xfrm>
          <a:prstGeom prst="rect">
            <a:avLst/>
          </a:prstGeom>
        </p:spPr>
      </p:pic>
      <p:pic>
        <p:nvPicPr>
          <p:cNvPr id="7" name="Picture 6"/>
          <p:cNvPicPr>
            <a:picLocks noChangeAspect="1"/>
          </p:cNvPicPr>
          <p:nvPr/>
        </p:nvPicPr>
        <p:blipFill>
          <a:blip r:embed="rId4">
            <a:extLst>
              <a:ext uri="{28A0092B-C50C-407E-A947-70E740481C1C}">
                <a14:useLocalDpi xmlns="" xmlns:a14="http://schemas.microsoft.com/office/drawing/2010/main" val="0"/>
              </a:ext>
            </a:extLst>
          </a:blip>
          <a:stretch>
            <a:fillRect/>
          </a:stretch>
        </p:blipFill>
        <p:spPr>
          <a:xfrm>
            <a:off x="6171232" y="2061599"/>
            <a:ext cx="4032194" cy="4351339"/>
          </a:xfrm>
          <a:prstGeom prst="rect">
            <a:avLst/>
          </a:prstGeom>
        </p:spPr>
      </p:pic>
    </p:spTree>
    <p:extLst>
      <p:ext uri="{BB962C8B-B14F-4D97-AF65-F5344CB8AC3E}">
        <p14:creationId xmlns="" xmlns:p14="http://schemas.microsoft.com/office/powerpoint/2010/main" val="373544771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u="sng" dirty="0" smtClean="0"/>
              <a:t>The Period of devout Kings: Muhammad </a:t>
            </a:r>
            <a:r>
              <a:rPr lang="en-US" b="1" u="sng" dirty="0" err="1" smtClean="0"/>
              <a:t>Toure</a:t>
            </a:r>
            <a:endParaRPr lang="ar-SA" b="1" u="sng" dirty="0"/>
          </a:p>
        </p:txBody>
      </p:sp>
      <p:sp>
        <p:nvSpPr>
          <p:cNvPr id="3" name="Content Placeholder 2"/>
          <p:cNvSpPr>
            <a:spLocks noGrp="1"/>
          </p:cNvSpPr>
          <p:nvPr>
            <p:ph idx="1"/>
          </p:nvPr>
        </p:nvSpPr>
        <p:spPr/>
        <p:txBody>
          <a:bodyPr/>
          <a:lstStyle/>
          <a:p>
            <a:pPr lvl="1">
              <a:buNone/>
            </a:pPr>
            <a:r>
              <a:rPr lang="en-US" dirty="0" smtClean="0"/>
              <a:t>					</a:t>
            </a:r>
          </a:p>
          <a:p>
            <a:pPr lvl="1">
              <a:buNone/>
            </a:pPr>
            <a:r>
              <a:rPr lang="en-US" b="1" dirty="0" smtClean="0"/>
              <a:t>Background: </a:t>
            </a:r>
            <a:r>
              <a:rPr lang="en-US" dirty="0" smtClean="0"/>
              <a:t>Predecessor</a:t>
            </a:r>
            <a:endParaRPr lang="en-US" b="1" dirty="0" smtClean="0"/>
          </a:p>
          <a:p>
            <a:pPr lvl="1">
              <a:buNone/>
            </a:pPr>
            <a:endParaRPr lang="en-US" dirty="0" smtClean="0"/>
          </a:p>
          <a:p>
            <a:pPr lvl="1">
              <a:buNone/>
            </a:pPr>
            <a:r>
              <a:rPr lang="en-US" dirty="0" smtClean="0"/>
              <a:t>				           	        Sunni Ali</a:t>
            </a:r>
            <a:endParaRPr lang="ar-SA" dirty="0" smtClean="0"/>
          </a:p>
          <a:p>
            <a:pPr lvl="1">
              <a:buNone/>
            </a:pPr>
            <a:endParaRPr lang="ar-SA" dirty="0"/>
          </a:p>
        </p:txBody>
      </p:sp>
      <p:cxnSp>
        <p:nvCxnSpPr>
          <p:cNvPr id="5" name="Straight Connector 4"/>
          <p:cNvCxnSpPr/>
          <p:nvPr/>
        </p:nvCxnSpPr>
        <p:spPr>
          <a:xfrm rot="10800000" flipV="1">
            <a:off x="3539614" y="3451121"/>
            <a:ext cx="1032389" cy="648929"/>
          </a:xfrm>
          <a:prstGeom prst="line">
            <a:avLst/>
          </a:prstGeom>
        </p:spPr>
        <p:style>
          <a:lnRef idx="1">
            <a:schemeClr val="accent1"/>
          </a:lnRef>
          <a:fillRef idx="0">
            <a:schemeClr val="accent1"/>
          </a:fillRef>
          <a:effectRef idx="0">
            <a:schemeClr val="accent1"/>
          </a:effectRef>
          <a:fontRef idx="minor">
            <a:schemeClr val="tx1"/>
          </a:fontRef>
        </p:style>
      </p:cxnSp>
      <p:sp>
        <p:nvSpPr>
          <p:cNvPr id="6" name="TextBox 5"/>
          <p:cNvSpPr txBox="1"/>
          <p:nvPr/>
        </p:nvSpPr>
        <p:spPr>
          <a:xfrm>
            <a:off x="1622324" y="4277031"/>
            <a:ext cx="2153264" cy="646331"/>
          </a:xfrm>
          <a:prstGeom prst="rect">
            <a:avLst/>
          </a:prstGeom>
          <a:noFill/>
        </p:spPr>
        <p:txBody>
          <a:bodyPr wrap="square" rtlCol="1">
            <a:spAutoFit/>
          </a:bodyPr>
          <a:lstStyle/>
          <a:p>
            <a:r>
              <a:rPr lang="en-US" dirty="0" smtClean="0"/>
              <a:t>Warrior : Expanded the Songhai Empire</a:t>
            </a:r>
            <a:endParaRPr lang="ar-SA" dirty="0"/>
          </a:p>
        </p:txBody>
      </p:sp>
      <p:cxnSp>
        <p:nvCxnSpPr>
          <p:cNvPr id="8" name="Straight Connector 7"/>
          <p:cNvCxnSpPr/>
          <p:nvPr/>
        </p:nvCxnSpPr>
        <p:spPr>
          <a:xfrm rot="5400000">
            <a:off x="5427407" y="3746090"/>
            <a:ext cx="353964" cy="3"/>
          </a:xfrm>
          <a:prstGeom prst="line">
            <a:avLst/>
          </a:prstGeom>
        </p:spPr>
        <p:style>
          <a:lnRef idx="1">
            <a:schemeClr val="accent1"/>
          </a:lnRef>
          <a:fillRef idx="0">
            <a:schemeClr val="accent1"/>
          </a:fillRef>
          <a:effectRef idx="0">
            <a:schemeClr val="accent1"/>
          </a:effectRef>
          <a:fontRef idx="minor">
            <a:schemeClr val="tx1"/>
          </a:fontRef>
        </p:style>
      </p:cxnSp>
      <p:sp>
        <p:nvSpPr>
          <p:cNvPr id="10" name="TextBox 9"/>
          <p:cNvSpPr txBox="1"/>
          <p:nvPr/>
        </p:nvSpPr>
        <p:spPr>
          <a:xfrm>
            <a:off x="5014451" y="4129547"/>
            <a:ext cx="1681317" cy="1200329"/>
          </a:xfrm>
          <a:prstGeom prst="rect">
            <a:avLst/>
          </a:prstGeom>
          <a:noFill/>
        </p:spPr>
        <p:txBody>
          <a:bodyPr wrap="square" rtlCol="1">
            <a:spAutoFit/>
          </a:bodyPr>
          <a:lstStyle/>
          <a:p>
            <a:r>
              <a:rPr lang="en-US" dirty="0" smtClean="0"/>
              <a:t>Muslim: But mixed many pagan practices with Islam. </a:t>
            </a:r>
            <a:endParaRPr lang="ar-SA" dirty="0"/>
          </a:p>
        </p:txBody>
      </p:sp>
      <p:cxnSp>
        <p:nvCxnSpPr>
          <p:cNvPr id="13" name="Straight Connector 12"/>
          <p:cNvCxnSpPr/>
          <p:nvPr/>
        </p:nvCxnSpPr>
        <p:spPr>
          <a:xfrm>
            <a:off x="6872749" y="3480620"/>
            <a:ext cx="1032387" cy="707922"/>
          </a:xfrm>
          <a:prstGeom prst="line">
            <a:avLst/>
          </a:prstGeom>
        </p:spPr>
        <p:style>
          <a:lnRef idx="1">
            <a:schemeClr val="accent1"/>
          </a:lnRef>
          <a:fillRef idx="0">
            <a:schemeClr val="accent1"/>
          </a:fillRef>
          <a:effectRef idx="0">
            <a:schemeClr val="accent1"/>
          </a:effectRef>
          <a:fontRef idx="minor">
            <a:schemeClr val="tx1"/>
          </a:fontRef>
        </p:style>
      </p:cxnSp>
      <p:sp>
        <p:nvSpPr>
          <p:cNvPr id="14" name="TextBox 13"/>
          <p:cNvSpPr txBox="1"/>
          <p:nvPr/>
        </p:nvSpPr>
        <p:spPr>
          <a:xfrm>
            <a:off x="8023122" y="4336028"/>
            <a:ext cx="2094271" cy="923330"/>
          </a:xfrm>
          <a:prstGeom prst="rect">
            <a:avLst/>
          </a:prstGeom>
          <a:noFill/>
        </p:spPr>
        <p:txBody>
          <a:bodyPr wrap="square" rtlCol="1">
            <a:spAutoFit/>
          </a:bodyPr>
          <a:lstStyle/>
          <a:p>
            <a:r>
              <a:rPr lang="en-US" dirty="0" smtClean="0"/>
              <a:t>Had many conflicts and issues with Islamic scholars </a:t>
            </a:r>
            <a:endParaRPr lang="ar-SA" dirty="0"/>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u="sng" dirty="0" smtClean="0"/>
              <a:t>The Period of devout Kings: Muhammad </a:t>
            </a:r>
            <a:r>
              <a:rPr lang="en-US" b="1" u="sng" dirty="0" err="1" smtClean="0"/>
              <a:t>Toure</a:t>
            </a:r>
            <a:endParaRPr lang="ar-SA" dirty="0"/>
          </a:p>
        </p:txBody>
      </p:sp>
      <p:sp>
        <p:nvSpPr>
          <p:cNvPr id="3" name="Content Placeholder 2"/>
          <p:cNvSpPr>
            <a:spLocks noGrp="1"/>
          </p:cNvSpPr>
          <p:nvPr>
            <p:ph idx="1"/>
          </p:nvPr>
        </p:nvSpPr>
        <p:spPr>
          <a:xfrm>
            <a:off x="838200" y="1825625"/>
            <a:ext cx="4854677" cy="4351338"/>
          </a:xfrm>
        </p:spPr>
        <p:txBody>
          <a:bodyPr>
            <a:normAutofit fontScale="77500" lnSpcReduction="20000"/>
          </a:bodyPr>
          <a:lstStyle/>
          <a:p>
            <a:pPr>
              <a:lnSpc>
                <a:spcPct val="200000"/>
              </a:lnSpc>
            </a:pPr>
            <a:r>
              <a:rPr lang="en-US" dirty="0" smtClean="0"/>
              <a:t>Islamic governance and policies</a:t>
            </a:r>
          </a:p>
          <a:p>
            <a:pPr>
              <a:lnSpc>
                <a:spcPct val="200000"/>
              </a:lnSpc>
            </a:pPr>
            <a:r>
              <a:rPr lang="en-US" dirty="0" smtClean="0"/>
              <a:t>His emphasis and patronization of Islamic learning</a:t>
            </a:r>
          </a:p>
          <a:p>
            <a:pPr>
              <a:lnSpc>
                <a:spcPct val="200000"/>
              </a:lnSpc>
            </a:pPr>
            <a:r>
              <a:rPr lang="en-US" dirty="0" smtClean="0"/>
              <a:t>His experience on Hajj and his new title</a:t>
            </a:r>
          </a:p>
          <a:p>
            <a:pPr>
              <a:lnSpc>
                <a:spcPct val="200000"/>
              </a:lnSpc>
            </a:pPr>
            <a:r>
              <a:rPr lang="en-US" dirty="0" smtClean="0"/>
              <a:t>Expansion</a:t>
            </a:r>
            <a:endParaRPr lang="ar-SA" dirty="0"/>
          </a:p>
        </p:txBody>
      </p:sp>
      <p:pic>
        <p:nvPicPr>
          <p:cNvPr id="4" name="Picture 3" descr="songhai.jpg"/>
          <p:cNvPicPr>
            <a:picLocks noChangeAspect="1"/>
          </p:cNvPicPr>
          <p:nvPr/>
        </p:nvPicPr>
        <p:blipFill>
          <a:blip r:embed="rId3"/>
          <a:stretch>
            <a:fillRect/>
          </a:stretch>
        </p:blipFill>
        <p:spPr>
          <a:xfrm>
            <a:off x="5879691" y="1773493"/>
            <a:ext cx="5565057" cy="4173793"/>
          </a:xfrm>
          <a:prstGeom prst="rect">
            <a:avLst/>
          </a:prstGeom>
        </p:spPr>
      </p:pic>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u="sng" dirty="0" smtClean="0"/>
              <a:t>Settlements and Centers of Knowledge</a:t>
            </a:r>
            <a:endParaRPr lang="ar-SA" b="1" u="sng" dirty="0"/>
          </a:p>
        </p:txBody>
      </p:sp>
      <p:sp>
        <p:nvSpPr>
          <p:cNvPr id="3" name="Content Placeholder 2"/>
          <p:cNvSpPr>
            <a:spLocks noGrp="1"/>
          </p:cNvSpPr>
          <p:nvPr>
            <p:ph idx="1"/>
          </p:nvPr>
        </p:nvSpPr>
        <p:spPr/>
        <p:txBody>
          <a:bodyPr>
            <a:normAutofit lnSpcReduction="10000"/>
          </a:bodyPr>
          <a:lstStyle/>
          <a:p>
            <a:r>
              <a:rPr lang="en-US" dirty="0" smtClean="0"/>
              <a:t>Early Muslims , mainly Berber, and some Arab came to trade and buy gold. </a:t>
            </a:r>
          </a:p>
          <a:p>
            <a:r>
              <a:rPr lang="en-US" dirty="0"/>
              <a:t>Due to the booming trade, especially of gold, settlements were established for centuries.</a:t>
            </a:r>
          </a:p>
          <a:p>
            <a:r>
              <a:rPr lang="en-US" dirty="0" smtClean="0"/>
              <a:t>Trade routes were being so frequently used, traders needed common areas to settle and trade. </a:t>
            </a:r>
          </a:p>
          <a:p>
            <a:r>
              <a:rPr lang="en-US" dirty="0" smtClean="0"/>
              <a:t>These settlements became main centers of West African trade, and also became centers of Islamic knowledge.</a:t>
            </a:r>
          </a:p>
          <a:p>
            <a:r>
              <a:rPr lang="en-US" dirty="0" smtClean="0"/>
              <a:t>Settlements such as </a:t>
            </a:r>
            <a:r>
              <a:rPr lang="en-US" dirty="0" err="1" smtClean="0"/>
              <a:t>Koumi</a:t>
            </a:r>
            <a:r>
              <a:rPr lang="en-US" dirty="0" smtClean="0"/>
              <a:t> </a:t>
            </a:r>
            <a:r>
              <a:rPr lang="en-US" dirty="0" err="1" smtClean="0"/>
              <a:t>Saleh</a:t>
            </a:r>
            <a:r>
              <a:rPr lang="en-US" dirty="0" smtClean="0"/>
              <a:t>, Timbuktu and </a:t>
            </a:r>
            <a:r>
              <a:rPr lang="en-US" dirty="0" err="1" smtClean="0"/>
              <a:t>Djenne</a:t>
            </a:r>
            <a:r>
              <a:rPr lang="en-US" dirty="0" smtClean="0"/>
              <a:t> were major causes for the spread of Islam. </a:t>
            </a:r>
            <a:endParaRPr lang="ar-SA" dirty="0"/>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u="sng" dirty="0" smtClean="0"/>
              <a:t>Settlements and centers of Knowledge: Timbuktu</a:t>
            </a:r>
            <a:endParaRPr lang="en-US" b="1" u="sng" dirty="0"/>
          </a:p>
        </p:txBody>
      </p:sp>
      <p:sp>
        <p:nvSpPr>
          <p:cNvPr id="3" name="Content Placeholder 2"/>
          <p:cNvSpPr>
            <a:spLocks noGrp="1"/>
          </p:cNvSpPr>
          <p:nvPr>
            <p:ph idx="1"/>
          </p:nvPr>
        </p:nvSpPr>
        <p:spPr/>
        <p:txBody>
          <a:bodyPr/>
          <a:lstStyle/>
          <a:p>
            <a:r>
              <a:rPr lang="en-US" dirty="0" smtClean="0"/>
              <a:t>Government support between the 13</a:t>
            </a:r>
            <a:r>
              <a:rPr lang="en-US" baseline="30000" dirty="0" smtClean="0"/>
              <a:t>th</a:t>
            </a:r>
            <a:r>
              <a:rPr lang="en-US" dirty="0" smtClean="0"/>
              <a:t> and 17</a:t>
            </a:r>
            <a:r>
              <a:rPr lang="en-US" baseline="30000" dirty="0" smtClean="0"/>
              <a:t>th</a:t>
            </a:r>
            <a:r>
              <a:rPr lang="en-US" dirty="0" smtClean="0"/>
              <a:t> centuries</a:t>
            </a:r>
          </a:p>
          <a:p>
            <a:r>
              <a:rPr lang="en-US" dirty="0" smtClean="0"/>
              <a:t>Developed advanced knowledge traditions</a:t>
            </a:r>
          </a:p>
          <a:p>
            <a:pPr>
              <a:buFontTx/>
              <a:buChar char="-"/>
            </a:pPr>
            <a:r>
              <a:rPr lang="en-US" dirty="0" smtClean="0"/>
              <a:t>Islamic knowledge</a:t>
            </a:r>
          </a:p>
          <a:p>
            <a:pPr>
              <a:buFontTx/>
              <a:buChar char="-"/>
            </a:pPr>
            <a:r>
              <a:rPr lang="en-US" dirty="0" smtClean="0"/>
              <a:t>Secular knowledge</a:t>
            </a:r>
          </a:p>
          <a:p>
            <a:r>
              <a:rPr lang="en-US" dirty="0" smtClean="0"/>
              <a:t>Non- governmental Interference</a:t>
            </a:r>
          </a:p>
          <a:p>
            <a:r>
              <a:rPr lang="en-US" dirty="0" smtClean="0"/>
              <a:t>Status and ‘holiness’ of </a:t>
            </a:r>
            <a:r>
              <a:rPr lang="en-US" dirty="0" err="1" smtClean="0"/>
              <a:t>Scolars</a:t>
            </a:r>
            <a:r>
              <a:rPr lang="en-US" dirty="0" smtClean="0"/>
              <a:t>, Quran and the ‘Towns of Allah’</a:t>
            </a:r>
          </a:p>
          <a:p>
            <a:r>
              <a:rPr lang="en-US" dirty="0" smtClean="0"/>
              <a:t>Opportunity to become learned: It became a dream from many to be privileged with studying there</a:t>
            </a:r>
          </a:p>
          <a:p>
            <a:pPr>
              <a:buNone/>
            </a:pPr>
            <a:endParaRPr lang="en-US" dirty="0"/>
          </a:p>
        </p:txBody>
      </p:sp>
    </p:spTree>
    <p:extLst>
      <p:ext uri="{BB962C8B-B14F-4D97-AF65-F5344CB8AC3E}">
        <p14:creationId xmlns="" xmlns:p14="http://schemas.microsoft.com/office/powerpoint/2010/main" val="365461048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u="sng" dirty="0" smtClean="0"/>
              <a:t>Settlements and centers of Knowledge: </a:t>
            </a:r>
            <a:r>
              <a:rPr lang="en-US" b="1" u="sng" dirty="0" err="1" smtClean="0"/>
              <a:t>Djenne</a:t>
            </a:r>
            <a:endParaRPr lang="en-US" dirty="0"/>
          </a:p>
        </p:txBody>
      </p:sp>
      <p:sp>
        <p:nvSpPr>
          <p:cNvPr id="3" name="Content Placeholder 2"/>
          <p:cNvSpPr>
            <a:spLocks noGrp="1"/>
          </p:cNvSpPr>
          <p:nvPr>
            <p:ph idx="1"/>
          </p:nvPr>
        </p:nvSpPr>
        <p:spPr>
          <a:xfrm>
            <a:off x="838200" y="1825625"/>
            <a:ext cx="5118463" cy="4351338"/>
          </a:xfrm>
        </p:spPr>
        <p:txBody>
          <a:bodyPr/>
          <a:lstStyle/>
          <a:p>
            <a:r>
              <a:rPr lang="en-US" dirty="0" err="1" smtClean="0"/>
              <a:t>Djenne</a:t>
            </a:r>
            <a:r>
              <a:rPr lang="en-US" dirty="0" smtClean="0"/>
              <a:t> was one of the major centers of trade and Islamic learning in  West Africa</a:t>
            </a:r>
          </a:p>
          <a:p>
            <a:r>
              <a:rPr lang="en-US" dirty="0" err="1" smtClean="0"/>
              <a:t>Djenne</a:t>
            </a:r>
            <a:r>
              <a:rPr lang="en-US" dirty="0" smtClean="0"/>
              <a:t> consisted of </a:t>
            </a:r>
            <a:r>
              <a:rPr lang="en-US" dirty="0" err="1" smtClean="0"/>
              <a:t>Madrassas</a:t>
            </a:r>
            <a:r>
              <a:rPr lang="en-US" dirty="0" smtClean="0"/>
              <a:t>, Universities, and mosques</a:t>
            </a:r>
          </a:p>
          <a:p>
            <a:r>
              <a:rPr lang="en-US" dirty="0" smtClean="0"/>
              <a:t>Links were built between knowledge centers in West Africa and others in North Africa such as Cairo and Tunis</a:t>
            </a:r>
            <a:endParaRPr lang="en-US" dirty="0"/>
          </a:p>
        </p:txBody>
      </p:sp>
      <p:pic>
        <p:nvPicPr>
          <p:cNvPr id="4" name="Picture 3"/>
          <p:cNvPicPr>
            <a:picLocks noChangeAspect="1"/>
          </p:cNvPicPr>
          <p:nvPr/>
        </p:nvPicPr>
        <p:blipFill>
          <a:blip r:embed="rId3">
            <a:extLst>
              <a:ext uri="{28A0092B-C50C-407E-A947-70E740481C1C}">
                <a14:useLocalDpi xmlns="" xmlns:a14="http://schemas.microsoft.com/office/drawing/2010/main" val="0"/>
              </a:ext>
            </a:extLst>
          </a:blip>
          <a:stretch>
            <a:fillRect/>
          </a:stretch>
        </p:blipFill>
        <p:spPr>
          <a:xfrm>
            <a:off x="6611982" y="1463740"/>
            <a:ext cx="4309035" cy="3787530"/>
          </a:xfrm>
          <a:prstGeom prst="rect">
            <a:avLst/>
          </a:prstGeom>
        </p:spPr>
      </p:pic>
      <p:sp>
        <p:nvSpPr>
          <p:cNvPr id="5" name="TextBox 4"/>
          <p:cNvSpPr txBox="1"/>
          <p:nvPr/>
        </p:nvSpPr>
        <p:spPr>
          <a:xfrm>
            <a:off x="6844937" y="5590903"/>
            <a:ext cx="4101737" cy="707886"/>
          </a:xfrm>
          <a:prstGeom prst="rect">
            <a:avLst/>
          </a:prstGeom>
          <a:noFill/>
        </p:spPr>
        <p:txBody>
          <a:bodyPr wrap="square" rtlCol="1">
            <a:spAutoFit/>
          </a:bodyPr>
          <a:lstStyle/>
          <a:p>
            <a:r>
              <a:rPr lang="en-US" sz="2000" dirty="0" smtClean="0"/>
              <a:t>The Great </a:t>
            </a:r>
            <a:r>
              <a:rPr lang="en-US" sz="2000" dirty="0" err="1" smtClean="0"/>
              <a:t>Djenne</a:t>
            </a:r>
            <a:r>
              <a:rPr lang="en-US" sz="2000" dirty="0" smtClean="0"/>
              <a:t> Mosque originally built in the 12-13</a:t>
            </a:r>
            <a:r>
              <a:rPr lang="en-US" sz="2000" baseline="30000" dirty="0" smtClean="0"/>
              <a:t>th</a:t>
            </a:r>
            <a:r>
              <a:rPr lang="en-US" sz="2000" dirty="0" smtClean="0"/>
              <a:t> centuries</a:t>
            </a:r>
            <a:endParaRPr lang="ar-SA" sz="2000" dirty="0"/>
          </a:p>
        </p:txBody>
      </p:sp>
    </p:spTree>
    <p:extLst>
      <p:ext uri="{BB962C8B-B14F-4D97-AF65-F5344CB8AC3E}">
        <p14:creationId xmlns="" xmlns:p14="http://schemas.microsoft.com/office/powerpoint/2010/main" val="330142559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u="sng" dirty="0"/>
              <a:t>Settlements and Centers of </a:t>
            </a:r>
            <a:r>
              <a:rPr lang="en-US" b="1" u="sng" dirty="0" smtClean="0"/>
              <a:t>Knowledge: </a:t>
            </a:r>
            <a:r>
              <a:rPr lang="en-US" b="1" u="sng" dirty="0" err="1" smtClean="0"/>
              <a:t>Jakhanke</a:t>
            </a:r>
            <a:endParaRPr lang="en-US" dirty="0"/>
          </a:p>
        </p:txBody>
      </p:sp>
      <p:sp>
        <p:nvSpPr>
          <p:cNvPr id="3" name="Content Placeholder 2"/>
          <p:cNvSpPr>
            <a:spLocks noGrp="1"/>
          </p:cNvSpPr>
          <p:nvPr>
            <p:ph idx="1"/>
          </p:nvPr>
        </p:nvSpPr>
        <p:spPr>
          <a:xfrm>
            <a:off x="838200" y="2769325"/>
            <a:ext cx="5249091" cy="3407637"/>
          </a:xfrm>
        </p:spPr>
        <p:txBody>
          <a:bodyPr>
            <a:normAutofit/>
          </a:bodyPr>
          <a:lstStyle/>
          <a:p>
            <a:pPr>
              <a:buNone/>
            </a:pPr>
            <a:r>
              <a:rPr lang="en-US" sz="2400" b="1" dirty="0" smtClean="0"/>
              <a:t>Methodology: </a:t>
            </a:r>
          </a:p>
          <a:p>
            <a:pPr>
              <a:buFontTx/>
              <a:buChar char="-"/>
            </a:pPr>
            <a:r>
              <a:rPr lang="en-US" sz="2400" dirty="0" smtClean="0"/>
              <a:t>No political involvement</a:t>
            </a:r>
          </a:p>
          <a:p>
            <a:pPr>
              <a:buFontTx/>
              <a:buChar char="-"/>
            </a:pPr>
            <a:r>
              <a:rPr lang="en-US" sz="2400" dirty="0" smtClean="0"/>
              <a:t>No active proselytizing</a:t>
            </a:r>
          </a:p>
          <a:p>
            <a:pPr>
              <a:buFontTx/>
              <a:buChar char="-"/>
            </a:pPr>
            <a:r>
              <a:rPr lang="en-US" sz="2400" dirty="0" smtClean="0"/>
              <a:t>No military Jihad</a:t>
            </a:r>
          </a:p>
          <a:p>
            <a:pPr>
              <a:buFontTx/>
              <a:buChar char="-"/>
            </a:pPr>
            <a:r>
              <a:rPr lang="en-US" sz="2400" dirty="0" smtClean="0"/>
              <a:t>The focus was on teaching, learning, helping people, practicing Islam socially in the Muslim cities</a:t>
            </a:r>
            <a:endParaRPr lang="en-US" sz="2400" dirty="0"/>
          </a:p>
        </p:txBody>
      </p:sp>
      <p:sp>
        <p:nvSpPr>
          <p:cNvPr id="4" name="TextBox 3"/>
          <p:cNvSpPr txBox="1"/>
          <p:nvPr/>
        </p:nvSpPr>
        <p:spPr>
          <a:xfrm>
            <a:off x="6714309" y="2455816"/>
            <a:ext cx="4676502" cy="4062651"/>
          </a:xfrm>
          <a:prstGeom prst="rect">
            <a:avLst/>
          </a:prstGeom>
          <a:noFill/>
        </p:spPr>
        <p:txBody>
          <a:bodyPr wrap="square" rtlCol="1">
            <a:spAutoFit/>
          </a:bodyPr>
          <a:lstStyle/>
          <a:p>
            <a:pPr>
              <a:buFont typeface="Arial" pitchFamily="34" charset="0"/>
              <a:buChar char="•"/>
            </a:pPr>
            <a:r>
              <a:rPr lang="en-US" sz="2400" dirty="0" smtClean="0"/>
              <a:t>Rulers didn’t interfere with their cities or their teaching as they were non Political,</a:t>
            </a:r>
          </a:p>
          <a:p>
            <a:pPr>
              <a:buFont typeface="Arial" pitchFamily="34" charset="0"/>
              <a:buChar char="•"/>
            </a:pPr>
            <a:r>
              <a:rPr lang="en-US" sz="2400" dirty="0" smtClean="0"/>
              <a:t>This meant that Islam could be preserved, Uncorrupted</a:t>
            </a:r>
          </a:p>
          <a:p>
            <a:r>
              <a:rPr lang="en-US" sz="2400" b="1" dirty="0" smtClean="0"/>
              <a:t>Conclusion:</a:t>
            </a:r>
          </a:p>
          <a:p>
            <a:pPr>
              <a:buFont typeface="Arial" pitchFamily="34" charset="0"/>
              <a:buChar char="•"/>
            </a:pPr>
            <a:r>
              <a:rPr lang="en-US" sz="2400" dirty="0" smtClean="0"/>
              <a:t>We present Islam to the people through our actions</a:t>
            </a:r>
          </a:p>
          <a:p>
            <a:pPr>
              <a:buFont typeface="Arial" pitchFamily="34" charset="0"/>
              <a:buChar char="•"/>
            </a:pPr>
            <a:r>
              <a:rPr lang="en-US" sz="2400" dirty="0" smtClean="0"/>
              <a:t>God would bring people to Islam when He wills</a:t>
            </a:r>
          </a:p>
          <a:p>
            <a:endParaRPr lang="ar-SA" dirty="0"/>
          </a:p>
        </p:txBody>
      </p:sp>
      <p:sp>
        <p:nvSpPr>
          <p:cNvPr id="5" name="TextBox 4"/>
          <p:cNvSpPr txBox="1"/>
          <p:nvPr/>
        </p:nvSpPr>
        <p:spPr>
          <a:xfrm>
            <a:off x="731521" y="1881052"/>
            <a:ext cx="7733211" cy="738664"/>
          </a:xfrm>
          <a:prstGeom prst="rect">
            <a:avLst/>
          </a:prstGeom>
          <a:noFill/>
        </p:spPr>
        <p:txBody>
          <a:bodyPr wrap="square" rtlCol="1">
            <a:spAutoFit/>
          </a:bodyPr>
          <a:lstStyle/>
          <a:p>
            <a:r>
              <a:rPr lang="en-US" sz="2400" dirty="0" smtClean="0"/>
              <a:t>The </a:t>
            </a:r>
            <a:r>
              <a:rPr lang="en-US" sz="2400" dirty="0" err="1" smtClean="0"/>
              <a:t>Jakhanke</a:t>
            </a:r>
            <a:r>
              <a:rPr lang="en-US" sz="2400" dirty="0" smtClean="0"/>
              <a:t> or </a:t>
            </a:r>
            <a:r>
              <a:rPr lang="en-US" sz="2400" dirty="0" err="1" smtClean="0"/>
              <a:t>Wangara</a:t>
            </a:r>
            <a:r>
              <a:rPr lang="en-US" sz="2400" dirty="0" smtClean="0"/>
              <a:t> and their </a:t>
            </a:r>
            <a:r>
              <a:rPr lang="en-US" sz="2400" dirty="0" err="1" smtClean="0"/>
              <a:t>Suwairi</a:t>
            </a:r>
            <a:r>
              <a:rPr lang="en-US" sz="2400" dirty="0" smtClean="0"/>
              <a:t> Tradition</a:t>
            </a:r>
          </a:p>
          <a:p>
            <a:endParaRPr lang="ar-SA" dirty="0"/>
          </a:p>
        </p:txBody>
      </p:sp>
    </p:spTree>
    <p:extLst>
      <p:ext uri="{BB962C8B-B14F-4D97-AF65-F5344CB8AC3E}">
        <p14:creationId xmlns="" xmlns:p14="http://schemas.microsoft.com/office/powerpoint/2010/main" val="183876243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u="sng" dirty="0" smtClean="0"/>
              <a:t>Settlements and Centers of Knowledge: Military Jihad</a:t>
            </a:r>
            <a:endParaRPr lang="ar-SA" dirty="0"/>
          </a:p>
        </p:txBody>
      </p:sp>
      <p:sp>
        <p:nvSpPr>
          <p:cNvPr id="3" name="Content Placeholder 2"/>
          <p:cNvSpPr>
            <a:spLocks noGrp="1"/>
          </p:cNvSpPr>
          <p:nvPr>
            <p:ph idx="1"/>
          </p:nvPr>
        </p:nvSpPr>
        <p:spPr/>
        <p:txBody>
          <a:bodyPr/>
          <a:lstStyle/>
          <a:p>
            <a:r>
              <a:rPr lang="en-US" dirty="0" err="1" smtClean="0"/>
              <a:t>Nasir</a:t>
            </a:r>
            <a:r>
              <a:rPr lang="en-US" dirty="0" smtClean="0"/>
              <a:t> ad-Dins </a:t>
            </a:r>
            <a:r>
              <a:rPr lang="en-US" dirty="0" err="1" smtClean="0"/>
              <a:t>Dawah</a:t>
            </a:r>
            <a:r>
              <a:rPr lang="en-US" dirty="0" smtClean="0"/>
              <a:t> and Jihad </a:t>
            </a:r>
          </a:p>
          <a:p>
            <a:r>
              <a:rPr lang="en-US" dirty="0" err="1" smtClean="0"/>
              <a:t>Shrububba</a:t>
            </a:r>
            <a:r>
              <a:rPr lang="en-US" dirty="0" smtClean="0"/>
              <a:t> reformist Movement</a:t>
            </a:r>
          </a:p>
          <a:p>
            <a:r>
              <a:rPr lang="en-US" dirty="0" smtClean="0"/>
              <a:t>The aim: A unified Islamic State based on the </a:t>
            </a:r>
            <a:r>
              <a:rPr lang="en-US" dirty="0" err="1" smtClean="0"/>
              <a:t>Shari’ah</a:t>
            </a:r>
            <a:r>
              <a:rPr lang="en-US" dirty="0" smtClean="0"/>
              <a:t> which resembled the early caliphates of Islam</a:t>
            </a:r>
          </a:p>
          <a:p>
            <a:r>
              <a:rPr lang="en-US" dirty="0" smtClean="0"/>
              <a:t>Emphasized the coming of the </a:t>
            </a:r>
            <a:r>
              <a:rPr lang="en-US" i="1" dirty="0" err="1" smtClean="0"/>
              <a:t>Mehdi</a:t>
            </a:r>
            <a:endParaRPr lang="en-US" i="1" dirty="0" smtClean="0"/>
          </a:p>
          <a:p>
            <a:r>
              <a:rPr lang="en-US" dirty="0" smtClean="0"/>
              <a:t>Establishment in the Senegambia</a:t>
            </a:r>
          </a:p>
          <a:p>
            <a:r>
              <a:rPr lang="en-US" dirty="0" smtClean="0"/>
              <a:t>Destroyed in 1674  </a:t>
            </a:r>
          </a:p>
          <a:p>
            <a:r>
              <a:rPr lang="en-US" dirty="0" smtClean="0"/>
              <a:t>Legacy: the 18</a:t>
            </a:r>
            <a:r>
              <a:rPr lang="en-US" baseline="30000" dirty="0" smtClean="0"/>
              <a:t>th</a:t>
            </a:r>
            <a:r>
              <a:rPr lang="en-US" dirty="0" smtClean="0"/>
              <a:t> and 19</a:t>
            </a:r>
            <a:r>
              <a:rPr lang="en-US" baseline="30000" dirty="0" smtClean="0"/>
              <a:t>th</a:t>
            </a:r>
            <a:r>
              <a:rPr lang="en-US" dirty="0" smtClean="0"/>
              <a:t> century Jihads</a:t>
            </a:r>
            <a:endParaRPr lang="ar-SA" dirty="0"/>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u="sng" dirty="0" smtClean="0"/>
              <a:t>The Sufi </a:t>
            </a:r>
            <a:r>
              <a:rPr lang="en-US" b="1" u="sng" dirty="0" err="1" smtClean="0"/>
              <a:t>Tariqa</a:t>
            </a:r>
            <a:r>
              <a:rPr lang="en-US" b="1" u="sng" dirty="0" smtClean="0"/>
              <a:t> and the Spread of Islam</a:t>
            </a:r>
            <a:endParaRPr lang="en-US" b="1" u="sng" dirty="0"/>
          </a:p>
        </p:txBody>
      </p:sp>
      <p:sp>
        <p:nvSpPr>
          <p:cNvPr id="3" name="Content Placeholder 2"/>
          <p:cNvSpPr>
            <a:spLocks noGrp="1"/>
          </p:cNvSpPr>
          <p:nvPr>
            <p:ph idx="1"/>
          </p:nvPr>
        </p:nvSpPr>
        <p:spPr/>
        <p:txBody>
          <a:bodyPr/>
          <a:lstStyle/>
          <a:p>
            <a:pPr marL="0" indent="0">
              <a:buNone/>
            </a:pPr>
            <a:r>
              <a:rPr lang="en-US" dirty="0" smtClean="0"/>
              <a:t>There are two </a:t>
            </a:r>
            <a:r>
              <a:rPr lang="en-US" dirty="0"/>
              <a:t>meanings </a:t>
            </a:r>
            <a:r>
              <a:rPr lang="en-US" dirty="0" smtClean="0"/>
              <a:t>of the word ‘</a:t>
            </a:r>
            <a:r>
              <a:rPr lang="en-US" i="1" dirty="0" err="1" smtClean="0"/>
              <a:t>Tariqa</a:t>
            </a:r>
            <a:r>
              <a:rPr lang="en-US" dirty="0" smtClean="0"/>
              <a:t>’,  </a:t>
            </a:r>
            <a:r>
              <a:rPr lang="en-US" dirty="0"/>
              <a:t>On the one hand, a </a:t>
            </a:r>
            <a:r>
              <a:rPr lang="en-US" i="1" dirty="0" err="1"/>
              <a:t>tariqa</a:t>
            </a:r>
            <a:r>
              <a:rPr lang="en-US" dirty="0"/>
              <a:t> is a method, or Way, that a Muslim may follow to reach a personal religious experience </a:t>
            </a:r>
            <a:r>
              <a:rPr lang="en-US" dirty="0" smtClean="0"/>
              <a:t>. </a:t>
            </a:r>
            <a:r>
              <a:rPr lang="en-US" dirty="0"/>
              <a:t>On the other hand, </a:t>
            </a:r>
            <a:r>
              <a:rPr lang="en-US" i="1" dirty="0" err="1"/>
              <a:t>tariqa</a:t>
            </a:r>
            <a:r>
              <a:rPr lang="en-US" dirty="0"/>
              <a:t> is used for the organizational framework that may be set up to transmit and practice this method</a:t>
            </a:r>
            <a:r>
              <a:rPr lang="en-US" dirty="0" smtClean="0"/>
              <a:t>.’ </a:t>
            </a:r>
            <a:r>
              <a:rPr lang="en-US" b="1" cap="small" dirty="0"/>
              <a:t>Knut S. </a:t>
            </a:r>
            <a:r>
              <a:rPr lang="en-US" b="1" cap="small" dirty="0" err="1" smtClean="0"/>
              <a:t>Vikor</a:t>
            </a:r>
            <a:r>
              <a:rPr lang="en-US" b="1" cap="small" dirty="0"/>
              <a:t> </a:t>
            </a:r>
            <a:r>
              <a:rPr lang="en-US" b="1" cap="small" dirty="0" smtClean="0"/>
              <a:t>“Sufi </a:t>
            </a:r>
            <a:r>
              <a:rPr lang="en-US" b="1" cap="small" dirty="0"/>
              <a:t>Brotherhoods in Africa”</a:t>
            </a:r>
          </a:p>
          <a:p>
            <a:pPr marL="0" indent="0">
              <a:buNone/>
            </a:pPr>
            <a:r>
              <a:rPr lang="en-US" b="1" u="sng" dirty="0" smtClean="0"/>
              <a:t>Important factors of an order:</a:t>
            </a:r>
          </a:p>
          <a:p>
            <a:r>
              <a:rPr lang="en-US" i="1" dirty="0" err="1" smtClean="0"/>
              <a:t>Wird</a:t>
            </a:r>
            <a:endParaRPr lang="en-US" i="1" dirty="0" smtClean="0"/>
          </a:p>
          <a:p>
            <a:r>
              <a:rPr lang="en-US" dirty="0" err="1" smtClean="0"/>
              <a:t>Marabout</a:t>
            </a:r>
            <a:r>
              <a:rPr lang="en-US" dirty="0" smtClean="0"/>
              <a:t>/ Sheikh</a:t>
            </a:r>
          </a:p>
          <a:p>
            <a:r>
              <a:rPr lang="en-US" i="1" dirty="0" err="1" smtClean="0"/>
              <a:t>Muqaddim</a:t>
            </a:r>
            <a:endParaRPr lang="en-US" i="1" dirty="0"/>
          </a:p>
        </p:txBody>
      </p:sp>
    </p:spTree>
    <p:extLst>
      <p:ext uri="{BB962C8B-B14F-4D97-AF65-F5344CB8AC3E}">
        <p14:creationId xmlns="" xmlns:p14="http://schemas.microsoft.com/office/powerpoint/2010/main" val="410524671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b="1" u="sng" dirty="0"/>
              <a:t>The Sufi </a:t>
            </a:r>
            <a:r>
              <a:rPr lang="en-US" b="1" u="sng" dirty="0" err="1"/>
              <a:t>Tariqa</a:t>
            </a:r>
            <a:r>
              <a:rPr lang="en-US" b="1" u="sng" dirty="0"/>
              <a:t> and the </a:t>
            </a:r>
            <a:r>
              <a:rPr lang="en-US" b="1" u="sng" dirty="0" smtClean="0"/>
              <a:t>Spread </a:t>
            </a:r>
            <a:r>
              <a:rPr lang="en-US" b="1" u="sng" dirty="0"/>
              <a:t>of </a:t>
            </a:r>
            <a:r>
              <a:rPr lang="en-US" b="1" u="sng" dirty="0" smtClean="0"/>
              <a:t>Islam: </a:t>
            </a:r>
            <a:br>
              <a:rPr lang="en-US" b="1" u="sng" dirty="0" smtClean="0"/>
            </a:br>
            <a:r>
              <a:rPr lang="en-US" b="1" u="sng" dirty="0" smtClean="0"/>
              <a:t>Major </a:t>
            </a:r>
            <a:r>
              <a:rPr lang="en-US" b="1" u="sng" dirty="0" err="1" smtClean="0"/>
              <a:t>Tariqas</a:t>
            </a:r>
            <a:endParaRPr lang="en-US" dirty="0"/>
          </a:p>
        </p:txBody>
      </p:sp>
      <p:sp>
        <p:nvSpPr>
          <p:cNvPr id="3" name="Content Placeholder 2"/>
          <p:cNvSpPr>
            <a:spLocks noGrp="1"/>
          </p:cNvSpPr>
          <p:nvPr>
            <p:ph idx="1"/>
          </p:nvPr>
        </p:nvSpPr>
        <p:spPr/>
        <p:txBody>
          <a:bodyPr>
            <a:normAutofit fontScale="85000" lnSpcReduction="20000"/>
          </a:bodyPr>
          <a:lstStyle/>
          <a:p>
            <a:pPr marL="0" indent="0">
              <a:buNone/>
            </a:pPr>
            <a:r>
              <a:rPr lang="en-US" dirty="0" smtClean="0"/>
              <a:t>The earliest Sufi </a:t>
            </a:r>
            <a:r>
              <a:rPr lang="en-US" i="1" dirty="0" err="1" smtClean="0"/>
              <a:t>tariqa</a:t>
            </a:r>
            <a:r>
              <a:rPr lang="en-US" dirty="0" smtClean="0"/>
              <a:t> known to have reached West Africa was the </a:t>
            </a:r>
            <a:r>
              <a:rPr lang="en-US" i="1" dirty="0" err="1" smtClean="0"/>
              <a:t>Qadiriyya</a:t>
            </a:r>
            <a:r>
              <a:rPr lang="en-US" dirty="0" smtClean="0"/>
              <a:t> </a:t>
            </a:r>
            <a:r>
              <a:rPr lang="en-US" i="1" dirty="0" err="1" smtClean="0"/>
              <a:t>Tariqa</a:t>
            </a:r>
            <a:r>
              <a:rPr lang="en-US" dirty="0" smtClean="0"/>
              <a:t>, which was founded by Abdul </a:t>
            </a:r>
            <a:r>
              <a:rPr lang="en-US" dirty="0" err="1" smtClean="0"/>
              <a:t>Qadir</a:t>
            </a:r>
            <a:r>
              <a:rPr lang="en-US" dirty="0" smtClean="0"/>
              <a:t> al-</a:t>
            </a:r>
            <a:r>
              <a:rPr lang="en-US" dirty="0" err="1" smtClean="0"/>
              <a:t>Jaylani</a:t>
            </a:r>
            <a:r>
              <a:rPr lang="en-US" dirty="0" smtClean="0"/>
              <a:t> and was brought to sub Saharan Africa in the 16</a:t>
            </a:r>
            <a:r>
              <a:rPr lang="en-US" baseline="30000" dirty="0" smtClean="0"/>
              <a:t>th</a:t>
            </a:r>
            <a:r>
              <a:rPr lang="en-US" dirty="0" smtClean="0"/>
              <a:t> century </a:t>
            </a:r>
            <a:r>
              <a:rPr lang="en-US" dirty="0"/>
              <a:t>by Umar ash-Shaikh (</a:t>
            </a:r>
            <a:r>
              <a:rPr lang="en-US" dirty="0" smtClean="0"/>
              <a:t>d. </a:t>
            </a:r>
            <a:r>
              <a:rPr lang="en-US" dirty="0"/>
              <a:t>1553) of the Arab </a:t>
            </a:r>
            <a:r>
              <a:rPr lang="en-US" i="1" dirty="0" err="1"/>
              <a:t>Kunta</a:t>
            </a:r>
            <a:r>
              <a:rPr lang="en-US" dirty="0"/>
              <a:t> tribe </a:t>
            </a:r>
            <a:r>
              <a:rPr lang="en-US" dirty="0" smtClean="0"/>
              <a:t>who came </a:t>
            </a:r>
            <a:r>
              <a:rPr lang="en-US" dirty="0"/>
              <a:t>from </a:t>
            </a:r>
            <a:r>
              <a:rPr lang="en-US" dirty="0" smtClean="0"/>
              <a:t>Maghreb.(1)</a:t>
            </a:r>
          </a:p>
          <a:p>
            <a:pPr marL="0" indent="0">
              <a:buNone/>
            </a:pPr>
            <a:endParaRPr lang="en-US" dirty="0" smtClean="0"/>
          </a:p>
          <a:p>
            <a:pPr marL="0" indent="0">
              <a:buNone/>
            </a:pPr>
            <a:r>
              <a:rPr lang="en-US" dirty="0" smtClean="0"/>
              <a:t>The </a:t>
            </a:r>
            <a:r>
              <a:rPr lang="en-US" i="1" dirty="0" err="1" smtClean="0"/>
              <a:t>Qadiriyya</a:t>
            </a:r>
            <a:r>
              <a:rPr lang="en-US" dirty="0" smtClean="0"/>
              <a:t> order remained the dominant </a:t>
            </a:r>
            <a:r>
              <a:rPr lang="en-US" i="1" dirty="0" err="1" smtClean="0"/>
              <a:t>tariqa</a:t>
            </a:r>
            <a:r>
              <a:rPr lang="en-US" dirty="0" smtClean="0"/>
              <a:t> in West Africa Until the 19</a:t>
            </a:r>
            <a:r>
              <a:rPr lang="en-US" baseline="30000" dirty="0" smtClean="0"/>
              <a:t>th</a:t>
            </a:r>
            <a:r>
              <a:rPr lang="en-US" dirty="0" smtClean="0"/>
              <a:t> century when the Ahmad at-</a:t>
            </a:r>
            <a:r>
              <a:rPr lang="en-US" dirty="0" err="1" smtClean="0"/>
              <a:t>Tidjani</a:t>
            </a:r>
            <a:r>
              <a:rPr lang="en-US" dirty="0" smtClean="0"/>
              <a:t> introduced his own </a:t>
            </a:r>
            <a:r>
              <a:rPr lang="en-US" i="1" dirty="0" err="1" smtClean="0"/>
              <a:t>wird</a:t>
            </a:r>
            <a:r>
              <a:rPr lang="en-US" dirty="0" smtClean="0"/>
              <a:t> and </a:t>
            </a:r>
            <a:r>
              <a:rPr lang="en-US" i="1" dirty="0" err="1" smtClean="0"/>
              <a:t>tariqa</a:t>
            </a:r>
            <a:r>
              <a:rPr lang="en-US" dirty="0" smtClean="0"/>
              <a:t> to the region, claiming that he received the </a:t>
            </a:r>
            <a:r>
              <a:rPr lang="en-US" i="1" dirty="0" err="1" smtClean="0"/>
              <a:t>wird</a:t>
            </a:r>
            <a:r>
              <a:rPr lang="en-US" dirty="0" smtClean="0"/>
              <a:t> directly from the Prophet and not through a </a:t>
            </a:r>
            <a:r>
              <a:rPr lang="en-US" i="1" dirty="0" err="1" smtClean="0"/>
              <a:t>silsila</a:t>
            </a:r>
            <a:r>
              <a:rPr lang="en-US" dirty="0" smtClean="0"/>
              <a:t>, nullifying all other </a:t>
            </a:r>
            <a:r>
              <a:rPr lang="en-US" i="1" dirty="0" err="1" smtClean="0"/>
              <a:t>wirds</a:t>
            </a:r>
            <a:r>
              <a:rPr lang="en-US" dirty="0" smtClean="0"/>
              <a:t> and </a:t>
            </a:r>
            <a:r>
              <a:rPr lang="en-US" i="1" dirty="0" err="1" smtClean="0"/>
              <a:t>tariqas</a:t>
            </a:r>
            <a:r>
              <a:rPr lang="en-US" dirty="0" smtClean="0"/>
              <a:t>, claiming his </a:t>
            </a:r>
            <a:r>
              <a:rPr lang="en-US" i="1" dirty="0" err="1" smtClean="0"/>
              <a:t>tariqa</a:t>
            </a:r>
            <a:r>
              <a:rPr lang="en-US" dirty="0" smtClean="0"/>
              <a:t>, to be the seal of </a:t>
            </a:r>
            <a:r>
              <a:rPr lang="en-US" i="1" dirty="0" err="1" smtClean="0"/>
              <a:t>tariqas</a:t>
            </a:r>
            <a:r>
              <a:rPr lang="en-US" dirty="0" smtClean="0"/>
              <a:t> and practicing any others would not be acceptable.(2)</a:t>
            </a:r>
          </a:p>
          <a:p>
            <a:pPr marL="0" indent="0">
              <a:buNone/>
            </a:pPr>
            <a:endParaRPr lang="en-US" dirty="0"/>
          </a:p>
          <a:p>
            <a:pPr marL="0" indent="0">
              <a:buNone/>
            </a:pPr>
            <a:r>
              <a:rPr lang="en-US" dirty="0" smtClean="0"/>
              <a:t>The </a:t>
            </a:r>
            <a:r>
              <a:rPr lang="en-US" i="1" dirty="0" err="1" smtClean="0"/>
              <a:t>Tidjaniyya</a:t>
            </a:r>
            <a:r>
              <a:rPr lang="en-US" dirty="0" smtClean="0"/>
              <a:t> </a:t>
            </a:r>
            <a:r>
              <a:rPr lang="en-US" i="1" dirty="0" err="1" smtClean="0"/>
              <a:t>tariqa</a:t>
            </a:r>
            <a:r>
              <a:rPr lang="en-US" dirty="0" smtClean="0"/>
              <a:t>, spread throughout West Africa and was arguably the most practiced and influential </a:t>
            </a:r>
            <a:r>
              <a:rPr lang="en-US" i="1" dirty="0" err="1" smtClean="0"/>
              <a:t>Tariqa</a:t>
            </a:r>
            <a:r>
              <a:rPr lang="en-US" dirty="0" smtClean="0"/>
              <a:t> in West Africa.</a:t>
            </a:r>
          </a:p>
          <a:p>
            <a:pPr marL="0" indent="0">
              <a:buNone/>
            </a:pPr>
            <a:endParaRPr lang="en-US" dirty="0"/>
          </a:p>
          <a:p>
            <a:pPr marL="0" indent="0">
              <a:buNone/>
            </a:pPr>
            <a:endParaRPr lang="en-US" dirty="0"/>
          </a:p>
        </p:txBody>
      </p:sp>
    </p:spTree>
    <p:extLst>
      <p:ext uri="{BB962C8B-B14F-4D97-AF65-F5344CB8AC3E}">
        <p14:creationId xmlns="" xmlns:p14="http://schemas.microsoft.com/office/powerpoint/2010/main" val="213543701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u="sng" dirty="0"/>
              <a:t>The Sufi </a:t>
            </a:r>
            <a:r>
              <a:rPr lang="en-US" b="1" u="sng" dirty="0" err="1"/>
              <a:t>Tariqa</a:t>
            </a:r>
            <a:r>
              <a:rPr lang="en-US" b="1" u="sng" dirty="0"/>
              <a:t> and the </a:t>
            </a:r>
            <a:r>
              <a:rPr lang="en-US" b="1" u="sng" dirty="0" smtClean="0"/>
              <a:t>Spread </a:t>
            </a:r>
            <a:r>
              <a:rPr lang="en-US" b="1" u="sng" dirty="0"/>
              <a:t>of </a:t>
            </a:r>
            <a:r>
              <a:rPr lang="en-US" b="1" u="sng" dirty="0" smtClean="0"/>
              <a:t>Islam</a:t>
            </a:r>
            <a:endParaRPr lang="en-US" dirty="0"/>
          </a:p>
        </p:txBody>
      </p:sp>
      <p:sp>
        <p:nvSpPr>
          <p:cNvPr id="3" name="Content Placeholder 2"/>
          <p:cNvSpPr>
            <a:spLocks noGrp="1"/>
          </p:cNvSpPr>
          <p:nvPr>
            <p:ph idx="1"/>
          </p:nvPr>
        </p:nvSpPr>
        <p:spPr/>
        <p:txBody>
          <a:bodyPr>
            <a:normAutofit/>
          </a:bodyPr>
          <a:lstStyle/>
          <a:p>
            <a:pPr marL="0" indent="0">
              <a:buNone/>
            </a:pPr>
            <a:r>
              <a:rPr lang="en-US" dirty="0" smtClean="0"/>
              <a:t>By the 16</a:t>
            </a:r>
            <a:r>
              <a:rPr lang="en-US" baseline="30000" dirty="0" smtClean="0"/>
              <a:t>th</a:t>
            </a:r>
            <a:r>
              <a:rPr lang="en-US" dirty="0" smtClean="0"/>
              <a:t> century, many trade routes had been fully </a:t>
            </a:r>
            <a:r>
              <a:rPr lang="en-US" dirty="0" smtClean="0"/>
              <a:t>functioning for centuries </a:t>
            </a:r>
            <a:r>
              <a:rPr lang="en-US" dirty="0" smtClean="0"/>
              <a:t>as means for major sources of income for </a:t>
            </a:r>
            <a:r>
              <a:rPr lang="en-US" dirty="0" smtClean="0"/>
              <a:t>West African </a:t>
            </a:r>
            <a:r>
              <a:rPr lang="en-US" dirty="0" smtClean="0"/>
              <a:t>states.</a:t>
            </a:r>
          </a:p>
          <a:p>
            <a:pPr marL="0" indent="0">
              <a:buFont typeface="Wingdings" pitchFamily="2" charset="2"/>
              <a:buChar char="Ø"/>
            </a:pPr>
            <a:r>
              <a:rPr lang="en-US" dirty="0" smtClean="0"/>
              <a:t>Earliest </a:t>
            </a:r>
            <a:r>
              <a:rPr lang="en-US" dirty="0" smtClean="0"/>
              <a:t>Sufi contact</a:t>
            </a:r>
            <a:endParaRPr lang="en-US" dirty="0" smtClean="0"/>
          </a:p>
          <a:p>
            <a:pPr marL="0" indent="0">
              <a:buFont typeface="Wingdings" pitchFamily="2" charset="2"/>
              <a:buChar char="Ø"/>
            </a:pPr>
            <a:r>
              <a:rPr lang="en-US" dirty="0" smtClean="0"/>
              <a:t>Sufi Holy men arrived with Traders</a:t>
            </a:r>
          </a:p>
          <a:p>
            <a:pPr marL="0" indent="0">
              <a:buNone/>
            </a:pPr>
            <a:r>
              <a:rPr lang="en-US" dirty="0" smtClean="0"/>
              <a:t>Why </a:t>
            </a:r>
            <a:r>
              <a:rPr lang="en-US" dirty="0" smtClean="0"/>
              <a:t>were Sufi holy men and </a:t>
            </a:r>
            <a:r>
              <a:rPr lang="en-US" i="1" dirty="0" err="1" smtClean="0"/>
              <a:t>tariqas</a:t>
            </a:r>
            <a:r>
              <a:rPr lang="en-US" dirty="0" smtClean="0"/>
              <a:t> appealing</a:t>
            </a:r>
            <a:r>
              <a:rPr lang="en-US" dirty="0" smtClean="0"/>
              <a:t>?</a:t>
            </a:r>
          </a:p>
          <a:p>
            <a:r>
              <a:rPr lang="en-US" dirty="0" smtClean="0"/>
              <a:t>Miracles</a:t>
            </a:r>
          </a:p>
          <a:p>
            <a:r>
              <a:rPr lang="en-US" dirty="0" smtClean="0"/>
              <a:t>Power</a:t>
            </a:r>
          </a:p>
          <a:p>
            <a:r>
              <a:rPr lang="en-US" dirty="0" smtClean="0"/>
              <a:t>Spirituality</a:t>
            </a:r>
          </a:p>
          <a:p>
            <a:endParaRPr lang="en-US" dirty="0" smtClean="0"/>
          </a:p>
          <a:p>
            <a:endParaRPr lang="en-US" dirty="0" smtClean="0"/>
          </a:p>
          <a:p>
            <a:endParaRPr lang="en-US" dirty="0"/>
          </a:p>
        </p:txBody>
      </p:sp>
    </p:spTree>
    <p:extLst>
      <p:ext uri="{BB962C8B-B14F-4D97-AF65-F5344CB8AC3E}">
        <p14:creationId xmlns="" xmlns:p14="http://schemas.microsoft.com/office/powerpoint/2010/main" val="749667352"/>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u="sng" dirty="0"/>
              <a:t>The Sufi </a:t>
            </a:r>
            <a:r>
              <a:rPr lang="en-US" b="1" u="sng" dirty="0" err="1"/>
              <a:t>Tariqa</a:t>
            </a:r>
            <a:r>
              <a:rPr lang="en-US" b="1" u="sng" dirty="0"/>
              <a:t> and the </a:t>
            </a:r>
            <a:r>
              <a:rPr lang="en-US" b="1" u="sng" dirty="0" smtClean="0"/>
              <a:t>Spread </a:t>
            </a:r>
            <a:r>
              <a:rPr lang="en-US" b="1" u="sng" dirty="0"/>
              <a:t>of Islam</a:t>
            </a:r>
            <a:endParaRPr lang="en-US" dirty="0"/>
          </a:p>
        </p:txBody>
      </p:sp>
      <p:sp>
        <p:nvSpPr>
          <p:cNvPr id="3" name="Content Placeholder 2"/>
          <p:cNvSpPr>
            <a:spLocks noGrp="1"/>
          </p:cNvSpPr>
          <p:nvPr>
            <p:ph idx="1"/>
          </p:nvPr>
        </p:nvSpPr>
        <p:spPr/>
        <p:txBody>
          <a:bodyPr/>
          <a:lstStyle/>
          <a:p>
            <a:pPr marL="0" indent="0">
              <a:buNone/>
            </a:pPr>
            <a:r>
              <a:rPr lang="en-US" dirty="0" smtClean="0"/>
              <a:t>Continued: Why </a:t>
            </a:r>
            <a:r>
              <a:rPr lang="en-US" dirty="0" smtClean="0"/>
              <a:t>were Sufi holy men and </a:t>
            </a:r>
            <a:r>
              <a:rPr lang="en-US" i="1" dirty="0" err="1" smtClean="0"/>
              <a:t>tariqas</a:t>
            </a:r>
            <a:r>
              <a:rPr lang="en-US" dirty="0" smtClean="0"/>
              <a:t> appealing?</a:t>
            </a:r>
          </a:p>
          <a:p>
            <a:r>
              <a:rPr lang="en-US" dirty="0" smtClean="0"/>
              <a:t>Missionaries</a:t>
            </a:r>
            <a:endParaRPr lang="en-US" dirty="0" smtClean="0"/>
          </a:p>
          <a:p>
            <a:r>
              <a:rPr lang="en-US" dirty="0" smtClean="0"/>
              <a:t>Organization, structure, uniform practice and worship</a:t>
            </a:r>
          </a:p>
          <a:p>
            <a:r>
              <a:rPr lang="en-US" i="1" dirty="0" err="1" smtClean="0"/>
              <a:t>Zawiyas</a:t>
            </a:r>
            <a:r>
              <a:rPr lang="en-US" i="1" dirty="0" smtClean="0"/>
              <a:t> (</a:t>
            </a:r>
            <a:r>
              <a:rPr lang="en-US" dirty="0" smtClean="0"/>
              <a:t>Sufi Lodges/centers</a:t>
            </a:r>
            <a:r>
              <a:rPr lang="en-US" i="1" dirty="0" smtClean="0"/>
              <a:t>)</a:t>
            </a:r>
            <a:endParaRPr lang="en-US" i="1" dirty="0" smtClean="0"/>
          </a:p>
          <a:p>
            <a:pPr>
              <a:buFontTx/>
              <a:buChar char="-"/>
            </a:pPr>
            <a:r>
              <a:rPr lang="en-US" dirty="0" smtClean="0"/>
              <a:t>Belonging to a family</a:t>
            </a:r>
          </a:p>
          <a:p>
            <a:pPr>
              <a:buFontTx/>
              <a:buChar char="-"/>
            </a:pPr>
            <a:r>
              <a:rPr lang="en-US" dirty="0" smtClean="0"/>
              <a:t>Practicality </a:t>
            </a:r>
          </a:p>
          <a:p>
            <a:r>
              <a:rPr lang="en-US" dirty="0" smtClean="0"/>
              <a:t>Government support</a:t>
            </a:r>
          </a:p>
          <a:p>
            <a:pPr>
              <a:buNone/>
            </a:pPr>
            <a:r>
              <a:rPr lang="en-US" b="1" dirty="0" smtClean="0"/>
              <a:t>Summary of contribution: </a:t>
            </a:r>
            <a:r>
              <a:rPr lang="en-US" dirty="0" smtClean="0"/>
              <a:t>Preserving </a:t>
            </a:r>
            <a:r>
              <a:rPr lang="en-US" dirty="0" smtClean="0"/>
              <a:t>Islamic faith</a:t>
            </a:r>
            <a:endParaRPr lang="en-US" dirty="0"/>
          </a:p>
        </p:txBody>
      </p:sp>
    </p:spTree>
    <p:extLst>
      <p:ext uri="{BB962C8B-B14F-4D97-AF65-F5344CB8AC3E}">
        <p14:creationId xmlns="" xmlns:p14="http://schemas.microsoft.com/office/powerpoint/2010/main" val="2996445016"/>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u="sng" dirty="0" smtClean="0"/>
              <a:t>18</a:t>
            </a:r>
            <a:r>
              <a:rPr lang="en-US" b="1" u="sng" baseline="30000" dirty="0" smtClean="0"/>
              <a:t>th</a:t>
            </a:r>
            <a:r>
              <a:rPr lang="en-US" b="1" u="sng" dirty="0" smtClean="0"/>
              <a:t> and 19</a:t>
            </a:r>
            <a:r>
              <a:rPr lang="en-US" b="1" u="sng" baseline="30000" dirty="0" smtClean="0"/>
              <a:t>th</a:t>
            </a:r>
            <a:r>
              <a:rPr lang="en-US" b="1" u="sng" dirty="0" smtClean="0"/>
              <a:t> Century Jihads and the Spread of Islam</a:t>
            </a:r>
            <a:endParaRPr lang="en-US" b="1" u="sng" dirty="0"/>
          </a:p>
        </p:txBody>
      </p:sp>
      <p:sp>
        <p:nvSpPr>
          <p:cNvPr id="3" name="Content Placeholder 2"/>
          <p:cNvSpPr>
            <a:spLocks noGrp="1"/>
          </p:cNvSpPr>
          <p:nvPr>
            <p:ph idx="1"/>
          </p:nvPr>
        </p:nvSpPr>
        <p:spPr/>
        <p:txBody>
          <a:bodyPr/>
          <a:lstStyle/>
          <a:p>
            <a:pPr marL="0" indent="0">
              <a:buNone/>
            </a:pPr>
            <a:r>
              <a:rPr lang="en-US" dirty="0" smtClean="0"/>
              <a:t>The next major period of the spread and establishment of Islam is the Jihad and reform movements of </a:t>
            </a:r>
            <a:r>
              <a:rPr lang="en-US" dirty="0" smtClean="0"/>
              <a:t>West </a:t>
            </a:r>
            <a:r>
              <a:rPr lang="en-US" dirty="0" smtClean="0"/>
              <a:t>Africa.</a:t>
            </a:r>
          </a:p>
          <a:p>
            <a:pPr marL="0" indent="0">
              <a:buNone/>
            </a:pPr>
            <a:r>
              <a:rPr lang="en-US" dirty="0" smtClean="0"/>
              <a:t>Changes in perception of Islamic thought and practice</a:t>
            </a:r>
          </a:p>
          <a:p>
            <a:pPr marL="0" indent="0">
              <a:buNone/>
            </a:pPr>
            <a:r>
              <a:rPr lang="en-US" u="sng" dirty="0" smtClean="0"/>
              <a:t>Influences on the movements:</a:t>
            </a:r>
          </a:p>
          <a:p>
            <a:r>
              <a:rPr lang="en-US" dirty="0" smtClean="0"/>
              <a:t>Network of </a:t>
            </a:r>
            <a:r>
              <a:rPr lang="en-US" i="1" dirty="0" err="1" smtClean="0"/>
              <a:t>Fulbe</a:t>
            </a:r>
            <a:r>
              <a:rPr lang="en-US" dirty="0" smtClean="0"/>
              <a:t> and other scholars</a:t>
            </a:r>
          </a:p>
          <a:p>
            <a:r>
              <a:rPr lang="en-US" dirty="0" smtClean="0"/>
              <a:t>Sufism</a:t>
            </a:r>
          </a:p>
          <a:p>
            <a:r>
              <a:rPr lang="en-US" dirty="0" smtClean="0"/>
              <a:t>Hajj</a:t>
            </a:r>
            <a:endParaRPr lang="en-US" dirty="0"/>
          </a:p>
        </p:txBody>
      </p:sp>
    </p:spTree>
    <p:extLst>
      <p:ext uri="{BB962C8B-B14F-4D97-AF65-F5344CB8AC3E}">
        <p14:creationId xmlns="" xmlns:p14="http://schemas.microsoft.com/office/powerpoint/2010/main" val="3606651071"/>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1935623"/>
          </a:xfrm>
        </p:spPr>
        <p:txBody>
          <a:bodyPr>
            <a:normAutofit fontScale="90000"/>
          </a:bodyPr>
          <a:lstStyle/>
          <a:p>
            <a:r>
              <a:rPr lang="en-US" b="1" u="sng" dirty="0"/>
              <a:t>18</a:t>
            </a:r>
            <a:r>
              <a:rPr lang="en-US" b="1" u="sng" baseline="30000" dirty="0"/>
              <a:t>th</a:t>
            </a:r>
            <a:r>
              <a:rPr lang="en-US" b="1" u="sng" dirty="0"/>
              <a:t> and 19</a:t>
            </a:r>
            <a:r>
              <a:rPr lang="en-US" b="1" u="sng" baseline="30000" dirty="0"/>
              <a:t>th</a:t>
            </a:r>
            <a:r>
              <a:rPr lang="en-US" b="1" u="sng" dirty="0"/>
              <a:t> Century Jihads and the Spread of </a:t>
            </a:r>
            <a:r>
              <a:rPr lang="en-US" b="1" u="sng" dirty="0" smtClean="0"/>
              <a:t>Islam: </a:t>
            </a:r>
            <a:r>
              <a:rPr lang="en-US" b="1" dirty="0" err="1" smtClean="0"/>
              <a:t>Futa</a:t>
            </a:r>
            <a:r>
              <a:rPr lang="en-US" b="1" dirty="0" smtClean="0"/>
              <a:t> Jallon  and </a:t>
            </a:r>
            <a:r>
              <a:rPr lang="en-US" b="1" dirty="0" err="1" smtClean="0"/>
              <a:t>Futa</a:t>
            </a:r>
            <a:r>
              <a:rPr lang="en-US" b="1" dirty="0" smtClean="0"/>
              <a:t> Toro Imamate</a:t>
            </a:r>
            <a:r>
              <a:rPr lang="en-US" dirty="0" smtClean="0"/>
              <a:t/>
            </a:r>
            <a:br>
              <a:rPr lang="en-US" dirty="0" smtClean="0"/>
            </a:br>
            <a:endParaRPr lang="en-US" dirty="0"/>
          </a:p>
        </p:txBody>
      </p:sp>
      <p:sp>
        <p:nvSpPr>
          <p:cNvPr id="3" name="Content Placeholder 2"/>
          <p:cNvSpPr>
            <a:spLocks noGrp="1"/>
          </p:cNvSpPr>
          <p:nvPr>
            <p:ph idx="1"/>
          </p:nvPr>
        </p:nvSpPr>
        <p:spPr>
          <a:xfrm>
            <a:off x="838200" y="2123767"/>
            <a:ext cx="10515600" cy="4053195"/>
          </a:xfrm>
        </p:spPr>
        <p:txBody>
          <a:bodyPr>
            <a:normAutofit fontScale="70000" lnSpcReduction="20000"/>
          </a:bodyPr>
          <a:lstStyle/>
          <a:p>
            <a:pPr>
              <a:buNone/>
            </a:pPr>
            <a:r>
              <a:rPr lang="en-US" dirty="0" smtClean="0"/>
              <a:t>The first two major Jihads in West </a:t>
            </a:r>
            <a:r>
              <a:rPr lang="en-US" dirty="0" err="1" smtClean="0"/>
              <a:t>africa</a:t>
            </a:r>
            <a:r>
              <a:rPr lang="en-US" dirty="0" smtClean="0"/>
              <a:t> in the 18</a:t>
            </a:r>
            <a:r>
              <a:rPr lang="en-US" baseline="30000" dirty="0" smtClean="0"/>
              <a:t>th</a:t>
            </a:r>
            <a:r>
              <a:rPr lang="en-US" dirty="0" smtClean="0"/>
              <a:t> century were the </a:t>
            </a:r>
            <a:r>
              <a:rPr lang="en-US" dirty="0" err="1" smtClean="0"/>
              <a:t>Futa</a:t>
            </a:r>
            <a:r>
              <a:rPr lang="en-US" dirty="0" smtClean="0"/>
              <a:t> </a:t>
            </a:r>
            <a:r>
              <a:rPr lang="en-US" dirty="0" err="1" smtClean="0"/>
              <a:t>Jollon</a:t>
            </a:r>
            <a:r>
              <a:rPr lang="en-US" dirty="0" smtClean="0"/>
              <a:t>  in present day guinea  which began around 1725 and </a:t>
            </a:r>
            <a:r>
              <a:rPr lang="en-US" dirty="0" err="1" smtClean="0"/>
              <a:t>Futa</a:t>
            </a:r>
            <a:r>
              <a:rPr lang="en-US" dirty="0" smtClean="0"/>
              <a:t> </a:t>
            </a:r>
            <a:r>
              <a:rPr lang="en-US" dirty="0" err="1" smtClean="0"/>
              <a:t>toro</a:t>
            </a:r>
            <a:r>
              <a:rPr lang="en-US" dirty="0" smtClean="0"/>
              <a:t> in present day </a:t>
            </a:r>
            <a:r>
              <a:rPr lang="en-US" dirty="0" err="1" smtClean="0"/>
              <a:t>senegal</a:t>
            </a:r>
            <a:r>
              <a:rPr lang="en-US" dirty="0" smtClean="0"/>
              <a:t> region which  began in the 1760’s. </a:t>
            </a:r>
          </a:p>
          <a:p>
            <a:pPr>
              <a:buNone/>
            </a:pPr>
            <a:r>
              <a:rPr lang="en-US" dirty="0" smtClean="0"/>
              <a:t>Both were preceded by calls from </a:t>
            </a:r>
            <a:r>
              <a:rPr lang="en-US" dirty="0" err="1" smtClean="0"/>
              <a:t>Fulbe</a:t>
            </a:r>
            <a:r>
              <a:rPr lang="en-US" dirty="0" smtClean="0"/>
              <a:t> Scholars </a:t>
            </a:r>
            <a:r>
              <a:rPr lang="en-US" dirty="0" err="1" smtClean="0"/>
              <a:t>fror</a:t>
            </a:r>
            <a:r>
              <a:rPr lang="en-US" dirty="0" smtClean="0"/>
              <a:t> more Islamic practice and condemnation of Pagan and </a:t>
            </a:r>
            <a:r>
              <a:rPr lang="en-US" dirty="0" err="1" smtClean="0"/>
              <a:t>syncretic</a:t>
            </a:r>
            <a:r>
              <a:rPr lang="en-US" dirty="0" smtClean="0"/>
              <a:t> practices among the regions, by ruler and local populations.</a:t>
            </a:r>
          </a:p>
          <a:p>
            <a:pPr>
              <a:buNone/>
            </a:pPr>
            <a:r>
              <a:rPr lang="en-US" b="1" dirty="0" err="1" smtClean="0"/>
              <a:t>Futa</a:t>
            </a:r>
            <a:r>
              <a:rPr lang="en-US" b="1" dirty="0" smtClean="0"/>
              <a:t> </a:t>
            </a:r>
            <a:r>
              <a:rPr lang="en-US" b="1" dirty="0" err="1" smtClean="0"/>
              <a:t>Jollon</a:t>
            </a:r>
            <a:r>
              <a:rPr lang="en-US" b="1" dirty="0" smtClean="0"/>
              <a:t> </a:t>
            </a:r>
          </a:p>
          <a:p>
            <a:r>
              <a:rPr lang="en-US" dirty="0" smtClean="0"/>
              <a:t>The leader was </a:t>
            </a:r>
            <a:r>
              <a:rPr lang="en-US" dirty="0" err="1" smtClean="0"/>
              <a:t>koromoko</a:t>
            </a:r>
            <a:r>
              <a:rPr lang="en-US" dirty="0" smtClean="0"/>
              <a:t> Alfa</a:t>
            </a:r>
          </a:p>
          <a:p>
            <a:r>
              <a:rPr lang="en-US" dirty="0" smtClean="0"/>
              <a:t>They established an Islamic Imamate of </a:t>
            </a:r>
            <a:r>
              <a:rPr lang="en-US" dirty="0" err="1" smtClean="0"/>
              <a:t>Futa</a:t>
            </a:r>
            <a:r>
              <a:rPr lang="en-US" dirty="0" smtClean="0"/>
              <a:t> </a:t>
            </a:r>
            <a:r>
              <a:rPr lang="en-US" dirty="0" err="1" smtClean="0"/>
              <a:t>Jollon</a:t>
            </a:r>
            <a:r>
              <a:rPr lang="en-US" dirty="0" smtClean="0"/>
              <a:t> </a:t>
            </a:r>
          </a:p>
          <a:p>
            <a:pPr marL="0" indent="0">
              <a:lnSpc>
                <a:spcPct val="100000"/>
              </a:lnSpc>
              <a:spcBef>
                <a:spcPts val="0"/>
              </a:spcBef>
              <a:defRPr/>
            </a:pPr>
            <a:r>
              <a:rPr lang="en-US" dirty="0" smtClean="0"/>
              <a:t>  They were disestablished in 1896</a:t>
            </a:r>
          </a:p>
          <a:p>
            <a:pPr>
              <a:buNone/>
            </a:pPr>
            <a:r>
              <a:rPr lang="en-US" b="1" dirty="0" err="1" smtClean="0"/>
              <a:t>Futa</a:t>
            </a:r>
            <a:r>
              <a:rPr lang="en-US" b="1" dirty="0" smtClean="0"/>
              <a:t> Toro</a:t>
            </a:r>
          </a:p>
          <a:p>
            <a:r>
              <a:rPr lang="en-US" dirty="0" smtClean="0"/>
              <a:t>Jihad leader: </a:t>
            </a:r>
            <a:r>
              <a:rPr lang="en-US" dirty="0" err="1" smtClean="0"/>
              <a:t>Sulaiman</a:t>
            </a:r>
            <a:r>
              <a:rPr lang="en-US" dirty="0" smtClean="0"/>
              <a:t> Bal</a:t>
            </a:r>
          </a:p>
          <a:p>
            <a:r>
              <a:rPr lang="en-US" dirty="0" smtClean="0"/>
              <a:t>He established an Islamic state </a:t>
            </a:r>
          </a:p>
          <a:p>
            <a:r>
              <a:rPr lang="en-US" dirty="0" smtClean="0"/>
              <a:t>The state was annexed by France in 1859</a:t>
            </a:r>
            <a:endParaRPr lang="en-US" dirty="0"/>
          </a:p>
        </p:txBody>
      </p:sp>
    </p:spTree>
    <p:extLst>
      <p:ext uri="{BB962C8B-B14F-4D97-AF65-F5344CB8AC3E}">
        <p14:creationId xmlns="" xmlns:p14="http://schemas.microsoft.com/office/powerpoint/2010/main" val="472761592"/>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u="sng" dirty="0" smtClean="0"/>
              <a:t>18</a:t>
            </a:r>
            <a:r>
              <a:rPr lang="en-US" b="1" u="sng" baseline="30000" dirty="0" smtClean="0"/>
              <a:t>th</a:t>
            </a:r>
            <a:r>
              <a:rPr lang="en-US" b="1" u="sng" dirty="0" smtClean="0"/>
              <a:t> and 19</a:t>
            </a:r>
            <a:r>
              <a:rPr lang="en-US" b="1" u="sng" baseline="30000" dirty="0" smtClean="0"/>
              <a:t>th</a:t>
            </a:r>
            <a:r>
              <a:rPr lang="en-US" b="1" u="sng" dirty="0" smtClean="0"/>
              <a:t> Century Jihads and the Spread of Islam: </a:t>
            </a:r>
            <a:r>
              <a:rPr lang="en-US" b="1" u="sng" dirty="0" err="1" smtClean="0"/>
              <a:t>Sokoto</a:t>
            </a:r>
            <a:r>
              <a:rPr lang="en-US" b="1" u="sng" dirty="0" smtClean="0"/>
              <a:t> Caliphate</a:t>
            </a:r>
            <a:endParaRPr lang="ar-SA" dirty="0"/>
          </a:p>
        </p:txBody>
      </p:sp>
      <p:sp>
        <p:nvSpPr>
          <p:cNvPr id="3" name="Content Placeholder 2"/>
          <p:cNvSpPr>
            <a:spLocks noGrp="1"/>
          </p:cNvSpPr>
          <p:nvPr>
            <p:ph idx="1"/>
          </p:nvPr>
        </p:nvSpPr>
        <p:spPr>
          <a:xfrm>
            <a:off x="838200" y="1863969"/>
            <a:ext cx="10515600" cy="4312993"/>
          </a:xfrm>
        </p:spPr>
        <p:txBody>
          <a:bodyPr/>
          <a:lstStyle/>
          <a:p>
            <a:pPr>
              <a:buNone/>
            </a:pPr>
            <a:r>
              <a:rPr lang="en-US" dirty="0" err="1" smtClean="0"/>
              <a:t>Uthman</a:t>
            </a:r>
            <a:r>
              <a:rPr lang="en-US" dirty="0" smtClean="0"/>
              <a:t> </a:t>
            </a:r>
            <a:r>
              <a:rPr lang="en-US" dirty="0" err="1" smtClean="0"/>
              <a:t>dan</a:t>
            </a:r>
            <a:r>
              <a:rPr lang="en-US" dirty="0" smtClean="0"/>
              <a:t> </a:t>
            </a:r>
            <a:r>
              <a:rPr lang="en-US" dirty="0" err="1" smtClean="0"/>
              <a:t>Fodio</a:t>
            </a:r>
            <a:r>
              <a:rPr lang="en-US" dirty="0" smtClean="0"/>
              <a:t> was the founder of the </a:t>
            </a:r>
            <a:r>
              <a:rPr lang="en-US" dirty="0" smtClean="0"/>
              <a:t>Caliphate</a:t>
            </a:r>
          </a:p>
          <a:p>
            <a:pPr>
              <a:buNone/>
            </a:pPr>
            <a:endParaRPr lang="en-US" dirty="0" smtClean="0"/>
          </a:p>
          <a:p>
            <a:r>
              <a:rPr lang="en-US" dirty="0" smtClean="0"/>
              <a:t>Period of </a:t>
            </a:r>
            <a:r>
              <a:rPr lang="en-US" i="1" dirty="0" err="1" smtClean="0"/>
              <a:t>dawah</a:t>
            </a:r>
            <a:r>
              <a:rPr lang="en-US" dirty="0" smtClean="0"/>
              <a:t> (1774-1803)</a:t>
            </a:r>
          </a:p>
          <a:p>
            <a:r>
              <a:rPr lang="en-US" dirty="0" smtClean="0"/>
              <a:t>The </a:t>
            </a:r>
            <a:r>
              <a:rPr lang="en-US" i="1" dirty="0" err="1" smtClean="0"/>
              <a:t>Hijrah</a:t>
            </a:r>
            <a:endParaRPr lang="en-US" i="1" dirty="0" smtClean="0"/>
          </a:p>
          <a:p>
            <a:r>
              <a:rPr lang="en-US" dirty="0" smtClean="0"/>
              <a:t>The </a:t>
            </a:r>
            <a:r>
              <a:rPr lang="en-US" i="1" dirty="0" smtClean="0"/>
              <a:t>Jihad</a:t>
            </a:r>
          </a:p>
          <a:p>
            <a:r>
              <a:rPr lang="en-US" dirty="0" smtClean="0"/>
              <a:t>Establishment of the caliphate</a:t>
            </a:r>
          </a:p>
          <a:p>
            <a:r>
              <a:rPr lang="en-US" dirty="0" smtClean="0"/>
              <a:t>Disestablishment 1903</a:t>
            </a:r>
          </a:p>
          <a:p>
            <a:endParaRPr lang="en-US" dirty="0" smtClean="0"/>
          </a:p>
        </p:txBody>
      </p:sp>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b="1" u="sng" dirty="0" smtClean="0"/>
              <a:t>18</a:t>
            </a:r>
            <a:r>
              <a:rPr lang="en-US" b="1" u="sng" baseline="30000" dirty="0" smtClean="0"/>
              <a:t>th</a:t>
            </a:r>
            <a:r>
              <a:rPr lang="en-US" b="1" u="sng" dirty="0" smtClean="0"/>
              <a:t> and 19</a:t>
            </a:r>
            <a:r>
              <a:rPr lang="en-US" b="1" u="sng" baseline="30000" dirty="0" smtClean="0"/>
              <a:t>th</a:t>
            </a:r>
            <a:r>
              <a:rPr lang="en-US" b="1" u="sng" dirty="0" smtClean="0"/>
              <a:t> Century Jihads and the Spread of Islam: </a:t>
            </a:r>
            <a:r>
              <a:rPr lang="en-US" b="1" u="sng" dirty="0" err="1" smtClean="0"/>
              <a:t>Masina</a:t>
            </a:r>
            <a:r>
              <a:rPr lang="en-US" b="1" u="sng" dirty="0" smtClean="0"/>
              <a:t> </a:t>
            </a:r>
            <a:r>
              <a:rPr lang="en-US" b="1" dirty="0" smtClean="0"/>
              <a:t>Jihad</a:t>
            </a:r>
            <a:endParaRPr lang="ar-SA" dirty="0"/>
          </a:p>
        </p:txBody>
      </p:sp>
      <p:sp>
        <p:nvSpPr>
          <p:cNvPr id="3" name="Content Placeholder 2"/>
          <p:cNvSpPr>
            <a:spLocks noGrp="1"/>
          </p:cNvSpPr>
          <p:nvPr>
            <p:ph idx="1"/>
          </p:nvPr>
        </p:nvSpPr>
        <p:spPr>
          <a:xfrm>
            <a:off x="838200" y="2110155"/>
            <a:ext cx="10515600" cy="4066808"/>
          </a:xfrm>
        </p:spPr>
        <p:txBody>
          <a:bodyPr/>
          <a:lstStyle/>
          <a:p>
            <a:pPr>
              <a:buNone/>
            </a:pPr>
            <a:r>
              <a:rPr lang="en-US" dirty="0" smtClean="0"/>
              <a:t>Another Jihad which rose up in the 19</a:t>
            </a:r>
            <a:r>
              <a:rPr lang="en-US" baseline="30000" dirty="0" smtClean="0"/>
              <a:t>th</a:t>
            </a:r>
            <a:r>
              <a:rPr lang="en-US" dirty="0" smtClean="0"/>
              <a:t> century, inspired by the </a:t>
            </a:r>
            <a:r>
              <a:rPr lang="en-US" dirty="0" err="1" smtClean="0"/>
              <a:t>Sokoto</a:t>
            </a:r>
            <a:r>
              <a:rPr lang="en-US" dirty="0" smtClean="0"/>
              <a:t> caliphate, was </a:t>
            </a:r>
            <a:r>
              <a:rPr lang="en-US" dirty="0" err="1" smtClean="0"/>
              <a:t>Lobbo’s</a:t>
            </a:r>
            <a:r>
              <a:rPr lang="en-US" dirty="0" smtClean="0"/>
              <a:t> </a:t>
            </a:r>
            <a:r>
              <a:rPr lang="en-US" b="1" dirty="0" err="1" smtClean="0"/>
              <a:t>Masina</a:t>
            </a:r>
            <a:r>
              <a:rPr lang="en-US" b="1" dirty="0" smtClean="0"/>
              <a:t> Jihad</a:t>
            </a:r>
            <a:r>
              <a:rPr lang="en-US" dirty="0" smtClean="0"/>
              <a:t>, in present day Mali.</a:t>
            </a:r>
          </a:p>
          <a:p>
            <a:r>
              <a:rPr lang="en-US" dirty="0" smtClean="0"/>
              <a:t>Founder: Ahmad bi Muhammad </a:t>
            </a:r>
            <a:r>
              <a:rPr lang="en-US" dirty="0" err="1" smtClean="0"/>
              <a:t>Lobbo</a:t>
            </a:r>
            <a:r>
              <a:rPr lang="en-US" dirty="0" smtClean="0"/>
              <a:t> (d.1845)</a:t>
            </a:r>
            <a:endParaRPr lang="en-US" dirty="0" smtClean="0"/>
          </a:p>
          <a:p>
            <a:r>
              <a:rPr lang="en-US" dirty="0" err="1" smtClean="0"/>
              <a:t>Lobbo</a:t>
            </a:r>
            <a:r>
              <a:rPr lang="en-US" dirty="0" smtClean="0"/>
              <a:t> wanted Islamic reforms in the region</a:t>
            </a:r>
          </a:p>
          <a:p>
            <a:r>
              <a:rPr lang="en-US" dirty="0" smtClean="0"/>
              <a:t>Waged Jihad against </a:t>
            </a:r>
            <a:r>
              <a:rPr lang="en-US" dirty="0" err="1" smtClean="0"/>
              <a:t>Bambara</a:t>
            </a:r>
            <a:r>
              <a:rPr lang="en-US" dirty="0" smtClean="0"/>
              <a:t> Empire in the region of Mali in 1818</a:t>
            </a:r>
          </a:p>
          <a:p>
            <a:r>
              <a:rPr lang="en-US" dirty="0" smtClean="0"/>
              <a:t>Established </a:t>
            </a:r>
            <a:r>
              <a:rPr lang="en-US" dirty="0" err="1" smtClean="0"/>
              <a:t>Masina</a:t>
            </a:r>
            <a:r>
              <a:rPr lang="en-US" dirty="0" smtClean="0"/>
              <a:t> polity which included Timbuktu and </a:t>
            </a:r>
            <a:r>
              <a:rPr lang="en-US" dirty="0" err="1" smtClean="0"/>
              <a:t>Hamdullahi</a:t>
            </a:r>
            <a:r>
              <a:rPr lang="en-US" dirty="0" smtClean="0"/>
              <a:t> as its capital in 1821</a:t>
            </a:r>
          </a:p>
          <a:p>
            <a:r>
              <a:rPr lang="en-US" dirty="0" smtClean="0"/>
              <a:t>Most of </a:t>
            </a:r>
            <a:r>
              <a:rPr lang="en-US" dirty="0" smtClean="0"/>
              <a:t>it’s </a:t>
            </a:r>
            <a:r>
              <a:rPr lang="en-US" dirty="0" smtClean="0"/>
              <a:t>land </a:t>
            </a:r>
            <a:r>
              <a:rPr lang="en-US" dirty="0" smtClean="0"/>
              <a:t>was conquered </a:t>
            </a:r>
            <a:r>
              <a:rPr lang="en-US" dirty="0" smtClean="0"/>
              <a:t>by </a:t>
            </a:r>
            <a:r>
              <a:rPr lang="en-US" dirty="0" err="1" smtClean="0"/>
              <a:t>Umar</a:t>
            </a:r>
            <a:r>
              <a:rPr lang="en-US" dirty="0" smtClean="0"/>
              <a:t> Tall’s Jihad in 1862</a:t>
            </a:r>
            <a:r>
              <a:rPr lang="en-US" dirty="0" smtClean="0"/>
              <a:t>.</a:t>
            </a:r>
            <a:endParaRPr lang="en-US" dirty="0" smtClean="0"/>
          </a:p>
          <a:p>
            <a:endParaRPr lang="en-US" dirty="0" smtClean="0"/>
          </a:p>
          <a:p>
            <a:endParaRPr lang="en-US" dirty="0" smtClean="0"/>
          </a:p>
          <a:p>
            <a:endParaRPr lang="ar-SA" dirty="0"/>
          </a:p>
        </p:txBody>
      </p:sp>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u="sng" dirty="0" smtClean="0"/>
              <a:t>18</a:t>
            </a:r>
            <a:r>
              <a:rPr lang="en-US" b="1" u="sng" baseline="30000" dirty="0" smtClean="0"/>
              <a:t>th</a:t>
            </a:r>
            <a:r>
              <a:rPr lang="en-US" b="1" u="sng" dirty="0" smtClean="0"/>
              <a:t> and 19</a:t>
            </a:r>
            <a:r>
              <a:rPr lang="en-US" b="1" u="sng" baseline="30000" dirty="0" smtClean="0"/>
              <a:t>th</a:t>
            </a:r>
            <a:r>
              <a:rPr lang="en-US" b="1" u="sng" dirty="0" smtClean="0"/>
              <a:t> Century Jihads and the Spread of Islam: The </a:t>
            </a:r>
            <a:r>
              <a:rPr lang="en-US" b="1" u="sng" dirty="0" err="1" smtClean="0"/>
              <a:t>Tidjaniyya</a:t>
            </a:r>
            <a:r>
              <a:rPr lang="en-US" b="1" u="sng" dirty="0" smtClean="0"/>
              <a:t> </a:t>
            </a:r>
            <a:r>
              <a:rPr lang="en-US" b="1" u="sng" dirty="0" smtClean="0"/>
              <a:t>Jihad</a:t>
            </a:r>
            <a:endParaRPr lang="ar-SA" dirty="0"/>
          </a:p>
        </p:txBody>
      </p:sp>
      <p:sp>
        <p:nvSpPr>
          <p:cNvPr id="3" name="Content Placeholder 2"/>
          <p:cNvSpPr>
            <a:spLocks noGrp="1"/>
          </p:cNvSpPr>
          <p:nvPr>
            <p:ph idx="1"/>
          </p:nvPr>
        </p:nvSpPr>
        <p:spPr/>
        <p:txBody>
          <a:bodyPr/>
          <a:lstStyle/>
          <a:p>
            <a:r>
              <a:rPr lang="en-US" dirty="0" smtClean="0"/>
              <a:t>Founder : El Hajj </a:t>
            </a:r>
            <a:r>
              <a:rPr lang="en-US" dirty="0" err="1" smtClean="0"/>
              <a:t>Umar</a:t>
            </a:r>
            <a:r>
              <a:rPr lang="en-US" dirty="0" smtClean="0"/>
              <a:t> </a:t>
            </a:r>
            <a:r>
              <a:rPr lang="en-US" dirty="0" smtClean="0"/>
              <a:t>Tall (d.1865)</a:t>
            </a:r>
            <a:endParaRPr lang="en-US" dirty="0" smtClean="0"/>
          </a:p>
          <a:p>
            <a:r>
              <a:rPr lang="en-US" dirty="0" smtClean="0"/>
              <a:t>Journey to hajj</a:t>
            </a:r>
          </a:p>
          <a:p>
            <a:r>
              <a:rPr lang="en-US" dirty="0" smtClean="0"/>
              <a:t>The beginning of his </a:t>
            </a:r>
            <a:r>
              <a:rPr lang="en-US" i="1" dirty="0" err="1" smtClean="0"/>
              <a:t>dawah</a:t>
            </a:r>
            <a:endParaRPr lang="en-US" i="1" dirty="0" smtClean="0"/>
          </a:p>
          <a:p>
            <a:r>
              <a:rPr lang="en-US" dirty="0" smtClean="0"/>
              <a:t>His call</a:t>
            </a:r>
          </a:p>
          <a:p>
            <a:r>
              <a:rPr lang="en-US" dirty="0" smtClean="0"/>
              <a:t>His Jihad began in 1850’s</a:t>
            </a:r>
          </a:p>
          <a:p>
            <a:r>
              <a:rPr lang="en-US" dirty="0" smtClean="0"/>
              <a:t>Established the </a:t>
            </a:r>
            <a:r>
              <a:rPr lang="en-US" dirty="0" err="1" smtClean="0"/>
              <a:t>T</a:t>
            </a:r>
            <a:r>
              <a:rPr lang="en-US" dirty="0" err="1" smtClean="0"/>
              <a:t>ukulur</a:t>
            </a:r>
            <a:r>
              <a:rPr lang="en-US" dirty="0" smtClean="0"/>
              <a:t>  State </a:t>
            </a:r>
            <a:r>
              <a:rPr lang="en-US" dirty="0" smtClean="0"/>
              <a:t>in 1861</a:t>
            </a:r>
            <a:endParaRPr lang="ar-SA" dirty="0"/>
          </a:p>
        </p:txBody>
      </p:sp>
    </p:spTree>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u="sng" dirty="0" smtClean="0"/>
              <a:t>18</a:t>
            </a:r>
            <a:r>
              <a:rPr lang="en-US" b="1" u="sng" baseline="30000" dirty="0" smtClean="0"/>
              <a:t>th</a:t>
            </a:r>
            <a:r>
              <a:rPr lang="en-US" b="1" u="sng" dirty="0" smtClean="0"/>
              <a:t> and 19</a:t>
            </a:r>
            <a:r>
              <a:rPr lang="en-US" b="1" u="sng" baseline="30000" dirty="0" smtClean="0"/>
              <a:t>th</a:t>
            </a:r>
            <a:r>
              <a:rPr lang="en-US" b="1" u="sng" dirty="0" smtClean="0"/>
              <a:t> Century Jihads and the Spread of Islam</a:t>
            </a:r>
            <a:endParaRPr lang="ar-SA" dirty="0"/>
          </a:p>
        </p:txBody>
      </p:sp>
      <p:sp>
        <p:nvSpPr>
          <p:cNvPr id="3" name="Content Placeholder 2"/>
          <p:cNvSpPr>
            <a:spLocks noGrp="1"/>
          </p:cNvSpPr>
          <p:nvPr>
            <p:ph idx="1"/>
          </p:nvPr>
        </p:nvSpPr>
        <p:spPr/>
        <p:txBody>
          <a:bodyPr/>
          <a:lstStyle/>
          <a:p>
            <a:pPr>
              <a:buNone/>
            </a:pPr>
            <a:r>
              <a:rPr lang="en-US" dirty="0" smtClean="0"/>
              <a:t>The Jihads of the 18</a:t>
            </a:r>
            <a:r>
              <a:rPr lang="en-US" baseline="30000" dirty="0" smtClean="0"/>
              <a:t>th</a:t>
            </a:r>
            <a:r>
              <a:rPr lang="en-US" dirty="0" smtClean="0"/>
              <a:t> and 19</a:t>
            </a:r>
            <a:r>
              <a:rPr lang="en-US" baseline="30000" dirty="0" smtClean="0"/>
              <a:t>th</a:t>
            </a:r>
            <a:r>
              <a:rPr lang="en-US" dirty="0" smtClean="0"/>
              <a:t> century not only spread Islam in W</a:t>
            </a:r>
            <a:r>
              <a:rPr lang="en-US" dirty="0" smtClean="0"/>
              <a:t>est Africa, </a:t>
            </a:r>
            <a:r>
              <a:rPr lang="en-US" dirty="0" smtClean="0"/>
              <a:t>it </a:t>
            </a:r>
            <a:r>
              <a:rPr lang="en-US" dirty="0" smtClean="0"/>
              <a:t>also established  ‘Islam’, </a:t>
            </a:r>
            <a:r>
              <a:rPr lang="en-US" dirty="0" smtClean="0"/>
              <a:t>not merely </a:t>
            </a:r>
            <a:r>
              <a:rPr lang="en-US" dirty="0" smtClean="0"/>
              <a:t>‘Muslims’, </a:t>
            </a:r>
            <a:r>
              <a:rPr lang="en-US" dirty="0" smtClean="0"/>
              <a:t>as </a:t>
            </a:r>
            <a:r>
              <a:rPr lang="en-US" dirty="0" smtClean="0"/>
              <a:t>the major ruler </a:t>
            </a:r>
            <a:r>
              <a:rPr lang="en-US" dirty="0" smtClean="0"/>
              <a:t>of West Africa</a:t>
            </a:r>
            <a:r>
              <a:rPr lang="en-US" dirty="0" smtClean="0"/>
              <a:t>. The following are some effects of the Jihads:</a:t>
            </a:r>
            <a:endParaRPr lang="en-US" dirty="0" smtClean="0"/>
          </a:p>
          <a:p>
            <a:r>
              <a:rPr lang="en-US" dirty="0" smtClean="0"/>
              <a:t>Conversions to Islam</a:t>
            </a:r>
          </a:p>
          <a:p>
            <a:pPr>
              <a:buFontTx/>
              <a:buChar char="-"/>
            </a:pPr>
            <a:r>
              <a:rPr lang="en-US" dirty="0" smtClean="0"/>
              <a:t>Learning</a:t>
            </a:r>
          </a:p>
          <a:p>
            <a:pPr>
              <a:buFontTx/>
              <a:buChar char="-"/>
            </a:pPr>
            <a:r>
              <a:rPr lang="en-US" dirty="0" smtClean="0"/>
              <a:t>pressure</a:t>
            </a:r>
          </a:p>
          <a:p>
            <a:pPr>
              <a:buFontTx/>
              <a:buChar char="-"/>
            </a:pPr>
            <a:r>
              <a:rPr lang="en-US" dirty="0" smtClean="0"/>
              <a:t>Status and ‘perks’ </a:t>
            </a:r>
          </a:p>
          <a:p>
            <a:r>
              <a:rPr lang="en-US" dirty="0" smtClean="0"/>
              <a:t>Knowledge and Purification</a:t>
            </a:r>
          </a:p>
          <a:p>
            <a:r>
              <a:rPr lang="en-US" dirty="0" smtClean="0"/>
              <a:t>Islamic rule </a:t>
            </a:r>
            <a:endParaRPr lang="ar-SA" dirty="0"/>
          </a:p>
        </p:txBody>
      </p:sp>
    </p:spTree>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1039132"/>
          </a:xfrm>
        </p:spPr>
        <p:txBody>
          <a:bodyPr>
            <a:normAutofit fontScale="90000"/>
          </a:bodyPr>
          <a:lstStyle/>
          <a:p>
            <a:r>
              <a:rPr lang="en-US" sz="4000" b="1" u="sng" dirty="0" smtClean="0"/>
              <a:t>Conclusion </a:t>
            </a:r>
            <a:r>
              <a:rPr lang="en-US" sz="4000" u="sng" dirty="0" smtClean="0"/>
              <a:t>Variety: Methods, events and different </a:t>
            </a:r>
            <a:r>
              <a:rPr lang="en-US" sz="4000" u="sng" dirty="0" smtClean="0"/>
              <a:t>experiences, The Spread of Islam in Africa</a:t>
            </a:r>
            <a:r>
              <a:rPr lang="en-US" dirty="0" smtClean="0"/>
              <a:t>	</a:t>
            </a:r>
            <a:endParaRPr lang="ar-SA" dirty="0"/>
          </a:p>
        </p:txBody>
      </p:sp>
      <p:sp>
        <p:nvSpPr>
          <p:cNvPr id="3" name="Content Placeholder 2"/>
          <p:cNvSpPr>
            <a:spLocks noGrp="1"/>
          </p:cNvSpPr>
          <p:nvPr>
            <p:ph sz="half" idx="1"/>
          </p:nvPr>
        </p:nvSpPr>
        <p:spPr>
          <a:xfrm>
            <a:off x="871451" y="2600950"/>
            <a:ext cx="5181600" cy="3858306"/>
          </a:xfrm>
        </p:spPr>
        <p:txBody>
          <a:bodyPr>
            <a:normAutofit fontScale="55000" lnSpcReduction="20000"/>
          </a:bodyPr>
          <a:lstStyle/>
          <a:p>
            <a:pPr>
              <a:buNone/>
            </a:pPr>
            <a:r>
              <a:rPr lang="en-US" b="1" dirty="0" smtClean="0"/>
              <a:t>Islamic Networks that contributed to the spread</a:t>
            </a:r>
            <a:r>
              <a:rPr lang="en-US" dirty="0" smtClean="0"/>
              <a:t>:</a:t>
            </a:r>
          </a:p>
          <a:p>
            <a:pPr marL="514350" indent="-514350">
              <a:buAutoNum type="arabicParenR"/>
            </a:pPr>
            <a:r>
              <a:rPr lang="en-US" dirty="0" smtClean="0"/>
              <a:t>Muslim Berber trade routes	</a:t>
            </a:r>
          </a:p>
          <a:p>
            <a:pPr marL="514350" indent="-514350">
              <a:buFontTx/>
              <a:buChar char="-"/>
            </a:pPr>
            <a:r>
              <a:rPr lang="en-US" dirty="0" smtClean="0"/>
              <a:t>Local native trader converts</a:t>
            </a:r>
          </a:p>
          <a:p>
            <a:pPr marL="514350" indent="-514350">
              <a:buFontTx/>
              <a:buChar char="-"/>
            </a:pPr>
            <a:r>
              <a:rPr lang="en-US" dirty="0" smtClean="0"/>
              <a:t>Elite converts</a:t>
            </a:r>
          </a:p>
          <a:p>
            <a:pPr marL="514350" indent="-514350">
              <a:buNone/>
            </a:pPr>
            <a:r>
              <a:rPr lang="en-US" dirty="0" smtClean="0"/>
              <a:t>2) </a:t>
            </a:r>
            <a:r>
              <a:rPr lang="en-US" dirty="0" smtClean="0"/>
              <a:t>Warring </a:t>
            </a:r>
            <a:r>
              <a:rPr lang="en-US" dirty="0" smtClean="0"/>
              <a:t>empires spreading </a:t>
            </a:r>
            <a:r>
              <a:rPr lang="en-US" dirty="0" smtClean="0"/>
              <a:t>‘Islam’</a:t>
            </a:r>
            <a:endParaRPr lang="en-US" dirty="0" smtClean="0"/>
          </a:p>
          <a:p>
            <a:pPr marL="514350" indent="-514350">
              <a:buFontTx/>
              <a:buChar char="-"/>
            </a:pPr>
            <a:r>
              <a:rPr lang="en-US" dirty="0" err="1" smtClean="0"/>
              <a:t>Moravids</a:t>
            </a:r>
            <a:endParaRPr lang="en-US" dirty="0" smtClean="0"/>
          </a:p>
          <a:p>
            <a:pPr marL="514350" indent="-514350">
              <a:buFontTx/>
              <a:buChar char="-"/>
            </a:pPr>
            <a:r>
              <a:rPr lang="en-US" dirty="0" err="1" smtClean="0"/>
              <a:t>Tekrur</a:t>
            </a:r>
            <a:endParaRPr lang="en-US" dirty="0" smtClean="0"/>
          </a:p>
          <a:p>
            <a:pPr marL="514350" indent="-514350">
              <a:buNone/>
            </a:pPr>
            <a:r>
              <a:rPr lang="en-US" dirty="0" smtClean="0"/>
              <a:t>3) Scholarly networks</a:t>
            </a:r>
          </a:p>
          <a:p>
            <a:pPr marL="514350" indent="-514350">
              <a:buFontTx/>
              <a:buChar char="-"/>
            </a:pPr>
            <a:r>
              <a:rPr lang="en-US" dirty="0" smtClean="0"/>
              <a:t>Merchant scholars</a:t>
            </a:r>
          </a:p>
          <a:p>
            <a:pPr marL="514350" indent="-514350">
              <a:buFontTx/>
              <a:buChar char="-"/>
            </a:pPr>
            <a:r>
              <a:rPr lang="en-US" dirty="0" smtClean="0"/>
              <a:t>Active </a:t>
            </a:r>
            <a:r>
              <a:rPr lang="en-US" dirty="0" smtClean="0"/>
              <a:t>proselytizers </a:t>
            </a:r>
            <a:endParaRPr lang="en-US" dirty="0" smtClean="0"/>
          </a:p>
          <a:p>
            <a:pPr marL="514350" indent="-514350">
              <a:buFontTx/>
              <a:buChar char="-"/>
            </a:pPr>
            <a:r>
              <a:rPr lang="en-US" dirty="0" smtClean="0"/>
              <a:t>Devout kings</a:t>
            </a:r>
            <a:endParaRPr lang="en-US" dirty="0"/>
          </a:p>
          <a:p>
            <a:pPr marL="514350" indent="-514350">
              <a:buFontTx/>
              <a:buChar char="-"/>
            </a:pPr>
            <a:r>
              <a:rPr lang="en-US" dirty="0" smtClean="0"/>
              <a:t>Scholarly movements like the </a:t>
            </a:r>
            <a:r>
              <a:rPr lang="en-US" dirty="0" err="1" smtClean="0"/>
              <a:t>J</a:t>
            </a:r>
            <a:r>
              <a:rPr lang="en-US" dirty="0" err="1" smtClean="0"/>
              <a:t>akhanke</a:t>
            </a:r>
            <a:endParaRPr lang="en-US" dirty="0" smtClean="0"/>
          </a:p>
          <a:p>
            <a:pPr marL="514350" indent="-514350">
              <a:buFontTx/>
              <a:buChar char="-"/>
            </a:pPr>
            <a:endParaRPr lang="en-US" dirty="0" smtClean="0"/>
          </a:p>
          <a:p>
            <a:pPr marL="514350" indent="-514350">
              <a:buFontTx/>
              <a:buChar char="-"/>
            </a:pPr>
            <a:endParaRPr lang="en-US" dirty="0" smtClean="0"/>
          </a:p>
        </p:txBody>
      </p:sp>
      <p:sp>
        <p:nvSpPr>
          <p:cNvPr id="4" name="Content Placeholder 3"/>
          <p:cNvSpPr>
            <a:spLocks noGrp="1"/>
          </p:cNvSpPr>
          <p:nvPr>
            <p:ph sz="half" idx="2"/>
          </p:nvPr>
        </p:nvSpPr>
        <p:spPr>
          <a:xfrm>
            <a:off x="6172200" y="2514600"/>
            <a:ext cx="5181600" cy="3662363"/>
          </a:xfrm>
        </p:spPr>
        <p:txBody>
          <a:bodyPr>
            <a:normAutofit fontScale="55000" lnSpcReduction="20000"/>
          </a:bodyPr>
          <a:lstStyle/>
          <a:p>
            <a:pPr>
              <a:buNone/>
            </a:pPr>
            <a:r>
              <a:rPr lang="en-US" dirty="0" smtClean="0"/>
              <a:t>4) Trading  settlements:</a:t>
            </a:r>
          </a:p>
          <a:p>
            <a:pPr>
              <a:buNone/>
            </a:pPr>
            <a:r>
              <a:rPr lang="en-US" dirty="0" smtClean="0"/>
              <a:t>-   Schools</a:t>
            </a:r>
            <a:r>
              <a:rPr lang="en-US" dirty="0" smtClean="0"/>
              <a:t>, universities and mosques</a:t>
            </a:r>
          </a:p>
          <a:p>
            <a:pPr>
              <a:buNone/>
            </a:pPr>
            <a:r>
              <a:rPr lang="en-US" dirty="0" smtClean="0"/>
              <a:t>5) The hajj</a:t>
            </a:r>
          </a:p>
          <a:p>
            <a:pPr>
              <a:buFontTx/>
              <a:buChar char="-"/>
            </a:pPr>
            <a:r>
              <a:rPr lang="en-US" dirty="0" smtClean="0"/>
              <a:t>The </a:t>
            </a:r>
            <a:r>
              <a:rPr lang="en-US" dirty="0" smtClean="0"/>
              <a:t>pilgrimage </a:t>
            </a:r>
            <a:r>
              <a:rPr lang="en-US" dirty="0" smtClean="0"/>
              <a:t>of kings</a:t>
            </a:r>
          </a:p>
          <a:p>
            <a:pPr>
              <a:buFontTx/>
              <a:buChar char="-"/>
            </a:pPr>
            <a:r>
              <a:rPr lang="en-US" dirty="0" smtClean="0"/>
              <a:t>The </a:t>
            </a:r>
            <a:r>
              <a:rPr lang="en-US" dirty="0" smtClean="0"/>
              <a:t>pilgrimage </a:t>
            </a:r>
            <a:r>
              <a:rPr lang="en-US" dirty="0" smtClean="0"/>
              <a:t>of scholars and revivers</a:t>
            </a:r>
          </a:p>
          <a:p>
            <a:pPr>
              <a:buNone/>
            </a:pPr>
            <a:r>
              <a:rPr lang="en-US" dirty="0" smtClean="0"/>
              <a:t>6) </a:t>
            </a:r>
            <a:r>
              <a:rPr lang="en-US" dirty="0" smtClean="0"/>
              <a:t>Sufi </a:t>
            </a:r>
            <a:r>
              <a:rPr lang="en-US" dirty="0" smtClean="0"/>
              <a:t>brotherhoods:</a:t>
            </a:r>
          </a:p>
          <a:p>
            <a:pPr>
              <a:buFontTx/>
              <a:buChar char="-"/>
            </a:pPr>
            <a:r>
              <a:rPr lang="en-US" dirty="0" err="1" smtClean="0"/>
              <a:t>Q</a:t>
            </a:r>
            <a:r>
              <a:rPr lang="en-US" dirty="0" err="1" smtClean="0"/>
              <a:t>adiriyya</a:t>
            </a:r>
            <a:endParaRPr lang="en-US" dirty="0" smtClean="0"/>
          </a:p>
          <a:p>
            <a:pPr>
              <a:buFontTx/>
              <a:buChar char="-"/>
            </a:pPr>
            <a:r>
              <a:rPr lang="en-US" dirty="0" err="1" smtClean="0"/>
              <a:t>Tidjaniya</a:t>
            </a:r>
            <a:endParaRPr lang="en-US" dirty="0" smtClean="0"/>
          </a:p>
          <a:p>
            <a:pPr>
              <a:buNone/>
            </a:pPr>
            <a:r>
              <a:rPr lang="en-US" dirty="0" smtClean="0"/>
              <a:t>7) Fulani </a:t>
            </a:r>
            <a:r>
              <a:rPr lang="en-US" dirty="0" smtClean="0"/>
              <a:t>/</a:t>
            </a:r>
            <a:r>
              <a:rPr lang="en-US" dirty="0" err="1" smtClean="0"/>
              <a:t>Fulbe</a:t>
            </a:r>
            <a:r>
              <a:rPr lang="en-US" dirty="0" smtClean="0"/>
              <a:t> </a:t>
            </a:r>
            <a:r>
              <a:rPr lang="en-US" dirty="0" smtClean="0"/>
              <a:t>scholarly </a:t>
            </a:r>
            <a:r>
              <a:rPr lang="en-US" dirty="0" smtClean="0"/>
              <a:t>networks</a:t>
            </a:r>
            <a:endParaRPr lang="en-US" dirty="0" smtClean="0"/>
          </a:p>
          <a:p>
            <a:pPr>
              <a:buFontTx/>
              <a:buChar char="-"/>
            </a:pPr>
            <a:r>
              <a:rPr lang="en-US" dirty="0" smtClean="0"/>
              <a:t>the 17</a:t>
            </a:r>
            <a:r>
              <a:rPr lang="en-US" baseline="30000" dirty="0" smtClean="0"/>
              <a:t>th</a:t>
            </a:r>
            <a:r>
              <a:rPr lang="en-US" dirty="0" smtClean="0"/>
              <a:t> century </a:t>
            </a:r>
            <a:r>
              <a:rPr lang="en-US" dirty="0" err="1" smtClean="0"/>
              <a:t>S</a:t>
            </a:r>
            <a:r>
              <a:rPr lang="en-US" dirty="0" err="1" smtClean="0"/>
              <a:t>hurbubba</a:t>
            </a:r>
            <a:r>
              <a:rPr lang="en-US" dirty="0" smtClean="0"/>
              <a:t> </a:t>
            </a:r>
            <a:r>
              <a:rPr lang="en-US" dirty="0" smtClean="0"/>
              <a:t>jihads</a:t>
            </a:r>
          </a:p>
          <a:p>
            <a:pPr>
              <a:buFontTx/>
              <a:buChar char="-"/>
            </a:pPr>
            <a:r>
              <a:rPr lang="en-US" dirty="0" smtClean="0"/>
              <a:t>The 18</a:t>
            </a:r>
            <a:r>
              <a:rPr lang="en-US" baseline="30000" dirty="0" smtClean="0"/>
              <a:t>th</a:t>
            </a:r>
            <a:r>
              <a:rPr lang="en-US" dirty="0" smtClean="0"/>
              <a:t> and 19</a:t>
            </a:r>
            <a:r>
              <a:rPr lang="en-US" baseline="30000" dirty="0" smtClean="0"/>
              <a:t>th</a:t>
            </a:r>
            <a:r>
              <a:rPr lang="en-US" dirty="0" smtClean="0"/>
              <a:t> </a:t>
            </a:r>
            <a:r>
              <a:rPr lang="en-US" dirty="0" smtClean="0"/>
              <a:t>century </a:t>
            </a:r>
            <a:r>
              <a:rPr lang="en-US" dirty="0" smtClean="0"/>
              <a:t>reforms and jihad </a:t>
            </a:r>
            <a:r>
              <a:rPr lang="en-US" dirty="0" smtClean="0"/>
              <a:t>movements</a:t>
            </a:r>
            <a:endParaRPr lang="en-US" dirty="0" smtClean="0"/>
          </a:p>
          <a:p>
            <a:pPr>
              <a:buFontTx/>
              <a:buChar char="-"/>
            </a:pPr>
            <a:r>
              <a:rPr lang="en-US" dirty="0" err="1" smtClean="0"/>
              <a:t>Sokoto</a:t>
            </a:r>
            <a:r>
              <a:rPr lang="en-US" dirty="0" smtClean="0"/>
              <a:t> caliphate.</a:t>
            </a:r>
            <a:endParaRPr lang="ar-SA" dirty="0"/>
          </a:p>
        </p:txBody>
      </p:sp>
      <p:sp>
        <p:nvSpPr>
          <p:cNvPr id="5" name="TextBox 4"/>
          <p:cNvSpPr txBox="1"/>
          <p:nvPr/>
        </p:nvSpPr>
        <p:spPr>
          <a:xfrm>
            <a:off x="1012371" y="1600200"/>
            <a:ext cx="8196943" cy="1200329"/>
          </a:xfrm>
          <a:prstGeom prst="rect">
            <a:avLst/>
          </a:prstGeom>
          <a:noFill/>
        </p:spPr>
        <p:txBody>
          <a:bodyPr wrap="square" rtlCol="1">
            <a:spAutoFit/>
          </a:bodyPr>
          <a:lstStyle/>
          <a:p>
            <a:r>
              <a:rPr lang="en-US" dirty="0" smtClean="0"/>
              <a:t>This presentation is covering a very large region over many centuries, therefore there are many different </a:t>
            </a:r>
            <a:r>
              <a:rPr lang="en-US" dirty="0" smtClean="0"/>
              <a:t>aspects </a:t>
            </a:r>
            <a:r>
              <a:rPr lang="en-US" dirty="0" smtClean="0"/>
              <a:t>that must be considered in the spread of Islam in the region.</a:t>
            </a:r>
          </a:p>
          <a:p>
            <a:endParaRPr lang="ar-SA" dirty="0"/>
          </a:p>
        </p:txBody>
      </p:sp>
    </p:spTree>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u="sng" dirty="0" smtClean="0"/>
              <a:t>Bibliography</a:t>
            </a:r>
            <a:endParaRPr lang="ar-SA" u="sng" dirty="0"/>
          </a:p>
        </p:txBody>
      </p:sp>
      <p:sp>
        <p:nvSpPr>
          <p:cNvPr id="3" name="Content Placeholder 2"/>
          <p:cNvSpPr>
            <a:spLocks noGrp="1"/>
          </p:cNvSpPr>
          <p:nvPr>
            <p:ph sz="half" idx="1"/>
          </p:nvPr>
        </p:nvSpPr>
        <p:spPr>
          <a:xfrm>
            <a:off x="838200" y="1825625"/>
            <a:ext cx="4948646" cy="4351338"/>
          </a:xfrm>
        </p:spPr>
        <p:txBody>
          <a:bodyPr>
            <a:normAutofit fontScale="25000" lnSpcReduction="20000"/>
          </a:bodyPr>
          <a:lstStyle/>
          <a:p>
            <a:r>
              <a:rPr lang="en-US" sz="4400" dirty="0" smtClean="0"/>
              <a:t>A. </a:t>
            </a:r>
            <a:r>
              <a:rPr lang="en-US" sz="4400" dirty="0" err="1" smtClean="0"/>
              <a:t>Rahman</a:t>
            </a:r>
            <a:r>
              <a:rPr lang="en-US" sz="4400" dirty="0" smtClean="0"/>
              <a:t> I. </a:t>
            </a:r>
            <a:r>
              <a:rPr lang="en-US" sz="4400" dirty="0" err="1" smtClean="0"/>
              <a:t>Doi</a:t>
            </a:r>
            <a:r>
              <a:rPr lang="en-US" sz="4400" dirty="0" smtClean="0"/>
              <a:t>, </a:t>
            </a:r>
            <a:r>
              <a:rPr lang="en-US" sz="4400" i="1" dirty="0" smtClean="0"/>
              <a:t>Spread of Islam in West Africa</a:t>
            </a:r>
            <a:r>
              <a:rPr lang="en-US" sz="4400" dirty="0" smtClean="0"/>
              <a:t> (</a:t>
            </a:r>
            <a:r>
              <a:rPr lang="en-US" sz="4400" dirty="0" err="1" smtClean="0"/>
              <a:t>IslamReligion</a:t>
            </a:r>
            <a:r>
              <a:rPr lang="en-US" sz="4400" dirty="0" smtClean="0"/>
              <a:t>, 2006)</a:t>
            </a:r>
          </a:p>
          <a:p>
            <a:r>
              <a:rPr lang="en-US" sz="4400" dirty="0" smtClean="0"/>
              <a:t>David </a:t>
            </a:r>
            <a:r>
              <a:rPr lang="en-US" sz="4400" dirty="0" smtClean="0"/>
              <a:t>C. Conrad</a:t>
            </a:r>
            <a:r>
              <a:rPr lang="ar-SA" sz="4400" dirty="0" smtClean="0"/>
              <a:t>‏</a:t>
            </a:r>
            <a:r>
              <a:rPr lang="en-US" sz="4400" dirty="0" smtClean="0"/>
              <a:t>, </a:t>
            </a:r>
            <a:r>
              <a:rPr lang="en-US" sz="4400" i="1" dirty="0" smtClean="0"/>
              <a:t>Empires of Medieval West Africa: Ghana, Mali, and </a:t>
            </a:r>
            <a:r>
              <a:rPr lang="en-US" sz="4400" i="1" dirty="0" err="1" smtClean="0"/>
              <a:t>Songhay</a:t>
            </a:r>
            <a:r>
              <a:rPr lang="en-US" sz="4400" dirty="0" smtClean="0"/>
              <a:t> (New York: Shoreline Publishing Group LLC, 2005)</a:t>
            </a:r>
          </a:p>
          <a:p>
            <a:r>
              <a:rPr lang="en-US" sz="4400" dirty="0" err="1" smtClean="0"/>
              <a:t>Ibraheem</a:t>
            </a:r>
            <a:r>
              <a:rPr lang="en-US" sz="4400" dirty="0" smtClean="0"/>
              <a:t> </a:t>
            </a:r>
            <a:r>
              <a:rPr lang="en-US" sz="4400" dirty="0" err="1" smtClean="0"/>
              <a:t>Sulaiman</a:t>
            </a:r>
            <a:r>
              <a:rPr lang="en-US" sz="4400" dirty="0" smtClean="0"/>
              <a:t>, The African Caliphate: The Life, Works and Teaching of </a:t>
            </a:r>
            <a:r>
              <a:rPr lang="en-US" sz="4400" dirty="0" err="1" smtClean="0"/>
              <a:t>Shaykh</a:t>
            </a:r>
            <a:r>
              <a:rPr lang="en-US" sz="4400" dirty="0" smtClean="0"/>
              <a:t> </a:t>
            </a:r>
            <a:r>
              <a:rPr lang="en-US" sz="4400" dirty="0" err="1" smtClean="0"/>
              <a:t>Usman</a:t>
            </a:r>
            <a:r>
              <a:rPr lang="en-US" sz="4400" dirty="0" smtClean="0"/>
              <a:t> Dan </a:t>
            </a:r>
            <a:r>
              <a:rPr lang="en-US" sz="4400" dirty="0" err="1" smtClean="0"/>
              <a:t>Fodio</a:t>
            </a:r>
            <a:r>
              <a:rPr lang="en-US" sz="4400" dirty="0" smtClean="0"/>
              <a:t> (1754-1817), (London: </a:t>
            </a:r>
            <a:r>
              <a:rPr lang="en-US" sz="4400" dirty="0" err="1" smtClean="0"/>
              <a:t>Diwan</a:t>
            </a:r>
            <a:r>
              <a:rPr lang="en-US" sz="4400" dirty="0" smtClean="0"/>
              <a:t> Press, 2009)</a:t>
            </a:r>
          </a:p>
          <a:p>
            <a:r>
              <a:rPr lang="en-US" sz="4400" dirty="0" err="1" smtClean="0"/>
              <a:t>Ismael,T</a:t>
            </a:r>
            <a:r>
              <a:rPr lang="en-US" sz="4400" dirty="0" smtClean="0"/>
              <a:t>. Y.' Islam in Sub – Saharan Africa', </a:t>
            </a:r>
            <a:r>
              <a:rPr lang="en-US" sz="4400" i="1" dirty="0" smtClean="0"/>
              <a:t>Current History</a:t>
            </a:r>
            <a:r>
              <a:rPr lang="en-US" sz="4400" dirty="0" smtClean="0"/>
              <a:t>, No. 56, March, 1969, pp. 146-174</a:t>
            </a:r>
          </a:p>
          <a:p>
            <a:r>
              <a:rPr lang="en-US" sz="4400" dirty="0" smtClean="0"/>
              <a:t>"Islam and the Spread of the Sufi Orders." In Atlas of the World’s Religions, Second Edition. Ed. </a:t>
            </a:r>
            <a:r>
              <a:rPr lang="en-US" sz="4400" dirty="0" err="1" smtClean="0"/>
              <a:t>Ninian</a:t>
            </a:r>
            <a:r>
              <a:rPr lang="en-US" sz="4400" dirty="0" smtClean="0"/>
              <a:t> Smart, Frederick Denny. Oxford Islamic Studies Online. 01-Jun-2018</a:t>
            </a:r>
          </a:p>
          <a:p>
            <a:r>
              <a:rPr lang="en-US" sz="4400" dirty="0" smtClean="0"/>
              <a:t>J. Spencer </a:t>
            </a:r>
            <a:r>
              <a:rPr lang="en-US" sz="4400" dirty="0" err="1" smtClean="0"/>
              <a:t>Trimingham</a:t>
            </a:r>
            <a:r>
              <a:rPr lang="en-US" sz="4400" dirty="0" smtClean="0"/>
              <a:t>, </a:t>
            </a:r>
            <a:r>
              <a:rPr lang="en-US" sz="4400" i="1" dirty="0" smtClean="0"/>
              <a:t>Sufi Order in Islam</a:t>
            </a:r>
            <a:r>
              <a:rPr lang="en-US" sz="4400" dirty="0" smtClean="0"/>
              <a:t>, (London: Oxford University Press, 1971)</a:t>
            </a:r>
          </a:p>
          <a:p>
            <a:r>
              <a:rPr lang="en-US" sz="4400" dirty="0" err="1" smtClean="0"/>
              <a:t>Lamin</a:t>
            </a:r>
            <a:r>
              <a:rPr lang="en-US" sz="4400" dirty="0" smtClean="0"/>
              <a:t> </a:t>
            </a:r>
            <a:r>
              <a:rPr lang="en-US" sz="4400" dirty="0" err="1" smtClean="0"/>
              <a:t>Sanneh</a:t>
            </a:r>
            <a:r>
              <a:rPr lang="en-US" sz="4400" dirty="0" smtClean="0"/>
              <a:t>, </a:t>
            </a:r>
            <a:r>
              <a:rPr lang="en-US" sz="4400" i="1" dirty="0" smtClean="0"/>
              <a:t>Beyond Jihad</a:t>
            </a:r>
            <a:r>
              <a:rPr lang="en-US" sz="4400" i="1" dirty="0" smtClean="0"/>
              <a:t>: The Pacifist Tradition of West African Islam</a:t>
            </a:r>
            <a:r>
              <a:rPr lang="en-US" sz="4400" dirty="0" smtClean="0"/>
              <a:t> (New York: Oxford University Press, 2016)</a:t>
            </a:r>
          </a:p>
          <a:p>
            <a:r>
              <a:rPr lang="en-US" sz="4400" dirty="0" err="1" smtClean="0"/>
              <a:t>Margari</a:t>
            </a:r>
            <a:r>
              <a:rPr lang="en-US" sz="4400" dirty="0" smtClean="0"/>
              <a:t> Hill, </a:t>
            </a:r>
            <a:r>
              <a:rPr lang="en-US" sz="4400" i="1" dirty="0" smtClean="0"/>
              <a:t>The Spread of Islam in West Africa: Containment, Mixing, and Reform from the Eighth to the Twentieth Century</a:t>
            </a:r>
            <a:r>
              <a:rPr lang="en-US" sz="4400" dirty="0" smtClean="0"/>
              <a:t> (Stanford: Stanford University, 2009)</a:t>
            </a:r>
          </a:p>
          <a:p>
            <a:r>
              <a:rPr lang="en-US" sz="4400" dirty="0" err="1" smtClean="0"/>
              <a:t>Nyang</a:t>
            </a:r>
            <a:r>
              <a:rPr lang="en-US" sz="4400" dirty="0" smtClean="0"/>
              <a:t>, S. S. 'Islam and Politics In West Africa', </a:t>
            </a:r>
            <a:r>
              <a:rPr lang="en-US" sz="4400" i="1" dirty="0" smtClean="0"/>
              <a:t>A Journal of Opinion</a:t>
            </a:r>
            <a:r>
              <a:rPr lang="en-US" sz="4400" dirty="0" smtClean="0"/>
              <a:t>, Vol. 13, 1984, pp. 20-25</a:t>
            </a:r>
          </a:p>
          <a:p>
            <a:r>
              <a:rPr lang="en-US" sz="4400" dirty="0" smtClean="0"/>
              <a:t>N. </a:t>
            </a:r>
            <a:r>
              <a:rPr lang="en-US" sz="4400" dirty="0" err="1" smtClean="0"/>
              <a:t>Levtzion</a:t>
            </a:r>
            <a:r>
              <a:rPr lang="en-US" sz="4400" dirty="0" smtClean="0"/>
              <a:t>, ‘Islam in Africa to 1800’, in the Oxford History of Islam, </a:t>
            </a:r>
            <a:r>
              <a:rPr lang="en-US" sz="4400" dirty="0" err="1" smtClean="0"/>
              <a:t>eds</a:t>
            </a:r>
            <a:r>
              <a:rPr lang="en-US" sz="4400" dirty="0" smtClean="0"/>
              <a:t>, John L. Esposito, </a:t>
            </a:r>
            <a:r>
              <a:rPr lang="en-US" sz="4400" i="1" dirty="0" smtClean="0"/>
              <a:t>Oxford Islamic Studies Online. </a:t>
            </a:r>
            <a:r>
              <a:rPr lang="en-US" sz="4400" dirty="0" smtClean="0"/>
              <a:t>Available at: (Accessed:7</a:t>
            </a:r>
            <a:r>
              <a:rPr lang="en-US" sz="4400" baseline="30000" dirty="0" smtClean="0"/>
              <a:t>th</a:t>
            </a:r>
            <a:r>
              <a:rPr lang="en-US" sz="4400" dirty="0" smtClean="0"/>
              <a:t> May 2018) </a:t>
            </a:r>
          </a:p>
          <a:p>
            <a:endParaRPr lang="ar-SA" dirty="0"/>
          </a:p>
        </p:txBody>
      </p:sp>
      <p:sp>
        <p:nvSpPr>
          <p:cNvPr id="4" name="Content Placeholder 3"/>
          <p:cNvSpPr>
            <a:spLocks noGrp="1"/>
          </p:cNvSpPr>
          <p:nvPr>
            <p:ph sz="half" idx="2"/>
          </p:nvPr>
        </p:nvSpPr>
        <p:spPr/>
        <p:txBody>
          <a:bodyPr>
            <a:normAutofit fontScale="25000" lnSpcReduction="20000"/>
          </a:bodyPr>
          <a:lstStyle/>
          <a:p>
            <a:r>
              <a:rPr lang="en-US" sz="4400" dirty="0" err="1" smtClean="0"/>
              <a:t>Ousmane</a:t>
            </a:r>
            <a:r>
              <a:rPr lang="en-US" sz="4400" dirty="0" smtClean="0"/>
              <a:t> </a:t>
            </a:r>
            <a:r>
              <a:rPr lang="en-US" sz="4400" dirty="0" err="1" smtClean="0"/>
              <a:t>Oumar</a:t>
            </a:r>
            <a:r>
              <a:rPr lang="en-US" sz="4400" dirty="0" smtClean="0"/>
              <a:t> Kane, </a:t>
            </a:r>
            <a:r>
              <a:rPr lang="en-US" sz="4400" i="1" dirty="0" smtClean="0"/>
              <a:t>Beyond Timbuktu: An Intellectual History of Muslim West Africa</a:t>
            </a:r>
            <a:r>
              <a:rPr lang="en-US" sz="4400" dirty="0" smtClean="0"/>
              <a:t> (Cambridge: Harvard University Press, 2016)</a:t>
            </a:r>
          </a:p>
          <a:p>
            <a:r>
              <a:rPr lang="en-US" sz="4400" dirty="0" smtClean="0"/>
              <a:t>Robert Z. Cohen, </a:t>
            </a:r>
            <a:r>
              <a:rPr lang="en-US" sz="4400" i="1" dirty="0" smtClean="0"/>
              <a:t>Discovering the Empire of Ghana (</a:t>
            </a:r>
            <a:r>
              <a:rPr lang="en-US" sz="4400" dirty="0" smtClean="0"/>
              <a:t>New York</a:t>
            </a:r>
            <a:r>
              <a:rPr lang="en-US" sz="4400" i="1" dirty="0" smtClean="0"/>
              <a:t>: </a:t>
            </a:r>
            <a:r>
              <a:rPr lang="en-US" sz="4400" dirty="0" smtClean="0"/>
              <a:t>Rosen Pub Group, 2014)</a:t>
            </a:r>
          </a:p>
          <a:p>
            <a:r>
              <a:rPr lang="en-US" sz="4400" dirty="0" smtClean="0"/>
              <a:t>Ryan, P. J. 'The Mystical Theology of </a:t>
            </a:r>
            <a:r>
              <a:rPr lang="en-US" sz="4400" dirty="0" err="1" smtClean="0"/>
              <a:t>TIdjani</a:t>
            </a:r>
            <a:r>
              <a:rPr lang="en-US" sz="4400" dirty="0" smtClean="0"/>
              <a:t>  Sufism and its social significance in West Africa', </a:t>
            </a:r>
            <a:r>
              <a:rPr lang="en-US" sz="4400" i="1" dirty="0" smtClean="0"/>
              <a:t>Journal of Religion in Africa</a:t>
            </a:r>
            <a:r>
              <a:rPr lang="en-US" sz="4400" dirty="0" smtClean="0"/>
              <a:t>, Volume 30, Issue 2, pp. 208 – 224</a:t>
            </a:r>
          </a:p>
          <a:p>
            <a:r>
              <a:rPr lang="en-US" sz="4400" dirty="0" smtClean="0"/>
              <a:t>‘</a:t>
            </a:r>
            <a:r>
              <a:rPr lang="en-US" sz="4400" dirty="0" smtClean="0"/>
              <a:t>Timbuktu.’ In The Grove Encyclopedia of Islamic Art and Architecture, </a:t>
            </a:r>
            <a:r>
              <a:rPr lang="en-US" sz="4400" dirty="0" err="1" smtClean="0"/>
              <a:t>Eds</a:t>
            </a:r>
            <a:r>
              <a:rPr lang="en-US" sz="4400" dirty="0" smtClean="0"/>
              <a:t> Jonathan M. Bloom; Sheila S. Blair. </a:t>
            </a:r>
            <a:r>
              <a:rPr lang="en-US" sz="4400" i="1" dirty="0" smtClean="0"/>
              <a:t>Oxford Islamic Studies Online</a:t>
            </a:r>
            <a:r>
              <a:rPr lang="en-US" sz="4400" dirty="0" smtClean="0"/>
              <a:t>. (Accessed: 31-May-2018)</a:t>
            </a:r>
          </a:p>
          <a:p>
            <a:r>
              <a:rPr lang="en-US" sz="4400" dirty="0" smtClean="0"/>
              <a:t>Thurston</a:t>
            </a:r>
            <a:r>
              <a:rPr lang="en-US" sz="4400" dirty="0" smtClean="0"/>
              <a:t>, A. 'West Africa, Jihad Movements in' in Oxford Islamic Studies Online. </a:t>
            </a:r>
            <a:r>
              <a:rPr lang="en-US" sz="4400" i="1" dirty="0" smtClean="0"/>
              <a:t>Oxford Islamic Studies Online</a:t>
            </a:r>
            <a:r>
              <a:rPr lang="en-US" sz="4400" dirty="0" smtClean="0"/>
              <a:t>. Available at:  http://www.oxfordislamicstudies.com.ezproxy.uwtsd.ac.uk/article/opr/t343/e0131 (Accessed: 01-Jun-2018)</a:t>
            </a:r>
          </a:p>
          <a:p>
            <a:r>
              <a:rPr lang="en-US" sz="4400" dirty="0" err="1" smtClean="0"/>
              <a:t>Vikør</a:t>
            </a:r>
            <a:r>
              <a:rPr lang="en-US" sz="4400" dirty="0" smtClean="0"/>
              <a:t>, K. S. 'Sufi brotherhoods in Africa', </a:t>
            </a:r>
            <a:r>
              <a:rPr lang="en-US" sz="4400" i="1" dirty="0" smtClean="0"/>
              <a:t>The history of Islam in Africa</a:t>
            </a:r>
            <a:r>
              <a:rPr lang="en-US" sz="4400" dirty="0" smtClean="0"/>
              <a:t>, 2000, pp. 441-476. </a:t>
            </a:r>
          </a:p>
          <a:p>
            <a:endParaRPr lang="ar-SA" dirty="0"/>
          </a:p>
        </p:txBody>
      </p:sp>
    </p:spTree>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03515" y="2585810"/>
            <a:ext cx="10515600" cy="1325563"/>
          </a:xfrm>
        </p:spPr>
        <p:txBody>
          <a:bodyPr/>
          <a:lstStyle/>
          <a:p>
            <a:pPr algn="ctr"/>
            <a:r>
              <a:rPr lang="en-US" dirty="0" smtClean="0"/>
              <a:t>End of Presentation</a:t>
            </a:r>
            <a:br>
              <a:rPr lang="en-US" dirty="0" smtClean="0"/>
            </a:br>
            <a:r>
              <a:rPr lang="en-US" dirty="0" smtClean="0"/>
              <a:t>Yusuf </a:t>
            </a:r>
            <a:r>
              <a:rPr lang="en-US" dirty="0" err="1" smtClean="0"/>
              <a:t>Sabry</a:t>
            </a:r>
            <a:endParaRPr lang="ar-SA"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4146</TotalTime>
  <Words>18938</Words>
  <Application>Microsoft Office PowerPoint</Application>
  <PresentationFormat>Custom</PresentationFormat>
  <Paragraphs>887</Paragraphs>
  <Slides>51</Slides>
  <Notes>49</Notes>
  <HiddenSlides>0</HiddenSlides>
  <MMClips>0</MMClips>
  <ScaleCrop>false</ScaleCrop>
  <HeadingPairs>
    <vt:vector size="4" baseType="variant">
      <vt:variant>
        <vt:lpstr>Theme</vt:lpstr>
      </vt:variant>
      <vt:variant>
        <vt:i4>1</vt:i4>
      </vt:variant>
      <vt:variant>
        <vt:lpstr>Slide Titles</vt:lpstr>
      </vt:variant>
      <vt:variant>
        <vt:i4>51</vt:i4>
      </vt:variant>
    </vt:vector>
  </HeadingPairs>
  <TitlesOfParts>
    <vt:vector size="52" baseType="lpstr">
      <vt:lpstr>Office Theme</vt:lpstr>
      <vt:lpstr>The Spread of Islam in West Africa </vt:lpstr>
      <vt:lpstr>The Presentation</vt:lpstr>
      <vt:lpstr>   Introduction of Islam in Africa</vt:lpstr>
      <vt:lpstr>Sub-Saharan Africa before Islamic Presence </vt:lpstr>
      <vt:lpstr>The Means with which Islam Spread To West Africa</vt:lpstr>
      <vt:lpstr>Early Muslim Trans-Saharan Trade </vt:lpstr>
      <vt:lpstr>Trans- Saharan Trade Routes</vt:lpstr>
      <vt:lpstr>Early Influence of Islam via Trans Saharan Trade</vt:lpstr>
      <vt:lpstr>Major Trading centers and settlements</vt:lpstr>
      <vt:lpstr>Koubmi Saleh Trading Center</vt:lpstr>
      <vt:lpstr>Islam, its tolerance and it’s Appeal with West African society</vt:lpstr>
      <vt:lpstr>Islam, its tolerance and it’s Appeal with West African Society</vt:lpstr>
      <vt:lpstr>Muslim Merchant scholars</vt:lpstr>
      <vt:lpstr>Muslim Merchant scholars</vt:lpstr>
      <vt:lpstr>The Conversion of Kings and Dynasties: Tekrur</vt:lpstr>
      <vt:lpstr>The conversion of kings and dynasties </vt:lpstr>
      <vt:lpstr>The Early conversion of kings and dynasties: Mali </vt:lpstr>
      <vt:lpstr>The Early conversion of kings and dynasties: Songhai </vt:lpstr>
      <vt:lpstr>The Early Conversion of Kings and Dynasties</vt:lpstr>
      <vt:lpstr>Attraction of Islam to Rulers and Kings</vt:lpstr>
      <vt:lpstr>Attraction of Islam to Rulers and Kings</vt:lpstr>
      <vt:lpstr>Attraction of Islam to Rulers and Kings</vt:lpstr>
      <vt:lpstr>Early Muslim kings’ Rule: The Period of Mixing</vt:lpstr>
      <vt:lpstr>Warring Islamic Dynasties and the spread of Islam</vt:lpstr>
      <vt:lpstr>Islamic State of Takrur and their Jihad</vt:lpstr>
      <vt:lpstr>The Moravid Invasion of West Africa</vt:lpstr>
      <vt:lpstr>The period of Devout kings : Mansa Musa  </vt:lpstr>
      <vt:lpstr>The period of Devout kings : Mansa Musa  </vt:lpstr>
      <vt:lpstr>The period of Devout kings : Mansa Musa  </vt:lpstr>
      <vt:lpstr>      Empire of Mali </vt:lpstr>
      <vt:lpstr>Djenne Mosque Sankore Madrassa</vt:lpstr>
      <vt:lpstr>The Period of devout Kings: Muhammad Toure</vt:lpstr>
      <vt:lpstr>The Period of devout Kings: Muhammad Toure</vt:lpstr>
      <vt:lpstr>Settlements and Centers of Knowledge</vt:lpstr>
      <vt:lpstr>Settlements and centers of Knowledge: Timbuktu</vt:lpstr>
      <vt:lpstr>Settlements and centers of Knowledge: Djenne</vt:lpstr>
      <vt:lpstr>Settlements and Centers of Knowledge: Jakhanke</vt:lpstr>
      <vt:lpstr>Settlements and Centers of Knowledge: Military Jihad</vt:lpstr>
      <vt:lpstr>The Sufi Tariqa and the Spread of Islam</vt:lpstr>
      <vt:lpstr>The Sufi Tariqa and the Spread of Islam:  Major Tariqas</vt:lpstr>
      <vt:lpstr>The Sufi Tariqa and the Spread of Islam</vt:lpstr>
      <vt:lpstr>The Sufi Tariqa and the Spread of Islam</vt:lpstr>
      <vt:lpstr>18th and 19th Century Jihads and the Spread of Islam</vt:lpstr>
      <vt:lpstr>18th and 19th Century Jihads and the Spread of Islam: Futa Jallon  and Futa Toro Imamate </vt:lpstr>
      <vt:lpstr>18th and 19th Century Jihads and the Spread of Islam: Sokoto Caliphate</vt:lpstr>
      <vt:lpstr>18th and 19th Century Jihads and the Spread of Islam: Masina Jihad</vt:lpstr>
      <vt:lpstr>18th and 19th Century Jihads and the Spread of Islam: The Tidjaniyya Jihad</vt:lpstr>
      <vt:lpstr>18th and 19th Century Jihads and the Spread of Islam</vt:lpstr>
      <vt:lpstr>Conclusion Variety: Methods, events and different experiences, The Spread of Islam in Africa </vt:lpstr>
      <vt:lpstr>Bibliography</vt:lpstr>
      <vt:lpstr>End of Presentation Yusuf Sabry</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yusuf sabry</dc:creator>
  <cp:lastModifiedBy>vip</cp:lastModifiedBy>
  <cp:revision>307</cp:revision>
  <dcterms:created xsi:type="dcterms:W3CDTF">2018-05-08T14:30:57Z</dcterms:created>
  <dcterms:modified xsi:type="dcterms:W3CDTF">2018-06-01T23:24:01Z</dcterms:modified>
</cp:coreProperties>
</file>