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23"/>
  </p:notesMasterIdLst>
  <p:handoutMasterIdLst>
    <p:handoutMasterId r:id="rId24"/>
  </p:handoutMasterIdLst>
  <p:sldIdLst>
    <p:sldId id="371" r:id="rId2"/>
    <p:sldId id="752" r:id="rId3"/>
    <p:sldId id="697" r:id="rId4"/>
    <p:sldId id="704" r:id="rId5"/>
    <p:sldId id="700" r:id="rId6"/>
    <p:sldId id="757" r:id="rId7"/>
    <p:sldId id="758" r:id="rId8"/>
    <p:sldId id="760" r:id="rId9"/>
    <p:sldId id="753" r:id="rId10"/>
    <p:sldId id="699" r:id="rId11"/>
    <p:sldId id="701" r:id="rId12"/>
    <p:sldId id="702" r:id="rId13"/>
    <p:sldId id="703" r:id="rId14"/>
    <p:sldId id="754" r:id="rId15"/>
    <p:sldId id="705" r:id="rId16"/>
    <p:sldId id="706" r:id="rId17"/>
    <p:sldId id="707" r:id="rId18"/>
    <p:sldId id="708" r:id="rId19"/>
    <p:sldId id="755" r:id="rId20"/>
    <p:sldId id="709" r:id="rId21"/>
    <p:sldId id="710" r:id="rId22"/>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86817" autoAdjust="0"/>
  </p:normalViewPr>
  <p:slideViewPr>
    <p:cSldViewPr>
      <p:cViewPr varScale="1">
        <p:scale>
          <a:sx n="72" d="100"/>
          <a:sy n="72" d="100"/>
        </p:scale>
        <p:origin x="1008" y="62"/>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2025/5/12</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2025/5/12</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19343541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2025/5/12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2025/5/12</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2025/5/12</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2025/5/12</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2025/5/12</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2025/5/12</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2025/5/12</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2025/5/12</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2025/5/12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2025/5/12</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2025/5/12</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2025/5/12</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microsoft.com/office/2007/relationships/hdphoto" Target="../media/hdphoto2.wdp"/><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3.xml"/><Relationship Id="rId5" Type="http://schemas.openxmlformats.org/officeDocument/2006/relationships/image" Target="../media/image4.pn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slideLayout" Target="../slideLayouts/slideLayout2.xml"/><Relationship Id="rId1" Type="http://schemas.openxmlformats.org/officeDocument/2006/relationships/themeOverride" Target="../theme/themeOverride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9.xml"/><Relationship Id="rId5" Type="http://schemas.openxmlformats.org/officeDocument/2006/relationships/image" Target="../media/image7.png"/><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0.xml"/><Relationship Id="rId5" Type="http://schemas.openxmlformats.org/officeDocument/2006/relationships/image" Target="../media/image8.png"/><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2.xml"/><Relationship Id="rId5" Type="http://schemas.openxmlformats.org/officeDocument/2006/relationships/image" Target="../media/image9.png"/><Relationship Id="rId4" Type="http://schemas.microsoft.com/office/2007/relationships/hdphoto" Target="../media/hdphoto2.wdp"/></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4.xml"/><Relationship Id="rId5" Type="http://schemas.openxmlformats.org/officeDocument/2006/relationships/image" Target="../media/image7.png"/><Relationship Id="rId4" Type="http://schemas.microsoft.com/office/2007/relationships/hdphoto" Target="../media/hdphoto2.wdp"/></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15.xml"/><Relationship Id="rId5" Type="http://schemas.microsoft.com/office/2007/relationships/hdphoto" Target="../media/hdphoto2.wdp"/><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7.xml"/><Relationship Id="rId5" Type="http://schemas.openxmlformats.org/officeDocument/2006/relationships/image" Target="../media/image13.png"/><Relationship Id="rId4" Type="http://schemas.microsoft.com/office/2007/relationships/hdphoto" Target="../media/hdphoto2.wdp"/></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8.xml"/><Relationship Id="rId4" Type="http://schemas.microsoft.com/office/2007/relationships/hdphoto" Target="../media/hdphoto2.wdp"/></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9.xml"/><Relationship Id="rId5" Type="http://schemas.openxmlformats.org/officeDocument/2006/relationships/image" Target="../media/image7.png"/><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20.xml"/><Relationship Id="rId5" Type="http://schemas.openxmlformats.org/officeDocument/2006/relationships/image" Target="../media/image14.png"/><Relationship Id="rId4" Type="http://schemas.microsoft.com/office/2007/relationships/hdphoto" Target="../media/hdphoto2.wdp"/></Relationships>
</file>

<file path=ppt/slides/_rels/slide2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5" name="文字方塊 4">
            <a:extLst>
              <a:ext uri="{FF2B5EF4-FFF2-40B4-BE49-F238E27FC236}">
                <a16:creationId xmlns:a16="http://schemas.microsoft.com/office/drawing/2014/main" id="{B50D2538-FB44-9FFB-459E-327393CF6F5E}"/>
              </a:ext>
            </a:extLst>
          </p:cNvPr>
          <p:cNvSpPr txBox="1"/>
          <p:nvPr/>
        </p:nvSpPr>
        <p:spPr>
          <a:xfrm>
            <a:off x="5725874" y="1269554"/>
            <a:ext cx="738664" cy="3816424"/>
          </a:xfrm>
          <a:prstGeom prst="rect">
            <a:avLst/>
          </a:prstGeom>
          <a:noFill/>
          <a:effectLst>
            <a:glow>
              <a:schemeClr val="bg1"/>
            </a:glow>
          </a:effectLst>
        </p:spPr>
        <p:txBody>
          <a:bodyPr vert="eaVert" wrap="square" rtlCol="0">
            <a:spAutoFit/>
          </a:bodyPr>
          <a:lstStyle/>
          <a:p>
            <a:r>
              <a:rPr lang="zh-CN" altLang="en-US" sz="3600" b="1" dirty="0">
                <a:solidFill>
                  <a:schemeClr val="bg1"/>
                </a:solidFill>
              </a:rPr>
              <a:t>金剛般若波羅蜜</a:t>
            </a:r>
            <a:r>
              <a:rPr lang="zh-TW" altLang="en-US" sz="36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C0CCF06A-5544-C64D-41E4-95DE31C5A4C8}"/>
              </a:ext>
            </a:extLst>
          </p:cNvPr>
          <p:cNvPicPr>
            <a:picLocks noChangeAspect="1"/>
          </p:cNvPicPr>
          <p:nvPr/>
        </p:nvPicPr>
        <p:blipFill>
          <a:blip r:embed="rId4"/>
          <a:stretch>
            <a:fillRect/>
          </a:stretch>
        </p:blipFill>
        <p:spPr>
          <a:xfrm>
            <a:off x="0" y="0"/>
            <a:ext cx="10919742" cy="6859588"/>
          </a:xfrm>
          <a:prstGeom prst="rect">
            <a:avLst/>
          </a:prstGeom>
        </p:spPr>
      </p:pic>
      <p:sp>
        <p:nvSpPr>
          <p:cNvPr id="6" name="匾額 5" descr="佛學概要十四講表 習講">
            <a:extLst>
              <a:ext uri="{FF2B5EF4-FFF2-40B4-BE49-F238E27FC236}">
                <a16:creationId xmlns:a16="http://schemas.microsoft.com/office/drawing/2014/main" id="{7D07FCC5-C0A9-1314-2832-07129CB5FBCB}"/>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第十六講</a:t>
            </a:r>
            <a:endParaRPr lang="zh-TW" altLang="en-US" dirty="0">
              <a:effectLst>
                <a:glow>
                  <a:schemeClr val="bg1">
                    <a:alpha val="61000"/>
                  </a:schemeClr>
                </a:glow>
              </a:effectLst>
            </a:endParaRPr>
          </a:p>
        </p:txBody>
      </p:sp>
      <p:pic>
        <p:nvPicPr>
          <p:cNvPr id="7" name="圖片 6">
            <a:extLst>
              <a:ext uri="{FF2B5EF4-FFF2-40B4-BE49-F238E27FC236}">
                <a16:creationId xmlns:a16="http://schemas.microsoft.com/office/drawing/2014/main" id="{B45AD3C2-7CD9-3CE5-6516-B6B010294DD2}"/>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8" name="矩形 7">
            <a:extLst>
              <a:ext uri="{FF2B5EF4-FFF2-40B4-BE49-F238E27FC236}">
                <a16:creationId xmlns:a16="http://schemas.microsoft.com/office/drawing/2014/main" id="{BA2B5D28-6D21-4F16-6C02-CEC2486CFAA1}"/>
              </a:ext>
            </a:extLst>
          </p:cNvPr>
          <p:cNvSpPr/>
          <p:nvPr/>
        </p:nvSpPr>
        <p:spPr>
          <a:xfrm>
            <a:off x="3286894" y="981522"/>
            <a:ext cx="504056" cy="936104"/>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97D293BA-1592-9648-930C-F2033B61649E}"/>
              </a:ext>
            </a:extLst>
          </p:cNvPr>
          <p:cNvSpPr/>
          <p:nvPr/>
        </p:nvSpPr>
        <p:spPr>
          <a:xfrm>
            <a:off x="5015086" y="2349674"/>
            <a:ext cx="504056"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152C3B61-68AB-A6CB-20AF-8A476A63523D}"/>
              </a:ext>
            </a:extLst>
          </p:cNvPr>
          <p:cNvSpPr/>
          <p:nvPr/>
        </p:nvSpPr>
        <p:spPr>
          <a:xfrm>
            <a:off x="7535366" y="3285778"/>
            <a:ext cx="504056"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矩形 10">
            <a:extLst>
              <a:ext uri="{FF2B5EF4-FFF2-40B4-BE49-F238E27FC236}">
                <a16:creationId xmlns:a16="http://schemas.microsoft.com/office/drawing/2014/main" id="{9C2577CC-E822-E906-36FB-A232F0AC584F}"/>
              </a:ext>
            </a:extLst>
          </p:cNvPr>
          <p:cNvSpPr/>
          <p:nvPr/>
        </p:nvSpPr>
        <p:spPr>
          <a:xfrm>
            <a:off x="6167214" y="4221882"/>
            <a:ext cx="504056" cy="108012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矩形 11">
            <a:extLst>
              <a:ext uri="{FF2B5EF4-FFF2-40B4-BE49-F238E27FC236}">
                <a16:creationId xmlns:a16="http://schemas.microsoft.com/office/drawing/2014/main" id="{82DE8219-8B56-F3FB-528D-41A109F6843F}"/>
              </a:ext>
            </a:extLst>
          </p:cNvPr>
          <p:cNvSpPr/>
          <p:nvPr/>
        </p:nvSpPr>
        <p:spPr>
          <a:xfrm>
            <a:off x="5087094" y="5806058"/>
            <a:ext cx="504056" cy="108012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1193364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BC0134CD-7AB4-CDB9-2E0D-B194F2399513}"/>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第十六講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3B670766-D767-BAD4-E1F6-48E0A76F913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96790E8E-206B-58FC-B771-B0BCA65691EE}"/>
              </a:ext>
            </a:extLst>
          </p:cNvPr>
          <p:cNvSpPr txBox="1"/>
          <p:nvPr/>
        </p:nvSpPr>
        <p:spPr>
          <a:xfrm>
            <a:off x="7578817" y="711073"/>
            <a:ext cx="212365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「須菩提。譬如人身長大。須菩提言。世尊。如來說人身長大。則為非大身。是名大身。」</a:t>
            </a:r>
          </a:p>
        </p:txBody>
      </p:sp>
      <p:sp>
        <p:nvSpPr>
          <p:cNvPr id="5" name="文字方塊 4">
            <a:extLst>
              <a:ext uri="{FF2B5EF4-FFF2-40B4-BE49-F238E27FC236}">
                <a16:creationId xmlns:a16="http://schemas.microsoft.com/office/drawing/2014/main" id="{F2F36B92-DFBD-926B-258C-F34870C0BD35}"/>
              </a:ext>
            </a:extLst>
          </p:cNvPr>
          <p:cNvSpPr txBox="1"/>
          <p:nvPr/>
        </p:nvSpPr>
        <p:spPr>
          <a:xfrm>
            <a:off x="4578612" y="711074"/>
            <a:ext cx="2769989"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上來約名號、約果德、約諸法，以明如，皆是法說。此約報身明如，則是喻說。恐聞法說不了然，因喻而得了然也。</a:t>
            </a:r>
          </a:p>
        </p:txBody>
      </p:sp>
      <p:pic>
        <p:nvPicPr>
          <p:cNvPr id="7" name="圖片 6">
            <a:extLst>
              <a:ext uri="{FF2B5EF4-FFF2-40B4-BE49-F238E27FC236}">
                <a16:creationId xmlns:a16="http://schemas.microsoft.com/office/drawing/2014/main" id="{0B179E84-2675-BD99-C2B2-F75DDF78F368}"/>
              </a:ext>
            </a:extLst>
          </p:cNvPr>
          <p:cNvPicPr>
            <a:picLocks noChangeAspect="1"/>
          </p:cNvPicPr>
          <p:nvPr/>
        </p:nvPicPr>
        <p:blipFill>
          <a:blip r:embed="rId5"/>
          <a:stretch>
            <a:fillRect/>
          </a:stretch>
        </p:blipFill>
        <p:spPr>
          <a:xfrm>
            <a:off x="9932692" y="837506"/>
            <a:ext cx="911620" cy="3033023"/>
          </a:xfrm>
          <a:prstGeom prst="rect">
            <a:avLst/>
          </a:prstGeom>
        </p:spPr>
      </p:pic>
      <p:sp>
        <p:nvSpPr>
          <p:cNvPr id="8" name="文字方塊 7">
            <a:extLst>
              <a:ext uri="{FF2B5EF4-FFF2-40B4-BE49-F238E27FC236}">
                <a16:creationId xmlns:a16="http://schemas.microsoft.com/office/drawing/2014/main" id="{B0E4A0FF-FF04-D800-263E-E30AC3A03C33}"/>
              </a:ext>
            </a:extLst>
          </p:cNvPr>
          <p:cNvSpPr txBox="1"/>
          <p:nvPr/>
        </p:nvSpPr>
        <p:spPr>
          <a:xfrm>
            <a:off x="991896" y="711074"/>
            <a:ext cx="3416320"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約性言，法身非相，不落長短大小數量，故曰</a:t>
            </a:r>
            <a:r>
              <a:rPr lang="en-US" altLang="zh-TW" sz="2800" b="1" dirty="0">
                <a:solidFill>
                  <a:schemeClr val="bg1"/>
                </a:solidFill>
              </a:rPr>
              <a:t>『</a:t>
            </a:r>
            <a:r>
              <a:rPr lang="zh-TW" altLang="en-US" sz="2800" b="1" dirty="0">
                <a:solidFill>
                  <a:schemeClr val="bg1"/>
                </a:solidFill>
              </a:rPr>
              <a:t>則非大身</a:t>
            </a:r>
            <a:r>
              <a:rPr lang="en-US" altLang="zh-TW" sz="2800" b="1" dirty="0">
                <a:solidFill>
                  <a:schemeClr val="bg1"/>
                </a:solidFill>
              </a:rPr>
              <a:t>』</a:t>
            </a:r>
            <a:r>
              <a:rPr lang="zh-TW" altLang="en-US" sz="2800" b="1" dirty="0">
                <a:solidFill>
                  <a:schemeClr val="bg1"/>
                </a:solidFill>
              </a:rPr>
              <a:t>。約相言，則名報身，故曰</a:t>
            </a:r>
            <a:r>
              <a:rPr lang="en-US" altLang="zh-TW" sz="2800" b="1" dirty="0">
                <a:solidFill>
                  <a:schemeClr val="bg1"/>
                </a:solidFill>
              </a:rPr>
              <a:t>『</a:t>
            </a:r>
            <a:r>
              <a:rPr lang="zh-TW" altLang="en-US" sz="2800" b="1" dirty="0">
                <a:solidFill>
                  <a:schemeClr val="bg1"/>
                </a:solidFill>
              </a:rPr>
              <a:t>是名大身</a:t>
            </a:r>
            <a:r>
              <a:rPr lang="en-US" altLang="zh-TW" sz="2800" b="1" dirty="0">
                <a:solidFill>
                  <a:schemeClr val="bg1"/>
                </a:solidFill>
              </a:rPr>
              <a:t>』</a:t>
            </a:r>
            <a:r>
              <a:rPr lang="zh-TW" altLang="en-US" sz="2800" b="1" dirty="0">
                <a:solidFill>
                  <a:schemeClr val="bg1"/>
                </a:solidFill>
              </a:rPr>
              <a:t>。足見報身與法身，不一不異矣。</a:t>
            </a:r>
          </a:p>
        </p:txBody>
      </p:sp>
    </p:spTree>
    <p:extLst>
      <p:ext uri="{BB962C8B-B14F-4D97-AF65-F5344CB8AC3E}">
        <p14:creationId xmlns:p14="http://schemas.microsoft.com/office/powerpoint/2010/main" val="18122416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descr="一張含有 文字, 圖畫, 圖解, 地圖 的圖片&#10;&#10;自動產生的描述">
            <a:extLst>
              <a:ext uri="{FF2B5EF4-FFF2-40B4-BE49-F238E27FC236}">
                <a16:creationId xmlns:a16="http://schemas.microsoft.com/office/drawing/2014/main" id="{65CA5EF4-E081-5726-C01E-4D229DD626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906859" cy="6859588"/>
          </a:xfrm>
          <a:prstGeom prst="rect">
            <a:avLst/>
          </a:prstGeom>
        </p:spPr>
      </p:pic>
      <p:pic>
        <p:nvPicPr>
          <p:cNvPr id="9" name="圖片 8">
            <a:extLst>
              <a:ext uri="{FF2B5EF4-FFF2-40B4-BE49-F238E27FC236}">
                <a16:creationId xmlns:a16="http://schemas.microsoft.com/office/drawing/2014/main" id="{E5BBA750-72F6-DA30-969C-061050C375F9}"/>
              </a:ext>
            </a:extLst>
          </p:cNvPr>
          <p:cNvPicPr>
            <a:picLocks noChangeAspect="1"/>
          </p:cNvPicPr>
          <p:nvPr/>
        </p:nvPicPr>
        <p:blipFill>
          <a:blip r:embed="rId4"/>
          <a:stretch>
            <a:fillRect/>
          </a:stretch>
        </p:blipFill>
        <p:spPr>
          <a:xfrm>
            <a:off x="4943078" y="1197546"/>
            <a:ext cx="7184502" cy="4680520"/>
          </a:xfrm>
          <a:prstGeom prst="rect">
            <a:avLst/>
          </a:prstGeom>
        </p:spPr>
      </p:pic>
    </p:spTree>
    <p:extLst>
      <p:ext uri="{BB962C8B-B14F-4D97-AF65-F5344CB8AC3E}">
        <p14:creationId xmlns:p14="http://schemas.microsoft.com/office/powerpoint/2010/main" val="37214271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77328610-ABA5-C219-3833-DC8590E0505F}"/>
              </a:ext>
            </a:extLst>
          </p:cNvPr>
          <p:cNvSpPr txBox="1"/>
          <p:nvPr/>
        </p:nvSpPr>
        <p:spPr>
          <a:xfrm>
            <a:off x="9551590" y="726692"/>
            <a:ext cx="212365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得此報身之果，猶曰非身、是名，是佛不住此身相也。故菩薩修因時，應無所住，而生六度之心。</a:t>
            </a:r>
          </a:p>
        </p:txBody>
      </p:sp>
      <p:sp>
        <p:nvSpPr>
          <p:cNvPr id="8" name="文字方塊 7">
            <a:extLst>
              <a:ext uri="{FF2B5EF4-FFF2-40B4-BE49-F238E27FC236}">
                <a16:creationId xmlns:a16="http://schemas.microsoft.com/office/drawing/2014/main" id="{EB921D05-080D-D1DC-5C60-CBA251498ED3}"/>
              </a:ext>
            </a:extLst>
          </p:cNvPr>
          <p:cNvSpPr txBox="1"/>
          <p:nvPr/>
        </p:nvSpPr>
        <p:spPr>
          <a:xfrm>
            <a:off x="682800" y="726693"/>
            <a:ext cx="8648521" cy="5166992"/>
          </a:xfrm>
          <a:prstGeom prst="rect">
            <a:avLst/>
          </a:prstGeom>
          <a:noFill/>
        </p:spPr>
        <p:txBody>
          <a:bodyPr vert="eaVert" wrap="square" rtlCol="0">
            <a:spAutoFit/>
          </a:bodyPr>
          <a:lstStyle/>
          <a:p>
            <a:pPr>
              <a:lnSpc>
                <a:spcPts val="4400"/>
              </a:lnSpc>
            </a:pPr>
            <a:r>
              <a:rPr lang="zh-TW" altLang="en-US" sz="2800" dirty="0">
                <a:solidFill>
                  <a:srgbClr val="FFFF00"/>
                </a:solidFill>
              </a:rPr>
              <a:t>這是把經上用的「即非、是名」的深義，為我們表示出來。佛得這樣的果報，並沒有執著：「我得這樣的果！」如果他有一念執著，那他是凡夫。為什麼？四相具足。在過去我們以為法身大士不執著了，權小菩薩應該還有執著，讀了</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這才恍然大悟，小乘初果須陀洹，證得須陀洹，也沒有感覺得我證得須陀洹，沒有這個念頭，心裡頭乾乾淨淨，若無其事！原來人家入這個境界心清淨，若無其事。佛成了佛，報身圓滿現前，也若無其事，也沒有執著。佛不住身相，不執著！ </a:t>
            </a:r>
          </a:p>
        </p:txBody>
      </p:sp>
    </p:spTree>
    <p:extLst>
      <p:ext uri="{BB962C8B-B14F-4D97-AF65-F5344CB8AC3E}">
        <p14:creationId xmlns:p14="http://schemas.microsoft.com/office/powerpoint/2010/main" val="10483922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E37C3B9-837C-7C78-493B-9A27B86A9BD0}"/>
              </a:ext>
            </a:extLst>
          </p:cNvPr>
          <p:cNvSpPr txBox="1"/>
          <p:nvPr/>
        </p:nvSpPr>
        <p:spPr>
          <a:xfrm>
            <a:off x="32880" y="97558"/>
            <a:ext cx="11942783" cy="2015936"/>
          </a:xfrm>
          <a:prstGeom prst="rect">
            <a:avLst/>
          </a:prstGeom>
          <a:noFill/>
        </p:spPr>
        <p:txBody>
          <a:bodyPr wrap="square" rtlCol="0">
            <a:spAutoFit/>
          </a:bodyPr>
          <a:lstStyle/>
          <a:p>
            <a:pPr>
              <a:lnSpc>
                <a:spcPts val="3000"/>
              </a:lnSpc>
            </a:pPr>
            <a:r>
              <a:rPr lang="zh-TW" altLang="en-US" sz="2800" b="1" dirty="0">
                <a:solidFill>
                  <a:schemeClr val="bg1">
                    <a:lumMod val="95000"/>
                  </a:schemeClr>
                </a:solidFill>
              </a:rPr>
              <a:t>爾時，須菩提白佛言：「世尊！善男子、善女人，發阿耨多羅三藐三菩提心，云何應住？云何降伏其心？」 佛告須菩提：「善男子、善女人，發阿耨多羅三藐三菩提心者，當生如是心，我應滅度一切眾生。滅度一切眾生已，而無有一眾生實滅度者。何以故？須菩提！若菩薩有我相、人相、眾生相、壽者相，即非菩薩。所以者何？須菩提！實無有法發阿耨多羅三藐三菩提心者。 </a:t>
            </a:r>
          </a:p>
        </p:txBody>
      </p:sp>
      <p:sp>
        <p:nvSpPr>
          <p:cNvPr id="5" name="文字方塊 4">
            <a:extLst>
              <a:ext uri="{FF2B5EF4-FFF2-40B4-BE49-F238E27FC236}">
                <a16:creationId xmlns:a16="http://schemas.microsoft.com/office/drawing/2014/main" id="{CF1909D8-6DAA-E9E6-DE40-C074662FCBC2}"/>
              </a:ext>
            </a:extLst>
          </p:cNvPr>
          <p:cNvSpPr txBox="1"/>
          <p:nvPr/>
        </p:nvSpPr>
        <p:spPr>
          <a:xfrm>
            <a:off x="124583" y="2277666"/>
            <a:ext cx="12065830" cy="4324261"/>
          </a:xfrm>
          <a:prstGeom prst="rect">
            <a:avLst/>
          </a:prstGeom>
          <a:noFill/>
        </p:spPr>
        <p:txBody>
          <a:bodyPr wrap="square" rtlCol="0">
            <a:spAutoFit/>
          </a:bodyPr>
          <a:lstStyle/>
          <a:p>
            <a:pPr>
              <a:lnSpc>
                <a:spcPts val="3000"/>
              </a:lnSpc>
            </a:pPr>
            <a:r>
              <a:rPr lang="en-US" altLang="zh-TW" sz="2800" b="1" dirty="0">
                <a:solidFill>
                  <a:schemeClr val="bg1">
                    <a:lumMod val="95000"/>
                  </a:schemeClr>
                </a:solidFill>
              </a:rPr>
              <a:t>Then </a:t>
            </a:r>
            <a:r>
              <a:rPr lang="en-US" altLang="zh-TW" sz="2800" b="1" dirty="0" err="1">
                <a:solidFill>
                  <a:schemeClr val="bg1">
                    <a:lumMod val="95000"/>
                  </a:schemeClr>
                </a:solidFill>
              </a:rPr>
              <a:t>Subhūti</a:t>
            </a:r>
            <a:r>
              <a:rPr lang="en-US" altLang="zh-TW" sz="2800" b="1" dirty="0">
                <a:solidFill>
                  <a:schemeClr val="bg1">
                    <a:lumMod val="95000"/>
                  </a:schemeClr>
                </a:solidFill>
              </a:rPr>
              <a:t> addressed the Buddha, saying: “World-honored One, if good sons and good daughters would like to arouse the aspiration for peerless perfect enlightenment,  why should they mentally abide, and why should they gain mastery over their thoughts?”</a:t>
            </a:r>
          </a:p>
          <a:p>
            <a:pPr>
              <a:lnSpc>
                <a:spcPts val="3000"/>
              </a:lnSpc>
            </a:pPr>
            <a:r>
              <a:rPr lang="en-US" altLang="zh-TW" sz="2800" b="1" dirty="0">
                <a:solidFill>
                  <a:schemeClr val="bg1">
                    <a:lumMod val="95000"/>
                  </a:schemeClr>
                </a:solidFill>
              </a:rPr>
              <a:t>The Buddha said to </a:t>
            </a:r>
            <a:r>
              <a:rPr lang="en-US" altLang="zh-TW" sz="2800" b="1" dirty="0" err="1">
                <a:solidFill>
                  <a:schemeClr val="bg1">
                    <a:lumMod val="95000"/>
                  </a:schemeClr>
                </a:solidFill>
              </a:rPr>
              <a:t>Subhūti</a:t>
            </a:r>
            <a:r>
              <a:rPr lang="en-US" altLang="zh-TW" sz="2800" b="1" dirty="0">
                <a:solidFill>
                  <a:schemeClr val="bg1">
                    <a:lumMod val="95000"/>
                  </a:schemeClr>
                </a:solidFill>
              </a:rPr>
              <a:t>: “Good sons and good daughters who want to arouse the aspiration for peerless perfect enlightenment should think like this: ‘I will save all sentient beings.’ Yet when all sentient beings have been liberated, in fact, not a single sentient being has been liberated. And why not? </a:t>
            </a:r>
            <a:r>
              <a:rPr lang="en-US" altLang="zh-TW" sz="2800" b="1" dirty="0" err="1">
                <a:solidFill>
                  <a:schemeClr val="bg1">
                    <a:lumMod val="95000"/>
                  </a:schemeClr>
                </a:solidFill>
              </a:rPr>
              <a:t>Subhūti</a:t>
            </a:r>
            <a:r>
              <a:rPr lang="en-US" altLang="zh-TW" sz="2800" b="1" dirty="0">
                <a:solidFill>
                  <a:schemeClr val="bg1">
                    <a:lumMod val="95000"/>
                  </a:schemeClr>
                </a:solidFill>
              </a:rPr>
              <a:t>, if a bodhisattva holds the notion of a self, the notion of person, the notion of sentient being, and the notion of life span, then he is not a bodhisattva. Why? </a:t>
            </a:r>
            <a:r>
              <a:rPr lang="en-US" altLang="zh-TW" sz="2800" b="1" dirty="0" err="1">
                <a:solidFill>
                  <a:schemeClr val="bg1">
                    <a:lumMod val="95000"/>
                  </a:schemeClr>
                </a:solidFill>
              </a:rPr>
              <a:t>Subhūti</a:t>
            </a:r>
            <a:r>
              <a:rPr lang="en-US" altLang="zh-TW" sz="2800" b="1" dirty="0">
                <a:solidFill>
                  <a:schemeClr val="bg1">
                    <a:lumMod val="95000"/>
                  </a:schemeClr>
                </a:solidFill>
              </a:rPr>
              <a:t>, there is actually no such a thing as peerless perfect enlightenment.”</a:t>
            </a:r>
          </a:p>
        </p:txBody>
      </p:sp>
    </p:spTree>
    <p:extLst>
      <p:ext uri="{BB962C8B-B14F-4D97-AF65-F5344CB8AC3E}">
        <p14:creationId xmlns:p14="http://schemas.microsoft.com/office/powerpoint/2010/main" val="31414586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B12E6DD-7144-8C10-4739-49684DC82A67}"/>
              </a:ext>
            </a:extLst>
          </p:cNvPr>
          <p:cNvSpPr txBox="1"/>
          <p:nvPr/>
        </p:nvSpPr>
        <p:spPr>
          <a:xfrm>
            <a:off x="32880" y="97558"/>
            <a:ext cx="11942783" cy="2249847"/>
          </a:xfrm>
          <a:prstGeom prst="rect">
            <a:avLst/>
          </a:prstGeom>
          <a:noFill/>
        </p:spPr>
        <p:txBody>
          <a:bodyPr wrap="square" rtlCol="0">
            <a:spAutoFit/>
          </a:bodyPr>
          <a:lstStyle/>
          <a:p>
            <a:pPr>
              <a:lnSpc>
                <a:spcPts val="2700"/>
              </a:lnSpc>
            </a:pPr>
            <a:r>
              <a:rPr lang="zh-TW" altLang="en-US" sz="2800" b="1" dirty="0">
                <a:solidFill>
                  <a:schemeClr val="bg1">
                    <a:lumMod val="95000"/>
                  </a:schemeClr>
                </a:solidFill>
              </a:rPr>
              <a:t>須菩提、於意云何。如來於然燈佛所有法得阿耨多羅三藐三菩提不。不也世尊。如我解佛所說義、佛於然燈佛所無有法得阿耨多羅三藐三菩提。佛言、如是如是。須菩提、實無有法如來得阿耨多羅三藐三菩提。須菩提、若有法如來得阿耨多羅三藐三菩提者、然燈佛則不與我受記、汝於來世當得作佛、號釋迦牟尼。以實無有法得阿耨多羅三藐三菩提、是故然燈佛與我受記作是言、汝於來世當得作佛號釋迦牟尼。</a:t>
            </a:r>
          </a:p>
        </p:txBody>
      </p:sp>
      <p:sp>
        <p:nvSpPr>
          <p:cNvPr id="5" name="文字方塊 4">
            <a:extLst>
              <a:ext uri="{FF2B5EF4-FFF2-40B4-BE49-F238E27FC236}">
                <a16:creationId xmlns:a16="http://schemas.microsoft.com/office/drawing/2014/main" id="{5C79555D-BCB2-26F6-7F17-D5AC65638F1D}"/>
              </a:ext>
            </a:extLst>
          </p:cNvPr>
          <p:cNvSpPr txBox="1"/>
          <p:nvPr/>
        </p:nvSpPr>
        <p:spPr>
          <a:xfrm>
            <a:off x="124583" y="2205658"/>
            <a:ext cx="12065830" cy="4765279"/>
          </a:xfrm>
          <a:prstGeom prst="rect">
            <a:avLst/>
          </a:prstGeom>
          <a:noFill/>
        </p:spPr>
        <p:txBody>
          <a:bodyPr wrap="square" rtlCol="0">
            <a:spAutoFit/>
          </a:bodyPr>
          <a:lstStyle/>
          <a:p>
            <a:pPr>
              <a:lnSpc>
                <a:spcPts val="27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what do you think? When the Tathāgata was with </a:t>
            </a:r>
            <a:r>
              <a:rPr lang="en-US" altLang="zh-TW" sz="2800" b="1" dirty="0" err="1">
                <a:solidFill>
                  <a:schemeClr val="bg1">
                    <a:lumMod val="95000"/>
                  </a:schemeClr>
                </a:solidFill>
              </a:rPr>
              <a:t>Dīpaṃkara</a:t>
            </a:r>
            <a:r>
              <a:rPr lang="en-US" altLang="zh-TW" sz="2800" b="1" dirty="0">
                <a:solidFill>
                  <a:schemeClr val="bg1">
                    <a:lumMod val="95000"/>
                  </a:schemeClr>
                </a:solidFill>
              </a:rPr>
              <a:t> Buddha, was there any such a thing as peerless perfect </a:t>
            </a:r>
            <a:r>
              <a:rPr lang="en-US" altLang="zh-TW" sz="2800" b="1" dirty="0" err="1">
                <a:solidFill>
                  <a:schemeClr val="bg1">
                    <a:lumMod val="95000"/>
                  </a:schemeClr>
                </a:solidFill>
              </a:rPr>
              <a:t>enlightenment?”“No</a:t>
            </a:r>
            <a:r>
              <a:rPr lang="en-US" altLang="zh-TW" sz="2800" b="1" dirty="0">
                <a:solidFill>
                  <a:schemeClr val="bg1">
                    <a:lumMod val="95000"/>
                  </a:schemeClr>
                </a:solidFill>
              </a:rPr>
              <a:t>, World-honored One. As I understand the content of your teaching, when you were with </a:t>
            </a:r>
            <a:r>
              <a:rPr lang="en-US" altLang="zh-TW" sz="2800" b="1" dirty="0" err="1">
                <a:solidFill>
                  <a:schemeClr val="bg1">
                    <a:lumMod val="95000"/>
                  </a:schemeClr>
                </a:solidFill>
              </a:rPr>
              <a:t>Dīpaṃkara</a:t>
            </a:r>
            <a:r>
              <a:rPr lang="en-US" altLang="zh-TW" sz="2800" b="1" dirty="0">
                <a:solidFill>
                  <a:schemeClr val="bg1">
                    <a:lumMod val="95000"/>
                  </a:schemeClr>
                </a:solidFill>
              </a:rPr>
              <a:t> Buddha, there was no thing as peerless perfect enlightenment.”</a:t>
            </a:r>
          </a:p>
          <a:p>
            <a:pPr>
              <a:lnSpc>
                <a:spcPts val="2700"/>
              </a:lnSpc>
            </a:pPr>
            <a:r>
              <a:rPr lang="en-US" altLang="zh-TW" sz="2800" b="1" dirty="0">
                <a:solidFill>
                  <a:schemeClr val="bg1">
                    <a:lumMod val="95000"/>
                  </a:schemeClr>
                </a:solidFill>
              </a:rPr>
              <a:t>The Buddha said, “Correct, correct. </a:t>
            </a:r>
            <a:r>
              <a:rPr lang="en-US" altLang="zh-TW" sz="2800" b="1" dirty="0" err="1">
                <a:solidFill>
                  <a:schemeClr val="bg1">
                    <a:lumMod val="95000"/>
                  </a:schemeClr>
                </a:solidFill>
              </a:rPr>
              <a:t>Subhūti</a:t>
            </a:r>
            <a:r>
              <a:rPr lang="en-US" altLang="zh-TW" sz="2800" b="1" dirty="0">
                <a:solidFill>
                  <a:schemeClr val="bg1">
                    <a:lumMod val="95000"/>
                  </a:schemeClr>
                </a:solidFill>
              </a:rPr>
              <a:t>, there is, in fact, no such thing as the attainment of peerless perfect enlightenment by the Tathāgata. </a:t>
            </a:r>
            <a:r>
              <a:rPr lang="en-US" altLang="zh-TW" sz="2800" b="1" dirty="0" err="1">
                <a:solidFill>
                  <a:schemeClr val="bg1">
                    <a:lumMod val="95000"/>
                  </a:schemeClr>
                </a:solidFill>
              </a:rPr>
              <a:t>Subhūti</a:t>
            </a:r>
            <a:r>
              <a:rPr lang="en-US" altLang="zh-TW" sz="2800" b="1" dirty="0">
                <a:solidFill>
                  <a:schemeClr val="bg1">
                    <a:lumMod val="95000"/>
                  </a:schemeClr>
                </a:solidFill>
              </a:rPr>
              <a:t>, if there were such a thing as the attainment of peerless perfect enlightenment by the Tathāgata, </a:t>
            </a:r>
            <a:r>
              <a:rPr lang="en-US" altLang="zh-TW" sz="2800" b="1" dirty="0" err="1">
                <a:solidFill>
                  <a:schemeClr val="bg1">
                    <a:lumMod val="95000"/>
                  </a:schemeClr>
                </a:solidFill>
              </a:rPr>
              <a:t>Dīpaṃkara</a:t>
            </a:r>
            <a:r>
              <a:rPr lang="en-US" altLang="zh-TW" sz="2800" b="1" dirty="0">
                <a:solidFill>
                  <a:schemeClr val="bg1">
                    <a:lumMod val="95000"/>
                  </a:schemeClr>
                </a:solidFill>
              </a:rPr>
              <a:t> Buddha would not have conferred upon me </a:t>
            </a:r>
            <a:r>
              <a:rPr lang="en-US" altLang="zh-TW" sz="2800" b="1" dirty="0" err="1">
                <a:solidFill>
                  <a:schemeClr val="bg1">
                    <a:lumMod val="95000"/>
                  </a:schemeClr>
                </a:solidFill>
              </a:rPr>
              <a:t>theprediction</a:t>
            </a:r>
            <a:r>
              <a:rPr lang="en-US" altLang="zh-TW" sz="2800" b="1" dirty="0">
                <a:solidFill>
                  <a:schemeClr val="bg1">
                    <a:lumMod val="95000"/>
                  </a:schemeClr>
                </a:solidFill>
              </a:rPr>
              <a:t> of attainment of </a:t>
            </a:r>
            <a:r>
              <a:rPr lang="en-US" altLang="zh-TW" sz="2800" b="1" dirty="0" err="1">
                <a:solidFill>
                  <a:schemeClr val="bg1">
                    <a:lumMod val="95000"/>
                  </a:schemeClr>
                </a:solidFill>
              </a:rPr>
              <a:t>buddhahood</a:t>
            </a:r>
            <a:r>
              <a:rPr lang="en-US" altLang="zh-TW" sz="2800" b="1" dirty="0">
                <a:solidFill>
                  <a:schemeClr val="bg1">
                    <a:lumMod val="95000"/>
                  </a:schemeClr>
                </a:solidFill>
              </a:rPr>
              <a:t>, saying, ‘You will attain </a:t>
            </a:r>
            <a:r>
              <a:rPr lang="en-US" altLang="zh-TW" sz="2800" b="1" dirty="0" err="1">
                <a:solidFill>
                  <a:schemeClr val="bg1">
                    <a:lumMod val="95000"/>
                  </a:schemeClr>
                </a:solidFill>
              </a:rPr>
              <a:t>buddhahood</a:t>
            </a:r>
            <a:r>
              <a:rPr lang="en-US" altLang="zh-TW" sz="2800" b="1" dirty="0">
                <a:solidFill>
                  <a:schemeClr val="bg1">
                    <a:lumMod val="95000"/>
                  </a:schemeClr>
                </a:solidFill>
              </a:rPr>
              <a:t> in the future, with the name </a:t>
            </a:r>
            <a:r>
              <a:rPr lang="en-US" altLang="zh-TW" sz="2800" b="1" dirty="0" err="1">
                <a:solidFill>
                  <a:schemeClr val="bg1">
                    <a:lumMod val="95000"/>
                  </a:schemeClr>
                </a:solidFill>
              </a:rPr>
              <a:t>Śākyamuni</a:t>
            </a:r>
            <a:r>
              <a:rPr lang="en-US" altLang="zh-TW" sz="2800" b="1" dirty="0">
                <a:solidFill>
                  <a:schemeClr val="bg1">
                    <a:lumMod val="95000"/>
                  </a:schemeClr>
                </a:solidFill>
              </a:rPr>
              <a:t>.’It is precisely because there is actually no such thing as the attainment of peerless perfect enlightenment, that </a:t>
            </a:r>
            <a:r>
              <a:rPr lang="en-US" altLang="zh-TW" sz="2800" b="1" dirty="0" err="1">
                <a:solidFill>
                  <a:schemeClr val="bg1">
                    <a:lumMod val="95000"/>
                  </a:schemeClr>
                </a:solidFill>
              </a:rPr>
              <a:t>Dīpaṃkara</a:t>
            </a:r>
            <a:r>
              <a:rPr lang="en-US" altLang="zh-TW" sz="2800" b="1" dirty="0">
                <a:solidFill>
                  <a:schemeClr val="bg1">
                    <a:lumMod val="95000"/>
                  </a:schemeClr>
                </a:solidFill>
              </a:rPr>
              <a:t> Buddha conferred the prediction of </a:t>
            </a:r>
            <a:r>
              <a:rPr lang="en-US" altLang="zh-TW" sz="2800" b="1" dirty="0" err="1">
                <a:solidFill>
                  <a:schemeClr val="bg1">
                    <a:lumMod val="95000"/>
                  </a:schemeClr>
                </a:solidFill>
              </a:rPr>
              <a:t>buddhahood</a:t>
            </a:r>
            <a:r>
              <a:rPr lang="en-US" altLang="zh-TW" sz="2800" b="1" dirty="0">
                <a:solidFill>
                  <a:schemeClr val="bg1">
                    <a:lumMod val="95000"/>
                  </a:schemeClr>
                </a:solidFill>
              </a:rPr>
              <a:t> upon me, saying, ‘You will attain </a:t>
            </a:r>
            <a:r>
              <a:rPr lang="en-US" altLang="zh-TW" sz="2800" b="1" dirty="0" err="1">
                <a:solidFill>
                  <a:schemeClr val="bg1">
                    <a:lumMod val="95000"/>
                  </a:schemeClr>
                </a:solidFill>
              </a:rPr>
              <a:t>buddhahood</a:t>
            </a:r>
            <a:r>
              <a:rPr lang="en-US" altLang="zh-TW" sz="2800" b="1" dirty="0">
                <a:solidFill>
                  <a:schemeClr val="bg1">
                    <a:lumMod val="95000"/>
                  </a:schemeClr>
                </a:solidFill>
              </a:rPr>
              <a:t> in the future, with the name </a:t>
            </a:r>
            <a:r>
              <a:rPr lang="en-US" altLang="zh-TW" sz="2800" b="1" dirty="0" err="1">
                <a:solidFill>
                  <a:schemeClr val="bg1">
                    <a:lumMod val="95000"/>
                  </a:schemeClr>
                </a:solidFill>
              </a:rPr>
              <a:t>Śākyamuni</a:t>
            </a:r>
            <a:r>
              <a:rPr lang="en-US" altLang="zh-TW" sz="2800" b="1" dirty="0">
                <a:solidFill>
                  <a:schemeClr val="bg1">
                    <a:lumMod val="95000"/>
                  </a:schemeClr>
                </a:solidFill>
              </a:rPr>
              <a:t>.’”</a:t>
            </a:r>
          </a:p>
        </p:txBody>
      </p:sp>
    </p:spTree>
    <p:extLst>
      <p:ext uri="{BB962C8B-B14F-4D97-AF65-F5344CB8AC3E}">
        <p14:creationId xmlns:p14="http://schemas.microsoft.com/office/powerpoint/2010/main" val="3696791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18C182F-7D7A-1ED7-04F2-4DF7D9454117}"/>
              </a:ext>
            </a:extLst>
          </p:cNvPr>
          <p:cNvSpPr txBox="1"/>
          <p:nvPr/>
        </p:nvSpPr>
        <p:spPr>
          <a:xfrm>
            <a:off x="106582" y="45418"/>
            <a:ext cx="11942783" cy="2554545"/>
          </a:xfrm>
          <a:prstGeom prst="rect">
            <a:avLst/>
          </a:prstGeom>
          <a:noFill/>
        </p:spPr>
        <p:txBody>
          <a:bodyPr wrap="square" rtlCol="0">
            <a:spAutoFit/>
          </a:bodyPr>
          <a:lstStyle/>
          <a:p>
            <a:pPr>
              <a:lnSpc>
                <a:spcPts val="3200"/>
              </a:lnSpc>
            </a:pPr>
            <a:r>
              <a:rPr lang="zh-TW" altLang="en-US" sz="2800" b="1" dirty="0">
                <a:solidFill>
                  <a:schemeClr val="bg1">
                    <a:lumMod val="95000"/>
                  </a:schemeClr>
                </a:solidFill>
              </a:rPr>
              <a:t>何以故。如來者卽諸法如義。若有人言如來得阿耨多羅三藐三菩提、須菩提、實無有法佛得阿耨多羅三藐三菩提。須菩提、如來所得阿耨多羅三藐三菩提、於是中無實無虛。是故如來說一切法皆是佛法。須菩提、所言一切法者、卽非一切法。是故名一切法。</a:t>
            </a:r>
            <a:endParaRPr lang="en-US" altLang="zh-TW" sz="2800" b="1" dirty="0">
              <a:solidFill>
                <a:schemeClr val="bg1">
                  <a:lumMod val="95000"/>
                </a:schemeClr>
              </a:solidFill>
            </a:endParaRPr>
          </a:p>
          <a:p>
            <a:pPr>
              <a:lnSpc>
                <a:spcPts val="3200"/>
              </a:lnSpc>
            </a:pPr>
            <a:r>
              <a:rPr lang="zh-TW" altLang="en-US" sz="2800" b="1" dirty="0">
                <a:solidFill>
                  <a:schemeClr val="bg1">
                    <a:lumMod val="95000"/>
                  </a:schemeClr>
                </a:solidFill>
              </a:rPr>
              <a:t>須菩提、譬如人身長大。須菩提言。世尊。如來說人身長大則爲非大身。是名大身。</a:t>
            </a:r>
          </a:p>
        </p:txBody>
      </p:sp>
      <p:sp>
        <p:nvSpPr>
          <p:cNvPr id="5" name="文字方塊 4">
            <a:extLst>
              <a:ext uri="{FF2B5EF4-FFF2-40B4-BE49-F238E27FC236}">
                <a16:creationId xmlns:a16="http://schemas.microsoft.com/office/drawing/2014/main" id="{76564275-B195-9119-548E-866DBB04019E}"/>
              </a:ext>
            </a:extLst>
          </p:cNvPr>
          <p:cNvSpPr txBox="1"/>
          <p:nvPr/>
        </p:nvSpPr>
        <p:spPr>
          <a:xfrm>
            <a:off x="62291" y="2599963"/>
            <a:ext cx="12065830" cy="4196020"/>
          </a:xfrm>
          <a:prstGeom prst="rect">
            <a:avLst/>
          </a:prstGeom>
          <a:noFill/>
        </p:spPr>
        <p:txBody>
          <a:bodyPr wrap="square" rtlCol="0">
            <a:spAutoFit/>
          </a:bodyPr>
          <a:lstStyle/>
          <a:p>
            <a:pPr>
              <a:lnSpc>
                <a:spcPts val="3200"/>
              </a:lnSpc>
            </a:pPr>
            <a:r>
              <a:rPr lang="en-US" altLang="zh-TW" sz="2800" b="1" dirty="0">
                <a:solidFill>
                  <a:schemeClr val="bg1">
                    <a:lumMod val="95000"/>
                  </a:schemeClr>
                </a:solidFill>
              </a:rPr>
              <a:t>“And why? Because ‘Tathagata’ means ‘all phenomena (dharmas) as they really are.’ </a:t>
            </a:r>
            <a:r>
              <a:rPr lang="en-US" altLang="zh-TW" sz="2800" b="1" dirty="0" err="1">
                <a:solidFill>
                  <a:schemeClr val="bg1">
                    <a:lumMod val="95000"/>
                  </a:schemeClr>
                </a:solidFill>
              </a:rPr>
              <a:t>Subhūti</a:t>
            </a:r>
            <a:r>
              <a:rPr lang="en-US" altLang="zh-TW" sz="2800" b="1" dirty="0">
                <a:solidFill>
                  <a:schemeClr val="bg1">
                    <a:lumMod val="95000"/>
                  </a:schemeClr>
                </a:solidFill>
              </a:rPr>
              <a:t>, if someone says that the Tathāgata attains peerless perfect enlightenment, there is in fact, no such thing as the Buddha attaining peerless perfect enlightenment. </a:t>
            </a:r>
            <a:r>
              <a:rPr lang="en-US" altLang="zh-TW" sz="2800" b="1" dirty="0" err="1">
                <a:solidFill>
                  <a:schemeClr val="bg1">
                    <a:lumMod val="95000"/>
                  </a:schemeClr>
                </a:solidFill>
              </a:rPr>
              <a:t>Subhūti</a:t>
            </a:r>
            <a:r>
              <a:rPr lang="en-US" altLang="zh-TW" sz="2800" b="1" dirty="0">
                <a:solidFill>
                  <a:schemeClr val="bg1">
                    <a:lumMod val="95000"/>
                  </a:schemeClr>
                </a:solidFill>
              </a:rPr>
              <a:t>, the peerless perfect enlightenment attained by the Tathāgata is neither real nor unreal. Therefore the Tathāgata teaches that all dharmas are the </a:t>
            </a:r>
            <a:r>
              <a:rPr lang="en-US" altLang="zh-TW" sz="2800" b="1" dirty="0" err="1">
                <a:solidFill>
                  <a:schemeClr val="bg1">
                    <a:lumMod val="95000"/>
                  </a:schemeClr>
                </a:solidFill>
              </a:rPr>
              <a:t>buddhadharma</a:t>
            </a:r>
            <a:r>
              <a:rPr lang="en-US" altLang="zh-TW" sz="2800" b="1" dirty="0">
                <a:solidFill>
                  <a:schemeClr val="bg1">
                    <a:lumMod val="95000"/>
                  </a:schemeClr>
                </a:solidFill>
              </a:rPr>
              <a:t>. </a:t>
            </a:r>
            <a:r>
              <a:rPr lang="en-US" altLang="zh-TW" sz="2800" b="1" dirty="0" err="1">
                <a:solidFill>
                  <a:schemeClr val="bg1">
                    <a:lumMod val="95000"/>
                  </a:schemeClr>
                </a:solidFill>
              </a:rPr>
              <a:t>Subhūti</a:t>
            </a:r>
            <a:r>
              <a:rPr lang="en-US" altLang="zh-TW" sz="2800" b="1" dirty="0">
                <a:solidFill>
                  <a:schemeClr val="bg1">
                    <a:lumMod val="95000"/>
                  </a:schemeClr>
                </a:solidFill>
              </a:rPr>
              <a:t>, those things that are described as ‘all dharmas’ are not all dharmas. Therefore they are called ‘all dharmas.’” </a:t>
            </a:r>
          </a:p>
          <a:p>
            <a:pPr>
              <a:lnSpc>
                <a:spcPts val="32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please take, for example, the case of a large human body.”</a:t>
            </a:r>
          </a:p>
          <a:p>
            <a:pPr>
              <a:lnSpc>
                <a:spcPts val="3200"/>
              </a:lnSpc>
            </a:pPr>
            <a:r>
              <a:rPr lang="en-US" altLang="zh-TW" sz="2800" b="1" dirty="0" err="1">
                <a:solidFill>
                  <a:schemeClr val="bg1">
                    <a:lumMod val="95000"/>
                  </a:schemeClr>
                </a:solidFill>
              </a:rPr>
              <a:t>Subhūti</a:t>
            </a:r>
            <a:r>
              <a:rPr lang="en-US" altLang="zh-TW" sz="2800" b="1" dirty="0">
                <a:solidFill>
                  <a:schemeClr val="bg1">
                    <a:lumMod val="95000"/>
                  </a:schemeClr>
                </a:solidFill>
              </a:rPr>
              <a:t> said, “World-honored One, the large human body that you have mentioned is not a large body; therefore it is called a large body.”</a:t>
            </a:r>
          </a:p>
        </p:txBody>
      </p:sp>
    </p:spTree>
    <p:extLst>
      <p:ext uri="{BB962C8B-B14F-4D97-AF65-F5344CB8AC3E}">
        <p14:creationId xmlns:p14="http://schemas.microsoft.com/office/powerpoint/2010/main" val="173429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F68C1CA1-6DED-388F-528B-5AEA679B2962}"/>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第十六講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89AE8551-71D0-2D94-7DE8-0E28019DB40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pic>
        <p:nvPicPr>
          <p:cNvPr id="3" name="圖片 2">
            <a:extLst>
              <a:ext uri="{FF2B5EF4-FFF2-40B4-BE49-F238E27FC236}">
                <a16:creationId xmlns:a16="http://schemas.microsoft.com/office/drawing/2014/main" id="{B21A654F-16F0-DD0C-104E-2C0278731608}"/>
              </a:ext>
            </a:extLst>
          </p:cNvPr>
          <p:cNvPicPr>
            <a:picLocks noChangeAspect="1"/>
          </p:cNvPicPr>
          <p:nvPr/>
        </p:nvPicPr>
        <p:blipFill>
          <a:blip r:embed="rId5"/>
          <a:stretch>
            <a:fillRect/>
          </a:stretch>
        </p:blipFill>
        <p:spPr>
          <a:xfrm>
            <a:off x="2566814" y="12342"/>
            <a:ext cx="7200800" cy="6859588"/>
          </a:xfrm>
          <a:prstGeom prst="rect">
            <a:avLst/>
          </a:prstGeom>
        </p:spPr>
      </p:pic>
      <p:sp>
        <p:nvSpPr>
          <p:cNvPr id="12" name="矩形 11">
            <a:extLst>
              <a:ext uri="{FF2B5EF4-FFF2-40B4-BE49-F238E27FC236}">
                <a16:creationId xmlns:a16="http://schemas.microsoft.com/office/drawing/2014/main" id="{4480E75A-AFD3-5392-7A19-4E131378497D}"/>
              </a:ext>
            </a:extLst>
          </p:cNvPr>
          <p:cNvSpPr/>
          <p:nvPr/>
        </p:nvSpPr>
        <p:spPr>
          <a:xfrm>
            <a:off x="5087094" y="693490"/>
            <a:ext cx="504056" cy="72008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3" name="矩形 12">
            <a:extLst>
              <a:ext uri="{FF2B5EF4-FFF2-40B4-BE49-F238E27FC236}">
                <a16:creationId xmlns:a16="http://schemas.microsoft.com/office/drawing/2014/main" id="{64702D9E-3D99-6BE1-5857-2962E59A0D94}"/>
              </a:ext>
            </a:extLst>
          </p:cNvPr>
          <p:cNvSpPr/>
          <p:nvPr/>
        </p:nvSpPr>
        <p:spPr>
          <a:xfrm>
            <a:off x="7175326" y="1701602"/>
            <a:ext cx="504056"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4" name="矩形 13">
            <a:extLst>
              <a:ext uri="{FF2B5EF4-FFF2-40B4-BE49-F238E27FC236}">
                <a16:creationId xmlns:a16="http://schemas.microsoft.com/office/drawing/2014/main" id="{F8A7C3E9-A85F-FDBC-E316-6E5D6D1D61ED}"/>
              </a:ext>
            </a:extLst>
          </p:cNvPr>
          <p:cNvSpPr/>
          <p:nvPr/>
        </p:nvSpPr>
        <p:spPr>
          <a:xfrm>
            <a:off x="6239222" y="2421682"/>
            <a:ext cx="504056"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5" name="矩形 14">
            <a:extLst>
              <a:ext uri="{FF2B5EF4-FFF2-40B4-BE49-F238E27FC236}">
                <a16:creationId xmlns:a16="http://schemas.microsoft.com/office/drawing/2014/main" id="{227271F2-8692-55E9-3A7A-7111210DC5C6}"/>
              </a:ext>
            </a:extLst>
          </p:cNvPr>
          <p:cNvSpPr/>
          <p:nvPr/>
        </p:nvSpPr>
        <p:spPr>
          <a:xfrm>
            <a:off x="7463358" y="3141762"/>
            <a:ext cx="648072" cy="6811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6" name="矩形 15">
            <a:extLst>
              <a:ext uri="{FF2B5EF4-FFF2-40B4-BE49-F238E27FC236}">
                <a16:creationId xmlns:a16="http://schemas.microsoft.com/office/drawing/2014/main" id="{D5F23FC5-6A53-B395-8C47-02FE472A8A83}"/>
              </a:ext>
            </a:extLst>
          </p:cNvPr>
          <p:cNvSpPr/>
          <p:nvPr/>
        </p:nvSpPr>
        <p:spPr>
          <a:xfrm>
            <a:off x="8615486" y="4149874"/>
            <a:ext cx="504056" cy="64807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4113571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AC2A3D1-0527-EBD5-FF12-647B689C4049}"/>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第十六講</a:t>
            </a:r>
            <a:endParaRPr lang="zh-TW" altLang="en-US" dirty="0">
              <a:effectLst>
                <a:glow>
                  <a:schemeClr val="bg1">
                    <a:alpha val="61000"/>
                  </a:schemeClr>
                </a:glow>
              </a:effectLst>
            </a:endParaRPr>
          </a:p>
        </p:txBody>
      </p:sp>
      <p:sp>
        <p:nvSpPr>
          <p:cNvPr id="5" name="文字方塊 4">
            <a:extLst>
              <a:ext uri="{FF2B5EF4-FFF2-40B4-BE49-F238E27FC236}">
                <a16:creationId xmlns:a16="http://schemas.microsoft.com/office/drawing/2014/main" id="{E1BAED21-980D-A465-9D1C-413A72FE3967}"/>
              </a:ext>
            </a:extLst>
          </p:cNvPr>
          <p:cNvSpPr txBox="1"/>
          <p:nvPr/>
        </p:nvSpPr>
        <p:spPr>
          <a:xfrm>
            <a:off x="7345525" y="711074"/>
            <a:ext cx="212365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「須菩提。菩薩亦如是。若作是言。我當滅度無量眾生。則不名菩薩。」</a:t>
            </a:r>
          </a:p>
        </p:txBody>
      </p:sp>
      <p:sp>
        <p:nvSpPr>
          <p:cNvPr id="6" name="文字方塊 5">
            <a:extLst>
              <a:ext uri="{FF2B5EF4-FFF2-40B4-BE49-F238E27FC236}">
                <a16:creationId xmlns:a16="http://schemas.microsoft.com/office/drawing/2014/main" id="{E4BDC69F-13D3-A27F-B821-8AB3C641D37F}"/>
              </a:ext>
            </a:extLst>
          </p:cNvPr>
          <p:cNvSpPr txBox="1"/>
          <p:nvPr/>
        </p:nvSpPr>
        <p:spPr>
          <a:xfrm>
            <a:off x="4451243" y="711074"/>
            <a:ext cx="2769989" cy="5166992"/>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如是</a:t>
            </a:r>
            <a:r>
              <a:rPr lang="en-US" altLang="zh-TW" sz="2800" b="1" dirty="0">
                <a:solidFill>
                  <a:schemeClr val="bg1"/>
                </a:solidFill>
              </a:rPr>
              <a:t>』</a:t>
            </a:r>
            <a:r>
              <a:rPr lang="zh-TW" altLang="en-US" sz="2800" b="1" dirty="0">
                <a:solidFill>
                  <a:schemeClr val="bg1"/>
                </a:solidFill>
              </a:rPr>
              <a:t>指上「法法皆如」一大段。謂佛為菩薩準繩。初心菩薩，亦應如是體會法法皆如之義，而於法無住也。</a:t>
            </a:r>
          </a:p>
        </p:txBody>
      </p:sp>
      <p:pic>
        <p:nvPicPr>
          <p:cNvPr id="7" name="圖片 6">
            <a:extLst>
              <a:ext uri="{FF2B5EF4-FFF2-40B4-BE49-F238E27FC236}">
                <a16:creationId xmlns:a16="http://schemas.microsoft.com/office/drawing/2014/main" id="{50C125CB-66F3-6B24-2F74-71BD010BC87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10" name="圖片 9">
            <a:extLst>
              <a:ext uri="{FF2B5EF4-FFF2-40B4-BE49-F238E27FC236}">
                <a16:creationId xmlns:a16="http://schemas.microsoft.com/office/drawing/2014/main" id="{E9DF4432-416E-68F8-3F46-3B1557C3DD75}"/>
              </a:ext>
            </a:extLst>
          </p:cNvPr>
          <p:cNvPicPr>
            <a:picLocks noChangeAspect="1"/>
          </p:cNvPicPr>
          <p:nvPr/>
        </p:nvPicPr>
        <p:blipFill>
          <a:blip r:embed="rId5"/>
          <a:stretch>
            <a:fillRect/>
          </a:stretch>
        </p:blipFill>
        <p:spPr>
          <a:xfrm>
            <a:off x="10127654" y="657884"/>
            <a:ext cx="830997" cy="5363260"/>
          </a:xfrm>
          <a:prstGeom prst="rect">
            <a:avLst/>
          </a:prstGeom>
        </p:spPr>
      </p:pic>
      <p:sp>
        <p:nvSpPr>
          <p:cNvPr id="11" name="文字方塊 10">
            <a:extLst>
              <a:ext uri="{FF2B5EF4-FFF2-40B4-BE49-F238E27FC236}">
                <a16:creationId xmlns:a16="http://schemas.microsoft.com/office/drawing/2014/main" id="{89635CBB-148F-FE3D-29A0-9B71DC1FAD0C}"/>
              </a:ext>
            </a:extLst>
          </p:cNvPr>
          <p:cNvSpPr txBox="1"/>
          <p:nvPr/>
        </p:nvSpPr>
        <p:spPr>
          <a:xfrm>
            <a:off x="910630" y="711074"/>
            <a:ext cx="3416320"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菩薩度生、嚴土，離相行六度。廣行六度，一法不廢。不著六度之相，一法不執。不廢不執，方是菩薩。若取法、住相、分別執著，則</a:t>
            </a:r>
            <a:r>
              <a:rPr lang="en-US" altLang="zh-TW" sz="2800" b="1" dirty="0">
                <a:solidFill>
                  <a:schemeClr val="bg1"/>
                </a:solidFill>
              </a:rPr>
              <a:t>『</a:t>
            </a:r>
            <a:r>
              <a:rPr lang="zh-TW" altLang="en-US" sz="2800" b="1" dirty="0">
                <a:solidFill>
                  <a:schemeClr val="bg1"/>
                </a:solidFill>
              </a:rPr>
              <a:t>不名菩薩</a:t>
            </a:r>
            <a:r>
              <a:rPr lang="en-US" altLang="zh-TW" sz="2800" b="1" dirty="0">
                <a:solidFill>
                  <a:schemeClr val="bg1"/>
                </a:solidFill>
              </a:rPr>
              <a:t>』</a:t>
            </a:r>
            <a:r>
              <a:rPr lang="zh-TW" altLang="en-US" sz="2800" b="1" dirty="0">
                <a:solidFill>
                  <a:schemeClr val="bg1"/>
                </a:solidFill>
              </a:rPr>
              <a:t>。</a:t>
            </a:r>
          </a:p>
        </p:txBody>
      </p:sp>
      <p:sp>
        <p:nvSpPr>
          <p:cNvPr id="2" name="文字方塊 1">
            <a:extLst>
              <a:ext uri="{FF2B5EF4-FFF2-40B4-BE49-F238E27FC236}">
                <a16:creationId xmlns:a16="http://schemas.microsoft.com/office/drawing/2014/main" id="{AF2ACB1E-BE0F-39AA-7120-2DDE0D5C14BC}"/>
              </a:ext>
            </a:extLst>
          </p:cNvPr>
          <p:cNvSpPr txBox="1"/>
          <p:nvPr/>
        </p:nvSpPr>
        <p:spPr>
          <a:xfrm>
            <a:off x="9239974" y="4537683"/>
            <a:ext cx="830997" cy="1854625"/>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CN" altLang="en-US" sz="2800" b="1" dirty="0">
                <a:solidFill>
                  <a:srgbClr val="FFFF00"/>
                </a:solidFill>
              </a:rPr>
              <a:t>徵釋</a:t>
            </a:r>
            <a:endParaRPr lang="zh-TW" altLang="en-US" sz="2800" b="1" dirty="0">
              <a:solidFill>
                <a:srgbClr val="FFFF00"/>
              </a:solidFill>
            </a:endParaRPr>
          </a:p>
        </p:txBody>
      </p:sp>
      <p:sp>
        <p:nvSpPr>
          <p:cNvPr id="3" name="文字方塊 2">
            <a:extLst>
              <a:ext uri="{FF2B5EF4-FFF2-40B4-BE49-F238E27FC236}">
                <a16:creationId xmlns:a16="http://schemas.microsoft.com/office/drawing/2014/main" id="{F6CA332A-743C-FF14-7192-77C421A05FA7}"/>
              </a:ext>
            </a:extLst>
          </p:cNvPr>
          <p:cNvSpPr txBox="1"/>
          <p:nvPr/>
        </p:nvSpPr>
        <p:spPr>
          <a:xfrm>
            <a:off x="8927003" y="5590034"/>
            <a:ext cx="1477328" cy="1854625"/>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CN" altLang="en-US" sz="2800" b="1" dirty="0">
                <a:solidFill>
                  <a:srgbClr val="FFFF00"/>
                </a:solidFill>
              </a:rPr>
              <a:t>釋無我</a:t>
            </a:r>
            <a:endParaRPr lang="en-US" altLang="zh-CN" sz="2800" b="1" dirty="0">
              <a:solidFill>
                <a:srgbClr val="FFFF00"/>
              </a:solidFill>
            </a:endParaRPr>
          </a:p>
          <a:p>
            <a:pPr>
              <a:lnSpc>
                <a:spcPct val="150000"/>
              </a:lnSpc>
            </a:pPr>
            <a:r>
              <a:rPr lang="zh-CN" altLang="en-US" sz="2800" b="1" dirty="0">
                <a:solidFill>
                  <a:srgbClr val="FFFF00"/>
                </a:solidFill>
              </a:rPr>
              <a:t>釋無法</a:t>
            </a:r>
            <a:endParaRPr lang="zh-TW" altLang="en-US" sz="2800" b="1" dirty="0">
              <a:solidFill>
                <a:srgbClr val="FFFF00"/>
              </a:solidFill>
            </a:endParaRPr>
          </a:p>
        </p:txBody>
      </p:sp>
      <p:sp>
        <p:nvSpPr>
          <p:cNvPr id="8" name="右大括弧 7">
            <a:extLst>
              <a:ext uri="{FF2B5EF4-FFF2-40B4-BE49-F238E27FC236}">
                <a16:creationId xmlns:a16="http://schemas.microsoft.com/office/drawing/2014/main" id="{C7E85B8A-F5D8-BAC4-20E3-1600B989EBF3}"/>
              </a:ext>
            </a:extLst>
          </p:cNvPr>
          <p:cNvSpPr/>
          <p:nvPr/>
        </p:nvSpPr>
        <p:spPr>
          <a:xfrm rot="16200000">
            <a:off x="9435905" y="5068482"/>
            <a:ext cx="216024" cy="793026"/>
          </a:xfrm>
          <a:prstGeom prst="rightBrace">
            <a:avLst/>
          </a:prstGeom>
          <a:ln w="1270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Tree>
    <p:extLst>
      <p:ext uri="{BB962C8B-B14F-4D97-AF65-F5344CB8AC3E}">
        <p14:creationId xmlns:p14="http://schemas.microsoft.com/office/powerpoint/2010/main" val="287171575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P spid="2" grpId="0"/>
      <p:bldP spid="3" grpId="0"/>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DCB468D6-3B1B-20CD-F957-3C4ED49C1417}"/>
              </a:ext>
            </a:extLst>
          </p:cNvPr>
          <p:cNvSpPr txBox="1"/>
          <p:nvPr/>
        </p:nvSpPr>
        <p:spPr>
          <a:xfrm>
            <a:off x="334566" y="846298"/>
            <a:ext cx="11469807" cy="5166992"/>
          </a:xfrm>
          <a:prstGeom prst="rect">
            <a:avLst/>
          </a:prstGeom>
          <a:noFill/>
        </p:spPr>
        <p:txBody>
          <a:bodyPr vert="eaVert" wrap="square" rtlCol="0">
            <a:spAutoFit/>
          </a:bodyPr>
          <a:lstStyle/>
          <a:p>
            <a:pPr>
              <a:lnSpc>
                <a:spcPts val="4400"/>
              </a:lnSpc>
            </a:pPr>
            <a:r>
              <a:rPr lang="zh-TW" altLang="en-US" sz="2800" dirty="0">
                <a:solidFill>
                  <a:srgbClr val="FFFF00"/>
                </a:solidFill>
              </a:rPr>
              <a:t>佛法給我們講精進、進步，永遠領導這個世間，教化眾生</a:t>
            </a:r>
            <a:r>
              <a:rPr lang="zh-CN" altLang="en-US" sz="2800" dirty="0">
                <a:solidFill>
                  <a:srgbClr val="FFFF00"/>
                </a:solidFill>
              </a:rPr>
              <a:t>；</a:t>
            </a:r>
            <a:r>
              <a:rPr lang="zh-TW" altLang="en-US" sz="2800" dirty="0">
                <a:solidFill>
                  <a:srgbClr val="FFFF00"/>
                </a:solidFill>
              </a:rPr>
              <a:t>結果社會眾生走在前面，佛法落後了，你怎麼教化他？你怎麼能領導他？不進步決定不可以。佛法在原理原則永遠不變，方式、手段是常常在革新。所以我在外國，我沒有到外國去之前，有些法師出國，我們比較談得來的，我就勸他到國外不要建中國寺廟這個形式的道場，要建外國的形式，因為你度外國人。中國這個樣子的道場，拿到外國去，人家一看，這外來的文化，他不容易進來。所以建他們本土的那個式樣，他就很歡喜進來。佛菩薩的形像面孔要塑外國人，讓他一看，這尊佛是我們美國人，那個菩薩是美國人，他自然就進來了。佛菩薩沒有定相，沒有一定的相，隨類化身。</a:t>
            </a:r>
          </a:p>
        </p:txBody>
      </p:sp>
    </p:spTree>
    <p:extLst>
      <p:ext uri="{BB962C8B-B14F-4D97-AF65-F5344CB8AC3E}">
        <p14:creationId xmlns:p14="http://schemas.microsoft.com/office/powerpoint/2010/main" val="361171076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1548082-0939-323B-4B61-8123B4273E0A}"/>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第十六講</a:t>
            </a:r>
            <a:endParaRPr lang="zh-TW" altLang="en-US" dirty="0">
              <a:effectLst>
                <a:glow>
                  <a:schemeClr val="bg1">
                    <a:alpha val="61000"/>
                  </a:schemeClr>
                </a:glow>
              </a:effectLst>
            </a:endParaRPr>
          </a:p>
        </p:txBody>
      </p:sp>
      <p:sp>
        <p:nvSpPr>
          <p:cNvPr id="5" name="文字方塊 4">
            <a:extLst>
              <a:ext uri="{FF2B5EF4-FFF2-40B4-BE49-F238E27FC236}">
                <a16:creationId xmlns:a16="http://schemas.microsoft.com/office/drawing/2014/main" id="{5F8682DD-FEFF-D6B2-8434-28309B6A1F91}"/>
              </a:ext>
            </a:extLst>
          </p:cNvPr>
          <p:cNvSpPr txBox="1"/>
          <p:nvPr/>
        </p:nvSpPr>
        <p:spPr>
          <a:xfrm>
            <a:off x="8408240" y="711074"/>
            <a:ext cx="147732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「何以故。須菩提。無有法名為菩薩。」</a:t>
            </a:r>
          </a:p>
        </p:txBody>
      </p:sp>
      <p:sp>
        <p:nvSpPr>
          <p:cNvPr id="6" name="文字方塊 5">
            <a:extLst>
              <a:ext uri="{FF2B5EF4-FFF2-40B4-BE49-F238E27FC236}">
                <a16:creationId xmlns:a16="http://schemas.microsoft.com/office/drawing/2014/main" id="{E2FEDBD6-E808-E1DD-8322-6FE6EF805F17}"/>
              </a:ext>
            </a:extLst>
          </p:cNvPr>
          <p:cNvSpPr txBox="1"/>
          <p:nvPr/>
        </p:nvSpPr>
        <p:spPr>
          <a:xfrm>
            <a:off x="4912971" y="723978"/>
            <a:ext cx="3416320"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此中是明</a:t>
            </a:r>
            <a:r>
              <a:rPr lang="en-US" altLang="zh-TW" sz="2800" b="1" dirty="0">
                <a:solidFill>
                  <a:schemeClr val="bg1"/>
                </a:solidFill>
              </a:rPr>
              <a:t>『</a:t>
            </a:r>
            <a:r>
              <a:rPr lang="zh-TW" altLang="en-US" sz="2800" b="1" dirty="0">
                <a:solidFill>
                  <a:schemeClr val="bg1"/>
                </a:solidFill>
              </a:rPr>
              <a:t>不名菩薩</a:t>
            </a:r>
            <a:r>
              <a:rPr lang="en-US" altLang="zh-TW" sz="2800" b="1" dirty="0">
                <a:solidFill>
                  <a:schemeClr val="bg1"/>
                </a:solidFill>
              </a:rPr>
              <a:t>』</a:t>
            </a:r>
            <a:r>
              <a:rPr lang="zh-TW" altLang="en-US" sz="2800" b="1" dirty="0">
                <a:solidFill>
                  <a:schemeClr val="bg1"/>
                </a:solidFill>
              </a:rPr>
              <a:t>之故。由其心有能度所度之見，便是取法，便著人我等相，乃是凡夫。故</a:t>
            </a:r>
            <a:r>
              <a:rPr lang="en-US" altLang="zh-TW" sz="2800" b="1" dirty="0">
                <a:solidFill>
                  <a:schemeClr val="bg1"/>
                </a:solidFill>
              </a:rPr>
              <a:t>『</a:t>
            </a:r>
            <a:r>
              <a:rPr lang="zh-TW" altLang="en-US" sz="2800" b="1" dirty="0">
                <a:solidFill>
                  <a:schemeClr val="bg1"/>
                </a:solidFill>
              </a:rPr>
              <a:t>有法名為菩薩</a:t>
            </a:r>
            <a:r>
              <a:rPr lang="en-US" altLang="zh-TW" sz="2800" b="1" dirty="0">
                <a:solidFill>
                  <a:schemeClr val="bg1"/>
                </a:solidFill>
              </a:rPr>
              <a:t>』</a:t>
            </a:r>
            <a:r>
              <a:rPr lang="zh-TW" altLang="en-US" sz="2800" b="1" dirty="0">
                <a:solidFill>
                  <a:schemeClr val="bg1"/>
                </a:solidFill>
              </a:rPr>
              <a:t>，斷斷</a:t>
            </a:r>
            <a:r>
              <a:rPr lang="en-US" altLang="zh-TW" sz="2800" b="1" dirty="0">
                <a:solidFill>
                  <a:schemeClr val="bg1"/>
                </a:solidFill>
              </a:rPr>
              <a:t>『</a:t>
            </a:r>
            <a:r>
              <a:rPr lang="zh-TW" altLang="en-US" sz="2800" b="1" dirty="0">
                <a:solidFill>
                  <a:schemeClr val="bg1"/>
                </a:solidFill>
              </a:rPr>
              <a:t>無</a:t>
            </a:r>
            <a:r>
              <a:rPr lang="en-US" altLang="zh-TW" sz="2800" b="1" dirty="0">
                <a:solidFill>
                  <a:schemeClr val="bg1"/>
                </a:solidFill>
              </a:rPr>
              <a:t>』</a:t>
            </a:r>
            <a:r>
              <a:rPr lang="zh-TW" altLang="en-US" sz="2800" b="1" dirty="0">
                <a:solidFill>
                  <a:schemeClr val="bg1"/>
                </a:solidFill>
              </a:rPr>
              <a:t>之。</a:t>
            </a:r>
          </a:p>
        </p:txBody>
      </p:sp>
      <p:pic>
        <p:nvPicPr>
          <p:cNvPr id="7" name="圖片 6">
            <a:extLst>
              <a:ext uri="{FF2B5EF4-FFF2-40B4-BE49-F238E27FC236}">
                <a16:creationId xmlns:a16="http://schemas.microsoft.com/office/drawing/2014/main" id="{E32AB788-8507-46C6-74E8-D6E52E84323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8" name="文字方塊 7">
            <a:extLst>
              <a:ext uri="{FF2B5EF4-FFF2-40B4-BE49-F238E27FC236}">
                <a16:creationId xmlns:a16="http://schemas.microsoft.com/office/drawing/2014/main" id="{5ACE2A87-9433-A9F9-035F-1A2759E991CE}"/>
              </a:ext>
            </a:extLst>
          </p:cNvPr>
          <p:cNvSpPr txBox="1"/>
          <p:nvPr/>
        </p:nvSpPr>
        <p:spPr>
          <a:xfrm>
            <a:off x="710823" y="711074"/>
            <a:ext cx="4062651" cy="5166992"/>
          </a:xfrm>
          <a:prstGeom prst="rect">
            <a:avLst/>
          </a:prstGeom>
          <a:noFill/>
        </p:spPr>
        <p:txBody>
          <a:bodyPr vert="eaVert" wrap="square" rtlCol="0">
            <a:spAutoFit/>
          </a:bodyPr>
          <a:lstStyle/>
          <a:p>
            <a:pPr>
              <a:lnSpc>
                <a:spcPct val="150000"/>
              </a:lnSpc>
            </a:pPr>
            <a:r>
              <a:rPr lang="zh-TW" altLang="en-US" sz="2800" dirty="0">
                <a:solidFill>
                  <a:srgbClr val="FFFF00"/>
                </a:solidFill>
              </a:rPr>
              <a:t>說菩薩、說眾生都是假名。能執著的心不可得，所執著的法不可得。一切諸佛如來也是能所俱不可得。阿耨多羅三藐三菩提也是假名。「凡所有相，皆是虛妄」，這是叫你統統不能夠執著。</a:t>
            </a:r>
          </a:p>
        </p:txBody>
      </p:sp>
      <p:pic>
        <p:nvPicPr>
          <p:cNvPr id="10" name="圖片 9">
            <a:extLst>
              <a:ext uri="{FF2B5EF4-FFF2-40B4-BE49-F238E27FC236}">
                <a16:creationId xmlns:a16="http://schemas.microsoft.com/office/drawing/2014/main" id="{EAC82A91-933E-20EC-1329-8331184EEF30}"/>
              </a:ext>
            </a:extLst>
          </p:cNvPr>
          <p:cNvPicPr>
            <a:picLocks noChangeAspect="1"/>
          </p:cNvPicPr>
          <p:nvPr/>
        </p:nvPicPr>
        <p:blipFill>
          <a:blip r:embed="rId5"/>
          <a:stretch>
            <a:fillRect/>
          </a:stretch>
        </p:blipFill>
        <p:spPr>
          <a:xfrm>
            <a:off x="10037249" y="940135"/>
            <a:ext cx="717985" cy="3209739"/>
          </a:xfrm>
          <a:prstGeom prst="rect">
            <a:avLst/>
          </a:prstGeom>
        </p:spPr>
      </p:pic>
    </p:spTree>
    <p:extLst>
      <p:ext uri="{BB962C8B-B14F-4D97-AF65-F5344CB8AC3E}">
        <p14:creationId xmlns:p14="http://schemas.microsoft.com/office/powerpoint/2010/main" val="4326889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5CEF91BB-40F4-9405-6279-5374808CBFB2}"/>
              </a:ext>
            </a:extLst>
          </p:cNvPr>
          <p:cNvSpPr txBox="1"/>
          <p:nvPr/>
        </p:nvSpPr>
        <p:spPr>
          <a:xfrm>
            <a:off x="9703652" y="711074"/>
            <a:ext cx="147732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「是故佛說一切法無我無人無眾生無壽者。」</a:t>
            </a:r>
          </a:p>
        </p:txBody>
      </p:sp>
      <p:sp>
        <p:nvSpPr>
          <p:cNvPr id="6" name="文字方塊 5">
            <a:extLst>
              <a:ext uri="{FF2B5EF4-FFF2-40B4-BE49-F238E27FC236}">
                <a16:creationId xmlns:a16="http://schemas.microsoft.com/office/drawing/2014/main" id="{5AFE873C-F503-2991-8D5C-C455C0C5D46D}"/>
              </a:ext>
            </a:extLst>
          </p:cNvPr>
          <p:cNvSpPr txBox="1"/>
          <p:nvPr/>
        </p:nvSpPr>
        <p:spPr>
          <a:xfrm>
            <a:off x="4340294" y="737853"/>
            <a:ext cx="5355312"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眾生之見，無非分別。分別便是有能所對待。約能見言，便是</a:t>
            </a:r>
            <a:r>
              <a:rPr lang="en-US" altLang="zh-TW" sz="2800" b="1" dirty="0">
                <a:solidFill>
                  <a:schemeClr val="bg1"/>
                </a:solidFill>
              </a:rPr>
              <a:t>『</a:t>
            </a:r>
            <a:r>
              <a:rPr lang="zh-TW" altLang="en-US" sz="2800" b="1" dirty="0">
                <a:solidFill>
                  <a:schemeClr val="bg1"/>
                </a:solidFill>
              </a:rPr>
              <a:t>我</a:t>
            </a:r>
            <a:r>
              <a:rPr lang="en-US" altLang="zh-TW" sz="2800" b="1" dirty="0">
                <a:solidFill>
                  <a:schemeClr val="bg1"/>
                </a:solidFill>
              </a:rPr>
              <a:t>』</a:t>
            </a:r>
            <a:r>
              <a:rPr lang="zh-TW" altLang="en-US" sz="2800" b="1" dirty="0">
                <a:solidFill>
                  <a:schemeClr val="bg1"/>
                </a:solidFill>
              </a:rPr>
              <a:t>。約所見言，便是</a:t>
            </a:r>
            <a:r>
              <a:rPr lang="en-US" altLang="zh-TW" sz="2800" b="1" dirty="0">
                <a:solidFill>
                  <a:schemeClr val="bg1"/>
                </a:solidFill>
              </a:rPr>
              <a:t>『</a:t>
            </a:r>
            <a:r>
              <a:rPr lang="zh-TW" altLang="en-US" sz="2800" b="1" dirty="0">
                <a:solidFill>
                  <a:schemeClr val="bg1"/>
                </a:solidFill>
              </a:rPr>
              <a:t>人</a:t>
            </a:r>
            <a:r>
              <a:rPr lang="en-US" altLang="zh-TW" sz="2800" b="1" dirty="0">
                <a:solidFill>
                  <a:schemeClr val="bg1"/>
                </a:solidFill>
              </a:rPr>
              <a:t>』</a:t>
            </a:r>
            <a:r>
              <a:rPr lang="zh-TW" altLang="en-US" sz="2800" b="1" dirty="0">
                <a:solidFill>
                  <a:schemeClr val="bg1"/>
                </a:solidFill>
              </a:rPr>
              <a:t>。能所之見，差別叢生，是為</a:t>
            </a:r>
            <a:r>
              <a:rPr lang="en-US" altLang="zh-TW" sz="2800" b="1" dirty="0">
                <a:solidFill>
                  <a:schemeClr val="bg1"/>
                </a:solidFill>
              </a:rPr>
              <a:t>『</a:t>
            </a:r>
            <a:r>
              <a:rPr lang="zh-TW" altLang="en-US" sz="2800" b="1" dirty="0">
                <a:solidFill>
                  <a:schemeClr val="bg1"/>
                </a:solidFill>
              </a:rPr>
              <a:t>眾生</a:t>
            </a:r>
            <a:r>
              <a:rPr lang="en-US" altLang="zh-TW" sz="2800" b="1" dirty="0">
                <a:solidFill>
                  <a:schemeClr val="bg1"/>
                </a:solidFill>
              </a:rPr>
              <a:t>』</a:t>
            </a:r>
            <a:r>
              <a:rPr lang="zh-TW" altLang="en-US" sz="2800" b="1" dirty="0">
                <a:solidFill>
                  <a:schemeClr val="bg1"/>
                </a:solidFill>
              </a:rPr>
              <a:t>。能所之見，繼續不斷，是為</a:t>
            </a:r>
            <a:r>
              <a:rPr lang="en-US" altLang="zh-TW" sz="2800" b="1" dirty="0">
                <a:solidFill>
                  <a:schemeClr val="bg1"/>
                </a:solidFill>
              </a:rPr>
              <a:t>『</a:t>
            </a:r>
            <a:r>
              <a:rPr lang="zh-TW" altLang="en-US" sz="2800" b="1" dirty="0">
                <a:solidFill>
                  <a:schemeClr val="bg1"/>
                </a:solidFill>
              </a:rPr>
              <a:t>壽者</a:t>
            </a:r>
            <a:r>
              <a:rPr lang="en-US" altLang="zh-TW" sz="2800" b="1" dirty="0">
                <a:solidFill>
                  <a:schemeClr val="bg1"/>
                </a:solidFill>
              </a:rPr>
              <a:t>』</a:t>
            </a:r>
            <a:r>
              <a:rPr lang="zh-TW" altLang="en-US" sz="2800" b="1" dirty="0">
                <a:solidFill>
                  <a:schemeClr val="bg1"/>
                </a:solidFill>
              </a:rPr>
              <a:t>。分別妄心， 多不勝數，以能所收之，罄無不盡。合之，則唯一「我見」而已。</a:t>
            </a:r>
          </a:p>
        </p:txBody>
      </p:sp>
      <p:sp>
        <p:nvSpPr>
          <p:cNvPr id="8" name="文字方塊 7">
            <a:extLst>
              <a:ext uri="{FF2B5EF4-FFF2-40B4-BE49-F238E27FC236}">
                <a16:creationId xmlns:a16="http://schemas.microsoft.com/office/drawing/2014/main" id="{F4110AC4-D81F-A989-5A5F-659B4EF7879E}"/>
              </a:ext>
            </a:extLst>
          </p:cNvPr>
          <p:cNvSpPr txBox="1"/>
          <p:nvPr/>
        </p:nvSpPr>
        <p:spPr>
          <a:xfrm>
            <a:off x="160910" y="737853"/>
            <a:ext cx="4062651" cy="5166992"/>
          </a:xfrm>
          <a:prstGeom prst="rect">
            <a:avLst/>
          </a:prstGeom>
          <a:noFill/>
        </p:spPr>
        <p:txBody>
          <a:bodyPr vert="eaVert" wrap="square" rtlCol="0">
            <a:spAutoFit/>
          </a:bodyPr>
          <a:lstStyle/>
          <a:p>
            <a:pPr>
              <a:lnSpc>
                <a:spcPct val="150000"/>
              </a:lnSpc>
            </a:pPr>
            <a:r>
              <a:rPr lang="zh-TW" altLang="en-US" sz="2800" dirty="0">
                <a:solidFill>
                  <a:srgbClr val="FFFF00"/>
                </a:solidFill>
              </a:rPr>
              <a:t>佛講這四相是凡夫的見解；這個見解就是我們常講的輪迴的知見，這個見解是錯誤的。佛給我們講真相是什麼？真相是一切法無我、人、眾生、壽者，這是佛給我們講真相</a:t>
            </a:r>
            <a:r>
              <a:rPr lang="zh-CN" altLang="en-US" sz="2800" dirty="0">
                <a:solidFill>
                  <a:srgbClr val="FFFF00"/>
                </a:solidFill>
              </a:rPr>
              <a:t>。</a:t>
            </a:r>
            <a:endParaRPr lang="zh-TW" altLang="en-US" sz="2800" dirty="0">
              <a:solidFill>
                <a:srgbClr val="FFFF00"/>
              </a:solidFill>
            </a:endParaRPr>
          </a:p>
        </p:txBody>
      </p:sp>
      <p:pic>
        <p:nvPicPr>
          <p:cNvPr id="10" name="圖片 9">
            <a:extLst>
              <a:ext uri="{FF2B5EF4-FFF2-40B4-BE49-F238E27FC236}">
                <a16:creationId xmlns:a16="http://schemas.microsoft.com/office/drawing/2014/main" id="{66F96708-2161-0D73-ED6B-32637181B856}"/>
              </a:ext>
            </a:extLst>
          </p:cNvPr>
          <p:cNvPicPr>
            <a:picLocks noChangeAspect="1"/>
          </p:cNvPicPr>
          <p:nvPr/>
        </p:nvPicPr>
        <p:blipFill>
          <a:blip r:embed="rId3"/>
          <a:stretch>
            <a:fillRect/>
          </a:stretch>
        </p:blipFill>
        <p:spPr>
          <a:xfrm>
            <a:off x="11351790" y="909513"/>
            <a:ext cx="504056" cy="2543637"/>
          </a:xfrm>
          <a:prstGeom prst="rect">
            <a:avLst/>
          </a:prstGeom>
        </p:spPr>
      </p:pic>
    </p:spTree>
    <p:extLst>
      <p:ext uri="{BB962C8B-B14F-4D97-AF65-F5344CB8AC3E}">
        <p14:creationId xmlns:p14="http://schemas.microsoft.com/office/powerpoint/2010/main" val="390769919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F5C34E90-9A95-B57E-581D-3DC7CC924013}"/>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第十六講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64FC96D1-7027-85C2-EAF0-C992418173A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pic>
        <p:nvPicPr>
          <p:cNvPr id="2" name="圖片 1">
            <a:extLst>
              <a:ext uri="{FF2B5EF4-FFF2-40B4-BE49-F238E27FC236}">
                <a16:creationId xmlns:a16="http://schemas.microsoft.com/office/drawing/2014/main" id="{EE1C89FD-BAD9-0401-5155-F575134E9DBC}"/>
              </a:ext>
            </a:extLst>
          </p:cNvPr>
          <p:cNvPicPr>
            <a:picLocks noChangeAspect="1"/>
          </p:cNvPicPr>
          <p:nvPr/>
        </p:nvPicPr>
        <p:blipFill>
          <a:blip r:embed="rId5"/>
          <a:stretch>
            <a:fillRect/>
          </a:stretch>
        </p:blipFill>
        <p:spPr>
          <a:xfrm>
            <a:off x="2566814" y="12342"/>
            <a:ext cx="7200800" cy="6859588"/>
          </a:xfrm>
          <a:prstGeom prst="rect">
            <a:avLst/>
          </a:prstGeom>
        </p:spPr>
      </p:pic>
      <p:sp>
        <p:nvSpPr>
          <p:cNvPr id="3" name="矩形 2">
            <a:extLst>
              <a:ext uri="{FF2B5EF4-FFF2-40B4-BE49-F238E27FC236}">
                <a16:creationId xmlns:a16="http://schemas.microsoft.com/office/drawing/2014/main" id="{D7D1D517-8AD4-03D8-5075-788E9DD0DD36}"/>
              </a:ext>
            </a:extLst>
          </p:cNvPr>
          <p:cNvSpPr/>
          <p:nvPr/>
        </p:nvSpPr>
        <p:spPr>
          <a:xfrm>
            <a:off x="5087094" y="693490"/>
            <a:ext cx="504056" cy="72008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矩形 11">
            <a:extLst>
              <a:ext uri="{FF2B5EF4-FFF2-40B4-BE49-F238E27FC236}">
                <a16:creationId xmlns:a16="http://schemas.microsoft.com/office/drawing/2014/main" id="{1A1A1EBD-8629-FC7D-6C7C-3E3F3E603F5D}"/>
              </a:ext>
            </a:extLst>
          </p:cNvPr>
          <p:cNvSpPr/>
          <p:nvPr/>
        </p:nvSpPr>
        <p:spPr>
          <a:xfrm>
            <a:off x="7175326" y="1701602"/>
            <a:ext cx="504056"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3" name="矩形 12">
            <a:extLst>
              <a:ext uri="{FF2B5EF4-FFF2-40B4-BE49-F238E27FC236}">
                <a16:creationId xmlns:a16="http://schemas.microsoft.com/office/drawing/2014/main" id="{BF45280D-F565-58E7-9B20-62A61F7ED9E3}"/>
              </a:ext>
            </a:extLst>
          </p:cNvPr>
          <p:cNvSpPr/>
          <p:nvPr/>
        </p:nvSpPr>
        <p:spPr>
          <a:xfrm>
            <a:off x="6239222" y="2421682"/>
            <a:ext cx="504056"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4" name="矩形 13">
            <a:extLst>
              <a:ext uri="{FF2B5EF4-FFF2-40B4-BE49-F238E27FC236}">
                <a16:creationId xmlns:a16="http://schemas.microsoft.com/office/drawing/2014/main" id="{7ACDB90C-0FDD-1351-571F-3F4BF0CC1700}"/>
              </a:ext>
            </a:extLst>
          </p:cNvPr>
          <p:cNvSpPr/>
          <p:nvPr/>
        </p:nvSpPr>
        <p:spPr>
          <a:xfrm>
            <a:off x="7463358" y="3141762"/>
            <a:ext cx="648072" cy="6811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5" name="矩形 14">
            <a:extLst>
              <a:ext uri="{FF2B5EF4-FFF2-40B4-BE49-F238E27FC236}">
                <a16:creationId xmlns:a16="http://schemas.microsoft.com/office/drawing/2014/main" id="{7E9CFA23-8429-E05B-E9C9-59BC1949DDDA}"/>
              </a:ext>
            </a:extLst>
          </p:cNvPr>
          <p:cNvSpPr/>
          <p:nvPr/>
        </p:nvSpPr>
        <p:spPr>
          <a:xfrm>
            <a:off x="6743278" y="4149874"/>
            <a:ext cx="504056" cy="64807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403395222"/>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50D8C96F-6AA2-3611-2EDB-CC2D7261D4D0}"/>
              </a:ext>
            </a:extLst>
          </p:cNvPr>
          <p:cNvSpPr txBox="1"/>
          <p:nvPr/>
        </p:nvSpPr>
        <p:spPr>
          <a:xfrm>
            <a:off x="8362294" y="711074"/>
            <a:ext cx="147732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「須菩提。若菩薩作是言。我當莊嚴佛土。是不名菩薩。」</a:t>
            </a:r>
          </a:p>
        </p:txBody>
      </p:sp>
      <p:sp>
        <p:nvSpPr>
          <p:cNvPr id="6" name="文字方塊 5">
            <a:extLst>
              <a:ext uri="{FF2B5EF4-FFF2-40B4-BE49-F238E27FC236}">
                <a16:creationId xmlns:a16="http://schemas.microsoft.com/office/drawing/2014/main" id="{6DD106FD-3434-8BE8-9B19-9483734E8140}"/>
              </a:ext>
            </a:extLst>
          </p:cNvPr>
          <p:cNvSpPr txBox="1"/>
          <p:nvPr/>
        </p:nvSpPr>
        <p:spPr>
          <a:xfrm>
            <a:off x="910630" y="711074"/>
            <a:ext cx="2123658"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菩薩發心，唯一在利益眾生而已。此中所說之病，亦與度生中相同。病在「作言我當」是也。</a:t>
            </a:r>
          </a:p>
        </p:txBody>
      </p:sp>
      <p:pic>
        <p:nvPicPr>
          <p:cNvPr id="9" name="圖片 8">
            <a:extLst>
              <a:ext uri="{FF2B5EF4-FFF2-40B4-BE49-F238E27FC236}">
                <a16:creationId xmlns:a16="http://schemas.microsoft.com/office/drawing/2014/main" id="{680E2202-EAFC-9B7D-75B5-7BA984F9B05C}"/>
              </a:ext>
            </a:extLst>
          </p:cNvPr>
          <p:cNvPicPr>
            <a:picLocks noChangeAspect="1"/>
          </p:cNvPicPr>
          <p:nvPr/>
        </p:nvPicPr>
        <p:blipFill>
          <a:blip r:embed="rId3"/>
          <a:stretch>
            <a:fillRect/>
          </a:stretch>
        </p:blipFill>
        <p:spPr>
          <a:xfrm>
            <a:off x="10150472" y="753091"/>
            <a:ext cx="599844" cy="3253730"/>
          </a:xfrm>
          <a:prstGeom prst="rect">
            <a:avLst/>
          </a:prstGeom>
        </p:spPr>
      </p:pic>
      <p:sp>
        <p:nvSpPr>
          <p:cNvPr id="11" name="文字方塊 10">
            <a:extLst>
              <a:ext uri="{FF2B5EF4-FFF2-40B4-BE49-F238E27FC236}">
                <a16:creationId xmlns:a16="http://schemas.microsoft.com/office/drawing/2014/main" id="{D871D811-7022-8509-8F07-D43AD33C1FF6}"/>
              </a:ext>
            </a:extLst>
          </p:cNvPr>
          <p:cNvSpPr txBox="1"/>
          <p:nvPr/>
        </p:nvSpPr>
        <p:spPr>
          <a:xfrm>
            <a:off x="3286894" y="711075"/>
            <a:ext cx="4708981" cy="5166992"/>
          </a:xfrm>
          <a:prstGeom prst="rect">
            <a:avLst/>
          </a:prstGeom>
          <a:noFill/>
        </p:spPr>
        <p:txBody>
          <a:bodyPr vert="eaVert" wrap="square" rtlCol="0">
            <a:spAutoFit/>
          </a:bodyPr>
          <a:lstStyle/>
          <a:p>
            <a:pPr>
              <a:lnSpc>
                <a:spcPct val="150000"/>
              </a:lnSpc>
            </a:pPr>
            <a:r>
              <a:rPr lang="zh-CN" altLang="en-US" sz="2800" dirty="0">
                <a:solidFill>
                  <a:srgbClr val="FFFF00"/>
                </a:solidFill>
              </a:rPr>
              <a:t>佛</a:t>
            </a:r>
            <a:r>
              <a:rPr lang="zh-TW" altLang="en-US" sz="2800" dirty="0">
                <a:solidFill>
                  <a:srgbClr val="FFFF00"/>
                </a:solidFill>
              </a:rPr>
              <a:t>教導我們，</a:t>
            </a:r>
            <a:r>
              <a:rPr lang="zh-CN" altLang="en-US" sz="2800" dirty="0">
                <a:solidFill>
                  <a:srgbClr val="FFFF00"/>
                </a:solidFill>
              </a:rPr>
              <a:t>就像</a:t>
            </a:r>
            <a:r>
              <a:rPr lang="zh-TW" altLang="en-US" sz="2800" dirty="0">
                <a:solidFill>
                  <a:srgbClr val="FFFF00"/>
                </a:solidFill>
              </a:rPr>
              <a:t>迴向偈所</a:t>
            </a:r>
            <a:r>
              <a:rPr lang="zh-CN" altLang="en-US" sz="2800" dirty="0">
                <a:solidFill>
                  <a:srgbClr val="FFFF00"/>
                </a:solidFill>
              </a:rPr>
              <a:t>說</a:t>
            </a:r>
            <a:r>
              <a:rPr lang="zh-TW" altLang="en-US" sz="2800" dirty="0">
                <a:solidFill>
                  <a:srgbClr val="FFFF00"/>
                </a:solidFill>
              </a:rPr>
              <a:t>的，「願以此功德，莊嚴佛淨土」。明明我們要莊嚴佛淨土，為什麼這個地方又不許我們莊嚴佛土？莊嚴佛土是應當要做的，但不能執著。這個地方是遣執著，不是叫你不做；做，</a:t>
            </a:r>
            <a:r>
              <a:rPr lang="zh-CN" altLang="en-US" sz="2800" dirty="0">
                <a:solidFill>
                  <a:srgbClr val="FFFF00"/>
                </a:solidFill>
              </a:rPr>
              <a:t>但</a:t>
            </a:r>
            <a:r>
              <a:rPr lang="zh-TW" altLang="en-US" sz="2800" dirty="0">
                <a:solidFill>
                  <a:srgbClr val="FFFF00"/>
                </a:solidFill>
              </a:rPr>
              <a:t>不能執著。</a:t>
            </a:r>
          </a:p>
        </p:txBody>
      </p:sp>
      <p:sp>
        <p:nvSpPr>
          <p:cNvPr id="12" name="匾額 11" descr="佛學概要十四講表 習講">
            <a:extLst>
              <a:ext uri="{FF2B5EF4-FFF2-40B4-BE49-F238E27FC236}">
                <a16:creationId xmlns:a16="http://schemas.microsoft.com/office/drawing/2014/main" id="{B52219F0-72AC-D570-D83A-9AABDCF72B08}"/>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第十六講</a:t>
            </a:r>
            <a:endParaRPr lang="zh-TW" altLang="en-US" dirty="0">
              <a:effectLst>
                <a:glow>
                  <a:schemeClr val="bg1">
                    <a:alpha val="61000"/>
                  </a:schemeClr>
                </a:glow>
              </a:effectLst>
            </a:endParaRPr>
          </a:p>
        </p:txBody>
      </p:sp>
      <p:pic>
        <p:nvPicPr>
          <p:cNvPr id="13" name="圖片 12">
            <a:extLst>
              <a:ext uri="{FF2B5EF4-FFF2-40B4-BE49-F238E27FC236}">
                <a16:creationId xmlns:a16="http://schemas.microsoft.com/office/drawing/2014/main" id="{72F3F814-9A7D-4229-1ABF-AF1491C959CA}"/>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Tree>
    <p:extLst>
      <p:ext uri="{BB962C8B-B14F-4D97-AF65-F5344CB8AC3E}">
        <p14:creationId xmlns:p14="http://schemas.microsoft.com/office/powerpoint/2010/main" val="253529656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0" name="文字方塊 9">
            <a:extLst>
              <a:ext uri="{FF2B5EF4-FFF2-40B4-BE49-F238E27FC236}">
                <a16:creationId xmlns:a16="http://schemas.microsoft.com/office/drawing/2014/main" id="{BC7381CE-5879-7290-9874-B534F46A112C}"/>
              </a:ext>
            </a:extLst>
          </p:cNvPr>
          <p:cNvSpPr txBox="1"/>
          <p:nvPr/>
        </p:nvSpPr>
        <p:spPr>
          <a:xfrm>
            <a:off x="7391350" y="711152"/>
            <a:ext cx="2123658"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總之，「作言」，便動念矣。「我當」，便執見矣。起念著見如是。全是凡情，何名菩薩。</a:t>
            </a:r>
          </a:p>
        </p:txBody>
      </p:sp>
      <p:sp>
        <p:nvSpPr>
          <p:cNvPr id="8" name="文字方塊 7">
            <a:extLst>
              <a:ext uri="{FF2B5EF4-FFF2-40B4-BE49-F238E27FC236}">
                <a16:creationId xmlns:a16="http://schemas.microsoft.com/office/drawing/2014/main" id="{5134C2E6-EA43-0099-7AEB-807B79A3954C}"/>
              </a:ext>
            </a:extLst>
          </p:cNvPr>
          <p:cNvSpPr txBox="1"/>
          <p:nvPr/>
        </p:nvSpPr>
        <p:spPr>
          <a:xfrm>
            <a:off x="550590" y="711152"/>
            <a:ext cx="6647974" cy="5166992"/>
          </a:xfrm>
          <a:prstGeom prst="rect">
            <a:avLst/>
          </a:prstGeom>
          <a:noFill/>
        </p:spPr>
        <p:txBody>
          <a:bodyPr vert="eaVert" wrap="square" rtlCol="0">
            <a:spAutoFit/>
          </a:bodyPr>
          <a:lstStyle/>
          <a:p>
            <a:pPr>
              <a:lnSpc>
                <a:spcPct val="150000"/>
              </a:lnSpc>
            </a:pPr>
            <a:r>
              <a:rPr lang="zh-TW" altLang="en-US" sz="2800" dirty="0">
                <a:solidFill>
                  <a:srgbClr val="FFFF00"/>
                </a:solidFill>
              </a:rPr>
              <a:t>我們要問，菩薩莊嚴佛淨土嗎？菩薩念念都莊嚴佛淨土；雖莊嚴佛淨土，心裡面若無其事，並不以為我們在莊嚴佛淨土，他沒有這個念頭。廣修六度，他不是不修，他真修，認真的在修；雖修，若無其事，決沒有執著我在修布施、持戒，沒有這個念頭；他做得圓圓滿滿，這才叫菩薩。這是</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上所說菩薩的標準。</a:t>
            </a:r>
          </a:p>
        </p:txBody>
      </p:sp>
      <p:sp>
        <p:nvSpPr>
          <p:cNvPr id="9" name="矩形 8">
            <a:extLst>
              <a:ext uri="{FF2B5EF4-FFF2-40B4-BE49-F238E27FC236}">
                <a16:creationId xmlns:a16="http://schemas.microsoft.com/office/drawing/2014/main" id="{66B50D29-9368-D6C1-E7B0-808160CCF91A}"/>
              </a:ext>
            </a:extLst>
          </p:cNvPr>
          <p:cNvSpPr/>
          <p:nvPr/>
        </p:nvSpPr>
        <p:spPr>
          <a:xfrm>
            <a:off x="9909109" y="405458"/>
            <a:ext cx="2016224" cy="5904656"/>
          </a:xfrm>
          <a:prstGeom prst="rect">
            <a:avLst/>
          </a:prstGeom>
          <a:solidFill>
            <a:srgbClr val="92D05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2" name="圖片 11">
            <a:extLst>
              <a:ext uri="{FF2B5EF4-FFF2-40B4-BE49-F238E27FC236}">
                <a16:creationId xmlns:a16="http://schemas.microsoft.com/office/drawing/2014/main" id="{6379D83C-59BB-6A94-9FC5-19746FC3BD2E}"/>
              </a:ext>
            </a:extLst>
          </p:cNvPr>
          <p:cNvPicPr>
            <a:picLocks noChangeAspect="1"/>
          </p:cNvPicPr>
          <p:nvPr/>
        </p:nvPicPr>
        <p:blipFill>
          <a:blip r:embed="rId3"/>
          <a:stretch>
            <a:fillRect/>
          </a:stretch>
        </p:blipFill>
        <p:spPr>
          <a:xfrm>
            <a:off x="10107596" y="581012"/>
            <a:ext cx="1619250" cy="5476875"/>
          </a:xfrm>
          <a:prstGeom prst="rect">
            <a:avLst/>
          </a:prstGeom>
          <a:solidFill>
            <a:schemeClr val="bg1"/>
          </a:solidFill>
          <a:ln>
            <a:solidFill>
              <a:srgbClr val="00B0F0"/>
            </a:solidFill>
          </a:ln>
        </p:spPr>
      </p:pic>
    </p:spTree>
    <p:extLst>
      <p:ext uri="{BB962C8B-B14F-4D97-AF65-F5344CB8AC3E}">
        <p14:creationId xmlns:p14="http://schemas.microsoft.com/office/powerpoint/2010/main" val="8685239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C406F8E-6746-76A2-0E70-9E4043E1C311}"/>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第十六講</a:t>
            </a:r>
            <a:endParaRPr lang="zh-TW" altLang="en-US" dirty="0">
              <a:effectLst>
                <a:glow>
                  <a:schemeClr val="bg1">
                    <a:alpha val="61000"/>
                  </a:schemeClr>
                </a:glow>
              </a:effectLst>
            </a:endParaRPr>
          </a:p>
        </p:txBody>
      </p:sp>
      <p:sp>
        <p:nvSpPr>
          <p:cNvPr id="5" name="文字方塊 4">
            <a:extLst>
              <a:ext uri="{FF2B5EF4-FFF2-40B4-BE49-F238E27FC236}">
                <a16:creationId xmlns:a16="http://schemas.microsoft.com/office/drawing/2014/main" id="{9DF6136A-9058-4119-5A9A-46DB46389A8C}"/>
              </a:ext>
            </a:extLst>
          </p:cNvPr>
          <p:cNvSpPr txBox="1"/>
          <p:nvPr/>
        </p:nvSpPr>
        <p:spPr>
          <a:xfrm>
            <a:off x="8111430" y="711074"/>
            <a:ext cx="147732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「何以故。如來說莊嚴佛土者。即非莊嚴。是名莊嚴。」</a:t>
            </a:r>
          </a:p>
        </p:txBody>
      </p:sp>
      <p:sp>
        <p:nvSpPr>
          <p:cNvPr id="6" name="文字方塊 5">
            <a:extLst>
              <a:ext uri="{FF2B5EF4-FFF2-40B4-BE49-F238E27FC236}">
                <a16:creationId xmlns:a16="http://schemas.microsoft.com/office/drawing/2014/main" id="{AF65061D-1C61-B9F5-D7FD-396FDA14E6DE}"/>
              </a:ext>
            </a:extLst>
          </p:cNvPr>
          <p:cNvSpPr txBox="1"/>
          <p:nvPr/>
        </p:nvSpPr>
        <p:spPr>
          <a:xfrm>
            <a:off x="4636408" y="705338"/>
            <a:ext cx="2769989"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諸法一如，不應少存分別執著之情見。「無住生心」，是於不執時卻不廢。「生心無住」，是於不廢時即不執。</a:t>
            </a:r>
          </a:p>
        </p:txBody>
      </p:sp>
      <p:pic>
        <p:nvPicPr>
          <p:cNvPr id="7" name="圖片 6">
            <a:extLst>
              <a:ext uri="{FF2B5EF4-FFF2-40B4-BE49-F238E27FC236}">
                <a16:creationId xmlns:a16="http://schemas.microsoft.com/office/drawing/2014/main" id="{EA21A4D5-9358-F355-3075-C962E6D8B9F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pic>
        <p:nvPicPr>
          <p:cNvPr id="9" name="圖片 8">
            <a:extLst>
              <a:ext uri="{FF2B5EF4-FFF2-40B4-BE49-F238E27FC236}">
                <a16:creationId xmlns:a16="http://schemas.microsoft.com/office/drawing/2014/main" id="{A6281B77-6616-E518-EFEF-F6F081BF9352}"/>
              </a:ext>
            </a:extLst>
          </p:cNvPr>
          <p:cNvPicPr>
            <a:picLocks noChangeAspect="1"/>
          </p:cNvPicPr>
          <p:nvPr/>
        </p:nvPicPr>
        <p:blipFill>
          <a:blip r:embed="rId5"/>
          <a:stretch>
            <a:fillRect/>
          </a:stretch>
        </p:blipFill>
        <p:spPr>
          <a:xfrm>
            <a:off x="9968543" y="909514"/>
            <a:ext cx="717985" cy="1944216"/>
          </a:xfrm>
          <a:prstGeom prst="rect">
            <a:avLst/>
          </a:prstGeom>
        </p:spPr>
      </p:pic>
      <p:sp>
        <p:nvSpPr>
          <p:cNvPr id="11" name="文字方塊 10">
            <a:extLst>
              <a:ext uri="{FF2B5EF4-FFF2-40B4-BE49-F238E27FC236}">
                <a16:creationId xmlns:a16="http://schemas.microsoft.com/office/drawing/2014/main" id="{166B3094-0F43-2A5B-21ED-D089649D0862}"/>
              </a:ext>
            </a:extLst>
          </p:cNvPr>
          <p:cNvSpPr txBox="1"/>
          <p:nvPr/>
        </p:nvSpPr>
        <p:spPr>
          <a:xfrm>
            <a:off x="2007923" y="711074"/>
            <a:ext cx="2123658" cy="5166992"/>
          </a:xfrm>
          <a:prstGeom prst="rect">
            <a:avLst/>
          </a:prstGeom>
          <a:noFill/>
        </p:spPr>
        <p:txBody>
          <a:bodyPr vert="eaVert" wrap="square" rtlCol="0">
            <a:spAutoFit/>
          </a:bodyPr>
          <a:lstStyle/>
          <a:p>
            <a:pPr>
              <a:lnSpc>
                <a:spcPct val="150000"/>
              </a:lnSpc>
            </a:pPr>
            <a:r>
              <a:rPr lang="zh-TW" altLang="en-US" sz="2800" dirty="0">
                <a:solidFill>
                  <a:srgbClr val="FFFF00"/>
                </a:solidFill>
              </a:rPr>
              <a:t>但你一定要懂得，不執著跟不廢棄是同時的，它並不是存在兩個時空之中，它是存在同一個時空。</a:t>
            </a:r>
          </a:p>
        </p:txBody>
      </p:sp>
    </p:spTree>
    <p:extLst>
      <p:ext uri="{BB962C8B-B14F-4D97-AF65-F5344CB8AC3E}">
        <p14:creationId xmlns:p14="http://schemas.microsoft.com/office/powerpoint/2010/main" val="37484194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37E8A3B-7E35-DFAE-325E-F6B762B5EBD1}"/>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第十六講</a:t>
            </a:r>
            <a:endParaRPr lang="zh-TW" altLang="en-US" dirty="0">
              <a:effectLst>
                <a:glow>
                  <a:schemeClr val="bg1">
                    <a:alpha val="61000"/>
                  </a:schemeClr>
                </a:glow>
              </a:effectLst>
            </a:endParaRPr>
          </a:p>
        </p:txBody>
      </p:sp>
      <p:pic>
        <p:nvPicPr>
          <p:cNvPr id="7" name="圖片 6">
            <a:extLst>
              <a:ext uri="{FF2B5EF4-FFF2-40B4-BE49-F238E27FC236}">
                <a16:creationId xmlns:a16="http://schemas.microsoft.com/office/drawing/2014/main" id="{EE449B45-CEA3-1964-8E9A-17BBD5FB963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10" name="文字方塊 9">
            <a:extLst>
              <a:ext uri="{FF2B5EF4-FFF2-40B4-BE49-F238E27FC236}">
                <a16:creationId xmlns:a16="http://schemas.microsoft.com/office/drawing/2014/main" id="{B477C040-A3CF-BD39-45EC-0C73AFC6DC42}"/>
              </a:ext>
            </a:extLst>
          </p:cNvPr>
          <p:cNvSpPr txBox="1"/>
          <p:nvPr/>
        </p:nvSpPr>
        <p:spPr>
          <a:xfrm>
            <a:off x="8077745" y="693490"/>
            <a:ext cx="2769989"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前令發菩薩心者，離相以修福慧。今是令行菩薩道者，於修福慧時，不存此是福慧之見也。前後淺深，大有區別。</a:t>
            </a:r>
          </a:p>
        </p:txBody>
      </p:sp>
      <p:sp>
        <p:nvSpPr>
          <p:cNvPr id="8" name="文字方塊 7">
            <a:extLst>
              <a:ext uri="{FF2B5EF4-FFF2-40B4-BE49-F238E27FC236}">
                <a16:creationId xmlns:a16="http://schemas.microsoft.com/office/drawing/2014/main" id="{C6ECE096-1781-2CF0-740B-FE85B7256834}"/>
              </a:ext>
            </a:extLst>
          </p:cNvPr>
          <p:cNvSpPr txBox="1"/>
          <p:nvPr/>
        </p:nvSpPr>
        <p:spPr>
          <a:xfrm>
            <a:off x="588913" y="693490"/>
            <a:ext cx="7294305" cy="5166992"/>
          </a:xfrm>
          <a:prstGeom prst="rect">
            <a:avLst/>
          </a:prstGeom>
          <a:noFill/>
        </p:spPr>
        <p:txBody>
          <a:bodyPr vert="eaVert" wrap="square" rtlCol="0">
            <a:spAutoFit/>
          </a:bodyPr>
          <a:lstStyle/>
          <a:p>
            <a:pPr>
              <a:lnSpc>
                <a:spcPct val="150000"/>
              </a:lnSpc>
            </a:pPr>
            <a:r>
              <a:rPr lang="zh-TW" altLang="en-US" sz="2800" dirty="0">
                <a:solidFill>
                  <a:srgbClr val="FFFF00"/>
                </a:solidFill>
              </a:rPr>
              <a:t>經文到這個地方，佛教修菩薩道的人，你修福修慧，不能存著有修福修慧的念頭，不可以有這個念頭，有這個念頭就錯了。實在說，你有這個念頭，你沒有離相，你離的相是離粗相，細相你沒有離開，細相也不能執著。由此可知，前面所講的離相，離粗相，離粗顯的執著。</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後半部是教我們離細相，離微細的執著，這是前後淺深不一樣。 </a:t>
            </a:r>
          </a:p>
        </p:txBody>
      </p:sp>
    </p:spTree>
    <p:extLst>
      <p:ext uri="{BB962C8B-B14F-4D97-AF65-F5344CB8AC3E}">
        <p14:creationId xmlns:p14="http://schemas.microsoft.com/office/powerpoint/2010/main" val="321740424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55C0DBB2-9494-6442-BC92-D54A78C76FBE}"/>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第十六講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8FE7DD9E-A8B9-80E4-A367-C8823472905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pic>
        <p:nvPicPr>
          <p:cNvPr id="2" name="圖片 1">
            <a:extLst>
              <a:ext uri="{FF2B5EF4-FFF2-40B4-BE49-F238E27FC236}">
                <a16:creationId xmlns:a16="http://schemas.microsoft.com/office/drawing/2014/main" id="{1F342B95-1542-E060-C084-76E0B150A69B}"/>
              </a:ext>
            </a:extLst>
          </p:cNvPr>
          <p:cNvPicPr>
            <a:picLocks noChangeAspect="1"/>
          </p:cNvPicPr>
          <p:nvPr/>
        </p:nvPicPr>
        <p:blipFill>
          <a:blip r:embed="rId5"/>
          <a:stretch>
            <a:fillRect/>
          </a:stretch>
        </p:blipFill>
        <p:spPr>
          <a:xfrm>
            <a:off x="2566814" y="12342"/>
            <a:ext cx="7200800" cy="6859588"/>
          </a:xfrm>
          <a:prstGeom prst="rect">
            <a:avLst/>
          </a:prstGeom>
        </p:spPr>
      </p:pic>
      <p:sp>
        <p:nvSpPr>
          <p:cNvPr id="3" name="矩形 2">
            <a:extLst>
              <a:ext uri="{FF2B5EF4-FFF2-40B4-BE49-F238E27FC236}">
                <a16:creationId xmlns:a16="http://schemas.microsoft.com/office/drawing/2014/main" id="{210344EE-8FBC-CEB6-0178-AFA8EFACD3A5}"/>
              </a:ext>
            </a:extLst>
          </p:cNvPr>
          <p:cNvSpPr/>
          <p:nvPr/>
        </p:nvSpPr>
        <p:spPr>
          <a:xfrm>
            <a:off x="5087094" y="693490"/>
            <a:ext cx="504056" cy="72008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矩形 11">
            <a:extLst>
              <a:ext uri="{FF2B5EF4-FFF2-40B4-BE49-F238E27FC236}">
                <a16:creationId xmlns:a16="http://schemas.microsoft.com/office/drawing/2014/main" id="{46161E90-28DA-49A7-2CDA-C0D5F1BCE2EC}"/>
              </a:ext>
            </a:extLst>
          </p:cNvPr>
          <p:cNvSpPr/>
          <p:nvPr/>
        </p:nvSpPr>
        <p:spPr>
          <a:xfrm>
            <a:off x="7175326" y="1701602"/>
            <a:ext cx="504056"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3" name="矩形 12">
            <a:extLst>
              <a:ext uri="{FF2B5EF4-FFF2-40B4-BE49-F238E27FC236}">
                <a16:creationId xmlns:a16="http://schemas.microsoft.com/office/drawing/2014/main" id="{E2B7F44A-BA8D-8211-46ED-42A241831C8C}"/>
              </a:ext>
            </a:extLst>
          </p:cNvPr>
          <p:cNvSpPr/>
          <p:nvPr/>
        </p:nvSpPr>
        <p:spPr>
          <a:xfrm>
            <a:off x="6239222" y="2421682"/>
            <a:ext cx="504056"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4" name="矩形 13">
            <a:extLst>
              <a:ext uri="{FF2B5EF4-FFF2-40B4-BE49-F238E27FC236}">
                <a16:creationId xmlns:a16="http://schemas.microsoft.com/office/drawing/2014/main" id="{1D77B2A9-C184-4780-C83B-731791615B4F}"/>
              </a:ext>
            </a:extLst>
          </p:cNvPr>
          <p:cNvSpPr/>
          <p:nvPr/>
        </p:nvSpPr>
        <p:spPr>
          <a:xfrm>
            <a:off x="4799062" y="3141762"/>
            <a:ext cx="648072" cy="6811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5" name="矩形 14">
            <a:extLst>
              <a:ext uri="{FF2B5EF4-FFF2-40B4-BE49-F238E27FC236}">
                <a16:creationId xmlns:a16="http://schemas.microsoft.com/office/drawing/2014/main" id="{697957D0-493C-8FD4-10E7-79895F84F244}"/>
              </a:ext>
            </a:extLst>
          </p:cNvPr>
          <p:cNvSpPr/>
          <p:nvPr/>
        </p:nvSpPr>
        <p:spPr>
          <a:xfrm>
            <a:off x="5195106" y="4146946"/>
            <a:ext cx="504056" cy="72008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2270372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014623F-5190-2002-CE92-61DD140D4522}"/>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第十六講</a:t>
            </a:r>
            <a:endParaRPr lang="zh-TW" altLang="en-US" dirty="0">
              <a:effectLst>
                <a:glow>
                  <a:schemeClr val="bg1">
                    <a:alpha val="61000"/>
                  </a:schemeClr>
                </a:glow>
              </a:effectLst>
            </a:endParaRPr>
          </a:p>
        </p:txBody>
      </p:sp>
      <p:sp>
        <p:nvSpPr>
          <p:cNvPr id="5" name="文字方塊 4">
            <a:extLst>
              <a:ext uri="{FF2B5EF4-FFF2-40B4-BE49-F238E27FC236}">
                <a16:creationId xmlns:a16="http://schemas.microsoft.com/office/drawing/2014/main" id="{45315B48-E941-E9D7-6814-663A490D285B}"/>
              </a:ext>
            </a:extLst>
          </p:cNvPr>
          <p:cNvSpPr txBox="1"/>
          <p:nvPr/>
        </p:nvSpPr>
        <p:spPr>
          <a:xfrm>
            <a:off x="8255446" y="711074"/>
            <a:ext cx="147732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「須菩提。若菩薩通達無我法者。如來說名。真是菩薩。」</a:t>
            </a:r>
          </a:p>
        </p:txBody>
      </p:sp>
      <p:sp>
        <p:nvSpPr>
          <p:cNvPr id="6" name="文字方塊 5">
            <a:extLst>
              <a:ext uri="{FF2B5EF4-FFF2-40B4-BE49-F238E27FC236}">
                <a16:creationId xmlns:a16="http://schemas.microsoft.com/office/drawing/2014/main" id="{7C39BCA8-E3B1-3416-DAC3-F58B10230E5B}"/>
              </a:ext>
            </a:extLst>
          </p:cNvPr>
          <p:cNvSpPr txBox="1"/>
          <p:nvPr/>
        </p:nvSpPr>
        <p:spPr>
          <a:xfrm>
            <a:off x="5951190" y="765498"/>
            <a:ext cx="2123658"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證得諸法一如，謂之「法無我」。通達一如之諸法，謂之</a:t>
            </a:r>
            <a:r>
              <a:rPr lang="en-US" altLang="zh-TW" sz="2800" b="1" dirty="0">
                <a:solidFill>
                  <a:schemeClr val="bg1"/>
                </a:solidFill>
              </a:rPr>
              <a:t>『</a:t>
            </a:r>
            <a:r>
              <a:rPr lang="zh-TW" altLang="en-US" sz="2800" b="1" dirty="0">
                <a:solidFill>
                  <a:schemeClr val="bg1"/>
                </a:solidFill>
              </a:rPr>
              <a:t>無我法</a:t>
            </a:r>
            <a:r>
              <a:rPr lang="en-US" altLang="zh-TW" sz="2800" b="1" dirty="0">
                <a:solidFill>
                  <a:schemeClr val="bg1"/>
                </a:solidFill>
              </a:rPr>
              <a:t>』</a:t>
            </a:r>
            <a:r>
              <a:rPr lang="zh-TW" altLang="en-US" sz="2800" b="1" dirty="0">
                <a:solidFill>
                  <a:schemeClr val="bg1"/>
                </a:solidFill>
              </a:rPr>
              <a:t>。</a:t>
            </a:r>
          </a:p>
        </p:txBody>
      </p:sp>
      <p:pic>
        <p:nvPicPr>
          <p:cNvPr id="7" name="圖片 6">
            <a:extLst>
              <a:ext uri="{FF2B5EF4-FFF2-40B4-BE49-F238E27FC236}">
                <a16:creationId xmlns:a16="http://schemas.microsoft.com/office/drawing/2014/main" id="{01D19668-5CFA-BF43-1B04-C1B1D2794D4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pic>
        <p:nvPicPr>
          <p:cNvPr id="9" name="圖片 8">
            <a:extLst>
              <a:ext uri="{FF2B5EF4-FFF2-40B4-BE49-F238E27FC236}">
                <a16:creationId xmlns:a16="http://schemas.microsoft.com/office/drawing/2014/main" id="{42A04B15-E04B-1DED-1EBE-32F03793347D}"/>
              </a:ext>
            </a:extLst>
          </p:cNvPr>
          <p:cNvPicPr>
            <a:picLocks noChangeAspect="1"/>
          </p:cNvPicPr>
          <p:nvPr/>
        </p:nvPicPr>
        <p:blipFill>
          <a:blip r:embed="rId5"/>
          <a:stretch>
            <a:fillRect/>
          </a:stretch>
        </p:blipFill>
        <p:spPr>
          <a:xfrm>
            <a:off x="10055646" y="837506"/>
            <a:ext cx="717985" cy="4176464"/>
          </a:xfrm>
          <a:prstGeom prst="rect">
            <a:avLst/>
          </a:prstGeom>
        </p:spPr>
      </p:pic>
      <p:sp>
        <p:nvSpPr>
          <p:cNvPr id="10" name="文字方塊 9">
            <a:extLst>
              <a:ext uri="{FF2B5EF4-FFF2-40B4-BE49-F238E27FC236}">
                <a16:creationId xmlns:a16="http://schemas.microsoft.com/office/drawing/2014/main" id="{ED7D98DB-4050-A50B-E1E5-9B331F52F194}"/>
              </a:ext>
            </a:extLst>
          </p:cNvPr>
          <p:cNvSpPr txBox="1"/>
          <p:nvPr/>
        </p:nvSpPr>
        <p:spPr>
          <a:xfrm>
            <a:off x="505579" y="711074"/>
            <a:ext cx="5355312" cy="5166992"/>
          </a:xfrm>
          <a:prstGeom prst="rect">
            <a:avLst/>
          </a:prstGeom>
          <a:noFill/>
        </p:spPr>
        <p:txBody>
          <a:bodyPr vert="eaVert" wrap="square" rtlCol="0">
            <a:spAutoFit/>
          </a:bodyPr>
          <a:lstStyle/>
          <a:p>
            <a:pPr>
              <a:lnSpc>
                <a:spcPct val="150000"/>
              </a:lnSpc>
            </a:pPr>
            <a:r>
              <a:rPr lang="zh-TW" altLang="en-US" sz="2800" dirty="0">
                <a:solidFill>
                  <a:srgbClr val="FFFF00"/>
                </a:solidFill>
              </a:rPr>
              <a:t>法無我、無我法，意思不一樣，但他們的關係非常密切，先要證得諸法一如。這個地方的證，跟前面所說的相同，有淺有深，淺的是解悟，深的是</a:t>
            </a:r>
            <a:r>
              <a:rPr lang="zh-CN" altLang="en-US" sz="2800" dirty="0">
                <a:solidFill>
                  <a:srgbClr val="FFFF00"/>
                </a:solidFill>
              </a:rPr>
              <a:t>證悟</a:t>
            </a:r>
            <a:r>
              <a:rPr lang="zh-TW" altLang="en-US" sz="2800" dirty="0">
                <a:solidFill>
                  <a:srgbClr val="FFFF00"/>
                </a:solidFill>
              </a:rPr>
              <a:t>。解悟，一般也講開悟。開悟未必證果，開悟是他明白了理</a:t>
            </a:r>
            <a:r>
              <a:rPr lang="zh-CN" altLang="en-US" sz="2800" dirty="0">
                <a:solidFill>
                  <a:srgbClr val="FFFF00"/>
                </a:solidFill>
              </a:rPr>
              <a:t>和</a:t>
            </a:r>
            <a:r>
              <a:rPr lang="zh-TW" altLang="en-US" sz="2800" dirty="0">
                <a:solidFill>
                  <a:srgbClr val="FFFF00"/>
                </a:solidFill>
              </a:rPr>
              <a:t>事，他自己有沒有做到？那還有一段距離。</a:t>
            </a:r>
          </a:p>
        </p:txBody>
      </p:sp>
    </p:spTree>
    <p:extLst>
      <p:ext uri="{BB962C8B-B14F-4D97-AF65-F5344CB8AC3E}">
        <p14:creationId xmlns:p14="http://schemas.microsoft.com/office/powerpoint/2010/main" val="24313065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5033A26C-3C55-6883-63A1-0C788AB1E1F1}"/>
              </a:ext>
            </a:extLst>
          </p:cNvPr>
          <p:cNvSpPr txBox="1"/>
          <p:nvPr/>
        </p:nvSpPr>
        <p:spPr>
          <a:xfrm>
            <a:off x="10022659" y="477466"/>
            <a:ext cx="2133918" cy="6084676"/>
          </a:xfrm>
          <a:prstGeom prst="rect">
            <a:avLst/>
          </a:prstGeom>
          <a:noFill/>
        </p:spPr>
        <p:txBody>
          <a:bodyPr vert="eaVert" wrap="square" rtlCol="0">
            <a:spAutoFit/>
          </a:bodyPr>
          <a:lstStyle/>
          <a:p>
            <a:pPr>
              <a:lnSpc>
                <a:spcPts val="3800"/>
              </a:lnSpc>
            </a:pPr>
            <a:r>
              <a:rPr lang="zh-TW" altLang="en-US" sz="2800" dirty="0">
                <a:solidFill>
                  <a:schemeClr val="bg1"/>
                </a:solidFill>
              </a:rPr>
              <a:t>所講 的十如是。十如是，第一個是如是相，相是根本，到最後如是報、如是本末究竟，皆是此處所說「諸法一如」的意思，這叫「法無我」。</a:t>
            </a:r>
          </a:p>
        </p:txBody>
      </p:sp>
      <p:pic>
        <p:nvPicPr>
          <p:cNvPr id="10" name="圖片 9" descr="一張含有 文字, 螢幕擷取畫面, 數字, 黑與白 的圖片&#10;&#10;自動產生的描述">
            <a:extLst>
              <a:ext uri="{FF2B5EF4-FFF2-40B4-BE49-F238E27FC236}">
                <a16:creationId xmlns:a16="http://schemas.microsoft.com/office/drawing/2014/main" id="{0150D22C-FF40-F603-7373-EB67279C4F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983638" cy="6859588"/>
          </a:xfrm>
          <a:prstGeom prst="rect">
            <a:avLst/>
          </a:prstGeom>
        </p:spPr>
      </p:pic>
    </p:spTree>
    <p:extLst>
      <p:ext uri="{BB962C8B-B14F-4D97-AF65-F5344CB8AC3E}">
        <p14:creationId xmlns:p14="http://schemas.microsoft.com/office/powerpoint/2010/main" val="18026745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33672</TotalTime>
  <Words>2717</Words>
  <Application>Microsoft Office PowerPoint</Application>
  <PresentationFormat>自訂</PresentationFormat>
  <Paragraphs>88</Paragraphs>
  <Slides>21</Slides>
  <Notes>1</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21</vt:i4>
      </vt:variant>
    </vt:vector>
  </HeadingPairs>
  <TitlesOfParts>
    <vt:vector size="24"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790</cp:revision>
  <dcterms:created xsi:type="dcterms:W3CDTF">2019-12-17T19:51:00Z</dcterms:created>
  <dcterms:modified xsi:type="dcterms:W3CDTF">2025-05-12T22:01:13Z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