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7" r:id="rId3"/>
    <p:sldId id="263" r:id="rId4"/>
    <p:sldId id="260" r:id="rId5"/>
    <p:sldId id="264" r:id="rId6"/>
    <p:sldId id="261" r:id="rId7"/>
    <p:sldId id="262" r:id="rId8"/>
    <p:sldId id="265" r:id="rId9"/>
    <p:sldId id="266" r:id="rId10"/>
    <p:sldId id="267"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90" d="100"/>
          <a:sy n="90" d="100"/>
        </p:scale>
        <p:origin x="9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2E5264-6759-41C1-BE71-E77717ED9906}"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4240304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E5264-6759-41C1-BE71-E77717ED9906}"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1722472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2E5264-6759-41C1-BE71-E77717ED9906}"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1431863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2E5264-6759-41C1-BE71-E77717ED9906}"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1063067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2E5264-6759-41C1-BE71-E77717ED9906}" type="datetimeFigureOut">
              <a:rPr lang="en-GB" smtClean="0"/>
              <a:t>31/01/2023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56520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2E5264-6759-41C1-BE71-E77717ED9906}" type="datetimeFigureOut">
              <a:rPr lang="en-GB" smtClean="0"/>
              <a:t>31/01/2023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3521900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E5264-6759-41C1-BE71-E77717ED9906}" type="datetimeFigureOut">
              <a:rPr lang="en-GB" smtClean="0"/>
              <a:t>31/01/2023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2233637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2E5264-6759-41C1-BE71-E77717ED9906}"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553726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2E5264-6759-41C1-BE71-E77717ED9906}"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1698504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E5264-6759-41C1-BE71-E77717ED9906}"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3115906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E5264-6759-41C1-BE71-E77717ED9906}"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857180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2E5264-6759-41C1-BE71-E77717ED9906}" type="datetimeFigureOut">
              <a:rPr lang="en-GB" smtClean="0"/>
              <a:t>31/01/2023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C7C7C0-DCDA-4BD7-97C7-D7181A8D688C}" type="slidenum">
              <a:rPr lang="en-GB" smtClean="0"/>
              <a:t>‹#›</a:t>
            </a:fld>
            <a:endParaRPr lang="en-GB"/>
          </a:p>
        </p:txBody>
      </p:sp>
    </p:spTree>
    <p:extLst>
      <p:ext uri="{BB962C8B-B14F-4D97-AF65-F5344CB8AC3E}">
        <p14:creationId xmlns:p14="http://schemas.microsoft.com/office/powerpoint/2010/main" val="10830482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wrm.org.uy/bulletin-articles/reflections-on-climate-change-the-rights-of-indigenous-peoples-and-the-right-of-free-prior-and-informed"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s://www.un.org/esa/socdev/unpfii/documents/5session_factsheet1.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brownpoliticalreview.org/2021/12/constitutional-rights-and-indigenous-dispossession-in-chile/" TargetMode="External"/><Relationship Id="rId2" Type="http://schemas.openxmlformats.org/officeDocument/2006/relationships/hyperlink" Target="https://www.bbc.co.uk/news/world-latin-america-55042838"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hyperlink" Target="https://www.theguardian.com/world/2022/may/16/chile-constitution-new-draft-pinoche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gif"/><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en.wikipedia.org/wiki/Atacama_people" TargetMode="Externa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s.lse.ac.uk/latamcaribbean/2022/09/15/why-we-failed-to-approve-the-new-chilean-constitution/" TargetMode="External"/><Relationship Id="rId2" Type="http://schemas.openxmlformats.org/officeDocument/2006/relationships/hyperlink" Target="https://carnegieendowment.org/2022/09/08/chile-s-rejection-of-new-constitution-is-sign-of-democratic-maturity-pub-87879"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iwgia.org/en/peru.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C6122-350B-4A82-942E-2681D684C37C}"/>
              </a:ext>
            </a:extLst>
          </p:cNvPr>
          <p:cNvSpPr>
            <a:spLocks noGrp="1"/>
          </p:cNvSpPr>
          <p:nvPr>
            <p:ph type="title"/>
          </p:nvPr>
        </p:nvSpPr>
        <p:spPr/>
        <p:txBody>
          <a:bodyPr>
            <a:normAutofit fontScale="90000"/>
          </a:bodyPr>
          <a:lstStyle/>
          <a:p>
            <a:r>
              <a:rPr lang="en-GB" sz="2200" b="1" dirty="0">
                <a:latin typeface="+mn-lt"/>
              </a:rPr>
              <a:t>HPAN5041/6041 Economic Anthropology and Past Societies</a:t>
            </a:r>
            <a:br>
              <a:rPr lang="en-GB" sz="4400" b="1" dirty="0">
                <a:latin typeface="+mn-lt"/>
              </a:rPr>
            </a:br>
            <a:r>
              <a:rPr lang="en-GB" sz="3600" b="1" dirty="0">
                <a:latin typeface="+mn-lt"/>
              </a:rPr>
              <a:t>Land, Knowledges and Sustainability</a:t>
            </a:r>
            <a:br>
              <a:rPr lang="en-GB" sz="7200" b="1" dirty="0">
                <a:latin typeface="+mn-lt"/>
              </a:rPr>
            </a:br>
            <a:r>
              <a:rPr lang="en-GB" b="1" dirty="0">
                <a:latin typeface="+mn-lt"/>
              </a:rPr>
              <a:t>Indigenous people’s rights</a:t>
            </a:r>
          </a:p>
        </p:txBody>
      </p:sp>
      <p:sp>
        <p:nvSpPr>
          <p:cNvPr id="3" name="Content Placeholder 2">
            <a:extLst>
              <a:ext uri="{FF2B5EF4-FFF2-40B4-BE49-F238E27FC236}">
                <a16:creationId xmlns:a16="http://schemas.microsoft.com/office/drawing/2014/main" id="{A5406F0B-5700-42A4-9B5C-F9C19E8BC907}"/>
              </a:ext>
            </a:extLst>
          </p:cNvPr>
          <p:cNvSpPr>
            <a:spLocks noGrp="1"/>
          </p:cNvSpPr>
          <p:nvPr>
            <p:ph idx="1"/>
          </p:nvPr>
        </p:nvSpPr>
        <p:spPr/>
        <p:txBody>
          <a:bodyPr/>
          <a:lstStyle/>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See: </a:t>
            </a: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https://www.wrm.org.uy/bulletin-articles/reflections-on-climate-change-the-rights-of-indigenous-peoples-and-the-right-of-free-prior-and-informed</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A group of people holding a banner&#10;&#10;Description automatically generated with medium confidence">
            <a:extLst>
              <a:ext uri="{FF2B5EF4-FFF2-40B4-BE49-F238E27FC236}">
                <a16:creationId xmlns:a16="http://schemas.microsoft.com/office/drawing/2014/main" id="{181A8FDC-3CE2-4F89-88A7-4C8F2394328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8650" y="1758470"/>
            <a:ext cx="5038725" cy="3362325"/>
          </a:xfrm>
          <a:prstGeom prst="rect">
            <a:avLst/>
          </a:prstGeom>
          <a:noFill/>
          <a:ln>
            <a:noFill/>
          </a:ln>
        </p:spPr>
      </p:pic>
    </p:spTree>
    <p:extLst>
      <p:ext uri="{BB962C8B-B14F-4D97-AF65-F5344CB8AC3E}">
        <p14:creationId xmlns:p14="http://schemas.microsoft.com/office/powerpoint/2010/main" val="1804790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0770E-CF01-48CE-8383-410459C1577E}"/>
              </a:ext>
            </a:extLst>
          </p:cNvPr>
          <p:cNvSpPr>
            <a:spLocks noGrp="1"/>
          </p:cNvSpPr>
          <p:nvPr>
            <p:ph type="title"/>
          </p:nvPr>
        </p:nvSpPr>
        <p:spPr/>
        <p:txBody>
          <a:bodyPr>
            <a:normAutofit fontScale="90000"/>
          </a:bodyPr>
          <a:lstStyle/>
          <a:p>
            <a:r>
              <a:rPr lang="en-GB" b="1" dirty="0">
                <a:latin typeface="+mn-lt"/>
              </a:rPr>
              <a:t>Indigenous Peoples</a:t>
            </a:r>
            <a:r>
              <a:rPr lang="en-GB" b="1">
                <a:latin typeface="+mn-lt"/>
              </a:rPr>
              <a:t>: Definitions</a:t>
            </a:r>
            <a:br>
              <a:rPr lang="en-GB" b="1" dirty="0">
                <a:latin typeface="+mn-lt"/>
              </a:rPr>
            </a:br>
            <a:r>
              <a:rPr lang="en-GB" sz="2700" b="1" dirty="0">
                <a:latin typeface="+mn-lt"/>
              </a:rPr>
              <a:t>UN Permanent Forum on Indigenous Issues - Factsheet</a:t>
            </a:r>
          </a:p>
        </p:txBody>
      </p:sp>
      <p:sp>
        <p:nvSpPr>
          <p:cNvPr id="3" name="Content Placeholder 2">
            <a:extLst>
              <a:ext uri="{FF2B5EF4-FFF2-40B4-BE49-F238E27FC236}">
                <a16:creationId xmlns:a16="http://schemas.microsoft.com/office/drawing/2014/main" id="{553C4C70-A08A-4574-9C0F-B5B510B78C97}"/>
              </a:ext>
            </a:extLst>
          </p:cNvPr>
          <p:cNvSpPr>
            <a:spLocks noGrp="1"/>
          </p:cNvSpPr>
          <p:nvPr>
            <p:ph idx="1"/>
          </p:nvPr>
        </p:nvSpPr>
        <p:spPr/>
        <p:txBody>
          <a:bodyPr>
            <a:normAutofit fontScale="62500" lnSpcReduction="20000"/>
          </a:bodyPr>
          <a:lstStyle/>
          <a:p>
            <a:pPr marL="0" indent="0">
              <a:buNone/>
            </a:pPr>
            <a:r>
              <a:rPr lang="en-GB" b="1" dirty="0"/>
              <a:t>Understanding the term “indigenous” </a:t>
            </a:r>
          </a:p>
          <a:p>
            <a:pPr marL="0" indent="0">
              <a:buNone/>
            </a:pPr>
            <a:r>
              <a:rPr lang="en-GB" dirty="0"/>
              <a:t>Considering the diversity of indigenous peoples, an official definition of “indigenous” has not been adopted by any UN-system body. Instead the system has developed a modern understanding of this term based on the following: </a:t>
            </a:r>
          </a:p>
          <a:p>
            <a:pPr marL="0" indent="0">
              <a:buNone/>
            </a:pPr>
            <a:r>
              <a:rPr lang="en-GB" dirty="0"/>
              <a:t>• Self- identification as indigenous peoples at the individual level and accepted by the community as their member. </a:t>
            </a:r>
          </a:p>
          <a:p>
            <a:pPr marL="0" indent="0">
              <a:buNone/>
            </a:pPr>
            <a:r>
              <a:rPr lang="en-GB" dirty="0"/>
              <a:t>• Historical continuity with pre-colonial and/or pre-settler societies </a:t>
            </a:r>
          </a:p>
          <a:p>
            <a:pPr marL="0" indent="0">
              <a:buNone/>
            </a:pPr>
            <a:r>
              <a:rPr lang="en-GB" dirty="0"/>
              <a:t>• Strong link to territories and surrounding natural resources • Distinct social, economic or political systems </a:t>
            </a:r>
          </a:p>
          <a:p>
            <a:pPr marL="0" indent="0">
              <a:buNone/>
            </a:pPr>
            <a:r>
              <a:rPr lang="en-GB" dirty="0"/>
              <a:t>• Distinct language, culture and beliefs </a:t>
            </a:r>
          </a:p>
          <a:p>
            <a:pPr marL="0" indent="0">
              <a:buNone/>
            </a:pPr>
            <a:r>
              <a:rPr lang="en-GB" dirty="0"/>
              <a:t>• Form non-dominant groups of society </a:t>
            </a:r>
          </a:p>
          <a:p>
            <a:pPr marL="0" indent="0">
              <a:buNone/>
            </a:pPr>
            <a:r>
              <a:rPr lang="en-GB" dirty="0"/>
              <a:t>• Resolve to maintain and reproduce their ancestral environments and systems as distinctive peoples and communities</a:t>
            </a:r>
          </a:p>
          <a:p>
            <a:pPr marL="0" indent="0">
              <a:buNone/>
            </a:pPr>
            <a:endParaRPr lang="en-GB" dirty="0"/>
          </a:p>
          <a:p>
            <a:pPr marL="0" indent="0">
              <a:buNone/>
            </a:pPr>
            <a:r>
              <a:rPr lang="en-GB" dirty="0">
                <a:hlinkClick r:id="rId2"/>
              </a:rPr>
              <a:t>Microsoft Word - Factsheet-identity1.doc (un.org)</a:t>
            </a:r>
            <a:endParaRPr lang="en-GB" dirty="0"/>
          </a:p>
        </p:txBody>
      </p:sp>
    </p:spTree>
    <p:extLst>
      <p:ext uri="{BB962C8B-B14F-4D97-AF65-F5344CB8AC3E}">
        <p14:creationId xmlns:p14="http://schemas.microsoft.com/office/powerpoint/2010/main" val="4071838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F9395-2E80-4FFB-9738-46E9AB494D6E}"/>
              </a:ext>
            </a:extLst>
          </p:cNvPr>
          <p:cNvSpPr>
            <a:spLocks noGrp="1"/>
          </p:cNvSpPr>
          <p:nvPr>
            <p:ph type="title"/>
          </p:nvPr>
        </p:nvSpPr>
        <p:spPr/>
        <p:txBody>
          <a:bodyPr/>
          <a:lstStyle/>
          <a:p>
            <a:r>
              <a:rPr lang="en-GB" b="1" dirty="0">
                <a:latin typeface="+mn-lt"/>
              </a:rPr>
              <a:t>A question of identity</a:t>
            </a:r>
          </a:p>
        </p:txBody>
      </p:sp>
      <p:sp>
        <p:nvSpPr>
          <p:cNvPr id="3" name="Content Placeholder 2">
            <a:extLst>
              <a:ext uri="{FF2B5EF4-FFF2-40B4-BE49-F238E27FC236}">
                <a16:creationId xmlns:a16="http://schemas.microsoft.com/office/drawing/2014/main" id="{D8B2414E-6822-4FE4-B729-710CFBA0D493}"/>
              </a:ext>
            </a:extLst>
          </p:cNvPr>
          <p:cNvSpPr>
            <a:spLocks noGrp="1"/>
          </p:cNvSpPr>
          <p:nvPr>
            <p:ph idx="1"/>
          </p:nvPr>
        </p:nvSpPr>
        <p:spPr/>
        <p:txBody>
          <a:bodyPr>
            <a:normAutofit fontScale="77500" lnSpcReduction="20000"/>
          </a:bodyPr>
          <a:lstStyle/>
          <a:p>
            <a:pPr marL="0" indent="0">
              <a:buNone/>
            </a:pPr>
            <a:r>
              <a:rPr lang="en-GB" dirty="0"/>
              <a:t>• According to the UN the most fruitful approach is to identify, rather than define indigenous peoples. This is based on the fundamental criterion of self-identification as underlined in a number of human rights documents. </a:t>
            </a:r>
          </a:p>
          <a:p>
            <a:pPr marL="0" indent="0">
              <a:buNone/>
            </a:pPr>
            <a:r>
              <a:rPr lang="en-GB" dirty="0"/>
              <a:t>• The term “indigenous” has prevailed as a generic term for many years. In some countries, there may be preference for other terms including tribes, first peoples/nations, aboriginals, ethnic groups, </a:t>
            </a:r>
            <a:r>
              <a:rPr lang="en-GB" dirty="0" err="1"/>
              <a:t>adivasi</a:t>
            </a:r>
            <a:r>
              <a:rPr lang="en-GB" dirty="0"/>
              <a:t>, </a:t>
            </a:r>
            <a:r>
              <a:rPr lang="en-GB" dirty="0" err="1"/>
              <a:t>janajati</a:t>
            </a:r>
            <a:r>
              <a:rPr lang="en-GB" dirty="0"/>
              <a:t>. Occupational and geographical terms like hunter-gatherers, nomads, peasants, hill people, etc., also exist and for all practical purposes can be used interchangeably with “indigenous peoples”. </a:t>
            </a:r>
          </a:p>
          <a:p>
            <a:pPr marL="0" indent="0">
              <a:buNone/>
            </a:pPr>
            <a:r>
              <a:rPr lang="en-GB" dirty="0"/>
              <a:t>• In many cases, the notion of being termed “indigenous” has negative connotations and some people may choose not to reveal or define their origin. Others must respect such choices, while at the same time working against the discrimination of indigenous peoples.</a:t>
            </a:r>
          </a:p>
        </p:txBody>
      </p:sp>
    </p:spTree>
    <p:extLst>
      <p:ext uri="{BB962C8B-B14F-4D97-AF65-F5344CB8AC3E}">
        <p14:creationId xmlns:p14="http://schemas.microsoft.com/office/powerpoint/2010/main" val="3515128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1862D-A2DD-45D2-972F-06BD2655D73F}"/>
              </a:ext>
            </a:extLst>
          </p:cNvPr>
          <p:cNvSpPr>
            <a:spLocks noGrp="1"/>
          </p:cNvSpPr>
          <p:nvPr>
            <p:ph type="title"/>
          </p:nvPr>
        </p:nvSpPr>
        <p:spPr/>
        <p:txBody>
          <a:bodyPr>
            <a:normAutofit fontScale="90000"/>
          </a:bodyPr>
          <a:lstStyle/>
          <a:p>
            <a:r>
              <a:rPr lang="en-GB" b="1" dirty="0" err="1">
                <a:latin typeface="+mn-lt"/>
              </a:rPr>
              <a:t>Mapuche</a:t>
            </a:r>
            <a:r>
              <a:rPr lang="en-GB" b="1" dirty="0">
                <a:latin typeface="+mn-lt"/>
              </a:rPr>
              <a:t> struggles in Chile</a:t>
            </a:r>
            <a:br>
              <a:rPr lang="en-GB" b="1" dirty="0">
                <a:latin typeface="+mn-lt"/>
              </a:rPr>
            </a:br>
            <a:r>
              <a:rPr lang="en-GB" sz="3100" b="1" dirty="0">
                <a:latin typeface="+mn-lt"/>
              </a:rPr>
              <a:t>Indigenous people’s leading role in re-shaping Chile’s Constitution</a:t>
            </a:r>
          </a:p>
        </p:txBody>
      </p:sp>
      <p:sp>
        <p:nvSpPr>
          <p:cNvPr id="3" name="Content Placeholder 2">
            <a:extLst>
              <a:ext uri="{FF2B5EF4-FFF2-40B4-BE49-F238E27FC236}">
                <a16:creationId xmlns:a16="http://schemas.microsoft.com/office/drawing/2014/main" id="{0C47E23D-5D1B-49F2-94D3-644803118A46}"/>
              </a:ext>
            </a:extLst>
          </p:cNvPr>
          <p:cNvSpPr>
            <a:spLocks noGrp="1"/>
          </p:cNvSpPr>
          <p:nvPr>
            <p:ph idx="1"/>
          </p:nvPr>
        </p:nvSpPr>
        <p:spPr/>
        <p:txBody>
          <a:bodyPr>
            <a:normAutofit/>
          </a:bodyPr>
          <a:lstStyle/>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300" dirty="0">
                <a:effectLst/>
                <a:latin typeface="Calibri" panose="020F0502020204030204" pitchFamily="34" charset="0"/>
                <a:ea typeface="DengXian" panose="02010600030101010101" pitchFamily="2" charset="-122"/>
                <a:cs typeface="Times New Roman" panose="02020603050405020304" pitchFamily="18" charset="0"/>
              </a:rPr>
              <a:t>See: </a:t>
            </a:r>
            <a:r>
              <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https://www.bbc.co.uk/news/world-latin-america-55042838</a:t>
            </a:r>
            <a:endPar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3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Constitutional Rights and Indigenous Dispossession in Chile - Brown Political Review</a:t>
            </a:r>
            <a:endParaRPr lang="en-GB" sz="13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13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4"/>
              </a:rPr>
              <a:t>https://www.theguardian.com/world/2022/may/16/chile-constitution-new-draft-pinochet</a:t>
            </a:r>
            <a:endParaRPr lang="en-GB" sz="13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Chile's Mapuche indigenous group fights for rights - BBC News">
            <a:extLst>
              <a:ext uri="{FF2B5EF4-FFF2-40B4-BE49-F238E27FC236}">
                <a16:creationId xmlns:a16="http://schemas.microsoft.com/office/drawing/2014/main" id="{CD566188-F903-4208-BE29-E3E434B11FB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23014" y="1690689"/>
            <a:ext cx="6411432" cy="2824979"/>
          </a:xfrm>
          <a:prstGeom prst="rect">
            <a:avLst/>
          </a:prstGeom>
          <a:noFill/>
          <a:ln>
            <a:noFill/>
          </a:ln>
        </p:spPr>
      </p:pic>
    </p:spTree>
    <p:extLst>
      <p:ext uri="{BB962C8B-B14F-4D97-AF65-F5344CB8AC3E}">
        <p14:creationId xmlns:p14="http://schemas.microsoft.com/office/powerpoint/2010/main" val="326292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8F07-806E-4F78-B48C-06A69B848109}"/>
              </a:ext>
            </a:extLst>
          </p:cNvPr>
          <p:cNvSpPr>
            <a:spLocks noGrp="1"/>
          </p:cNvSpPr>
          <p:nvPr>
            <p:ph type="title"/>
          </p:nvPr>
        </p:nvSpPr>
        <p:spPr/>
        <p:txBody>
          <a:bodyPr>
            <a:normAutofit fontScale="90000"/>
          </a:bodyPr>
          <a:lstStyle/>
          <a:p>
            <a:r>
              <a:rPr lang="en-GB" b="1" dirty="0">
                <a:latin typeface="+mn-lt"/>
              </a:rPr>
              <a:t>The Limits of Democracy: Chile </a:t>
            </a:r>
            <a:br>
              <a:rPr lang="en-GB" b="1" dirty="0">
                <a:latin typeface="+mn-lt"/>
              </a:rPr>
            </a:br>
            <a:r>
              <a:rPr lang="en-GB" sz="3100" b="1" dirty="0">
                <a:latin typeface="+mn-lt"/>
              </a:rPr>
              <a:t>4 September 1970 - 11 September 1973</a:t>
            </a:r>
            <a:br>
              <a:rPr lang="en-GB" sz="3100" b="1" dirty="0">
                <a:latin typeface="+mn-lt"/>
              </a:rPr>
            </a:br>
            <a:endParaRPr lang="en-GB" sz="1600" b="1" dirty="0">
              <a:latin typeface="+mn-lt"/>
            </a:endParaRPr>
          </a:p>
        </p:txBody>
      </p:sp>
      <p:pic>
        <p:nvPicPr>
          <p:cNvPr id="1028" name="Picture 4" descr="Chile - Wikipedia">
            <a:extLst>
              <a:ext uri="{FF2B5EF4-FFF2-40B4-BE49-F238E27FC236}">
                <a16:creationId xmlns:a16="http://schemas.microsoft.com/office/drawing/2014/main" id="{2BFEF52C-833B-43C2-9540-4C70547826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8202" y="1682967"/>
            <a:ext cx="1991968" cy="132556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llende's Grandson: “Not in the Name of Allende nor Socialism ...">
            <a:extLst>
              <a:ext uri="{FF2B5EF4-FFF2-40B4-BE49-F238E27FC236}">
                <a16:creationId xmlns:a16="http://schemas.microsoft.com/office/drawing/2014/main" id="{4F6AFE34-43A2-4C2F-821F-E6F60BD42E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4079" y="1607560"/>
            <a:ext cx="2886562" cy="144328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Death of Chile's President Salvador Allende 'may not have been ...">
            <a:extLst>
              <a:ext uri="{FF2B5EF4-FFF2-40B4-BE49-F238E27FC236}">
                <a16:creationId xmlns:a16="http://schemas.microsoft.com/office/drawing/2014/main" id="{788EFDA8-E1C4-4DC7-94CA-039BDB666D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51287" y="3196677"/>
            <a:ext cx="2235877" cy="16533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Why Allende had to die">
            <a:extLst>
              <a:ext uri="{FF2B5EF4-FFF2-40B4-BE49-F238E27FC236}">
                <a16:creationId xmlns:a16="http://schemas.microsoft.com/office/drawing/2014/main" id="{E724B3EB-D559-4FB6-986F-8AA574EE5F0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5541" y="3180390"/>
            <a:ext cx="2705100" cy="16859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hile Map and Satellite Image">
            <a:extLst>
              <a:ext uri="{FF2B5EF4-FFF2-40B4-BE49-F238E27FC236}">
                <a16:creationId xmlns:a16="http://schemas.microsoft.com/office/drawing/2014/main" id="{ACED11A7-B983-4CA3-9068-3B0D09AF181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0197" y="1704544"/>
            <a:ext cx="2512714" cy="464083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ACC527A-F3C3-4C4D-8D16-2CF66C8FF5FF}"/>
              </a:ext>
            </a:extLst>
          </p:cNvPr>
          <p:cNvSpPr/>
          <p:nvPr/>
        </p:nvSpPr>
        <p:spPr>
          <a:xfrm>
            <a:off x="2286000" y="3105835"/>
            <a:ext cx="6858000" cy="3170099"/>
          </a:xfrm>
          <a:prstGeom prst="rect">
            <a:avLst/>
          </a:prstGeom>
        </p:spPr>
        <p:txBody>
          <a:bodyPr wrap="square">
            <a:spAutoFit/>
          </a:bodyPr>
          <a:lstStyle/>
          <a:p>
            <a:endParaRPr lang="en-GB" b="1" dirty="0"/>
          </a:p>
          <a:p>
            <a:endParaRPr lang="en-GB" b="1" dirty="0"/>
          </a:p>
          <a:p>
            <a:endParaRPr lang="en-GB" b="1" dirty="0"/>
          </a:p>
          <a:p>
            <a:endParaRPr lang="en-GB" b="1" dirty="0"/>
          </a:p>
          <a:p>
            <a:endParaRPr lang="en-GB" b="1" dirty="0"/>
          </a:p>
          <a:p>
            <a:endParaRPr lang="en-GB" b="1" dirty="0"/>
          </a:p>
          <a:p>
            <a:endParaRPr lang="en-GB" b="1" dirty="0"/>
          </a:p>
          <a:p>
            <a:r>
              <a:rPr lang="en-GB" b="1" dirty="0"/>
              <a:t>                      </a:t>
            </a:r>
            <a:r>
              <a:rPr lang="en-GB" sz="1400" b="1" dirty="0"/>
              <a:t>General Augusto Pinochet               Allende (in steel helmet) leaves the </a:t>
            </a:r>
          </a:p>
          <a:p>
            <a:r>
              <a:rPr lang="en-GB" sz="1400" b="1" dirty="0"/>
              <a:t>                             with Salvador Allende                       </a:t>
            </a:r>
            <a:r>
              <a:rPr lang="en-GB" sz="1400" b="1" dirty="0" err="1"/>
              <a:t>Moneda</a:t>
            </a:r>
            <a:r>
              <a:rPr lang="en-GB" sz="1400" b="1" dirty="0"/>
              <a:t> Palace (Presidential HQ)</a:t>
            </a:r>
          </a:p>
          <a:p>
            <a:r>
              <a:rPr lang="en-GB" sz="1400" b="1" dirty="0"/>
              <a:t>                             (Allende appointed him Chief</a:t>
            </a:r>
          </a:p>
          <a:p>
            <a:r>
              <a:rPr lang="en-GB" sz="1400" b="1" dirty="0"/>
              <a:t>                             of Chile’s Armed Forces, 23 Aug. </a:t>
            </a:r>
          </a:p>
          <a:p>
            <a:r>
              <a:rPr lang="en-GB" sz="1400" b="1" dirty="0"/>
              <a:t>                             1973)</a:t>
            </a:r>
            <a:endParaRPr lang="en-GB" sz="1400" dirty="0"/>
          </a:p>
        </p:txBody>
      </p:sp>
    </p:spTree>
    <p:extLst>
      <p:ext uri="{BB962C8B-B14F-4D97-AF65-F5344CB8AC3E}">
        <p14:creationId xmlns:p14="http://schemas.microsoft.com/office/powerpoint/2010/main" val="1468404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85E2B-E9AC-43FB-B52C-BE3387345B74}"/>
              </a:ext>
            </a:extLst>
          </p:cNvPr>
          <p:cNvSpPr>
            <a:spLocks noGrp="1"/>
          </p:cNvSpPr>
          <p:nvPr>
            <p:ph type="title"/>
          </p:nvPr>
        </p:nvSpPr>
        <p:spPr/>
        <p:txBody>
          <a:bodyPr/>
          <a:lstStyle/>
          <a:p>
            <a:r>
              <a:rPr lang="en-GB" b="1" dirty="0">
                <a:latin typeface="+mn-lt"/>
              </a:rPr>
              <a:t>Chile: Constitutional Timeline</a:t>
            </a:r>
          </a:p>
        </p:txBody>
      </p:sp>
      <p:sp>
        <p:nvSpPr>
          <p:cNvPr id="3" name="Content Placeholder 2">
            <a:extLst>
              <a:ext uri="{FF2B5EF4-FFF2-40B4-BE49-F238E27FC236}">
                <a16:creationId xmlns:a16="http://schemas.microsoft.com/office/drawing/2014/main" id="{58BA4131-BFCF-4261-B955-DBD4A639DC1F}"/>
              </a:ext>
            </a:extLst>
          </p:cNvPr>
          <p:cNvSpPr>
            <a:spLocks noGrp="1"/>
          </p:cNvSpPr>
          <p:nvPr>
            <p:ph idx="1"/>
          </p:nvPr>
        </p:nvSpPr>
        <p:spPr/>
        <p:txBody>
          <a:bodyPr>
            <a:normAutofit fontScale="8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r>
              <a:rPr lang="en-GB" b="1" dirty="0"/>
              <a:t>September 1970</a:t>
            </a:r>
            <a:r>
              <a:rPr lang="en-GB" dirty="0"/>
              <a:t>: Electoral Victory for Unidad Popular and Salvador Allende: call for a new constitution and popular assembly – land occupations, factory occupations…</a:t>
            </a:r>
          </a:p>
          <a:p>
            <a:r>
              <a:rPr lang="en-GB" b="1" dirty="0"/>
              <a:t>September 1973</a:t>
            </a:r>
            <a:r>
              <a:rPr lang="en-GB" dirty="0"/>
              <a:t>: Armed coup and Augusto Pinochet</a:t>
            </a:r>
          </a:p>
          <a:p>
            <a:r>
              <a:rPr lang="en-GB" b="1" dirty="0"/>
              <a:t>1973-1990</a:t>
            </a:r>
            <a:r>
              <a:rPr lang="en-GB" dirty="0"/>
              <a:t> Military Dictatorship (1980 Referendum on a new constitution)</a:t>
            </a:r>
          </a:p>
          <a:p>
            <a:r>
              <a:rPr lang="en-GB" b="1" dirty="0"/>
              <a:t>October 2019 </a:t>
            </a:r>
            <a:r>
              <a:rPr lang="en-GB" dirty="0"/>
              <a:t>Mass protests, led by </a:t>
            </a:r>
            <a:r>
              <a:rPr lang="en-GB" dirty="0" err="1"/>
              <a:t>Mapuche</a:t>
            </a:r>
            <a:r>
              <a:rPr lang="en-GB" dirty="0"/>
              <a:t> people</a:t>
            </a:r>
          </a:p>
          <a:p>
            <a:r>
              <a:rPr lang="en-GB" b="1" dirty="0"/>
              <a:t>May 2021</a:t>
            </a:r>
            <a:r>
              <a:rPr lang="en-GB" dirty="0"/>
              <a:t>: Constitutional Convention</a:t>
            </a:r>
          </a:p>
          <a:p>
            <a:endParaRPr lang="en-GB" dirty="0"/>
          </a:p>
          <a:p>
            <a:pPr marL="0" indent="0">
              <a:buNone/>
            </a:pPr>
            <a:endParaRPr lang="en-GB" dirty="0"/>
          </a:p>
        </p:txBody>
      </p:sp>
      <p:pic>
        <p:nvPicPr>
          <p:cNvPr id="4" name="Picture 2" descr="Image result for Pinochet coup">
            <a:extLst>
              <a:ext uri="{FF2B5EF4-FFF2-40B4-BE49-F238E27FC236}">
                <a16:creationId xmlns:a16="http://schemas.microsoft.com/office/drawing/2014/main" id="{750CCF01-8F4F-413E-8F8D-C8EEE3FA9E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0443" y="1349516"/>
            <a:ext cx="2543175" cy="1905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Image result for Pinochet coup">
            <a:extLst>
              <a:ext uri="{FF2B5EF4-FFF2-40B4-BE49-F238E27FC236}">
                <a16:creationId xmlns:a16="http://schemas.microsoft.com/office/drawing/2014/main" id="{73C65F11-233C-42DA-AC1D-0821F2F709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499" y="1339126"/>
            <a:ext cx="1943101" cy="194310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US Foreign Policy and the 1973 Coup in Chile">
            <a:extLst>
              <a:ext uri="{FF2B5EF4-FFF2-40B4-BE49-F238E27FC236}">
                <a16:creationId xmlns:a16="http://schemas.microsoft.com/office/drawing/2014/main" id="{7B3E486B-09E6-4213-8250-2C0EDEADCF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8637" y="1377227"/>
            <a:ext cx="2828925" cy="1619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2759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213A0-92D1-441E-991C-9A7850008B5D}"/>
              </a:ext>
            </a:extLst>
          </p:cNvPr>
          <p:cNvSpPr>
            <a:spLocks noGrp="1"/>
          </p:cNvSpPr>
          <p:nvPr>
            <p:ph type="title"/>
          </p:nvPr>
        </p:nvSpPr>
        <p:spPr/>
        <p:txBody>
          <a:bodyPr/>
          <a:lstStyle/>
          <a:p>
            <a:r>
              <a:rPr lang="en-GB" b="1" dirty="0">
                <a:latin typeface="+mn-lt"/>
              </a:rPr>
              <a:t>Chile’s Constitutional Convention</a:t>
            </a:r>
          </a:p>
        </p:txBody>
      </p:sp>
      <p:sp>
        <p:nvSpPr>
          <p:cNvPr id="3" name="Content Placeholder 2">
            <a:extLst>
              <a:ext uri="{FF2B5EF4-FFF2-40B4-BE49-F238E27FC236}">
                <a16:creationId xmlns:a16="http://schemas.microsoft.com/office/drawing/2014/main" id="{AD88B258-9D82-46EB-A7E8-5D1A14994D72}"/>
              </a:ext>
            </a:extLst>
          </p:cNvPr>
          <p:cNvSpPr>
            <a:spLocks noGrp="1"/>
          </p:cNvSpPr>
          <p:nvPr>
            <p:ph idx="1"/>
          </p:nvPr>
        </p:nvSpPr>
        <p:spPr/>
        <p:txBody>
          <a:bodyPr>
            <a:normAutofit lnSpcReduction="10000"/>
          </a:bodyPr>
          <a:lstStyle/>
          <a:p>
            <a:pPr marL="0" indent="0">
              <a:buNone/>
            </a:pPr>
            <a:endParaRPr lang="en-GB" sz="2000" b="0" i="0" dirty="0">
              <a:effectLst/>
            </a:endParaRPr>
          </a:p>
          <a:p>
            <a:pPr marL="0" indent="0">
              <a:buNone/>
            </a:pPr>
            <a:endParaRPr lang="en-GB" sz="2000" dirty="0"/>
          </a:p>
          <a:p>
            <a:pPr marL="0" indent="0">
              <a:buNone/>
            </a:pPr>
            <a:endParaRPr lang="en-GB" sz="2000" b="0" i="0" dirty="0">
              <a:effectLst/>
            </a:endParaRPr>
          </a:p>
          <a:p>
            <a:pPr marL="0" indent="0">
              <a:buNone/>
            </a:pPr>
            <a:endParaRPr lang="en-GB" sz="2000" dirty="0"/>
          </a:p>
          <a:p>
            <a:pPr marL="0" indent="0">
              <a:buNone/>
            </a:pPr>
            <a:endParaRPr lang="en-GB" sz="2000" b="0" i="0" dirty="0">
              <a:effectLst/>
            </a:endParaRPr>
          </a:p>
          <a:p>
            <a:pPr marL="0" indent="0">
              <a:buNone/>
            </a:pPr>
            <a:r>
              <a:rPr lang="en-GB" sz="2000" b="0" i="0" dirty="0">
                <a:effectLst/>
              </a:rPr>
              <a:t>The Constitutional Convention will be composed equally by men and women, as well as will have the representation of the native peoples through 17 reserved seats: 7 for the </a:t>
            </a:r>
            <a:r>
              <a:rPr lang="en-GB" sz="2000" dirty="0" err="1"/>
              <a:t>Mapuche</a:t>
            </a:r>
            <a:r>
              <a:rPr lang="en-GB" sz="2000" b="0" i="0" dirty="0">
                <a:effectLst/>
              </a:rPr>
              <a:t> people, 2 for the </a:t>
            </a:r>
            <a:r>
              <a:rPr lang="en-GB" sz="2000" dirty="0"/>
              <a:t>Aymara</a:t>
            </a:r>
            <a:r>
              <a:rPr lang="en-GB" sz="2000" b="0" i="0" dirty="0">
                <a:effectLst/>
              </a:rPr>
              <a:t> people and one for each of the other peoples (</a:t>
            </a:r>
            <a:r>
              <a:rPr lang="en-GB" sz="2000" dirty="0" err="1"/>
              <a:t>Kawésqar</a:t>
            </a:r>
            <a:r>
              <a:rPr lang="en-GB" sz="2000" b="0" i="0" dirty="0">
                <a:effectLst/>
              </a:rPr>
              <a:t>, </a:t>
            </a:r>
            <a:r>
              <a:rPr lang="en-GB" sz="2000" dirty="0"/>
              <a:t>Rapanui</a:t>
            </a:r>
            <a:r>
              <a:rPr lang="en-GB" sz="2000" b="0" i="0" dirty="0">
                <a:effectLst/>
              </a:rPr>
              <a:t>, </a:t>
            </a:r>
            <a:r>
              <a:rPr lang="en-GB" sz="2000" dirty="0"/>
              <a:t>Yagán</a:t>
            </a:r>
            <a:r>
              <a:rPr lang="en-GB" sz="2000" b="0" i="0" dirty="0">
                <a:effectLst/>
              </a:rPr>
              <a:t>, </a:t>
            </a:r>
            <a:r>
              <a:rPr lang="en-GB" sz="2000" dirty="0"/>
              <a:t>Quechua</a:t>
            </a:r>
            <a:r>
              <a:rPr lang="en-GB" sz="2000" b="0" i="0" dirty="0">
                <a:effectLst/>
              </a:rPr>
              <a:t>, </a:t>
            </a:r>
            <a:r>
              <a:rPr lang="en-GB" sz="2000" b="0" i="0" u="none" strike="noStrike" dirty="0" err="1">
                <a:effectLst/>
                <a:hlinkClick r:id="rId2" tooltip="Atacama people">
                  <a:extLst>
                    <a:ext uri="{A12FA001-AC4F-418D-AE19-62706E023703}">
                      <ahyp:hlinkClr xmlns:ahyp="http://schemas.microsoft.com/office/drawing/2018/hyperlinkcolor" val="tx"/>
                    </a:ext>
                  </a:extLst>
                </a:hlinkClick>
              </a:rPr>
              <a:t>Atacam</a:t>
            </a:r>
            <a:r>
              <a:rPr lang="en-GB" sz="2000" dirty="0" err="1"/>
              <a:t>eño</a:t>
            </a:r>
            <a:r>
              <a:rPr lang="en-GB" sz="2000" b="0" i="0" dirty="0">
                <a:effectLst/>
              </a:rPr>
              <a:t>, </a:t>
            </a:r>
            <a:r>
              <a:rPr lang="en-GB" sz="2000" dirty="0" err="1"/>
              <a:t>Diaguita</a:t>
            </a:r>
            <a:r>
              <a:rPr lang="en-GB" sz="2000" b="0" i="0" dirty="0">
                <a:effectLst/>
              </a:rPr>
              <a:t>, </a:t>
            </a:r>
            <a:r>
              <a:rPr lang="en-GB" sz="2000" dirty="0" err="1"/>
              <a:t>Colla</a:t>
            </a:r>
            <a:r>
              <a:rPr lang="en-GB" sz="2000" b="0" i="0" dirty="0">
                <a:effectLst/>
              </a:rPr>
              <a:t>, and </a:t>
            </a:r>
            <a:r>
              <a:rPr lang="en-GB" sz="2000" dirty="0" err="1"/>
              <a:t>Chango</a:t>
            </a:r>
            <a:r>
              <a:rPr lang="en-GB" sz="2000" b="0" i="0" dirty="0">
                <a:effectLst/>
              </a:rPr>
              <a:t>).</a:t>
            </a:r>
            <a:endParaRPr lang="en-GB" sz="2000" b="0" i="0" baseline="30000" dirty="0">
              <a:effectLst/>
            </a:endParaRPr>
          </a:p>
          <a:p>
            <a:pPr marL="0" indent="0">
              <a:buNone/>
            </a:pPr>
            <a:endParaRPr lang="en-GB" sz="2000" baseline="30000" dirty="0">
              <a:solidFill>
                <a:srgbClr val="0645AD"/>
              </a:solidFill>
              <a:latin typeface="Arial" panose="020B0604020202020204" pitchFamily="34" charset="0"/>
            </a:endParaRPr>
          </a:p>
          <a:p>
            <a:pPr marL="0" indent="0">
              <a:buNone/>
            </a:pPr>
            <a:r>
              <a:rPr lang="en-GB" sz="2400" b="1" baseline="30000" dirty="0"/>
              <a:t>NB The resulting constitution will be subject to a national plebiscite on 4 September 2022</a:t>
            </a:r>
          </a:p>
        </p:txBody>
      </p:sp>
      <p:pic>
        <p:nvPicPr>
          <p:cNvPr id="1026" name="Picture 2" descr="In search of legitimacy: the Chilean road to a new constitution - The Loop">
            <a:extLst>
              <a:ext uri="{FF2B5EF4-FFF2-40B4-BE49-F238E27FC236}">
                <a16:creationId xmlns:a16="http://schemas.microsoft.com/office/drawing/2014/main" id="{78FFF6FF-9A03-4F32-B9A0-A475901F8E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031" y="1443037"/>
            <a:ext cx="3186517" cy="198596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hile: election of progressive indigenous academic to oversee constitutional  reform is a blow to right-wing establishment">
            <a:extLst>
              <a:ext uri="{FF2B5EF4-FFF2-40B4-BE49-F238E27FC236}">
                <a16:creationId xmlns:a16="http://schemas.microsoft.com/office/drawing/2014/main" id="{44453C32-EDAE-4758-B4C7-273C15CFEB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6249" y="1443036"/>
            <a:ext cx="3546363" cy="198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3964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DA867-812B-34A5-6B38-A5D9014F42CE}"/>
              </a:ext>
            </a:extLst>
          </p:cNvPr>
          <p:cNvSpPr>
            <a:spLocks noGrp="1"/>
          </p:cNvSpPr>
          <p:nvPr>
            <p:ph type="title"/>
          </p:nvPr>
        </p:nvSpPr>
        <p:spPr/>
        <p:txBody>
          <a:bodyPr/>
          <a:lstStyle/>
          <a:p>
            <a:r>
              <a:rPr lang="en-GB" b="1" dirty="0">
                <a:latin typeface="+mn-lt"/>
              </a:rPr>
              <a:t>Result of 4 September 2022 referendum</a:t>
            </a:r>
          </a:p>
        </p:txBody>
      </p:sp>
      <p:pic>
        <p:nvPicPr>
          <p:cNvPr id="1026" name="Picture 2" descr="Chile rejects &quot;the most progressive Constitution in the world&quot; | Atalayar -  Las claves del mundo en tus manos">
            <a:extLst>
              <a:ext uri="{FF2B5EF4-FFF2-40B4-BE49-F238E27FC236}">
                <a16:creationId xmlns:a16="http://schemas.microsoft.com/office/drawing/2014/main" id="{5B186659-F638-D5C4-CE69-3B0E5B06147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88431" y="1253331"/>
            <a:ext cx="2855394" cy="49493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2022 Chilean national plebiscite - Wikipedia">
            <a:extLst>
              <a:ext uri="{FF2B5EF4-FFF2-40B4-BE49-F238E27FC236}">
                <a16:creationId xmlns:a16="http://schemas.microsoft.com/office/drawing/2014/main" id="{2B3306CC-8563-23DD-FA84-C918527CB3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662" y="1715294"/>
            <a:ext cx="3344333"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7103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A3BD4-E139-344D-25D5-1C7156A0826E}"/>
              </a:ext>
            </a:extLst>
          </p:cNvPr>
          <p:cNvSpPr>
            <a:spLocks noGrp="1"/>
          </p:cNvSpPr>
          <p:nvPr>
            <p:ph type="title"/>
          </p:nvPr>
        </p:nvSpPr>
        <p:spPr/>
        <p:txBody>
          <a:bodyPr/>
          <a:lstStyle/>
          <a:p>
            <a:r>
              <a:rPr lang="en-GB" b="1" dirty="0">
                <a:latin typeface="+mn-lt"/>
              </a:rPr>
              <a:t>For more analysis on the 4/9/22 Referendum Result… </a:t>
            </a:r>
          </a:p>
        </p:txBody>
      </p:sp>
      <p:sp>
        <p:nvSpPr>
          <p:cNvPr id="3" name="Content Placeholder 2">
            <a:extLst>
              <a:ext uri="{FF2B5EF4-FFF2-40B4-BE49-F238E27FC236}">
                <a16:creationId xmlns:a16="http://schemas.microsoft.com/office/drawing/2014/main" id="{68E7BACD-FA63-0914-7337-9536E9DE1218}"/>
              </a:ext>
            </a:extLst>
          </p:cNvPr>
          <p:cNvSpPr>
            <a:spLocks noGrp="1"/>
          </p:cNvSpPr>
          <p:nvPr>
            <p:ph idx="1"/>
          </p:nvPr>
        </p:nvSpPr>
        <p:spPr/>
        <p:txBody>
          <a:bodyPr/>
          <a:lstStyle/>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Chile Constitution rejection</a:t>
            </a: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https://carnegieendowment.org/2022/09/08/chile-s-rejection-of-new-constitution-is-sign-of-democratic-maturity-pub-87879</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https://blogs.lse.ac.uk/latamcaribbean/2022/09/15/why-we-failed-to-approve-the-new-chilean-constitution/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373788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FAFE8-9733-CA22-E5C9-7BB827D93B6A}"/>
              </a:ext>
            </a:extLst>
          </p:cNvPr>
          <p:cNvSpPr>
            <a:spLocks noGrp="1"/>
          </p:cNvSpPr>
          <p:nvPr>
            <p:ph type="title"/>
          </p:nvPr>
        </p:nvSpPr>
        <p:spPr/>
        <p:txBody>
          <a:bodyPr/>
          <a:lstStyle/>
          <a:p>
            <a:r>
              <a:rPr lang="en-GB" dirty="0"/>
              <a:t>and on Peru…</a:t>
            </a:r>
          </a:p>
        </p:txBody>
      </p:sp>
      <p:sp>
        <p:nvSpPr>
          <p:cNvPr id="3" name="Content Placeholder 2">
            <a:extLst>
              <a:ext uri="{FF2B5EF4-FFF2-40B4-BE49-F238E27FC236}">
                <a16:creationId xmlns:a16="http://schemas.microsoft.com/office/drawing/2014/main" id="{C1DC10AB-93C7-60B2-F83A-61A17B98C801}"/>
              </a:ext>
            </a:extLst>
          </p:cNvPr>
          <p:cNvSpPr>
            <a:spLocks noGrp="1"/>
          </p:cNvSpPr>
          <p:nvPr>
            <p:ph idx="1"/>
          </p:nvPr>
        </p:nvSpPr>
        <p:spPr/>
        <p:txBody>
          <a:bodyPr/>
          <a:lstStyle/>
          <a:p>
            <a:pPr marL="0" indent="0">
              <a:buNone/>
            </a:pPr>
            <a:r>
              <a:rPr lang="en-GB">
                <a:hlinkClick r:id="rId2"/>
              </a:rPr>
              <a:t>https://www.iwgia.org/en/peru.html</a:t>
            </a:r>
            <a:endParaRPr lang="en-GB"/>
          </a:p>
          <a:p>
            <a:pPr marL="0" indent="0">
              <a:buNone/>
            </a:pPr>
            <a:endParaRPr lang="en-GB"/>
          </a:p>
        </p:txBody>
      </p:sp>
    </p:spTree>
    <p:extLst>
      <p:ext uri="{BB962C8B-B14F-4D97-AF65-F5344CB8AC3E}">
        <p14:creationId xmlns:p14="http://schemas.microsoft.com/office/powerpoint/2010/main" val="29956893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193</TotalTime>
  <Words>659</Words>
  <Application>Microsoft Office PowerPoint</Application>
  <PresentationFormat>On-screen Show (4:3)</PresentationFormat>
  <Paragraphs>78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HPAN5041/6041 Economic Anthropology and Past Societies Land, Knowledges and Sustainability Indigenous people’s rights</vt:lpstr>
      <vt:lpstr>Indigenous Peoples: Definitions UN Permanent Forum on Indigenous Issues - Factsheet</vt:lpstr>
      <vt:lpstr>A question of identity</vt:lpstr>
      <vt:lpstr>Mapuche struggles in Chile Indigenous people’s leading role in re-shaping Chile’s Constitution</vt:lpstr>
      <vt:lpstr>The Limits of Democracy: Chile  4 September 1970 - 11 September 1973 </vt:lpstr>
      <vt:lpstr>Chile: Constitutional Timeline</vt:lpstr>
      <vt:lpstr>Chile’s Constitutional Convention</vt:lpstr>
      <vt:lpstr>Result of 4 September 2022 referendum</vt:lpstr>
      <vt:lpstr>For more analysis on the 4/9/22 Referendum Result… </vt:lpstr>
      <vt:lpstr>and on Peru…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HPHI4904 Power and Inequality</dc:title>
  <dc:creator>Andy Bevan</dc:creator>
  <cp:lastModifiedBy>Andy Bevan</cp:lastModifiedBy>
  <cp:revision>20</cp:revision>
  <dcterms:created xsi:type="dcterms:W3CDTF">2022-04-27T08:43:29Z</dcterms:created>
  <dcterms:modified xsi:type="dcterms:W3CDTF">2023-01-31T09:24:44Z</dcterms:modified>
</cp:coreProperties>
</file>