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46"/>
  </p:notesMasterIdLst>
  <p:handoutMasterIdLst>
    <p:handoutMasterId r:id="rId47"/>
  </p:handoutMasterIdLst>
  <p:sldIdLst>
    <p:sldId id="256" r:id="rId5"/>
    <p:sldId id="257" r:id="rId6"/>
    <p:sldId id="258" r:id="rId7"/>
    <p:sldId id="264" r:id="rId8"/>
    <p:sldId id="259" r:id="rId9"/>
    <p:sldId id="260" r:id="rId10"/>
    <p:sldId id="261" r:id="rId11"/>
    <p:sldId id="293" r:id="rId12"/>
    <p:sldId id="294" r:id="rId13"/>
    <p:sldId id="296" r:id="rId14"/>
    <p:sldId id="262" r:id="rId15"/>
    <p:sldId id="263" r:id="rId16"/>
    <p:sldId id="265" r:id="rId17"/>
    <p:sldId id="266" r:id="rId18"/>
    <p:sldId id="267" r:id="rId19"/>
    <p:sldId id="268" r:id="rId20"/>
    <p:sldId id="269" r:id="rId21"/>
    <p:sldId id="270" r:id="rId22"/>
    <p:sldId id="271" r:id="rId23"/>
    <p:sldId id="272" r:id="rId24"/>
    <p:sldId id="273" r:id="rId25"/>
    <p:sldId id="274" r:id="rId26"/>
    <p:sldId id="276" r:id="rId27"/>
    <p:sldId id="277" r:id="rId28"/>
    <p:sldId id="278" r:id="rId29"/>
    <p:sldId id="297" r:id="rId30"/>
    <p:sldId id="279" r:id="rId31"/>
    <p:sldId id="280" r:id="rId32"/>
    <p:sldId id="281" r:id="rId33"/>
    <p:sldId id="282" r:id="rId34"/>
    <p:sldId id="283" r:id="rId35"/>
    <p:sldId id="284" r:id="rId36"/>
    <p:sldId id="285" r:id="rId37"/>
    <p:sldId id="286" r:id="rId38"/>
    <p:sldId id="298" r:id="rId39"/>
    <p:sldId id="287" r:id="rId40"/>
    <p:sldId id="288" r:id="rId41"/>
    <p:sldId id="289" r:id="rId42"/>
    <p:sldId id="290" r:id="rId43"/>
    <p:sldId id="291" r:id="rId44"/>
    <p:sldId id="29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82" d="100"/>
          <a:sy n="82" d="100"/>
        </p:scale>
        <p:origin x="226" y="72"/>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13B6FA-822B-E14A-82DC-097D5E076855}"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US"/>
        </a:p>
      </dgm:t>
    </dgm:pt>
    <dgm:pt modelId="{F9220163-294B-9B40-A31D-1D42ABC7FD78}">
      <dgm:prSet phldrT="[Text]" custT="1"/>
      <dgm:spPr>
        <a:ln>
          <a:solidFill>
            <a:srgbClr val="25B7C7"/>
          </a:solidFill>
        </a:ln>
      </dgm:spPr>
      <dgm:t>
        <a:bodyPr/>
        <a:lstStyle/>
        <a:p>
          <a:pPr>
            <a:buFont typeface="Wingdings" pitchFamily="2" charset="2"/>
            <a:buChar char="v"/>
          </a:pPr>
          <a:r>
            <a:rPr lang="en-GB" sz="2400" noProof="0" dirty="0"/>
            <a:t>7.9bn people</a:t>
          </a:r>
        </a:p>
      </dgm:t>
    </dgm:pt>
    <dgm:pt modelId="{C1551FCC-9011-4E40-9744-DA8ADBBFD6E8}" type="parTrans" cxnId="{35FCFBE9-0D16-2149-BDB4-50E6E6F78373}">
      <dgm:prSet/>
      <dgm:spPr/>
      <dgm:t>
        <a:bodyPr/>
        <a:lstStyle/>
        <a:p>
          <a:endParaRPr lang="en-GB" noProof="0" dirty="0"/>
        </a:p>
      </dgm:t>
    </dgm:pt>
    <dgm:pt modelId="{B5A09387-4A23-EE47-A2AA-51D17DDB286B}" type="sibTrans" cxnId="{35FCFBE9-0D16-2149-BDB4-50E6E6F78373}">
      <dgm:prSet/>
      <dgm:spPr/>
      <dgm:t>
        <a:bodyPr/>
        <a:lstStyle/>
        <a:p>
          <a:endParaRPr lang="en-GB" noProof="0" dirty="0"/>
        </a:p>
      </dgm:t>
    </dgm:pt>
    <dgm:pt modelId="{DA58AAC5-49F8-B64B-AAA7-4996A3298DBF}">
      <dgm:prSet phldrT="[Text]" custT="1"/>
      <dgm:spPr>
        <a:ln>
          <a:solidFill>
            <a:srgbClr val="25B7C7"/>
          </a:solidFill>
        </a:ln>
      </dgm:spPr>
      <dgm:t>
        <a:bodyPr/>
        <a:lstStyle/>
        <a:p>
          <a:pPr>
            <a:buFont typeface="Wingdings" pitchFamily="2" charset="2"/>
            <a:buChar char="v"/>
          </a:pPr>
          <a:r>
            <a:rPr lang="en-GB" sz="2400" noProof="0" dirty="0"/>
            <a:t>50% more energy</a:t>
          </a:r>
        </a:p>
      </dgm:t>
    </dgm:pt>
    <dgm:pt modelId="{0D56A2F3-A76D-834C-9409-2E469002D2D6}" type="parTrans" cxnId="{EA70894F-40EE-E044-A0DA-E8C83D78DBF3}">
      <dgm:prSet/>
      <dgm:spPr/>
      <dgm:t>
        <a:bodyPr/>
        <a:lstStyle/>
        <a:p>
          <a:endParaRPr lang="en-GB" noProof="0" dirty="0"/>
        </a:p>
      </dgm:t>
    </dgm:pt>
    <dgm:pt modelId="{8D26D19E-C918-744D-93FB-8E05FD05D04B}" type="sibTrans" cxnId="{EA70894F-40EE-E044-A0DA-E8C83D78DBF3}">
      <dgm:prSet/>
      <dgm:spPr/>
      <dgm:t>
        <a:bodyPr/>
        <a:lstStyle/>
        <a:p>
          <a:endParaRPr lang="en-GB" noProof="0" dirty="0"/>
        </a:p>
      </dgm:t>
    </dgm:pt>
    <dgm:pt modelId="{6B47F0AB-3BEB-7F44-AB4E-A4D0E7372E83}">
      <dgm:prSet phldrT="[Text]"/>
      <dgm:spPr>
        <a:solidFill>
          <a:srgbClr val="25B7C7"/>
        </a:solidFill>
        <a:ln>
          <a:solidFill>
            <a:srgbClr val="25B7C7"/>
          </a:solidFill>
        </a:ln>
      </dgm:spPr>
      <dgm:t>
        <a:bodyPr/>
        <a:lstStyle/>
        <a:p>
          <a:r>
            <a:rPr lang="en-GB" noProof="0" dirty="0"/>
            <a:t>2100</a:t>
          </a:r>
        </a:p>
      </dgm:t>
    </dgm:pt>
    <dgm:pt modelId="{D49215A4-3B08-0449-81C0-CC155906B809}" type="parTrans" cxnId="{62E5C3B5-D3E2-9343-BDD6-1671ED0FC0BA}">
      <dgm:prSet/>
      <dgm:spPr/>
      <dgm:t>
        <a:bodyPr/>
        <a:lstStyle/>
        <a:p>
          <a:endParaRPr lang="en-GB" noProof="0" dirty="0"/>
        </a:p>
      </dgm:t>
    </dgm:pt>
    <dgm:pt modelId="{1D06D8E8-CBE9-434F-9126-C6A5EF2FDDB8}" type="sibTrans" cxnId="{62E5C3B5-D3E2-9343-BDD6-1671ED0FC0BA}">
      <dgm:prSet/>
      <dgm:spPr/>
      <dgm:t>
        <a:bodyPr/>
        <a:lstStyle/>
        <a:p>
          <a:endParaRPr lang="en-GB" noProof="0" dirty="0"/>
        </a:p>
      </dgm:t>
    </dgm:pt>
    <dgm:pt modelId="{5E60119F-48B4-9A40-8884-08B2D418B48E}">
      <dgm:prSet phldrT="[Text]" custT="1"/>
      <dgm:spPr>
        <a:ln>
          <a:solidFill>
            <a:srgbClr val="25B7C7"/>
          </a:solidFill>
        </a:ln>
      </dgm:spPr>
      <dgm:t>
        <a:bodyPr/>
        <a:lstStyle/>
        <a:p>
          <a:pPr>
            <a:buFont typeface="Wingdings" pitchFamily="2" charset="2"/>
            <a:buChar char="v"/>
          </a:pPr>
          <a:r>
            <a:rPr lang="en-GB" sz="2400" noProof="0" dirty="0"/>
            <a:t>2℃ rise</a:t>
          </a:r>
        </a:p>
      </dgm:t>
    </dgm:pt>
    <dgm:pt modelId="{43004D64-458D-D244-A9E3-205FF55A8D4A}" type="parTrans" cxnId="{7A1F35FA-ABF5-6A4F-A643-3FC949539CE0}">
      <dgm:prSet/>
      <dgm:spPr/>
      <dgm:t>
        <a:bodyPr/>
        <a:lstStyle/>
        <a:p>
          <a:endParaRPr lang="en-GB" noProof="0" dirty="0"/>
        </a:p>
      </dgm:t>
    </dgm:pt>
    <dgm:pt modelId="{3CB06984-8BD1-F34C-B22D-1F9CDCC01ECA}" type="sibTrans" cxnId="{7A1F35FA-ABF5-6A4F-A643-3FC949539CE0}">
      <dgm:prSet/>
      <dgm:spPr/>
      <dgm:t>
        <a:bodyPr/>
        <a:lstStyle/>
        <a:p>
          <a:endParaRPr lang="en-GB" noProof="0" dirty="0"/>
        </a:p>
      </dgm:t>
    </dgm:pt>
    <dgm:pt modelId="{26138EAE-AA84-184B-BA46-BE9ED0DFDD6D}">
      <dgm:prSet phldrT="[Text]" custT="1"/>
      <dgm:spPr>
        <a:ln>
          <a:solidFill>
            <a:srgbClr val="25B7C7"/>
          </a:solidFill>
        </a:ln>
      </dgm:spPr>
      <dgm:t>
        <a:bodyPr/>
        <a:lstStyle/>
        <a:p>
          <a:pPr>
            <a:buFont typeface="Wingdings" pitchFamily="2" charset="2"/>
            <a:buChar char="v"/>
          </a:pPr>
          <a:r>
            <a:rPr lang="en-GB" sz="2400" noProof="0" dirty="0"/>
            <a:t>CO</a:t>
          </a:r>
          <a:r>
            <a:rPr lang="en-GB" sz="2400" baseline="-25000" noProof="0" dirty="0"/>
            <a:t>2 </a:t>
          </a:r>
          <a:r>
            <a:rPr lang="en-GB" sz="2400" baseline="0" noProof="0" dirty="0"/>
            <a:t>cut 6.5% annually</a:t>
          </a:r>
          <a:endParaRPr lang="en-GB" sz="2400" noProof="0" dirty="0"/>
        </a:p>
      </dgm:t>
    </dgm:pt>
    <dgm:pt modelId="{3E8DF03A-A45D-BF48-84BF-F5C44141419E}" type="parTrans" cxnId="{C263E710-1865-DD47-80F1-7C64DE1ABB5F}">
      <dgm:prSet/>
      <dgm:spPr/>
      <dgm:t>
        <a:bodyPr/>
        <a:lstStyle/>
        <a:p>
          <a:endParaRPr lang="en-GB" noProof="0" dirty="0"/>
        </a:p>
      </dgm:t>
    </dgm:pt>
    <dgm:pt modelId="{1736EC63-4398-F54B-9387-683F1866031D}" type="sibTrans" cxnId="{C263E710-1865-DD47-80F1-7C64DE1ABB5F}">
      <dgm:prSet/>
      <dgm:spPr/>
      <dgm:t>
        <a:bodyPr/>
        <a:lstStyle/>
        <a:p>
          <a:endParaRPr lang="en-GB" noProof="0" dirty="0"/>
        </a:p>
      </dgm:t>
    </dgm:pt>
    <dgm:pt modelId="{76A7CF27-5AF1-B54B-8FB6-C6A6E81A6280}">
      <dgm:prSet/>
      <dgm:spPr>
        <a:solidFill>
          <a:srgbClr val="25B7C7"/>
        </a:solidFill>
        <a:ln>
          <a:solidFill>
            <a:srgbClr val="25B7C7"/>
          </a:solidFill>
        </a:ln>
      </dgm:spPr>
      <dgm:t>
        <a:bodyPr/>
        <a:lstStyle/>
        <a:p>
          <a:r>
            <a:rPr lang="en-GB" noProof="0" dirty="0"/>
            <a:t>2018</a:t>
          </a:r>
        </a:p>
      </dgm:t>
    </dgm:pt>
    <dgm:pt modelId="{DD074FB9-5F71-2C47-9A7C-4EF1305E564F}" type="parTrans" cxnId="{4A7AEE86-4807-4D48-B24C-9B5932E44673}">
      <dgm:prSet/>
      <dgm:spPr/>
      <dgm:t>
        <a:bodyPr/>
        <a:lstStyle/>
        <a:p>
          <a:endParaRPr lang="en-GB" noProof="0" dirty="0"/>
        </a:p>
      </dgm:t>
    </dgm:pt>
    <dgm:pt modelId="{EDC9EEAB-28BB-E347-A59B-2C0B761C2457}" type="sibTrans" cxnId="{4A7AEE86-4807-4D48-B24C-9B5932E44673}">
      <dgm:prSet/>
      <dgm:spPr/>
      <dgm:t>
        <a:bodyPr/>
        <a:lstStyle/>
        <a:p>
          <a:endParaRPr lang="en-GB" noProof="0" dirty="0"/>
        </a:p>
      </dgm:t>
    </dgm:pt>
    <dgm:pt modelId="{6C42D09B-FD12-5C4A-8707-C576430BA7D6}">
      <dgm:prSet custT="1"/>
      <dgm:spPr>
        <a:ln>
          <a:solidFill>
            <a:srgbClr val="25B7C7"/>
          </a:solidFill>
        </a:ln>
      </dgm:spPr>
      <dgm:t>
        <a:bodyPr/>
        <a:lstStyle/>
        <a:p>
          <a:pPr>
            <a:buFont typeface="Wingdings" pitchFamily="2" charset="2"/>
            <a:buChar char="v"/>
          </a:pPr>
          <a:r>
            <a:rPr lang="en-GB" sz="2400" noProof="0" dirty="0"/>
            <a:t>50m tonnes of e-waste</a:t>
          </a:r>
        </a:p>
      </dgm:t>
    </dgm:pt>
    <dgm:pt modelId="{DA5C7C51-8A9F-DD48-84DC-9C59449AB1F3}" type="parTrans" cxnId="{932C4B45-3520-8545-AFBC-827505BF7C6E}">
      <dgm:prSet/>
      <dgm:spPr/>
      <dgm:t>
        <a:bodyPr/>
        <a:lstStyle/>
        <a:p>
          <a:endParaRPr lang="en-GB" noProof="0" dirty="0"/>
        </a:p>
      </dgm:t>
    </dgm:pt>
    <dgm:pt modelId="{0A0EF7B9-EF4F-EB4F-AB1F-65E30DE01345}" type="sibTrans" cxnId="{932C4B45-3520-8545-AFBC-827505BF7C6E}">
      <dgm:prSet/>
      <dgm:spPr/>
      <dgm:t>
        <a:bodyPr/>
        <a:lstStyle/>
        <a:p>
          <a:endParaRPr lang="en-GB" noProof="0" dirty="0"/>
        </a:p>
      </dgm:t>
    </dgm:pt>
    <dgm:pt modelId="{5239C5D0-281D-B84C-9672-D467DC34884A}">
      <dgm:prSet/>
      <dgm:spPr>
        <a:solidFill>
          <a:srgbClr val="25B7C7"/>
        </a:solidFill>
        <a:ln>
          <a:solidFill>
            <a:srgbClr val="25B7C7"/>
          </a:solidFill>
        </a:ln>
      </dgm:spPr>
      <dgm:t>
        <a:bodyPr/>
        <a:lstStyle/>
        <a:p>
          <a:r>
            <a:rPr lang="en-GB" noProof="0" dirty="0"/>
            <a:t>2050</a:t>
          </a:r>
        </a:p>
      </dgm:t>
    </dgm:pt>
    <dgm:pt modelId="{F2F7A23A-B2A4-014C-97D4-B76068BBDEDA}" type="parTrans" cxnId="{E1534CDC-F5AE-8B43-BF1D-FE6BEF900D35}">
      <dgm:prSet/>
      <dgm:spPr/>
      <dgm:t>
        <a:bodyPr/>
        <a:lstStyle/>
        <a:p>
          <a:endParaRPr lang="en-GB" noProof="0" dirty="0"/>
        </a:p>
      </dgm:t>
    </dgm:pt>
    <dgm:pt modelId="{9CDBDCA6-671D-0748-8220-6578A6869E46}" type="sibTrans" cxnId="{E1534CDC-F5AE-8B43-BF1D-FE6BEF900D35}">
      <dgm:prSet/>
      <dgm:spPr/>
      <dgm:t>
        <a:bodyPr/>
        <a:lstStyle/>
        <a:p>
          <a:endParaRPr lang="en-GB" noProof="0" dirty="0"/>
        </a:p>
      </dgm:t>
    </dgm:pt>
    <dgm:pt modelId="{7A87FADB-4F3E-2A4B-A0C1-98FE094A83CF}" type="pres">
      <dgm:prSet presAssocID="{F513B6FA-822B-E14A-82DC-097D5E076855}" presName="linearFlow" presStyleCnt="0">
        <dgm:presLayoutVars>
          <dgm:dir/>
          <dgm:animLvl val="lvl"/>
          <dgm:resizeHandles val="exact"/>
        </dgm:presLayoutVars>
      </dgm:prSet>
      <dgm:spPr/>
    </dgm:pt>
    <dgm:pt modelId="{0730442B-B27F-EA48-A0AC-1ADB2122152F}" type="pres">
      <dgm:prSet presAssocID="{76A7CF27-5AF1-B54B-8FB6-C6A6E81A6280}" presName="composite" presStyleCnt="0"/>
      <dgm:spPr/>
    </dgm:pt>
    <dgm:pt modelId="{150E816F-A81E-0C42-8F13-779DF2EFD1E7}" type="pres">
      <dgm:prSet presAssocID="{76A7CF27-5AF1-B54B-8FB6-C6A6E81A6280}" presName="parentText" presStyleLbl="alignNode1" presStyleIdx="0" presStyleCnt="3">
        <dgm:presLayoutVars>
          <dgm:chMax val="1"/>
          <dgm:bulletEnabled val="1"/>
        </dgm:presLayoutVars>
      </dgm:prSet>
      <dgm:spPr/>
    </dgm:pt>
    <dgm:pt modelId="{3CF1DCF1-8A9D-3F4B-9AB0-E155A6416E4E}" type="pres">
      <dgm:prSet presAssocID="{76A7CF27-5AF1-B54B-8FB6-C6A6E81A6280}" presName="descendantText" presStyleLbl="alignAcc1" presStyleIdx="0" presStyleCnt="3">
        <dgm:presLayoutVars>
          <dgm:bulletEnabled val="1"/>
        </dgm:presLayoutVars>
      </dgm:prSet>
      <dgm:spPr/>
    </dgm:pt>
    <dgm:pt modelId="{B27A3AA0-9120-E04E-BA7E-37802D9EBF92}" type="pres">
      <dgm:prSet presAssocID="{EDC9EEAB-28BB-E347-A59B-2C0B761C2457}" presName="sp" presStyleCnt="0"/>
      <dgm:spPr/>
    </dgm:pt>
    <dgm:pt modelId="{1AF0BD64-C64A-5446-AA46-FEBF5D8AC59D}" type="pres">
      <dgm:prSet presAssocID="{5239C5D0-281D-B84C-9672-D467DC34884A}" presName="composite" presStyleCnt="0"/>
      <dgm:spPr/>
    </dgm:pt>
    <dgm:pt modelId="{43AB605F-F2A6-4545-81F2-02EFAA563F69}" type="pres">
      <dgm:prSet presAssocID="{5239C5D0-281D-B84C-9672-D467DC34884A}" presName="parentText" presStyleLbl="alignNode1" presStyleIdx="1" presStyleCnt="3">
        <dgm:presLayoutVars>
          <dgm:chMax val="1"/>
          <dgm:bulletEnabled val="1"/>
        </dgm:presLayoutVars>
      </dgm:prSet>
      <dgm:spPr/>
    </dgm:pt>
    <dgm:pt modelId="{774AFBD0-7AC4-FF46-BBA9-40EF093F7D05}" type="pres">
      <dgm:prSet presAssocID="{5239C5D0-281D-B84C-9672-D467DC34884A}" presName="descendantText" presStyleLbl="alignAcc1" presStyleIdx="1" presStyleCnt="3">
        <dgm:presLayoutVars>
          <dgm:bulletEnabled val="1"/>
        </dgm:presLayoutVars>
      </dgm:prSet>
      <dgm:spPr/>
    </dgm:pt>
    <dgm:pt modelId="{CB391288-AB16-3C48-9647-3B4CE5C206F7}" type="pres">
      <dgm:prSet presAssocID="{9CDBDCA6-671D-0748-8220-6578A6869E46}" presName="sp" presStyleCnt="0"/>
      <dgm:spPr/>
    </dgm:pt>
    <dgm:pt modelId="{22330049-C98A-1942-AB79-2801EB48709F}" type="pres">
      <dgm:prSet presAssocID="{6B47F0AB-3BEB-7F44-AB4E-A4D0E7372E83}" presName="composite" presStyleCnt="0"/>
      <dgm:spPr/>
    </dgm:pt>
    <dgm:pt modelId="{ACAB7C69-795F-C646-ACC1-BF55DDC419DF}" type="pres">
      <dgm:prSet presAssocID="{6B47F0AB-3BEB-7F44-AB4E-A4D0E7372E83}" presName="parentText" presStyleLbl="alignNode1" presStyleIdx="2" presStyleCnt="3">
        <dgm:presLayoutVars>
          <dgm:chMax val="1"/>
          <dgm:bulletEnabled val="1"/>
        </dgm:presLayoutVars>
      </dgm:prSet>
      <dgm:spPr/>
    </dgm:pt>
    <dgm:pt modelId="{9F31304D-3CB6-094C-B1E4-62DCB6597B91}" type="pres">
      <dgm:prSet presAssocID="{6B47F0AB-3BEB-7F44-AB4E-A4D0E7372E83}" presName="descendantText" presStyleLbl="alignAcc1" presStyleIdx="2" presStyleCnt="3">
        <dgm:presLayoutVars>
          <dgm:bulletEnabled val="1"/>
        </dgm:presLayoutVars>
      </dgm:prSet>
      <dgm:spPr/>
    </dgm:pt>
  </dgm:ptLst>
  <dgm:cxnLst>
    <dgm:cxn modelId="{5673D202-D3B5-B740-A366-B5A4B4465C8A}" type="presOf" srcId="{DA58AAC5-49F8-B64B-AAA7-4996A3298DBF}" destId="{774AFBD0-7AC4-FF46-BBA9-40EF093F7D05}" srcOrd="0" destOrd="1" presId="urn:microsoft.com/office/officeart/2005/8/layout/chevron2"/>
    <dgm:cxn modelId="{C263E710-1865-DD47-80F1-7C64DE1ABB5F}" srcId="{6B47F0AB-3BEB-7F44-AB4E-A4D0E7372E83}" destId="{26138EAE-AA84-184B-BA46-BE9ED0DFDD6D}" srcOrd="1" destOrd="0" parTransId="{3E8DF03A-A45D-BF48-84BF-F5C44141419E}" sibTransId="{1736EC63-4398-F54B-9387-683F1866031D}"/>
    <dgm:cxn modelId="{AA738A23-01E8-D849-85D3-42984E476AEC}" type="presOf" srcId="{26138EAE-AA84-184B-BA46-BE9ED0DFDD6D}" destId="{9F31304D-3CB6-094C-B1E4-62DCB6597B91}" srcOrd="0" destOrd="1" presId="urn:microsoft.com/office/officeart/2005/8/layout/chevron2"/>
    <dgm:cxn modelId="{932C4B45-3520-8545-AFBC-827505BF7C6E}" srcId="{76A7CF27-5AF1-B54B-8FB6-C6A6E81A6280}" destId="{6C42D09B-FD12-5C4A-8707-C576430BA7D6}" srcOrd="0" destOrd="0" parTransId="{DA5C7C51-8A9F-DD48-84DC-9C59449AB1F3}" sibTransId="{0A0EF7B9-EF4F-EB4F-AB1F-65E30DE01345}"/>
    <dgm:cxn modelId="{9EC1B947-C771-6A45-A816-1F34A71F12F4}" type="presOf" srcId="{76A7CF27-5AF1-B54B-8FB6-C6A6E81A6280}" destId="{150E816F-A81E-0C42-8F13-779DF2EFD1E7}" srcOrd="0" destOrd="0" presId="urn:microsoft.com/office/officeart/2005/8/layout/chevron2"/>
    <dgm:cxn modelId="{7A64D56D-DCD1-4B4F-8D59-53116F908BA9}" type="presOf" srcId="{F9220163-294B-9B40-A31D-1D42ABC7FD78}" destId="{774AFBD0-7AC4-FF46-BBA9-40EF093F7D05}" srcOrd="0" destOrd="0" presId="urn:microsoft.com/office/officeart/2005/8/layout/chevron2"/>
    <dgm:cxn modelId="{EA70894F-40EE-E044-A0DA-E8C83D78DBF3}" srcId="{5239C5D0-281D-B84C-9672-D467DC34884A}" destId="{DA58AAC5-49F8-B64B-AAA7-4996A3298DBF}" srcOrd="1" destOrd="0" parTransId="{0D56A2F3-A76D-834C-9409-2E469002D2D6}" sibTransId="{8D26D19E-C918-744D-93FB-8E05FD05D04B}"/>
    <dgm:cxn modelId="{98773251-7080-B149-9290-A3CF9483FB78}" type="presOf" srcId="{6C42D09B-FD12-5C4A-8707-C576430BA7D6}" destId="{3CF1DCF1-8A9D-3F4B-9AB0-E155A6416E4E}" srcOrd="0" destOrd="0" presId="urn:microsoft.com/office/officeart/2005/8/layout/chevron2"/>
    <dgm:cxn modelId="{D15F8B72-6D4F-1F44-B00D-9589F1DF198B}" type="presOf" srcId="{F513B6FA-822B-E14A-82DC-097D5E076855}" destId="{7A87FADB-4F3E-2A4B-A0C1-98FE094A83CF}" srcOrd="0" destOrd="0" presId="urn:microsoft.com/office/officeart/2005/8/layout/chevron2"/>
    <dgm:cxn modelId="{E1425976-B7DA-0347-8557-032B27A3F273}" type="presOf" srcId="{6B47F0AB-3BEB-7F44-AB4E-A4D0E7372E83}" destId="{ACAB7C69-795F-C646-ACC1-BF55DDC419DF}" srcOrd="0" destOrd="0" presId="urn:microsoft.com/office/officeart/2005/8/layout/chevron2"/>
    <dgm:cxn modelId="{F098A67F-9327-F145-B53A-3B9F19840C73}" type="presOf" srcId="{5239C5D0-281D-B84C-9672-D467DC34884A}" destId="{43AB605F-F2A6-4545-81F2-02EFAA563F69}" srcOrd="0" destOrd="0" presId="urn:microsoft.com/office/officeart/2005/8/layout/chevron2"/>
    <dgm:cxn modelId="{4A7AEE86-4807-4D48-B24C-9B5932E44673}" srcId="{F513B6FA-822B-E14A-82DC-097D5E076855}" destId="{76A7CF27-5AF1-B54B-8FB6-C6A6E81A6280}" srcOrd="0" destOrd="0" parTransId="{DD074FB9-5F71-2C47-9A7C-4EF1305E564F}" sibTransId="{EDC9EEAB-28BB-E347-A59B-2C0B761C2457}"/>
    <dgm:cxn modelId="{733F119E-0FD0-464D-B34F-843B237F2531}" type="presOf" srcId="{5E60119F-48B4-9A40-8884-08B2D418B48E}" destId="{9F31304D-3CB6-094C-B1E4-62DCB6597B91}" srcOrd="0" destOrd="0" presId="urn:microsoft.com/office/officeart/2005/8/layout/chevron2"/>
    <dgm:cxn modelId="{62E5C3B5-D3E2-9343-BDD6-1671ED0FC0BA}" srcId="{F513B6FA-822B-E14A-82DC-097D5E076855}" destId="{6B47F0AB-3BEB-7F44-AB4E-A4D0E7372E83}" srcOrd="2" destOrd="0" parTransId="{D49215A4-3B08-0449-81C0-CC155906B809}" sibTransId="{1D06D8E8-CBE9-434F-9126-C6A5EF2FDDB8}"/>
    <dgm:cxn modelId="{E1534CDC-F5AE-8B43-BF1D-FE6BEF900D35}" srcId="{F513B6FA-822B-E14A-82DC-097D5E076855}" destId="{5239C5D0-281D-B84C-9672-D467DC34884A}" srcOrd="1" destOrd="0" parTransId="{F2F7A23A-B2A4-014C-97D4-B76068BBDEDA}" sibTransId="{9CDBDCA6-671D-0748-8220-6578A6869E46}"/>
    <dgm:cxn modelId="{35FCFBE9-0D16-2149-BDB4-50E6E6F78373}" srcId="{5239C5D0-281D-B84C-9672-D467DC34884A}" destId="{F9220163-294B-9B40-A31D-1D42ABC7FD78}" srcOrd="0" destOrd="0" parTransId="{C1551FCC-9011-4E40-9744-DA8ADBBFD6E8}" sibTransId="{B5A09387-4A23-EE47-A2AA-51D17DDB286B}"/>
    <dgm:cxn modelId="{7A1F35FA-ABF5-6A4F-A643-3FC949539CE0}" srcId="{6B47F0AB-3BEB-7F44-AB4E-A4D0E7372E83}" destId="{5E60119F-48B4-9A40-8884-08B2D418B48E}" srcOrd="0" destOrd="0" parTransId="{43004D64-458D-D244-A9E3-205FF55A8D4A}" sibTransId="{3CB06984-8BD1-F34C-B22D-1F9CDCC01ECA}"/>
    <dgm:cxn modelId="{CA3F08EC-138C-8B4D-B25E-F76C2C73D554}" type="presParOf" srcId="{7A87FADB-4F3E-2A4B-A0C1-98FE094A83CF}" destId="{0730442B-B27F-EA48-A0AC-1ADB2122152F}" srcOrd="0" destOrd="0" presId="urn:microsoft.com/office/officeart/2005/8/layout/chevron2"/>
    <dgm:cxn modelId="{6527374C-3456-0C48-B7D7-80DA829D86F6}" type="presParOf" srcId="{0730442B-B27F-EA48-A0AC-1ADB2122152F}" destId="{150E816F-A81E-0C42-8F13-779DF2EFD1E7}" srcOrd="0" destOrd="0" presId="urn:microsoft.com/office/officeart/2005/8/layout/chevron2"/>
    <dgm:cxn modelId="{8FB4FF12-C571-F340-A964-377422FF40BC}" type="presParOf" srcId="{0730442B-B27F-EA48-A0AC-1ADB2122152F}" destId="{3CF1DCF1-8A9D-3F4B-9AB0-E155A6416E4E}" srcOrd="1" destOrd="0" presId="urn:microsoft.com/office/officeart/2005/8/layout/chevron2"/>
    <dgm:cxn modelId="{54831376-29A6-3E42-883E-117E279A29E4}" type="presParOf" srcId="{7A87FADB-4F3E-2A4B-A0C1-98FE094A83CF}" destId="{B27A3AA0-9120-E04E-BA7E-37802D9EBF92}" srcOrd="1" destOrd="0" presId="urn:microsoft.com/office/officeart/2005/8/layout/chevron2"/>
    <dgm:cxn modelId="{FA13DDB4-6A6B-5545-9995-56843D9298C1}" type="presParOf" srcId="{7A87FADB-4F3E-2A4B-A0C1-98FE094A83CF}" destId="{1AF0BD64-C64A-5446-AA46-FEBF5D8AC59D}" srcOrd="2" destOrd="0" presId="urn:microsoft.com/office/officeart/2005/8/layout/chevron2"/>
    <dgm:cxn modelId="{2CF9908F-9065-824F-92B2-D22C489A909A}" type="presParOf" srcId="{1AF0BD64-C64A-5446-AA46-FEBF5D8AC59D}" destId="{43AB605F-F2A6-4545-81F2-02EFAA563F69}" srcOrd="0" destOrd="0" presId="urn:microsoft.com/office/officeart/2005/8/layout/chevron2"/>
    <dgm:cxn modelId="{105633B8-70B2-504A-84E3-6EF039B14711}" type="presParOf" srcId="{1AF0BD64-C64A-5446-AA46-FEBF5D8AC59D}" destId="{774AFBD0-7AC4-FF46-BBA9-40EF093F7D05}" srcOrd="1" destOrd="0" presId="urn:microsoft.com/office/officeart/2005/8/layout/chevron2"/>
    <dgm:cxn modelId="{67819514-2F18-DA4B-83E6-51CD92247885}" type="presParOf" srcId="{7A87FADB-4F3E-2A4B-A0C1-98FE094A83CF}" destId="{CB391288-AB16-3C48-9647-3B4CE5C206F7}" srcOrd="3" destOrd="0" presId="urn:microsoft.com/office/officeart/2005/8/layout/chevron2"/>
    <dgm:cxn modelId="{ADEC15D0-71B4-6446-A2D8-ECA31D87F333}" type="presParOf" srcId="{7A87FADB-4F3E-2A4B-A0C1-98FE094A83CF}" destId="{22330049-C98A-1942-AB79-2801EB48709F}" srcOrd="4" destOrd="0" presId="urn:microsoft.com/office/officeart/2005/8/layout/chevron2"/>
    <dgm:cxn modelId="{6DE2617C-09FE-2844-A800-6A67CD13283A}" type="presParOf" srcId="{22330049-C98A-1942-AB79-2801EB48709F}" destId="{ACAB7C69-795F-C646-ACC1-BF55DDC419DF}" srcOrd="0" destOrd="0" presId="urn:microsoft.com/office/officeart/2005/8/layout/chevron2"/>
    <dgm:cxn modelId="{DB729F8A-9AB1-7248-A5E6-B1FD11DA12EF}" type="presParOf" srcId="{22330049-C98A-1942-AB79-2801EB48709F}" destId="{9F31304D-3CB6-094C-B1E4-62DCB6597B9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E816F-A81E-0C42-8F13-779DF2EFD1E7}">
      <dsp:nvSpPr>
        <dsp:cNvPr id="0" name=""/>
        <dsp:cNvSpPr/>
      </dsp:nvSpPr>
      <dsp:spPr>
        <a:xfrm rot="5400000">
          <a:off x="-229116" y="229728"/>
          <a:ext cx="1527445" cy="1069211"/>
        </a:xfrm>
        <a:prstGeom prst="chevron">
          <a:avLst/>
        </a:prstGeom>
        <a:solidFill>
          <a:srgbClr val="25B7C7"/>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noProof="0" dirty="0"/>
            <a:t>2018</a:t>
          </a:r>
        </a:p>
      </dsp:txBody>
      <dsp:txXfrm rot="-5400000">
        <a:off x="2" y="535217"/>
        <a:ext cx="1069211" cy="458234"/>
      </dsp:txXfrm>
    </dsp:sp>
    <dsp:sp modelId="{3CF1DCF1-8A9D-3F4B-9AB0-E155A6416E4E}">
      <dsp:nvSpPr>
        <dsp:cNvPr id="0" name=""/>
        <dsp:cNvSpPr/>
      </dsp:nvSpPr>
      <dsp:spPr>
        <a:xfrm rot="5400000">
          <a:off x="3086186" y="-2016362"/>
          <a:ext cx="992839" cy="5026788"/>
        </a:xfrm>
        <a:prstGeom prst="round2SameRect">
          <a:avLst/>
        </a:prstGeom>
        <a:solidFill>
          <a:schemeClr val="lt1">
            <a:alpha val="90000"/>
            <a:hueOff val="0"/>
            <a:satOff val="0"/>
            <a:lumOff val="0"/>
            <a:alphaOff val="0"/>
          </a:schemeClr>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50m tonnes of e-waste</a:t>
          </a:r>
        </a:p>
      </dsp:txBody>
      <dsp:txXfrm rot="-5400000">
        <a:off x="1069212" y="49078"/>
        <a:ext cx="4978322" cy="895907"/>
      </dsp:txXfrm>
    </dsp:sp>
    <dsp:sp modelId="{43AB605F-F2A6-4545-81F2-02EFAA563F69}">
      <dsp:nvSpPr>
        <dsp:cNvPr id="0" name=""/>
        <dsp:cNvSpPr/>
      </dsp:nvSpPr>
      <dsp:spPr>
        <a:xfrm rot="5400000">
          <a:off x="-229116" y="1562048"/>
          <a:ext cx="1527445" cy="1069211"/>
        </a:xfrm>
        <a:prstGeom prst="chevron">
          <a:avLst/>
        </a:prstGeom>
        <a:solidFill>
          <a:srgbClr val="25B7C7"/>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noProof="0" dirty="0"/>
            <a:t>2050</a:t>
          </a:r>
        </a:p>
      </dsp:txBody>
      <dsp:txXfrm rot="-5400000">
        <a:off x="2" y="1867537"/>
        <a:ext cx="1069211" cy="458234"/>
      </dsp:txXfrm>
    </dsp:sp>
    <dsp:sp modelId="{774AFBD0-7AC4-FF46-BBA9-40EF093F7D05}">
      <dsp:nvSpPr>
        <dsp:cNvPr id="0" name=""/>
        <dsp:cNvSpPr/>
      </dsp:nvSpPr>
      <dsp:spPr>
        <a:xfrm rot="5400000">
          <a:off x="3086186" y="-684043"/>
          <a:ext cx="992839" cy="5026788"/>
        </a:xfrm>
        <a:prstGeom prst="round2SameRect">
          <a:avLst/>
        </a:prstGeom>
        <a:solidFill>
          <a:schemeClr val="lt1">
            <a:alpha val="90000"/>
            <a:hueOff val="0"/>
            <a:satOff val="0"/>
            <a:lumOff val="0"/>
            <a:alphaOff val="0"/>
          </a:schemeClr>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7.9bn people</a:t>
          </a:r>
        </a:p>
        <a:p>
          <a:pPr marL="228600" lvl="1" indent="-228600" algn="l" defTabSz="1066800">
            <a:lnSpc>
              <a:spcPct val="90000"/>
            </a:lnSpc>
            <a:spcBef>
              <a:spcPct val="0"/>
            </a:spcBef>
            <a:spcAft>
              <a:spcPct val="15000"/>
            </a:spcAft>
            <a:buFont typeface="Wingdings" pitchFamily="2" charset="2"/>
            <a:buChar char="v"/>
          </a:pPr>
          <a:r>
            <a:rPr lang="en-GB" sz="2400" kern="1200" noProof="0" dirty="0"/>
            <a:t>50% more energy</a:t>
          </a:r>
        </a:p>
      </dsp:txBody>
      <dsp:txXfrm rot="-5400000">
        <a:off x="1069212" y="1381397"/>
        <a:ext cx="4978322" cy="895907"/>
      </dsp:txXfrm>
    </dsp:sp>
    <dsp:sp modelId="{ACAB7C69-795F-C646-ACC1-BF55DDC419DF}">
      <dsp:nvSpPr>
        <dsp:cNvPr id="0" name=""/>
        <dsp:cNvSpPr/>
      </dsp:nvSpPr>
      <dsp:spPr>
        <a:xfrm rot="5400000">
          <a:off x="-229116" y="2894367"/>
          <a:ext cx="1527445" cy="1069211"/>
        </a:xfrm>
        <a:prstGeom prst="chevron">
          <a:avLst/>
        </a:prstGeom>
        <a:solidFill>
          <a:srgbClr val="25B7C7"/>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noProof="0" dirty="0"/>
            <a:t>2100</a:t>
          </a:r>
        </a:p>
      </dsp:txBody>
      <dsp:txXfrm rot="-5400000">
        <a:off x="2" y="3199856"/>
        <a:ext cx="1069211" cy="458234"/>
      </dsp:txXfrm>
    </dsp:sp>
    <dsp:sp modelId="{9F31304D-3CB6-094C-B1E4-62DCB6597B91}">
      <dsp:nvSpPr>
        <dsp:cNvPr id="0" name=""/>
        <dsp:cNvSpPr/>
      </dsp:nvSpPr>
      <dsp:spPr>
        <a:xfrm rot="5400000">
          <a:off x="3086186" y="648276"/>
          <a:ext cx="992839" cy="5026788"/>
        </a:xfrm>
        <a:prstGeom prst="round2SameRect">
          <a:avLst/>
        </a:prstGeom>
        <a:solidFill>
          <a:schemeClr val="lt1">
            <a:alpha val="90000"/>
            <a:hueOff val="0"/>
            <a:satOff val="0"/>
            <a:lumOff val="0"/>
            <a:alphaOff val="0"/>
          </a:schemeClr>
        </a:solidFill>
        <a:ln w="19050" cap="flat" cmpd="sng" algn="ctr">
          <a:solidFill>
            <a:srgbClr val="25B7C7"/>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2℃ rise</a:t>
          </a:r>
        </a:p>
        <a:p>
          <a:pPr marL="228600" lvl="1" indent="-228600" algn="l" defTabSz="1066800">
            <a:lnSpc>
              <a:spcPct val="90000"/>
            </a:lnSpc>
            <a:spcBef>
              <a:spcPct val="0"/>
            </a:spcBef>
            <a:spcAft>
              <a:spcPct val="15000"/>
            </a:spcAft>
            <a:buFont typeface="Wingdings" pitchFamily="2" charset="2"/>
            <a:buChar char="v"/>
          </a:pPr>
          <a:r>
            <a:rPr lang="en-GB" sz="2400" kern="1200" noProof="0" dirty="0"/>
            <a:t>CO</a:t>
          </a:r>
          <a:r>
            <a:rPr lang="en-GB" sz="2400" kern="1200" baseline="-25000" noProof="0" dirty="0"/>
            <a:t>2 </a:t>
          </a:r>
          <a:r>
            <a:rPr lang="en-GB" sz="2400" kern="1200" baseline="0" noProof="0" dirty="0"/>
            <a:t>cut 6.5% annually</a:t>
          </a:r>
          <a:endParaRPr lang="en-GB" sz="2400" kern="1200" noProof="0" dirty="0"/>
        </a:p>
      </dsp:txBody>
      <dsp:txXfrm rot="-5400000">
        <a:off x="1069212" y="2713716"/>
        <a:ext cx="4978322" cy="89590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2/16/2020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2/16/2020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www.cookmanchester.com/"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www.rolls-royce.com/"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04AE50-4941-7A4B-8F63-0D32D2B0A99F}" type="slidenum">
              <a:rPr lang="en-GB" smtClean="0"/>
              <a:t>2</a:t>
            </a:fld>
            <a:endParaRPr lang="en-GB"/>
          </a:p>
        </p:txBody>
      </p:sp>
    </p:spTree>
    <p:extLst>
      <p:ext uri="{BB962C8B-B14F-4D97-AF65-F5344CB8AC3E}">
        <p14:creationId xmlns:p14="http://schemas.microsoft.com/office/powerpoint/2010/main" val="644134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04AE50-4941-7A4B-8F63-0D32D2B0A99F}" type="slidenum">
              <a:rPr lang="en-GB" smtClean="0"/>
              <a:t>3</a:t>
            </a:fld>
            <a:endParaRPr lang="en-GB"/>
          </a:p>
        </p:txBody>
      </p:sp>
    </p:spTree>
    <p:extLst>
      <p:ext uri="{BB962C8B-B14F-4D97-AF65-F5344CB8AC3E}">
        <p14:creationId xmlns:p14="http://schemas.microsoft.com/office/powerpoint/2010/main" val="4125476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To explain the Circular Economy and what might it mean for the hotel and hospitality business? Today I will attempt to:</a:t>
            </a:r>
          </a:p>
          <a:p>
            <a:pPr marL="0" indent="0">
              <a:buNone/>
            </a:pPr>
            <a:r>
              <a:rPr lang="en-GB" sz="1200" dirty="0"/>
              <a:t>• explain why no progressive business can afford to ignore this revolutionary idea</a:t>
            </a:r>
          </a:p>
          <a:p>
            <a:pPr marL="0" indent="0">
              <a:buNone/>
            </a:pPr>
            <a:r>
              <a:rPr lang="en-GB" sz="1200" dirty="0"/>
              <a:t>• summarise the essentials of circular thinking, and</a:t>
            </a:r>
          </a:p>
          <a:p>
            <a:pPr marL="0" indent="0">
              <a:buNone/>
            </a:pPr>
            <a:r>
              <a:rPr lang="en-GB" sz="1200" dirty="0"/>
              <a:t>• explain how the hotel and hospitality industry can get started.</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4</a:t>
            </a:fld>
            <a:endParaRPr lang="en-GB"/>
          </a:p>
        </p:txBody>
      </p:sp>
    </p:spTree>
    <p:extLst>
      <p:ext uri="{BB962C8B-B14F-4D97-AF65-F5344CB8AC3E}">
        <p14:creationId xmlns:p14="http://schemas.microsoft.com/office/powerpoint/2010/main" val="4153977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04AE50-4941-7A4B-8F63-0D32D2B0A99F}" type="slidenum">
              <a:rPr lang="en-GB" smtClean="0"/>
              <a:t>5</a:t>
            </a:fld>
            <a:endParaRPr lang="en-GB"/>
          </a:p>
        </p:txBody>
      </p:sp>
    </p:spTree>
    <p:extLst>
      <p:ext uri="{BB962C8B-B14F-4D97-AF65-F5344CB8AC3E}">
        <p14:creationId xmlns:p14="http://schemas.microsoft.com/office/powerpoint/2010/main" val="3487323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04AE50-4941-7A4B-8F63-0D32D2B0A99F}" type="slidenum">
              <a:rPr lang="en-GB" smtClean="0"/>
              <a:t>6</a:t>
            </a:fld>
            <a:endParaRPr lang="en-GB"/>
          </a:p>
        </p:txBody>
      </p:sp>
    </p:spTree>
    <p:extLst>
      <p:ext uri="{BB962C8B-B14F-4D97-AF65-F5344CB8AC3E}">
        <p14:creationId xmlns:p14="http://schemas.microsoft.com/office/powerpoint/2010/main" val="841127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term ‘circular economy’ was brought to prominence by the Ellen MacArthur Foundation when it launched in 2010. It consolidates various schools of thought that have been around since the 1970s, including ‘cradle to cradle’, ‘biomimicry’, ‘industrial ecology’, ‘regenerative design’ and ‘natural capitalism’, to name just a few.</a:t>
            </a:r>
          </a:p>
        </p:txBody>
      </p:sp>
      <p:sp>
        <p:nvSpPr>
          <p:cNvPr id="4" name="Slide Number Placeholder 3"/>
          <p:cNvSpPr>
            <a:spLocks noGrp="1"/>
          </p:cNvSpPr>
          <p:nvPr>
            <p:ph type="sldNum" sz="quarter" idx="5"/>
          </p:nvPr>
        </p:nvSpPr>
        <p:spPr/>
        <p:txBody>
          <a:bodyPr/>
          <a:lstStyle/>
          <a:p>
            <a:fld id="{4F04AE50-4941-7A4B-8F63-0D32D2B0A99F}" type="slidenum">
              <a:rPr lang="en-GB" smtClean="0"/>
              <a:t>7</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now one of the hottest of hot topics in corporate sustainability and corporate social responsibility, with an avalanche of conferences, reports and guidance devoted to the subject. It’s clearly neither a fad, nor science fiction – it’s an idea whose time has come.</a:t>
            </a:r>
          </a:p>
        </p:txBody>
      </p:sp>
      <p:sp>
        <p:nvSpPr>
          <p:cNvPr id="4" name="Slide Number Placeholder 3"/>
          <p:cNvSpPr>
            <a:spLocks noGrp="1"/>
          </p:cNvSpPr>
          <p:nvPr>
            <p:ph type="sldNum" sz="quarter" idx="5"/>
          </p:nvPr>
        </p:nvSpPr>
        <p:spPr/>
        <p:txBody>
          <a:bodyPr/>
          <a:lstStyle/>
          <a:p>
            <a:fld id="{4F04AE50-4941-7A4B-8F63-0D32D2B0A99F}" type="slidenum">
              <a:rPr lang="en-GB" smtClean="0"/>
              <a:t>11</a:t>
            </a:fld>
            <a:endParaRPr lang="en-GB"/>
          </a:p>
        </p:txBody>
      </p:sp>
    </p:spTree>
    <p:extLst>
      <p:ext uri="{BB962C8B-B14F-4D97-AF65-F5344CB8AC3E}">
        <p14:creationId xmlns:p14="http://schemas.microsoft.com/office/powerpoint/2010/main" val="248832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If our one planet is to cope with a growing human population and economic growth, then ultimately, we need to re-think the notion of waste. Nature got that long ago, but we humans are taking a while to catch up.</a:t>
            </a:r>
          </a:p>
          <a:p>
            <a:pPr marL="0" indent="0">
              <a:buNone/>
            </a:pPr>
            <a:r>
              <a:rPr lang="en-GB" dirty="0">
                <a:solidFill>
                  <a:srgbClr val="0070C0"/>
                </a:solidFill>
              </a:rPr>
              <a:t>In a truly circular economy, the concept of waste simply doesn’t exist.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SSP = Shared Socioeconomic Pathway from International Institute for Applied Systems Analysis. </a:t>
            </a:r>
            <a:r>
              <a:rPr lang="en-GB" sz="1200" i="1" kern="1200" dirty="0">
                <a:solidFill>
                  <a:schemeClr val="tx1"/>
                </a:solidFill>
                <a:effectLst/>
                <a:latin typeface="+mn-lt"/>
                <a:ea typeface="+mn-ea"/>
                <a:cs typeface="+mn-cs"/>
              </a:rPr>
              <a:t>SSP Database </a:t>
            </a:r>
            <a:r>
              <a:rPr lang="en-GB" sz="1200" kern="1200" dirty="0">
                <a:solidFill>
                  <a:schemeClr val="tx1"/>
                </a:solidFill>
                <a:effectLst/>
                <a:latin typeface="+mn-lt"/>
                <a:ea typeface="+mn-ea"/>
                <a:cs typeface="+mn-cs"/>
              </a:rPr>
              <a:t>(2012)  </a:t>
            </a:r>
            <a:r>
              <a:rPr lang="en-GB" sz="1200" b="0" i="0" u="none" strike="noStrike" kern="1200" dirty="0">
                <a:solidFill>
                  <a:schemeClr val="tx1"/>
                </a:solidFill>
                <a:effectLst/>
                <a:latin typeface="+mn-lt"/>
                <a:ea typeface="+mn-ea"/>
                <a:cs typeface="+mn-cs"/>
              </a:rPr>
              <a:t>(Hoornweg, </a:t>
            </a:r>
            <a:r>
              <a:rPr lang="en-GB" sz="1200" b="0" i="0" u="none" strike="noStrike" kern="1200" dirty="0" err="1">
                <a:solidFill>
                  <a:schemeClr val="tx1"/>
                </a:solidFill>
                <a:effectLst/>
                <a:latin typeface="+mn-lt"/>
                <a:ea typeface="+mn-ea"/>
                <a:cs typeface="+mn-cs"/>
              </a:rPr>
              <a:t>Bhada</a:t>
            </a:r>
            <a:r>
              <a:rPr lang="en-GB" sz="1200" b="0" i="0" u="none" strike="noStrike" kern="1200" dirty="0">
                <a:solidFill>
                  <a:schemeClr val="tx1"/>
                </a:solidFill>
                <a:effectLst/>
                <a:latin typeface="+mn-lt"/>
                <a:ea typeface="+mn-ea"/>
                <a:cs typeface="+mn-cs"/>
              </a:rPr>
              <a:t>-Tata and Kennedy, 2013)</a:t>
            </a:r>
            <a:endParaRPr lang="en-GB" dirty="0">
              <a:solidFill>
                <a:srgbClr val="0070C0"/>
              </a:solidFill>
            </a:endParaRP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12</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70706F"/>
                </a:solidFill>
                <a:latin typeface="FSMePro-Light"/>
              </a:rPr>
              <a:t>By 2050 there will be 9.7bn people on the planet. Half of them will be in water-stressed regions, requiring 50% more energy.</a:t>
            </a:r>
            <a:r>
              <a:rPr lang="en-GB" sz="300" dirty="0">
                <a:solidFill>
                  <a:srgbClr val="70706F"/>
                </a:solidFill>
                <a:latin typeface="FSMePro-Light"/>
              </a:rPr>
              <a:t> </a:t>
            </a:r>
            <a:r>
              <a:rPr lang="en-GB" dirty="0">
                <a:solidFill>
                  <a:srgbClr val="70706F"/>
                </a:solidFill>
                <a:latin typeface="FSMePro-Light"/>
              </a:rPr>
              <a:t>To stay within a 2°C temperature rise, the world needs to cut its carbon intensity by 6.5% every year until 2100.</a:t>
            </a:r>
            <a:r>
              <a:rPr lang="en-GB" sz="300" dirty="0">
                <a:solidFill>
                  <a:srgbClr val="70706F"/>
                </a:solidFill>
                <a:latin typeface="FSMePro-Light"/>
              </a:rPr>
              <a:t> </a:t>
            </a:r>
            <a:r>
              <a:rPr lang="en-GB" dirty="0">
                <a:solidFill>
                  <a:srgbClr val="70706F"/>
                </a:solidFill>
                <a:latin typeface="FSMePro-Light"/>
              </a:rPr>
              <a:t>50m tonnes of global e-waste (discarded electronic devices) are anticipated in 2018 alone.</a:t>
            </a:r>
            <a:r>
              <a:rPr lang="en-GB" sz="300" dirty="0">
                <a:solidFill>
                  <a:srgbClr val="70706F"/>
                </a:solidFill>
                <a:latin typeface="FSMePro-Light"/>
              </a:rPr>
              <a:t> </a:t>
            </a:r>
            <a:r>
              <a:rPr lang="en-GB" dirty="0">
                <a:solidFill>
                  <a:srgbClr val="70706F"/>
                </a:solidFill>
                <a:latin typeface="FSMePro-Light"/>
              </a:rPr>
              <a:t>That’s enough to fill 400 football stadiums to the brim.</a:t>
            </a:r>
            <a:endParaRPr lang="en-GB" dirty="0"/>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13</a:t>
            </a:fld>
            <a:endParaRPr lang="en-GB"/>
          </a:p>
        </p:txBody>
      </p:sp>
    </p:spTree>
    <p:extLst>
      <p:ext uri="{BB962C8B-B14F-4D97-AF65-F5344CB8AC3E}">
        <p14:creationId xmlns:p14="http://schemas.microsoft.com/office/powerpoint/2010/main" val="86321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70706F"/>
                </a:solidFill>
                <a:latin typeface="FSMePro-Light"/>
              </a:rPr>
              <a:t>1.3 billion tonnes of food are lost or wasted each year, according to the UN. Heaped into a pile, this would be roughly the same size as Ben Nevis, the tallest mountain in the UK.</a:t>
            </a:r>
            <a:endParaRPr lang="en-GB" dirty="0"/>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14</a:t>
            </a:fld>
            <a:endParaRPr lang="en-GB"/>
          </a:p>
        </p:txBody>
      </p:sp>
    </p:spTree>
    <p:extLst>
      <p:ext uri="{BB962C8B-B14F-4D97-AF65-F5344CB8AC3E}">
        <p14:creationId xmlns:p14="http://schemas.microsoft.com/office/powerpoint/2010/main" val="3323551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The ‘</a:t>
            </a:r>
            <a:r>
              <a:rPr lang="en-GB" b="1" dirty="0"/>
              <a:t>linear’ economy </a:t>
            </a:r>
          </a:p>
          <a:p>
            <a:pPr>
              <a:buFont typeface="Wingdings" panose="05000000000000000000" pitchFamily="2" charset="2"/>
              <a:buChar char="v"/>
            </a:pPr>
            <a:r>
              <a:rPr lang="en-GB" dirty="0"/>
              <a:t>The </a:t>
            </a:r>
            <a:r>
              <a:rPr lang="en-GB" b="1" dirty="0">
                <a:solidFill>
                  <a:schemeClr val="tx1"/>
                </a:solidFill>
              </a:rPr>
              <a:t>circular economy</a:t>
            </a:r>
          </a:p>
          <a:p>
            <a:pPr>
              <a:buFont typeface="Wingdings" panose="05000000000000000000" pitchFamily="2" charset="2"/>
              <a:buChar char="v"/>
            </a:pPr>
            <a:endParaRPr lang="en-GB" dirty="0"/>
          </a:p>
          <a:p>
            <a:pPr marL="0" indent="0">
              <a:buNone/>
            </a:pPr>
            <a:r>
              <a:rPr lang="en-GB" dirty="0"/>
              <a:t>A truly circular economy is also powered by 100% renewable energy. As a result, materials and products in the system might end up with radically different functions within new business relationships.</a:t>
            </a:r>
          </a:p>
        </p:txBody>
      </p:sp>
      <p:sp>
        <p:nvSpPr>
          <p:cNvPr id="4" name="Slide Number Placeholder 3"/>
          <p:cNvSpPr>
            <a:spLocks noGrp="1"/>
          </p:cNvSpPr>
          <p:nvPr>
            <p:ph type="sldNum" sz="quarter" idx="5"/>
          </p:nvPr>
        </p:nvSpPr>
        <p:spPr/>
        <p:txBody>
          <a:bodyPr/>
          <a:lstStyle/>
          <a:p>
            <a:fld id="{4F04AE50-4941-7A4B-8F63-0D32D2B0A99F}" type="slidenum">
              <a:rPr lang="en-GB" smtClean="0"/>
              <a:t>15</a:t>
            </a:fld>
            <a:endParaRPr lang="en-GB"/>
          </a:p>
        </p:txBody>
      </p:sp>
    </p:spTree>
    <p:extLst>
      <p:ext uri="{BB962C8B-B14F-4D97-AF65-F5344CB8AC3E}">
        <p14:creationId xmlns:p14="http://schemas.microsoft.com/office/powerpoint/2010/main" val="38775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circular economy isn’t just an imperative for the planet – it presents a huge business opportunity.</a:t>
            </a:r>
          </a:p>
        </p:txBody>
      </p:sp>
      <p:sp>
        <p:nvSpPr>
          <p:cNvPr id="4" name="Slide Number Placeholder 3"/>
          <p:cNvSpPr>
            <a:spLocks noGrp="1"/>
          </p:cNvSpPr>
          <p:nvPr>
            <p:ph type="sldNum" sz="quarter" idx="5"/>
          </p:nvPr>
        </p:nvSpPr>
        <p:spPr/>
        <p:txBody>
          <a:bodyPr/>
          <a:lstStyle/>
          <a:p>
            <a:fld id="{4F04AE50-4941-7A4B-8F63-0D32D2B0A99F}" type="slidenum">
              <a:rPr lang="en-GB" smtClean="0"/>
              <a:t>16</a:t>
            </a:fld>
            <a:endParaRPr lang="en-GB"/>
          </a:p>
        </p:txBody>
      </p:sp>
    </p:spTree>
    <p:extLst>
      <p:ext uri="{BB962C8B-B14F-4D97-AF65-F5344CB8AC3E}">
        <p14:creationId xmlns:p14="http://schemas.microsoft.com/office/powerpoint/2010/main" val="3573273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Concerns about pollution, climate change, habitat loss and natural resource squeezes continue to grow. Businesses are under mounting pressure from investors, employees, civil society and consumers to offer solutions rather than being the cause of the problem. Circular economy thinking can help companies to use energy and natural resources more efficiently, reduce greenhouse gas emissions and pollution, create and maintain jobs and meet the UN’s Sustainable Development Goals (SDGs) – particularly Goal 12, Sustainable Consumption and Production. This SDG goal includes the target of achieving ‘the sustainable management and efficient use of natural resources’ by 2030.</a:t>
            </a:r>
          </a:p>
        </p:txBody>
      </p:sp>
      <p:sp>
        <p:nvSpPr>
          <p:cNvPr id="4" name="Slide Number Placeholder 3"/>
          <p:cNvSpPr>
            <a:spLocks noGrp="1"/>
          </p:cNvSpPr>
          <p:nvPr>
            <p:ph type="sldNum" sz="quarter" idx="5"/>
          </p:nvPr>
        </p:nvSpPr>
        <p:spPr/>
        <p:txBody>
          <a:bodyPr/>
          <a:lstStyle/>
          <a:p>
            <a:fld id="{4F04AE50-4941-7A4B-8F63-0D32D2B0A99F}" type="slidenum">
              <a:rPr lang="en-GB" smtClean="0"/>
              <a:t>17</a:t>
            </a:fld>
            <a:endParaRPr lang="en-GB"/>
          </a:p>
        </p:txBody>
      </p:sp>
    </p:spTree>
    <p:extLst>
      <p:ext uri="{BB962C8B-B14F-4D97-AF65-F5344CB8AC3E}">
        <p14:creationId xmlns:p14="http://schemas.microsoft.com/office/powerpoint/2010/main" val="1068039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As well as reducing waste, the circular economy approach builds long-term relationships with customers and helps to insulate businesses from volatile raw material and commodity prices and resource shocks. </a:t>
            </a:r>
          </a:p>
          <a:p>
            <a:pPr marL="0" indent="0">
              <a:buNone/>
            </a:pPr>
            <a:endParaRPr lang="en-GB" dirty="0"/>
          </a:p>
          <a:p>
            <a:pPr>
              <a:buFont typeface="Wingdings" panose="05000000000000000000" pitchFamily="2" charset="2"/>
              <a:buChar char="v"/>
            </a:pPr>
            <a:r>
              <a:rPr lang="en-GB" dirty="0"/>
              <a:t>Hotel and hospitality companies which base themselves on this new approach may be highly disruptive – and therefore successful – in their own market sector, but they are also in it for the long game.</a:t>
            </a:r>
          </a:p>
        </p:txBody>
      </p:sp>
      <p:sp>
        <p:nvSpPr>
          <p:cNvPr id="4" name="Slide Number Placeholder 3"/>
          <p:cNvSpPr>
            <a:spLocks noGrp="1"/>
          </p:cNvSpPr>
          <p:nvPr>
            <p:ph type="sldNum" sz="quarter" idx="5"/>
          </p:nvPr>
        </p:nvSpPr>
        <p:spPr/>
        <p:txBody>
          <a:bodyPr/>
          <a:lstStyle/>
          <a:p>
            <a:fld id="{4F04AE50-4941-7A4B-8F63-0D32D2B0A99F}" type="slidenum">
              <a:rPr lang="en-GB" smtClean="0"/>
              <a:t>18</a:t>
            </a:fld>
            <a:endParaRPr lang="en-GB"/>
          </a:p>
        </p:txBody>
      </p:sp>
    </p:spTree>
    <p:extLst>
      <p:ext uri="{BB962C8B-B14F-4D97-AF65-F5344CB8AC3E}">
        <p14:creationId xmlns:p14="http://schemas.microsoft.com/office/powerpoint/2010/main" val="1839485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A wide range of fast-developing new technologies enable businesses to engage with the circular economy, from 3-D printing and biomaterials to cheap photovoltaic electricity and ‘the internet of things’</a:t>
            </a:r>
            <a:r>
              <a:rPr lang="en-GB" dirty="0"/>
              <a:t> (</a:t>
            </a:r>
            <a:r>
              <a:rPr lang="en-GB" b="1" dirty="0"/>
              <a:t>The Internet of things is the extension of Internet connectivity into physical devices and everyday objects</a:t>
            </a:r>
            <a:r>
              <a:rPr lang="en-GB" sz="1200" dirty="0"/>
              <a:t>). </a:t>
            </a:r>
          </a:p>
          <a:p>
            <a:pPr marL="0" indent="0">
              <a:buNone/>
            </a:pPr>
            <a:endParaRPr lang="en-GB" sz="1200" dirty="0"/>
          </a:p>
          <a:p>
            <a:pPr>
              <a:buFont typeface="Wingdings" panose="05000000000000000000" pitchFamily="2" charset="2"/>
              <a:buChar char="v"/>
            </a:pPr>
            <a:r>
              <a:rPr lang="en-GB" sz="1200" dirty="0"/>
              <a:t>Arguably the most important are the rapid advances in digital technology, which allow companies to process and communicate far more information and data internally and with customers and suppliers. </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19</a:t>
            </a:fld>
            <a:endParaRPr lang="en-GB"/>
          </a:p>
        </p:txBody>
      </p:sp>
    </p:spTree>
    <p:extLst>
      <p:ext uri="{BB962C8B-B14F-4D97-AF65-F5344CB8AC3E}">
        <p14:creationId xmlns:p14="http://schemas.microsoft.com/office/powerpoint/2010/main" val="3563938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Policymakers and opinion formers are becoming increasingly engaged with the circular economy at a regional and national level. </a:t>
            </a:r>
          </a:p>
          <a:p>
            <a:pPr>
              <a:buFont typeface="Wingdings" panose="05000000000000000000" pitchFamily="2" charset="2"/>
              <a:buChar char="v"/>
            </a:pPr>
            <a:r>
              <a:rPr lang="en-GB" sz="1200" dirty="0"/>
              <a:t>Regulation and policy, including market mechanisms, are likely to push businesses towards circular economy solutions.</a:t>
            </a:r>
          </a:p>
          <a:p>
            <a:pPr>
              <a:buFont typeface="Wingdings" panose="05000000000000000000" pitchFamily="2" charset="2"/>
              <a:buChar char="v"/>
            </a:pPr>
            <a:r>
              <a:rPr lang="en-GB" sz="1200" dirty="0"/>
              <a:t>Companies which can demonstrate they have already adopted this approach will have less to lose from new regulations and can have more influence on policymakers and legislators.</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20</a:t>
            </a:fld>
            <a:endParaRPr lang="en-GB"/>
          </a:p>
        </p:txBody>
      </p:sp>
    </p:spTree>
    <p:extLst>
      <p:ext uri="{BB962C8B-B14F-4D97-AF65-F5344CB8AC3E}">
        <p14:creationId xmlns:p14="http://schemas.microsoft.com/office/powerpoint/2010/main" val="2834826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In a survey by the World Business Council for Sustainable Development (WBCSD), 40% of companies implementing the circular economy referenced growth and competitiveness as key business cases. In all, eight business cases for going circular are identified. </a:t>
            </a:r>
            <a:r>
              <a:rPr lang="en-GB" sz="1200" dirty="0">
                <a:solidFill>
                  <a:srgbClr val="C00000"/>
                </a:solidFill>
              </a:rPr>
              <a:t>Read the full report: </a:t>
            </a:r>
            <a:r>
              <a:rPr lang="en-GB" sz="1200" dirty="0" err="1">
                <a:solidFill>
                  <a:srgbClr val="C00000"/>
                </a:solidFill>
              </a:rPr>
              <a:t>bit.ly</a:t>
            </a:r>
            <a:r>
              <a:rPr lang="en-GB" sz="1200" dirty="0">
                <a:solidFill>
                  <a:srgbClr val="C00000"/>
                </a:solidFill>
              </a:rPr>
              <a:t>/WBCSD8cases</a:t>
            </a:r>
          </a:p>
          <a:p>
            <a:pPr marL="0" indent="0">
              <a:buNone/>
            </a:pPr>
            <a:endParaRPr lang="en-GB" sz="1200" dirty="0">
              <a:solidFill>
                <a:srgbClr val="C00000"/>
              </a:solidFill>
            </a:endParaRPr>
          </a:p>
          <a:p>
            <a:pPr>
              <a:buFont typeface="Wingdings" panose="05000000000000000000" pitchFamily="2" charset="2"/>
              <a:buChar char="v"/>
            </a:pPr>
            <a:r>
              <a:rPr lang="en-GB" sz="1200" dirty="0"/>
              <a:t>In another report, the WBCSD has identified that just eight materials are responsible for 20% of global emissions, 95% of water use and 88% of land use. These materials are: steel, aluminium, plastic, cement, glass, wood, primary crops and cattle. By applying circular thinking to just these eight materials we could go a significant way to addressing climate change as well as water and land use issues. Read its report here: </a:t>
            </a:r>
            <a:r>
              <a:rPr lang="en-GB" sz="1200" dirty="0" err="1">
                <a:solidFill>
                  <a:srgbClr val="C00000"/>
                </a:solidFill>
              </a:rPr>
              <a:t>bit.ly</a:t>
            </a:r>
            <a:r>
              <a:rPr lang="en-GB" sz="1200" dirty="0">
                <a:solidFill>
                  <a:srgbClr val="C00000"/>
                </a:solidFill>
              </a:rPr>
              <a:t>/</a:t>
            </a:r>
            <a:r>
              <a:rPr lang="en-GB" sz="1200" dirty="0" err="1">
                <a:solidFill>
                  <a:srgbClr val="C00000"/>
                </a:solidFill>
              </a:rPr>
              <a:t>wbcsdCEOguide</a:t>
            </a:r>
            <a:r>
              <a:rPr lang="en-GB" sz="1200" dirty="0"/>
              <a:t>.</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21</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The net economic benefit in Europe alone of the circular economy will be worth €1.8 trillion by 2030.</a:t>
            </a:r>
          </a:p>
          <a:p>
            <a:pPr>
              <a:buFont typeface="Wingdings" panose="05000000000000000000" pitchFamily="2" charset="2"/>
              <a:buChar char="v"/>
            </a:pPr>
            <a:r>
              <a:rPr lang="en-GB" dirty="0"/>
              <a:t> More than 200,000 potential new jobs (gross) will be created in UK from the circular economy by 2030.</a:t>
            </a:r>
          </a:p>
          <a:p>
            <a:pPr>
              <a:buFont typeface="Wingdings" panose="05000000000000000000" pitchFamily="2" charset="2"/>
              <a:buChar char="v"/>
            </a:pPr>
            <a:r>
              <a:rPr lang="en-GB" dirty="0"/>
              <a:t>There has been a 700% increase in renewable installed capacity over the last 10 years - renewables are the fastest growing energy source.</a:t>
            </a:r>
          </a:p>
          <a:p>
            <a:pPr>
              <a:buFont typeface="Wingdings" panose="05000000000000000000" pitchFamily="2" charset="2"/>
              <a:buChar char="v"/>
            </a:pPr>
            <a:r>
              <a:rPr lang="en-GB" b="1" dirty="0"/>
              <a:t>Facts that speak for themselves</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22</a:t>
            </a:fld>
            <a:endParaRPr lang="en-GB"/>
          </a:p>
        </p:txBody>
      </p:sp>
    </p:spTree>
    <p:extLst>
      <p:ext uri="{BB962C8B-B14F-4D97-AF65-F5344CB8AC3E}">
        <p14:creationId xmlns:p14="http://schemas.microsoft.com/office/powerpoint/2010/main" val="1336681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The first step to getting to grips with the circular economy is to understand that it’s not actually a single business model. It is worth reviewing a wide range of circular economy business models frameworks and tools, including those created by Forum for the Future, WRAP, the World Business Council for Sustainable Development and Accenture. </a:t>
            </a:r>
          </a:p>
          <a:p>
            <a:pPr>
              <a:buFont typeface="Wingdings" panose="05000000000000000000" pitchFamily="2" charset="2"/>
              <a:buChar char="v"/>
            </a:pPr>
            <a:r>
              <a:rPr lang="en-GB" sz="1200" dirty="0"/>
              <a:t>The new British Standards Institute Circular Economy Framework, a new standard to help organisations implement circular economy principles should also be reviewed.</a:t>
            </a:r>
          </a:p>
        </p:txBody>
      </p:sp>
      <p:sp>
        <p:nvSpPr>
          <p:cNvPr id="4" name="Slide Number Placeholder 3"/>
          <p:cNvSpPr>
            <a:spLocks noGrp="1"/>
          </p:cNvSpPr>
          <p:nvPr>
            <p:ph type="sldNum" sz="quarter" idx="5"/>
          </p:nvPr>
        </p:nvSpPr>
        <p:spPr/>
        <p:txBody>
          <a:bodyPr/>
          <a:lstStyle/>
          <a:p>
            <a:fld id="{4F04AE50-4941-7A4B-8F63-0D32D2B0A99F}" type="slidenum">
              <a:rPr lang="en-GB" smtClean="0"/>
              <a:t>23</a:t>
            </a:fld>
            <a:endParaRPr lang="en-GB"/>
          </a:p>
        </p:txBody>
      </p:sp>
    </p:spTree>
    <p:extLst>
      <p:ext uri="{BB962C8B-B14F-4D97-AF65-F5344CB8AC3E}">
        <p14:creationId xmlns:p14="http://schemas.microsoft.com/office/powerpoint/2010/main" val="17500346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Six simple features of circular businesses that each relate to:</a:t>
            </a:r>
          </a:p>
          <a:p>
            <a:pPr>
              <a:buFont typeface="Wingdings" panose="05000000000000000000" pitchFamily="2" charset="2"/>
              <a:buChar char="v"/>
            </a:pPr>
            <a:r>
              <a:rPr lang="en-GB" sz="1200" dirty="0"/>
              <a:t>how things are produced</a:t>
            </a:r>
          </a:p>
          <a:p>
            <a:pPr>
              <a:buFont typeface="Wingdings" panose="05000000000000000000" pitchFamily="2" charset="2"/>
              <a:buChar char="v"/>
            </a:pPr>
            <a:r>
              <a:rPr lang="en-GB" sz="1200" dirty="0"/>
              <a:t>extending the lifecycle of products</a:t>
            </a:r>
          </a:p>
          <a:p>
            <a:pPr>
              <a:buFont typeface="Wingdings" panose="05000000000000000000" pitchFamily="2" charset="2"/>
              <a:buChar char="v"/>
            </a:pPr>
            <a:r>
              <a:rPr lang="en-GB" sz="1200" dirty="0"/>
              <a:t>services provided to customers</a:t>
            </a:r>
          </a:p>
          <a:p>
            <a:pPr marL="0" indent="0">
              <a:buNone/>
            </a:pPr>
            <a:endParaRPr lang="en-GB" sz="1200" dirty="0"/>
          </a:p>
          <a:p>
            <a:pPr marL="0" indent="0">
              <a:buNone/>
            </a:pPr>
            <a:r>
              <a:rPr lang="en-GB" sz="1200" dirty="0"/>
              <a:t>These features are:</a:t>
            </a:r>
          </a:p>
          <a:p>
            <a:pPr>
              <a:buFont typeface="Wingdings" panose="05000000000000000000" pitchFamily="2" charset="2"/>
              <a:buChar char="v"/>
            </a:pPr>
            <a:r>
              <a:rPr lang="en-GB" sz="1200" dirty="0"/>
              <a:t>Circular value chains</a:t>
            </a:r>
          </a:p>
          <a:p>
            <a:pPr>
              <a:buFont typeface="Wingdings" panose="05000000000000000000" pitchFamily="2" charset="2"/>
              <a:buChar char="v"/>
            </a:pPr>
            <a:r>
              <a:rPr lang="en-GB" sz="1200" dirty="0"/>
              <a:t>Recovery and collection, including industrial symbiosis</a:t>
            </a:r>
          </a:p>
          <a:p>
            <a:pPr>
              <a:buFont typeface="Wingdings" panose="05000000000000000000" pitchFamily="2" charset="2"/>
              <a:buChar char="v"/>
            </a:pPr>
            <a:r>
              <a:rPr lang="en-GB" sz="1200" dirty="0"/>
              <a:t>Durability, modularity with repair services</a:t>
            </a:r>
          </a:p>
          <a:p>
            <a:pPr>
              <a:buFont typeface="Wingdings" panose="05000000000000000000" pitchFamily="2" charset="2"/>
              <a:buChar char="v"/>
            </a:pPr>
            <a:r>
              <a:rPr lang="en-GB" sz="1200" dirty="0"/>
              <a:t>Personalisation, made to order and lock-in</a:t>
            </a:r>
          </a:p>
          <a:p>
            <a:pPr>
              <a:buFont typeface="Wingdings" panose="05000000000000000000" pitchFamily="2" charset="2"/>
              <a:buChar char="v"/>
            </a:pPr>
            <a:r>
              <a:rPr lang="en-GB" sz="1200" dirty="0"/>
              <a:t>Product service systems and dematerialised services</a:t>
            </a:r>
          </a:p>
          <a:p>
            <a:pPr>
              <a:buFont typeface="Wingdings" panose="05000000000000000000" pitchFamily="2" charset="2"/>
              <a:buChar char="v"/>
            </a:pPr>
            <a:r>
              <a:rPr lang="en-GB" sz="1200" dirty="0"/>
              <a:t>Collaborative/sharing economy</a:t>
            </a:r>
          </a:p>
        </p:txBody>
      </p:sp>
      <p:sp>
        <p:nvSpPr>
          <p:cNvPr id="4" name="Slide Number Placeholder 3"/>
          <p:cNvSpPr>
            <a:spLocks noGrp="1"/>
          </p:cNvSpPr>
          <p:nvPr>
            <p:ph type="sldNum" sz="quarter" idx="5"/>
          </p:nvPr>
        </p:nvSpPr>
        <p:spPr/>
        <p:txBody>
          <a:bodyPr/>
          <a:lstStyle/>
          <a:p>
            <a:fld id="{4F04AE50-4941-7A4B-8F63-0D32D2B0A99F}" type="slidenum">
              <a:rPr lang="en-GB" smtClean="0"/>
              <a:t>24</a:t>
            </a:fld>
            <a:endParaRPr lang="en-GB"/>
          </a:p>
        </p:txBody>
      </p:sp>
    </p:spTree>
    <p:extLst>
      <p:ext uri="{BB962C8B-B14F-4D97-AF65-F5344CB8AC3E}">
        <p14:creationId xmlns:p14="http://schemas.microsoft.com/office/powerpoint/2010/main" val="4041631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Production cycles aim to close the loop across the entire value chain. They use fully renewable, recycled and/or recyclable or biodegradable materials that can be used in consecutive lifecycles to reduce costs and increase predictability and control. </a:t>
            </a:r>
          </a:p>
          <a:p>
            <a:pPr>
              <a:buFont typeface="Wingdings" panose="05000000000000000000" pitchFamily="2" charset="2"/>
              <a:buChar char="v"/>
            </a:pPr>
            <a:r>
              <a:rPr lang="en-GB" dirty="0"/>
              <a:t>Products are designed efficiently; minimising material use without affecting performance. Low toxicity materials are selected where possible; biological and technical materials are easily separated and recovered or renewed.</a:t>
            </a:r>
          </a:p>
          <a:p>
            <a:pPr marL="0" indent="0">
              <a:buNone/>
            </a:pPr>
            <a:r>
              <a:rPr lang="en-GB" dirty="0"/>
              <a:t>E.g.</a:t>
            </a:r>
          </a:p>
        </p:txBody>
      </p:sp>
      <p:sp>
        <p:nvSpPr>
          <p:cNvPr id="4" name="Slide Number Placeholder 3"/>
          <p:cNvSpPr>
            <a:spLocks noGrp="1"/>
          </p:cNvSpPr>
          <p:nvPr>
            <p:ph type="sldNum" sz="quarter" idx="5"/>
          </p:nvPr>
        </p:nvSpPr>
        <p:spPr/>
        <p:txBody>
          <a:bodyPr/>
          <a:lstStyle/>
          <a:p>
            <a:fld id="{4F04AE50-4941-7A4B-8F63-0D32D2B0A99F}" type="slidenum">
              <a:rPr lang="en-GB" smtClean="0"/>
              <a:t>25</a:t>
            </a:fld>
            <a:endParaRPr lang="en-GB"/>
          </a:p>
        </p:txBody>
      </p:sp>
    </p:spTree>
    <p:extLst>
      <p:ext uri="{BB962C8B-B14F-4D97-AF65-F5344CB8AC3E}">
        <p14:creationId xmlns:p14="http://schemas.microsoft.com/office/powerpoint/2010/main" val="4464368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focus is on production and consumption systems in which everything that was previously considered as waste is retained for other uses through tracing and recovering products at the ‘end of their life’. This feature also includes reclaiming waste and by-products from the production process, and incentivised return systems. The recycling process can include both upcycling (into higher value) and down-cycling (into lower value).</a:t>
            </a:r>
          </a:p>
          <a:p>
            <a:r>
              <a:rPr lang="en-GB" sz="1200" dirty="0"/>
              <a:t>E.g.</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27</a:t>
            </a:fld>
            <a:endParaRPr lang="en-GB"/>
          </a:p>
        </p:txBody>
      </p:sp>
    </p:spTree>
    <p:extLst>
      <p:ext uri="{BB962C8B-B14F-4D97-AF65-F5344CB8AC3E}">
        <p14:creationId xmlns:p14="http://schemas.microsoft.com/office/powerpoint/2010/main" val="20916987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The focus is on increasing or extending the life of products across the whole product lifecycle. This could be by maintaining and improving products through repairs, upgrades, refurbishment, remanufacturing or remarketing. The effectiveness of this feature is impacted on through the design process with a focus on design for disassembly; modular design; material selection for durability and design for repair.</a:t>
            </a:r>
          </a:p>
          <a:p>
            <a:pPr marL="0" indent="0">
              <a:buNone/>
            </a:pPr>
            <a:r>
              <a:rPr lang="en-GB" sz="1200" dirty="0"/>
              <a:t>E.g.</a:t>
            </a:r>
          </a:p>
          <a:p>
            <a:pPr marL="0" indent="0">
              <a:buNone/>
            </a:pPr>
            <a:r>
              <a:rPr lang="en-GB" sz="1200" dirty="0"/>
              <a:t>Electric light bulbs (see Phillips)</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28</a:t>
            </a:fld>
            <a:endParaRPr lang="en-GB"/>
          </a:p>
        </p:txBody>
      </p:sp>
    </p:spTree>
    <p:extLst>
      <p:ext uri="{BB962C8B-B14F-4D97-AF65-F5344CB8AC3E}">
        <p14:creationId xmlns:p14="http://schemas.microsoft.com/office/powerpoint/2010/main" val="81155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This is about building a more personalised, longer-term relationship with both the customer and suppliers. By doing so, it becomes easier to close loops, recover materials/products and reduce resource use. Made-to-order production minimises material requirements and avoids potential losses from overstocking. </a:t>
            </a:r>
          </a:p>
          <a:p>
            <a:pPr>
              <a:buFont typeface="Wingdings" panose="05000000000000000000" pitchFamily="2" charset="2"/>
              <a:buChar char="v"/>
            </a:pPr>
            <a:r>
              <a:rPr lang="en-GB" dirty="0"/>
              <a:t>Hotel and hospitality businesses that directly ‘lock in’ customers can cut down the use of external organisations to gain customers and obtain a </a:t>
            </a:r>
            <a:r>
              <a:rPr lang="en-GB" dirty="0">
                <a:solidFill>
                  <a:schemeClr val="tx1"/>
                </a:solidFill>
              </a:rPr>
              <a:t>greater insight into the potential demand for the hotel itself. </a:t>
            </a:r>
          </a:p>
          <a:p>
            <a:pPr>
              <a:buFont typeface="Wingdings" panose="05000000000000000000" pitchFamily="2" charset="2"/>
              <a:buChar char="v"/>
            </a:pPr>
            <a:r>
              <a:rPr lang="en-GB" dirty="0">
                <a:solidFill>
                  <a:schemeClr val="tx1"/>
                </a:solidFill>
              </a:rPr>
              <a:t>Similarly if suppliers of materials are ‘locked – in’ and agreements solid then more precise o</a:t>
            </a:r>
            <a:r>
              <a:rPr lang="en-GB" dirty="0"/>
              <a:t>rdering minimises material requirements, cuts down on wastage and reduces overstocking – the advantages of working with local suppliers.</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4F04AE50-4941-7A4B-8F63-0D32D2B0A99F}" type="slidenum">
              <a:rPr lang="en-GB" smtClean="0"/>
              <a:t>29</a:t>
            </a:fld>
            <a:endParaRPr lang="en-GB"/>
          </a:p>
        </p:txBody>
      </p:sp>
    </p:spTree>
    <p:extLst>
      <p:ext uri="{BB962C8B-B14F-4D97-AF65-F5344CB8AC3E}">
        <p14:creationId xmlns:p14="http://schemas.microsoft.com/office/powerpoint/2010/main" val="1771956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In this instance the manufacturer, or sometimes the retailer, bears the ‘whole cost of ownership’ with a subsequent focus on the durability, longevity and reliability of the product along with usage rates and reusability (e.g. electric bulbs and Phillips). </a:t>
            </a:r>
          </a:p>
          <a:p>
            <a:pPr marL="0" indent="0">
              <a:buNone/>
            </a:pPr>
            <a:r>
              <a:rPr lang="en-GB" dirty="0">
                <a:solidFill>
                  <a:schemeClr val="tx1"/>
                </a:solidFill>
              </a:rPr>
              <a:t>Also, dematerialised services (services that offers product benefits where the 'physical' product does not exist at all at the point of use) such as computing services – the cloud. Here the business provides access to a service for the customer, rather than the product itself. </a:t>
            </a:r>
            <a:r>
              <a:rPr lang="en-GB" b="1" dirty="0">
                <a:solidFill>
                  <a:schemeClr val="tx1"/>
                </a:solidFill>
              </a:rPr>
              <a:t>Personalisation, made to order and lock-in </a:t>
            </a:r>
            <a:r>
              <a:rPr lang="en-GB" dirty="0">
                <a:solidFill>
                  <a:schemeClr val="tx1"/>
                </a:solidFill>
              </a:rPr>
              <a:t>This is about building a more personalised, longer-term relationship with the customer.</a:t>
            </a:r>
          </a:p>
          <a:p>
            <a:pPr marL="0" indent="0">
              <a:buNone/>
            </a:pPr>
            <a:r>
              <a:rPr lang="en-GB" dirty="0">
                <a:solidFill>
                  <a:schemeClr val="tx1"/>
                </a:solidFill>
              </a:rPr>
              <a:t>By doing so, it becomes easier to close loops, recover materials/products and reduce resource use. Made-to-order production minimises material requirements and avoids potential losses from overstocking. Businesses that directly ‘lock in’ consumers can circumvent the need for a separate retailer and enable greater insight into the potential demand for the product itself or, where relevant, the product refill.</a:t>
            </a:r>
          </a:p>
          <a:p>
            <a:pPr marL="0" indent="0">
              <a:buNone/>
            </a:pPr>
            <a:r>
              <a:rPr lang="en-GB" dirty="0">
                <a:solidFill>
                  <a:schemeClr val="tx1"/>
                </a:solidFill>
                <a:hlinkClick r:id="rId3">
                  <a:extLst>
                    <a:ext uri="{A12FA001-AC4F-418D-AE19-62706E023703}">
                      <ahyp:hlinkClr xmlns:ahyp="http://schemas.microsoft.com/office/drawing/2018/hyperlinkcolor" val="tx"/>
                    </a:ext>
                  </a:extLst>
                </a:hlinkClick>
              </a:rPr>
              <a:t>e.g.</a:t>
            </a:r>
          </a:p>
          <a:p>
            <a:pPr marL="0" indent="0">
              <a:buNone/>
            </a:pPr>
            <a:r>
              <a:rPr lang="en-GB" dirty="0">
                <a:solidFill>
                  <a:schemeClr val="tx1"/>
                </a:solidFill>
                <a:hlinkClick r:id="rId3">
                  <a:extLst>
                    <a:ext uri="{A12FA001-AC4F-418D-AE19-62706E023703}">
                      <ahyp:hlinkClr xmlns:ahyp="http://schemas.microsoft.com/office/drawing/2018/hyperlinkcolor" val="tx"/>
                    </a:ext>
                  </a:extLst>
                </a:hlinkClick>
              </a:rPr>
              <a:t>Cook Manchester</a:t>
            </a:r>
            <a:r>
              <a:rPr lang="en-GB" dirty="0">
                <a:solidFill>
                  <a:schemeClr val="tx1"/>
                </a:solidFill>
              </a:rPr>
              <a:t> offer fully equipped professional kitchen space that can be hired by the hour on a one off or regular basis.</a:t>
            </a:r>
          </a:p>
          <a:p>
            <a:pPr marL="0" indent="0">
              <a:buNone/>
            </a:pPr>
            <a:r>
              <a:rPr lang="en-GB" dirty="0">
                <a:solidFill>
                  <a:schemeClr val="tx1"/>
                </a:solidFill>
                <a:hlinkClick r:id="rId4">
                  <a:extLst>
                    <a:ext uri="{A12FA001-AC4F-418D-AE19-62706E023703}">
                      <ahyp:hlinkClr xmlns:ahyp="http://schemas.microsoft.com/office/drawing/2018/hyperlinkcolor" val="tx"/>
                    </a:ext>
                  </a:extLst>
                </a:hlinkClick>
              </a:rPr>
              <a:t>Rolls Royce</a:t>
            </a:r>
            <a:r>
              <a:rPr lang="en-GB" dirty="0">
                <a:solidFill>
                  <a:schemeClr val="tx1"/>
                </a:solidFill>
              </a:rPr>
              <a:t> sell their engine's thrust as ‘power by the hour’, which includes full in-use monitoring, servicing, repair, remanufacture and replacement. </a:t>
            </a:r>
          </a:p>
        </p:txBody>
      </p:sp>
      <p:sp>
        <p:nvSpPr>
          <p:cNvPr id="4" name="Slide Number Placeholder 3"/>
          <p:cNvSpPr>
            <a:spLocks noGrp="1"/>
          </p:cNvSpPr>
          <p:nvPr>
            <p:ph type="sldNum" sz="quarter" idx="5"/>
          </p:nvPr>
        </p:nvSpPr>
        <p:spPr/>
        <p:txBody>
          <a:bodyPr/>
          <a:lstStyle/>
          <a:p>
            <a:fld id="{4F04AE50-4941-7A4B-8F63-0D32D2B0A99F}" type="slidenum">
              <a:rPr lang="en-GB" smtClean="0"/>
              <a:t>30</a:t>
            </a:fld>
            <a:endParaRPr lang="en-GB"/>
          </a:p>
        </p:txBody>
      </p:sp>
    </p:spTree>
    <p:extLst>
      <p:ext uri="{BB962C8B-B14F-4D97-AF65-F5344CB8AC3E}">
        <p14:creationId xmlns:p14="http://schemas.microsoft.com/office/powerpoint/2010/main" val="3035377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chemeClr val="tx1"/>
                </a:solidFill>
              </a:rPr>
              <a:t>Both traditional localised relationships and further afield, digital technology can be used to create new relationships and business opportunities for consumers, companies and microentrepreneurs to rent, share, swap or lend their idle goods. </a:t>
            </a:r>
          </a:p>
          <a:p>
            <a:pPr marL="0" indent="0">
              <a:buNone/>
            </a:pPr>
            <a:r>
              <a:rPr lang="en-GB" dirty="0">
                <a:solidFill>
                  <a:schemeClr val="tx1"/>
                </a:solidFill>
              </a:rPr>
              <a:t>e.g. </a:t>
            </a:r>
          </a:p>
          <a:p>
            <a:pPr marL="0" indent="0">
              <a:buNone/>
            </a:pPr>
            <a:r>
              <a:rPr lang="en-GB" dirty="0">
                <a:solidFill>
                  <a:schemeClr val="tx1"/>
                </a:solidFill>
              </a:rPr>
              <a:t>Innovation hubs – 20 businesses but 1 administration and facilities</a:t>
            </a:r>
          </a:p>
          <a:p>
            <a:pPr marL="0" indent="0">
              <a:buNone/>
            </a:pPr>
            <a:r>
              <a:rPr lang="en-GB" dirty="0">
                <a:solidFill>
                  <a:schemeClr val="tx1"/>
                </a:solidFill>
              </a:rPr>
              <a:t>Hotels sharing equipment – large BBQs, swimming pools, laundries etc.</a:t>
            </a:r>
          </a:p>
          <a:p>
            <a:pPr marL="0" indent="0">
              <a:buNone/>
            </a:pPr>
            <a:r>
              <a:rPr lang="en-GB" dirty="0">
                <a:solidFill>
                  <a:schemeClr val="tx1"/>
                </a:solidFill>
              </a:rPr>
              <a:t>Fewer resources are therefore required to make products that are infrequently used, and consumers have a new way to make and save money. This feature requires the platform, and the users of the platform, to function effectively.</a:t>
            </a:r>
          </a:p>
        </p:txBody>
      </p:sp>
      <p:sp>
        <p:nvSpPr>
          <p:cNvPr id="4" name="Slide Number Placeholder 3"/>
          <p:cNvSpPr>
            <a:spLocks noGrp="1"/>
          </p:cNvSpPr>
          <p:nvPr>
            <p:ph type="sldNum" sz="quarter" idx="5"/>
          </p:nvPr>
        </p:nvSpPr>
        <p:spPr/>
        <p:txBody>
          <a:bodyPr/>
          <a:lstStyle/>
          <a:p>
            <a:fld id="{4F04AE50-4941-7A4B-8F63-0D32D2B0A99F}" type="slidenum">
              <a:rPr lang="en-GB" smtClean="0"/>
              <a:t>31</a:t>
            </a:fld>
            <a:endParaRPr lang="en-GB"/>
          </a:p>
        </p:txBody>
      </p:sp>
    </p:spTree>
    <p:extLst>
      <p:ext uri="{BB962C8B-B14F-4D97-AF65-F5344CB8AC3E}">
        <p14:creationId xmlns:p14="http://schemas.microsoft.com/office/powerpoint/2010/main" val="27328692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err="1">
                <a:solidFill>
                  <a:schemeClr val="tx1"/>
                </a:solidFill>
              </a:rPr>
              <a:t>bit.ly</a:t>
            </a:r>
            <a:r>
              <a:rPr lang="en-GB" dirty="0">
                <a:solidFill>
                  <a:schemeClr val="tx1"/>
                </a:solidFill>
              </a:rPr>
              <a:t>/</a:t>
            </a:r>
            <a:r>
              <a:rPr lang="en-GB" dirty="0" err="1">
                <a:solidFill>
                  <a:schemeClr val="tx1"/>
                </a:solidFill>
              </a:rPr>
              <a:t>Philipspayperlux</a:t>
            </a:r>
            <a:endParaRPr lang="en-GB" dirty="0"/>
          </a:p>
          <a:p>
            <a:pPr marL="0" indent="0">
              <a:buNone/>
            </a:pPr>
            <a:r>
              <a:rPr lang="en-GB" dirty="0"/>
              <a:t>In the Philips pay-per-lux model, Philips installs, maintains and upgrades the lighting system, maintaining responsibility for reusing/ recycling the equipment. The customer pays a flat service fee for the lease of the lighting system and energy usage of a specified time period. This model has been successfully trialled with high-profile clients. </a:t>
            </a:r>
          </a:p>
          <a:p>
            <a:pPr marL="0" indent="0">
              <a:buNone/>
            </a:pPr>
            <a:r>
              <a:rPr lang="en-GB" b="1" dirty="0"/>
              <a:t>Features: </a:t>
            </a:r>
          </a:p>
          <a:p>
            <a:pPr marL="0" indent="0">
              <a:buNone/>
            </a:pPr>
            <a:r>
              <a:rPr lang="en-GB" dirty="0"/>
              <a:t>Circular value chain;</a:t>
            </a:r>
          </a:p>
          <a:p>
            <a:pPr marL="0" indent="0">
              <a:buNone/>
            </a:pPr>
            <a:r>
              <a:rPr lang="en-GB" dirty="0"/>
              <a:t>recovery and collection;</a:t>
            </a:r>
          </a:p>
          <a:p>
            <a:pPr marL="0" indent="0">
              <a:buNone/>
            </a:pPr>
            <a:r>
              <a:rPr lang="en-GB" dirty="0"/>
              <a:t>product service systems.</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32</a:t>
            </a:fld>
            <a:endParaRPr lang="en-GB"/>
          </a:p>
        </p:txBody>
      </p:sp>
    </p:spTree>
    <p:extLst>
      <p:ext uri="{BB962C8B-B14F-4D97-AF65-F5344CB8AC3E}">
        <p14:creationId xmlns:p14="http://schemas.microsoft.com/office/powerpoint/2010/main" val="26797827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ECOR is an advanced sustainable building and design material designed to be 100% recycled and recyclable, non-toxic and 100% certified bio-based. Made from waste cellulose fibres (from cardboard, paper etc) plus heat and pressure, it can provide an alternative to timber, plywood, corrugated cardboard and plastics. ECOR is already replacing wood-based and plastic materials in many applications including graphics/signage, packaging, construction, architecture and design, furniture, fixtures and consumer products.</a:t>
            </a:r>
          </a:p>
          <a:p>
            <a:pPr marL="0" indent="0">
              <a:buNone/>
            </a:pPr>
            <a:r>
              <a:rPr lang="en-GB" b="1" dirty="0"/>
              <a:t>Features: </a:t>
            </a:r>
          </a:p>
          <a:p>
            <a:pPr marL="0" indent="0">
              <a:buNone/>
            </a:pPr>
            <a:r>
              <a:rPr lang="en-GB" dirty="0"/>
              <a:t>Circular value</a:t>
            </a:r>
          </a:p>
          <a:p>
            <a:pPr marL="0" indent="0">
              <a:buNone/>
            </a:pPr>
            <a:r>
              <a:rPr lang="en-GB" dirty="0"/>
              <a:t>chain; recovery and collection</a:t>
            </a:r>
          </a:p>
          <a:p>
            <a:pPr marL="0" indent="0">
              <a:buNone/>
            </a:pPr>
            <a:r>
              <a:rPr lang="en-GB" dirty="0"/>
              <a:t>including industrial symbiosis.</a:t>
            </a:r>
          </a:p>
        </p:txBody>
      </p:sp>
      <p:sp>
        <p:nvSpPr>
          <p:cNvPr id="4" name="Slide Number Placeholder 3"/>
          <p:cNvSpPr>
            <a:spLocks noGrp="1"/>
          </p:cNvSpPr>
          <p:nvPr>
            <p:ph type="sldNum" sz="quarter" idx="5"/>
          </p:nvPr>
        </p:nvSpPr>
        <p:spPr/>
        <p:txBody>
          <a:bodyPr/>
          <a:lstStyle/>
          <a:p>
            <a:fld id="{4F04AE50-4941-7A4B-8F63-0D32D2B0A99F}" type="slidenum">
              <a:rPr lang="en-GB" smtClean="0"/>
              <a:t>33</a:t>
            </a:fld>
            <a:endParaRPr lang="en-GB"/>
          </a:p>
        </p:txBody>
      </p:sp>
    </p:spTree>
    <p:extLst>
      <p:ext uri="{BB962C8B-B14F-4D97-AF65-F5344CB8AC3E}">
        <p14:creationId xmlns:p14="http://schemas.microsoft.com/office/powerpoint/2010/main" val="36465372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A truly circular economy lies some distance in the future, and no company can get there on its own - but if businesses take things one step at a time, they can make progress.</a:t>
            </a:r>
          </a:p>
          <a:p>
            <a:endParaRPr lang="en-GB" dirty="0"/>
          </a:p>
          <a:p>
            <a:pPr>
              <a:buFont typeface="Wingdings" panose="05000000000000000000" pitchFamily="2" charset="2"/>
              <a:buChar char="v"/>
            </a:pPr>
            <a:r>
              <a:rPr lang="en-GB" sz="1200" dirty="0"/>
              <a:t>To transition a business to a circular economy is likely to be a gradual and iterative process. Each business will find its own path that suits its own circumstances but consider these five steps.</a:t>
            </a:r>
          </a:p>
        </p:txBody>
      </p:sp>
      <p:sp>
        <p:nvSpPr>
          <p:cNvPr id="4" name="Slide Number Placeholder 3"/>
          <p:cNvSpPr>
            <a:spLocks noGrp="1"/>
          </p:cNvSpPr>
          <p:nvPr>
            <p:ph type="sldNum" sz="quarter" idx="5"/>
          </p:nvPr>
        </p:nvSpPr>
        <p:spPr/>
        <p:txBody>
          <a:bodyPr/>
          <a:lstStyle/>
          <a:p>
            <a:fld id="{4F04AE50-4941-7A4B-8F63-0D32D2B0A99F}" type="slidenum">
              <a:rPr lang="en-GB" smtClean="0"/>
              <a:t>34</a:t>
            </a:fld>
            <a:endParaRPr lang="en-GB"/>
          </a:p>
        </p:txBody>
      </p:sp>
    </p:spTree>
    <p:extLst>
      <p:ext uri="{BB962C8B-B14F-4D97-AF65-F5344CB8AC3E}">
        <p14:creationId xmlns:p14="http://schemas.microsoft.com/office/powerpoint/2010/main" val="29362977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All hotel and hospitality businesses should review current activities to see what they are already doing that could be considered to demonstrate ‘circular thinking’. </a:t>
            </a:r>
          </a:p>
          <a:p>
            <a:pPr>
              <a:buFont typeface="Wingdings" panose="05000000000000000000" pitchFamily="2" charset="2"/>
              <a:buChar char="v"/>
            </a:pPr>
            <a:r>
              <a:rPr lang="en-GB" dirty="0"/>
              <a:t>Look across all business units and include operations as well as products and services. </a:t>
            </a:r>
          </a:p>
          <a:p>
            <a:pPr>
              <a:buFont typeface="Wingdings" panose="05000000000000000000" pitchFamily="2" charset="2"/>
              <a:buChar char="v"/>
            </a:pPr>
            <a:r>
              <a:rPr lang="en-GB" dirty="0"/>
              <a:t>They should examine the business model for a circular economy discussed earlier in this presentation. </a:t>
            </a:r>
          </a:p>
          <a:p>
            <a:pPr>
              <a:buFont typeface="Wingdings" panose="05000000000000000000" pitchFamily="2" charset="2"/>
              <a:buChar char="v"/>
            </a:pPr>
            <a:r>
              <a:rPr lang="en-GB" dirty="0"/>
              <a:t>Begin with a clear understanding of what ‘circular economy’ means – and a succinct way of communicating it across the business.</a:t>
            </a:r>
          </a:p>
        </p:txBody>
      </p:sp>
      <p:sp>
        <p:nvSpPr>
          <p:cNvPr id="4" name="Slide Number Placeholder 3"/>
          <p:cNvSpPr>
            <a:spLocks noGrp="1"/>
          </p:cNvSpPr>
          <p:nvPr>
            <p:ph type="sldNum" sz="quarter" idx="5"/>
          </p:nvPr>
        </p:nvSpPr>
        <p:spPr/>
        <p:txBody>
          <a:bodyPr/>
          <a:lstStyle/>
          <a:p>
            <a:fld id="{4F04AE50-4941-7A4B-8F63-0D32D2B0A99F}" type="slidenum">
              <a:rPr lang="en-GB" smtClean="0"/>
              <a:t>36</a:t>
            </a:fld>
            <a:endParaRPr lang="en-GB"/>
          </a:p>
        </p:txBody>
      </p:sp>
    </p:spTree>
    <p:extLst>
      <p:ext uri="{BB962C8B-B14F-4D97-AF65-F5344CB8AC3E}">
        <p14:creationId xmlns:p14="http://schemas.microsoft.com/office/powerpoint/2010/main" val="32791543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The business should engage with key stakeholders to assess their understanding of circular thinking. It needs to find them a useful way of communicating ideas about the circular economy. </a:t>
            </a:r>
          </a:p>
          <a:p>
            <a:pPr>
              <a:buFont typeface="Wingdings" panose="05000000000000000000" pitchFamily="2" charset="2"/>
              <a:buChar char="v"/>
            </a:pPr>
            <a:r>
              <a:rPr lang="en-GB" dirty="0"/>
              <a:t>People need to grasp how wide-ranging and powerful a concept this is – as we explained earlier, it’s about far more than simply reducing waste and closing loops or leasing products instead of selling them, although these could all be important contributors. </a:t>
            </a:r>
          </a:p>
          <a:p>
            <a:pPr>
              <a:buFont typeface="Wingdings" panose="05000000000000000000" pitchFamily="2" charset="2"/>
              <a:buChar char="v"/>
            </a:pPr>
            <a:r>
              <a:rPr lang="en-GB" dirty="0"/>
              <a:t>One way of getting people engaged could be to get colleagues thinking about where the business currently has high costs. </a:t>
            </a:r>
          </a:p>
          <a:p>
            <a:pPr>
              <a:buFont typeface="Wingdings" panose="05000000000000000000" pitchFamily="2" charset="2"/>
              <a:buChar char="v"/>
            </a:pPr>
            <a:r>
              <a:rPr lang="en-GB" sz="1050" b="1" dirty="0"/>
              <a:t>A truly circular economy lies some distance in the future, and no company can get there on its own - but if they take things one step at a time then they make progress.</a:t>
            </a:r>
          </a:p>
        </p:txBody>
      </p:sp>
      <p:sp>
        <p:nvSpPr>
          <p:cNvPr id="4" name="Slide Number Placeholder 3"/>
          <p:cNvSpPr>
            <a:spLocks noGrp="1"/>
          </p:cNvSpPr>
          <p:nvPr>
            <p:ph type="sldNum" sz="quarter" idx="5"/>
          </p:nvPr>
        </p:nvSpPr>
        <p:spPr/>
        <p:txBody>
          <a:bodyPr/>
          <a:lstStyle/>
          <a:p>
            <a:fld id="{4F04AE50-4941-7A4B-8F63-0D32D2B0A99F}" type="slidenum">
              <a:rPr lang="en-GB" smtClean="0"/>
              <a:t>37</a:t>
            </a:fld>
            <a:endParaRPr lang="en-GB"/>
          </a:p>
        </p:txBody>
      </p:sp>
    </p:spTree>
    <p:extLst>
      <p:ext uri="{BB962C8B-B14F-4D97-AF65-F5344CB8AC3E}">
        <p14:creationId xmlns:p14="http://schemas.microsoft.com/office/powerpoint/2010/main" val="15809365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Convene a group involving all levels of staff that cuts across operations and products/services, including key influencers who can champion your organisation’s approach to circularity. This group could:</a:t>
            </a:r>
          </a:p>
          <a:p>
            <a:pPr>
              <a:buFont typeface="Wingdings" panose="05000000000000000000" pitchFamily="2" charset="2"/>
              <a:buChar char="v"/>
            </a:pPr>
            <a:r>
              <a:rPr lang="en-GB" dirty="0"/>
              <a:t>Review what has already happened in the circular economy domain, creating a shared understanding of what worked, what didn’t and why and what is currently planned.</a:t>
            </a:r>
          </a:p>
          <a:p>
            <a:pPr>
              <a:buFont typeface="Wingdings" panose="05000000000000000000" pitchFamily="2" charset="2"/>
              <a:buChar char="v"/>
            </a:pPr>
            <a:r>
              <a:rPr lang="en-GB" dirty="0"/>
              <a:t>Create a shared understanding of what circular thinking means for the business as it is now and start to develop more visionary thinking about what a fully circular version of the business might look like.</a:t>
            </a:r>
          </a:p>
          <a:p>
            <a:pPr>
              <a:buFont typeface="Wingdings" panose="05000000000000000000" pitchFamily="2" charset="2"/>
              <a:buChar char="v"/>
            </a:pPr>
            <a:r>
              <a:rPr lang="en-GB" dirty="0"/>
              <a:t>Identify key areas for collaboration and represent the company on relevant sector taskforces and working groups to help solve common challenges.</a:t>
            </a:r>
          </a:p>
        </p:txBody>
      </p:sp>
      <p:sp>
        <p:nvSpPr>
          <p:cNvPr id="4" name="Slide Number Placeholder 3"/>
          <p:cNvSpPr>
            <a:spLocks noGrp="1"/>
          </p:cNvSpPr>
          <p:nvPr>
            <p:ph type="sldNum" sz="quarter" idx="5"/>
          </p:nvPr>
        </p:nvSpPr>
        <p:spPr/>
        <p:txBody>
          <a:bodyPr/>
          <a:lstStyle/>
          <a:p>
            <a:fld id="{4F04AE50-4941-7A4B-8F63-0D32D2B0A99F}" type="slidenum">
              <a:rPr lang="en-GB" smtClean="0"/>
              <a:t>38</a:t>
            </a:fld>
            <a:endParaRPr lang="en-GB"/>
          </a:p>
        </p:txBody>
      </p:sp>
    </p:spTree>
    <p:extLst>
      <p:ext uri="{BB962C8B-B14F-4D97-AF65-F5344CB8AC3E}">
        <p14:creationId xmlns:p14="http://schemas.microsoft.com/office/powerpoint/2010/main" val="24328034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group members could also be responsible for developing circular approaches internally – perhaps in the form of a roadmap with 1 year, 3 year and 10-year destinations</a:t>
            </a:r>
          </a:p>
          <a:p>
            <a:endParaRPr lang="en-GB" dirty="0"/>
          </a:p>
          <a:p>
            <a:pPr lvl="1">
              <a:buFont typeface="Wingdings" panose="05000000000000000000" pitchFamily="2" charset="2"/>
              <a:buChar char="v"/>
            </a:pPr>
            <a:r>
              <a:rPr lang="en-GB" b="1" dirty="0"/>
              <a:t>1-3 year plan </a:t>
            </a:r>
          </a:p>
          <a:p>
            <a:pPr lvl="1"/>
            <a:endParaRPr lang="en-GB" b="1" dirty="0"/>
          </a:p>
          <a:p>
            <a:pPr lvl="1">
              <a:buFont typeface="Wingdings" panose="05000000000000000000" pitchFamily="2" charset="2"/>
              <a:buChar char="v"/>
            </a:pPr>
            <a:r>
              <a:rPr lang="en-GB" b="1" dirty="0"/>
              <a:t>3-5 year plan </a:t>
            </a:r>
          </a:p>
          <a:p>
            <a:pPr lvl="1"/>
            <a:endParaRPr lang="en-GB" b="1" dirty="0"/>
          </a:p>
          <a:p>
            <a:pPr lvl="1">
              <a:buFont typeface="Wingdings" panose="05000000000000000000" pitchFamily="2" charset="2"/>
              <a:buChar char="v"/>
            </a:pPr>
            <a:r>
              <a:rPr lang="en-GB" b="1" dirty="0"/>
              <a:t>10-year vision</a:t>
            </a:r>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39</a:t>
            </a:fld>
            <a:endParaRPr lang="en-GB"/>
          </a:p>
        </p:txBody>
      </p:sp>
    </p:spTree>
    <p:extLst>
      <p:ext uri="{BB962C8B-B14F-4D97-AF65-F5344CB8AC3E}">
        <p14:creationId xmlns:p14="http://schemas.microsoft.com/office/powerpoint/2010/main" val="10413360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It won’t be possible for any business to solve all the challenges it faces to becoming more circular. Many issues can only be solved by collaboration among different businesses and sectors, throughout value chains and even among different national governments. </a:t>
            </a:r>
          </a:p>
          <a:p>
            <a:pPr>
              <a:buFont typeface="Wingdings" panose="05000000000000000000" pitchFamily="2" charset="2"/>
              <a:buChar char="v"/>
            </a:pPr>
            <a:r>
              <a:rPr lang="en-GB" sz="1200" dirty="0"/>
              <a:t>Decide where </a:t>
            </a:r>
            <a:r>
              <a:rPr lang="en-GB" sz="1200" b="1" dirty="0"/>
              <a:t>you</a:t>
            </a:r>
            <a:r>
              <a:rPr lang="en-GB" sz="1200" dirty="0"/>
              <a:t> can be a leader – championing an issue, bringing real expertise and achievement to the table, and sharing your success. </a:t>
            </a:r>
          </a:p>
        </p:txBody>
      </p:sp>
      <p:sp>
        <p:nvSpPr>
          <p:cNvPr id="4" name="Slide Number Placeholder 3"/>
          <p:cNvSpPr>
            <a:spLocks noGrp="1"/>
          </p:cNvSpPr>
          <p:nvPr>
            <p:ph type="sldNum" sz="quarter" idx="5"/>
          </p:nvPr>
        </p:nvSpPr>
        <p:spPr/>
        <p:txBody>
          <a:bodyPr/>
          <a:lstStyle/>
          <a:p>
            <a:fld id="{4F04AE50-4941-7A4B-8F63-0D32D2B0A99F}" type="slidenum">
              <a:rPr lang="en-GB" smtClean="0"/>
              <a:t>40</a:t>
            </a:fld>
            <a:endParaRPr lang="en-GB"/>
          </a:p>
        </p:txBody>
      </p:sp>
    </p:spTree>
    <p:extLst>
      <p:ext uri="{BB962C8B-B14F-4D97-AF65-F5344CB8AC3E}">
        <p14:creationId xmlns:p14="http://schemas.microsoft.com/office/powerpoint/2010/main" val="486441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7D162C4-EDD9-4389-A98B-B87ECEA2A816}"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CA954B2F-12DE-47F5-8894-472B206D2E1E}"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CBC1C18-307B-4F68-A007-B5B542270E8D}" type="datetimeFigureOut">
              <a:rPr lang="en-US" noProof="0" smtClean="0"/>
              <a:t>2/16/2020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noProof="0" smtClean="0"/>
              <a:t>2/16/2020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2/16/2020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2/16/2020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Vertical Text Placeholder 2"/>
          <p:cNvSpPr>
            <a:spLocks noGrp="1"/>
          </p:cNvSpPr>
          <p:nvPr>
            <p:ph type="body" orient="vert" idx="1"/>
          </p:nvPr>
        </p:nvSpPr>
        <p:spPr/>
        <p:txBody>
          <a:bodyPr vert="eaVe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857E33E-8B18-4087-B112-809917729534}"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D3FFE419-2371-464F-8239-3959401C3561}" type="datetimeFigureOut">
              <a:rPr lang="en-US" noProof="0" smtClean="0"/>
              <a:t>2/16/2020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Ques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14400" y="2747963"/>
            <a:ext cx="10363200" cy="1362075"/>
          </a:xfrm>
        </p:spPr>
        <p:txBody>
          <a:bodyPr anchor="t">
            <a:normAutofit/>
          </a:bodyPr>
          <a:lstStyle>
            <a:lvl1pPr algn="l">
              <a:defRPr sz="3300" b="1" cap="none"/>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p>
            <a:fld id="{C4C142ED-3187-47DD-9E75-0C46455EB90F}" type="datetimeFigureOut">
              <a:rPr lang="en-GB" smtClean="0"/>
              <a:t>16/02/2020</a:t>
            </a:fld>
            <a:endParaRPr lang="en-GB"/>
          </a:p>
        </p:txBody>
      </p:sp>
      <p:sp>
        <p:nvSpPr>
          <p:cNvPr id="6" name="Slide Number Placeholder 5"/>
          <p:cNvSpPr>
            <a:spLocks noGrp="1"/>
          </p:cNvSpPr>
          <p:nvPr>
            <p:ph type="sldNum" sz="quarter" idx="12"/>
          </p:nvPr>
        </p:nvSpPr>
        <p:spPr/>
        <p:txBody>
          <a:bodyPr/>
          <a:lstStyle/>
          <a:p>
            <a:fld id="{0D4CE593-F39F-48E9-B43C-9AAE38708E5A}" type="slidenum">
              <a:rPr lang="en-GB" smtClean="0"/>
              <a:t>‹#›</a:t>
            </a:fld>
            <a:endParaRPr lang="en-GB"/>
          </a:p>
        </p:txBody>
      </p:sp>
    </p:spTree>
    <p:extLst>
      <p:ext uri="{BB962C8B-B14F-4D97-AF65-F5344CB8AC3E}">
        <p14:creationId xmlns:p14="http://schemas.microsoft.com/office/powerpoint/2010/main" val="700956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2/16/2020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unOqVELbTr0?feature=oembed" TargetMode="Externa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zCRKvDyyHmI?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misteraibo.deviantart.com/art/Mountain-02-308033536"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www.nitrix-reloaded.com/2017/01/05/internet-of-things-iot-introduction/"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rap.org.uk/content/wrap-support-hotel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xI9ehggy1Bk?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meinblogland.blogspot.com/2013/09/solutions-for-sustainable-living.html" TargetMode="Externa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cookmanchester.com/"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www.rolls-royce.com/"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flickr.com/photos/richardmscott/3279172744"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6.png"/><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7.xml"/><Relationship Id="rId1" Type="http://schemas.openxmlformats.org/officeDocument/2006/relationships/video" Target="https://www.youtube.com/embed/-DSNyOW0L5Q?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a:t>Sustainable Tourism</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a:bodyPr>
          <a:lstStyle/>
          <a:p>
            <a:r>
              <a:rPr lang="en-US" sz="3200" b="1" dirty="0"/>
              <a:t>Lecture 4 – The Circular Economy</a:t>
            </a:r>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08424-42B6-493F-8C2F-163ABA888034}"/>
              </a:ext>
            </a:extLst>
          </p:cNvPr>
          <p:cNvSpPr>
            <a:spLocks noGrp="1"/>
          </p:cNvSpPr>
          <p:nvPr>
            <p:ph type="ctrTitle"/>
          </p:nvPr>
        </p:nvSpPr>
        <p:spPr>
          <a:xfrm>
            <a:off x="2207568" y="2095432"/>
            <a:ext cx="7772400" cy="1470025"/>
          </a:xfrm>
        </p:spPr>
        <p:txBody>
          <a:bodyPr>
            <a:noAutofit/>
          </a:bodyPr>
          <a:lstStyle/>
          <a:p>
            <a:pPr algn="ctr"/>
            <a:r>
              <a:rPr lang="en-GB" sz="5400" b="1" dirty="0">
                <a:solidFill>
                  <a:schemeClr val="bg1"/>
                </a:solidFill>
              </a:rPr>
              <a:t>The Circular Economy and the Hospitality Industry</a:t>
            </a:r>
          </a:p>
        </p:txBody>
      </p:sp>
      <p:sp>
        <p:nvSpPr>
          <p:cNvPr id="3" name="Subtitle 2">
            <a:extLst>
              <a:ext uri="{FF2B5EF4-FFF2-40B4-BE49-F238E27FC236}">
                <a16:creationId xmlns:a16="http://schemas.microsoft.com/office/drawing/2014/main" id="{9387014D-2615-4A18-AFCF-A692750D3B67}"/>
              </a:ext>
            </a:extLst>
          </p:cNvPr>
          <p:cNvSpPr>
            <a:spLocks noGrp="1"/>
          </p:cNvSpPr>
          <p:nvPr>
            <p:ph type="subTitle" idx="1"/>
          </p:nvPr>
        </p:nvSpPr>
        <p:spPr>
          <a:xfrm>
            <a:off x="2893368" y="3520579"/>
            <a:ext cx="6400800" cy="1752600"/>
          </a:xfrm>
        </p:spPr>
        <p:txBody>
          <a:bodyPr/>
          <a:lstStyle/>
          <a:p>
            <a:endParaRPr lang="en-GB" dirty="0"/>
          </a:p>
          <a:p>
            <a:r>
              <a:rPr lang="en-GB" sz="3600" dirty="0">
                <a:solidFill>
                  <a:srgbClr val="002060"/>
                </a:solidFill>
              </a:rPr>
              <a:t>…</a:t>
            </a:r>
            <a:r>
              <a:rPr lang="en-GB" sz="3600" b="1" dirty="0">
                <a:solidFill>
                  <a:srgbClr val="002060"/>
                </a:solidFill>
              </a:rPr>
              <a:t>a way forward, or the only way forward?</a:t>
            </a:r>
          </a:p>
        </p:txBody>
      </p:sp>
    </p:spTree>
    <p:extLst>
      <p:ext uri="{BB962C8B-B14F-4D97-AF65-F5344CB8AC3E}">
        <p14:creationId xmlns:p14="http://schemas.microsoft.com/office/powerpoint/2010/main" val="1735173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A39F-9690-48B8-AC64-C5A248A28ACF}"/>
              </a:ext>
            </a:extLst>
          </p:cNvPr>
          <p:cNvSpPr>
            <a:spLocks noGrp="1"/>
          </p:cNvSpPr>
          <p:nvPr>
            <p:ph type="title"/>
          </p:nvPr>
        </p:nvSpPr>
        <p:spPr>
          <a:xfrm>
            <a:off x="914400" y="2161309"/>
            <a:ext cx="10363200" cy="1948729"/>
          </a:xfrm>
        </p:spPr>
        <p:txBody>
          <a:bodyPr>
            <a:noAutofit/>
          </a:bodyPr>
          <a:lstStyle/>
          <a:p>
            <a:pPr algn="ctr"/>
            <a:r>
              <a:rPr lang="en-GB" sz="8000" dirty="0"/>
              <a:t>Tomorrow…..</a:t>
            </a:r>
            <a:br>
              <a:rPr lang="en-GB" sz="8000" dirty="0"/>
            </a:br>
            <a:r>
              <a:rPr lang="en-GB" sz="8000" dirty="0"/>
              <a:t> Needs Today</a:t>
            </a:r>
          </a:p>
        </p:txBody>
      </p:sp>
    </p:spTree>
    <p:extLst>
      <p:ext uri="{BB962C8B-B14F-4D97-AF65-F5344CB8AC3E}">
        <p14:creationId xmlns:p14="http://schemas.microsoft.com/office/powerpoint/2010/main" val="52298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5BFE-35AC-4C5F-BF2A-F2DFF46E72BB}"/>
              </a:ext>
            </a:extLst>
          </p:cNvPr>
          <p:cNvSpPr>
            <a:spLocks noGrp="1"/>
          </p:cNvSpPr>
          <p:nvPr>
            <p:ph type="title"/>
          </p:nvPr>
        </p:nvSpPr>
        <p:spPr>
          <a:xfrm>
            <a:off x="-73891" y="609600"/>
            <a:ext cx="11092411" cy="1356360"/>
          </a:xfrm>
        </p:spPr>
        <p:txBody>
          <a:bodyPr/>
          <a:lstStyle/>
          <a:p>
            <a:pPr algn="ctr"/>
            <a:r>
              <a:rPr lang="en-GB" b="1" dirty="0">
                <a:solidFill>
                  <a:schemeClr val="tx1"/>
                </a:solidFill>
              </a:rPr>
              <a:t>The Aim of this Presentation</a:t>
            </a:r>
          </a:p>
        </p:txBody>
      </p:sp>
      <p:sp>
        <p:nvSpPr>
          <p:cNvPr id="3" name="Content Placeholder 2">
            <a:extLst>
              <a:ext uri="{FF2B5EF4-FFF2-40B4-BE49-F238E27FC236}">
                <a16:creationId xmlns:a16="http://schemas.microsoft.com/office/drawing/2014/main" id="{59A1C46F-622E-4375-98FD-4CD65C70EEE9}"/>
              </a:ext>
            </a:extLst>
          </p:cNvPr>
          <p:cNvSpPr>
            <a:spLocks noGrp="1"/>
          </p:cNvSpPr>
          <p:nvPr>
            <p:ph idx="1"/>
          </p:nvPr>
        </p:nvSpPr>
        <p:spPr>
          <a:xfrm>
            <a:off x="452582" y="2050473"/>
            <a:ext cx="10563289" cy="4507345"/>
          </a:xfrm>
        </p:spPr>
        <p:txBody>
          <a:bodyPr>
            <a:normAutofit/>
          </a:bodyPr>
          <a:lstStyle/>
          <a:p>
            <a:r>
              <a:rPr lang="en-GB" dirty="0"/>
              <a:t>You have now learned the importance of Sustainability in the Tourism Industry</a:t>
            </a:r>
          </a:p>
          <a:p>
            <a:r>
              <a:rPr lang="en-GB" dirty="0"/>
              <a:t>The 3 Pillars for Sustainable Development</a:t>
            </a:r>
          </a:p>
          <a:p>
            <a:r>
              <a:rPr lang="en-GB" dirty="0"/>
              <a:t>What factors are causing Climate Change</a:t>
            </a:r>
          </a:p>
          <a:p>
            <a:r>
              <a:rPr lang="en-GB" dirty="0"/>
              <a:t>The Negative impacts of Tourism; Over Tourism; Pollution; Saturation &amp; Waste</a:t>
            </a:r>
          </a:p>
          <a:p>
            <a:r>
              <a:rPr lang="en-GB" dirty="0"/>
              <a:t>Today you will learn of the Circular Economy and what might it mean for the hotel and hospitality business?</a:t>
            </a:r>
          </a:p>
          <a:p>
            <a:pPr lvl="1"/>
            <a:r>
              <a:rPr lang="en-GB" dirty="0"/>
              <a:t>explain why no progressive business can afford to ignore this revolutionary idea</a:t>
            </a:r>
          </a:p>
          <a:p>
            <a:pPr lvl="1"/>
            <a:r>
              <a:rPr lang="en-GB" dirty="0"/>
              <a:t>summarise the essentials of circular thinking, and</a:t>
            </a:r>
          </a:p>
          <a:p>
            <a:pPr lvl="1"/>
            <a:r>
              <a:rPr lang="en-GB" dirty="0"/>
              <a:t>explain how the hotel and hospitality industry can get started.</a:t>
            </a:r>
          </a:p>
        </p:txBody>
      </p:sp>
    </p:spTree>
    <p:extLst>
      <p:ext uri="{BB962C8B-B14F-4D97-AF65-F5344CB8AC3E}">
        <p14:creationId xmlns:p14="http://schemas.microsoft.com/office/powerpoint/2010/main" val="1822801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539A3F-A338-4496-A6D5-C0140D05CE5A}"/>
              </a:ext>
            </a:extLst>
          </p:cNvPr>
          <p:cNvSpPr>
            <a:spLocks noGrp="1"/>
          </p:cNvSpPr>
          <p:nvPr>
            <p:ph idx="1"/>
          </p:nvPr>
        </p:nvSpPr>
        <p:spPr>
          <a:xfrm>
            <a:off x="1200728" y="1252847"/>
            <a:ext cx="8749218" cy="4135426"/>
          </a:xfrm>
        </p:spPr>
        <p:txBody>
          <a:bodyPr anchor="ctr">
            <a:normAutofit/>
          </a:bodyPr>
          <a:lstStyle/>
          <a:p>
            <a:pPr marL="0" indent="0">
              <a:buNone/>
            </a:pPr>
            <a:r>
              <a:rPr lang="en-GB" sz="3600" b="1" i="1" dirty="0"/>
              <a:t>“We have a finite environment—the planet. Anyone who thinks that you can have infinite growth in a finite environment is either a madman or an economist.”</a:t>
            </a:r>
          </a:p>
          <a:p>
            <a:pPr marL="0" indent="0">
              <a:buNone/>
            </a:pPr>
            <a:endParaRPr lang="en-GB" sz="3600" b="1" dirty="0"/>
          </a:p>
          <a:p>
            <a:pPr marL="0" indent="0" algn="r">
              <a:buNone/>
            </a:pPr>
            <a:r>
              <a:rPr lang="en-GB" sz="3600" b="1" dirty="0">
                <a:solidFill>
                  <a:srgbClr val="002060"/>
                </a:solidFill>
              </a:rPr>
              <a:t>Sir David Attenborough</a:t>
            </a:r>
          </a:p>
        </p:txBody>
      </p:sp>
    </p:spTree>
    <p:extLst>
      <p:ext uri="{BB962C8B-B14F-4D97-AF65-F5344CB8AC3E}">
        <p14:creationId xmlns:p14="http://schemas.microsoft.com/office/powerpoint/2010/main" val="2182741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A message from Sir David Attenborough - Blue Planet II: Episode 7 - BBC One">
            <a:hlinkClick r:id="" action="ppaction://media"/>
            <a:extLst>
              <a:ext uri="{FF2B5EF4-FFF2-40B4-BE49-F238E27FC236}">
                <a16:creationId xmlns:a16="http://schemas.microsoft.com/office/drawing/2014/main" id="{400702EC-5D06-CE4D-A7FA-47E8E7255116}"/>
              </a:ext>
            </a:extLst>
          </p:cNvPr>
          <p:cNvPicPr>
            <a:picLocks noGrp="1" noRot="1" noChangeAspect="1"/>
          </p:cNvPicPr>
          <p:nvPr>
            <p:ph idx="1"/>
            <a:videoFile r:link="rId1"/>
          </p:nvPr>
        </p:nvPicPr>
        <p:blipFill>
          <a:blip r:embed="rId4"/>
          <a:stretch>
            <a:fillRect/>
          </a:stretch>
        </p:blipFill>
        <p:spPr>
          <a:xfrm>
            <a:off x="397164" y="378691"/>
            <a:ext cx="11416145" cy="6096000"/>
          </a:xfrm>
          <a:prstGeom prst="rect">
            <a:avLst/>
          </a:prstGeom>
        </p:spPr>
      </p:pic>
    </p:spTree>
    <p:extLst>
      <p:ext uri="{BB962C8B-B14F-4D97-AF65-F5344CB8AC3E}">
        <p14:creationId xmlns:p14="http://schemas.microsoft.com/office/powerpoint/2010/main" val="2044210264"/>
      </p:ext>
    </p:extLst>
  </p:cSld>
  <p:clrMapOvr>
    <a:masterClrMapping/>
  </p:clrMapOvr>
  <mc:AlternateContent xmlns:mc="http://schemas.openxmlformats.org/markup-compatibility/2006" xmlns:p14="http://schemas.microsoft.com/office/powerpoint/2010/main">
    <mc:Choice Requires="p14">
      <p:transition spd="slow" p14:dur="2000" advClick="0" advTm="48000"/>
    </mc:Choice>
    <mc:Fallback xmlns="">
      <p:transition spd="slow" advClick="0" advTm="4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475861" y="609600"/>
            <a:ext cx="10542659" cy="1356360"/>
          </a:xfrm>
        </p:spPr>
        <p:txBody>
          <a:bodyPr>
            <a:noAutofit/>
          </a:bodyPr>
          <a:lstStyle/>
          <a:p>
            <a:pPr algn="ctr"/>
            <a:r>
              <a:rPr lang="en-GB" sz="4000" b="1" dirty="0">
                <a:solidFill>
                  <a:schemeClr val="tx1"/>
                </a:solidFill>
              </a:rPr>
              <a:t>What is the Circular Economy?</a:t>
            </a:r>
          </a:p>
        </p:txBody>
      </p:sp>
      <p:sp>
        <p:nvSpPr>
          <p:cNvPr id="3" name="Content Placeholder 2">
            <a:extLst>
              <a:ext uri="{FF2B5EF4-FFF2-40B4-BE49-F238E27FC236}">
                <a16:creationId xmlns:a16="http://schemas.microsoft.com/office/drawing/2014/main" id="{001706BF-3116-4849-83F5-5529D919DC78}"/>
              </a:ext>
            </a:extLst>
          </p:cNvPr>
          <p:cNvSpPr>
            <a:spLocks noGrp="1"/>
          </p:cNvSpPr>
          <p:nvPr>
            <p:ph idx="1"/>
          </p:nvPr>
        </p:nvSpPr>
        <p:spPr/>
        <p:txBody>
          <a:bodyPr>
            <a:normAutofit/>
          </a:bodyPr>
          <a:lstStyle/>
          <a:p>
            <a:r>
              <a:rPr lang="en-GB" sz="2800" dirty="0"/>
              <a:t>The term </a:t>
            </a:r>
            <a:r>
              <a:rPr lang="en-GB" sz="2800" b="1" dirty="0"/>
              <a:t>‘</a:t>
            </a:r>
            <a:r>
              <a:rPr lang="en-GB" sz="2800" b="1" dirty="0">
                <a:solidFill>
                  <a:srgbClr val="002060"/>
                </a:solidFill>
              </a:rPr>
              <a:t>circular economy</a:t>
            </a:r>
            <a:r>
              <a:rPr lang="en-GB" sz="2800" b="1" dirty="0"/>
              <a:t>’ </a:t>
            </a:r>
            <a:r>
              <a:rPr lang="en-GB" sz="2800" dirty="0"/>
              <a:t>was brought to prominence by the Ellen MacArthur Foundation when it launched in 2010. </a:t>
            </a:r>
          </a:p>
          <a:p>
            <a:r>
              <a:rPr lang="en-GB" sz="2800" dirty="0"/>
              <a:t>A consolidation of:</a:t>
            </a:r>
          </a:p>
          <a:p>
            <a:pPr lvl="1"/>
            <a:r>
              <a:rPr lang="en-GB" sz="2800" dirty="0"/>
              <a:t>‘cradle to cradle’</a:t>
            </a:r>
          </a:p>
          <a:p>
            <a:pPr lvl="1"/>
            <a:r>
              <a:rPr lang="en-GB" sz="2800" dirty="0"/>
              <a:t>‘biomimicry’</a:t>
            </a:r>
          </a:p>
          <a:p>
            <a:pPr lvl="1"/>
            <a:r>
              <a:rPr lang="en-GB" sz="2800" dirty="0"/>
              <a:t>‘industrial ecology’</a:t>
            </a:r>
          </a:p>
          <a:p>
            <a:pPr lvl="1"/>
            <a:r>
              <a:rPr lang="en-GB" sz="2800" dirty="0"/>
              <a:t>‘regenerative design’</a:t>
            </a:r>
          </a:p>
          <a:p>
            <a:pPr lvl="1"/>
            <a:r>
              <a:rPr lang="en-GB" sz="2800" dirty="0"/>
              <a:t>‘natural capitalism’</a:t>
            </a:r>
          </a:p>
        </p:txBody>
      </p:sp>
    </p:spTree>
    <p:extLst>
      <p:ext uri="{BB962C8B-B14F-4D97-AF65-F5344CB8AC3E}">
        <p14:creationId xmlns:p14="http://schemas.microsoft.com/office/powerpoint/2010/main" val="3758581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e-thinking Progress: The Circular Economy">
            <a:hlinkClick r:id="" action="ppaction://media"/>
            <a:extLst>
              <a:ext uri="{FF2B5EF4-FFF2-40B4-BE49-F238E27FC236}">
                <a16:creationId xmlns:a16="http://schemas.microsoft.com/office/drawing/2014/main" id="{2320ECE8-9D25-4606-87D7-79F05DB4DEBB}"/>
              </a:ext>
            </a:extLst>
          </p:cNvPr>
          <p:cNvPicPr>
            <a:picLocks noRot="1" noChangeAspect="1"/>
          </p:cNvPicPr>
          <p:nvPr>
            <a:videoFile r:link="rId1"/>
          </p:nvPr>
        </p:nvPicPr>
        <p:blipFill>
          <a:blip r:embed="rId3"/>
          <a:stretch>
            <a:fillRect/>
          </a:stretch>
        </p:blipFill>
        <p:spPr>
          <a:xfrm>
            <a:off x="914400" y="849086"/>
            <a:ext cx="10375641" cy="5225143"/>
          </a:xfrm>
          <a:prstGeom prst="rect">
            <a:avLst/>
          </a:prstGeom>
        </p:spPr>
      </p:pic>
    </p:spTree>
    <p:extLst>
      <p:ext uri="{BB962C8B-B14F-4D97-AF65-F5344CB8AC3E}">
        <p14:creationId xmlns:p14="http://schemas.microsoft.com/office/powerpoint/2010/main" val="307167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D63659AE-E157-4C67-BFE2-09BA225FEB53}"/>
              </a:ext>
            </a:extLst>
          </p:cNvPr>
          <p:cNvPicPr>
            <a:picLocks noChangeAspect="1"/>
          </p:cNvPicPr>
          <p:nvPr/>
        </p:nvPicPr>
        <p:blipFill>
          <a:blip r:embed="rId2"/>
          <a:stretch>
            <a:fillRect/>
          </a:stretch>
        </p:blipFill>
        <p:spPr>
          <a:xfrm>
            <a:off x="261257" y="587829"/>
            <a:ext cx="11299372" cy="5859624"/>
          </a:xfrm>
          <a:prstGeom prst="rect">
            <a:avLst/>
          </a:prstGeom>
        </p:spPr>
      </p:pic>
    </p:spTree>
    <p:extLst>
      <p:ext uri="{BB962C8B-B14F-4D97-AF65-F5344CB8AC3E}">
        <p14:creationId xmlns:p14="http://schemas.microsoft.com/office/powerpoint/2010/main" val="1192269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a:blip r:embed="rId2"/>
          <a:stretch>
            <a:fillRect/>
          </a:stretch>
        </p:blipFill>
        <p:spPr>
          <a:xfrm>
            <a:off x="419878" y="381000"/>
            <a:ext cx="11467322" cy="6096000"/>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D6A3F-6253-4462-837C-59176BC56F8A}"/>
              </a:ext>
            </a:extLst>
          </p:cNvPr>
          <p:cNvSpPr>
            <a:spLocks noGrp="1"/>
          </p:cNvSpPr>
          <p:nvPr>
            <p:ph type="title"/>
          </p:nvPr>
        </p:nvSpPr>
        <p:spPr>
          <a:xfrm>
            <a:off x="914400" y="1644073"/>
            <a:ext cx="10363200" cy="2465965"/>
          </a:xfrm>
        </p:spPr>
        <p:txBody>
          <a:bodyPr>
            <a:normAutofit/>
          </a:bodyPr>
          <a:lstStyle/>
          <a:p>
            <a:pPr algn="ctr"/>
            <a:r>
              <a:rPr lang="en-GB" sz="4400" b="1" dirty="0">
                <a:solidFill>
                  <a:schemeClr val="tx1"/>
                </a:solidFill>
              </a:rPr>
              <a:t>How Important is the Circular Economy to the Hotel and Hospitality Sector?</a:t>
            </a:r>
          </a:p>
        </p:txBody>
      </p:sp>
      <p:pic>
        <p:nvPicPr>
          <p:cNvPr id="4" name="Picture 3">
            <a:extLst>
              <a:ext uri="{FF2B5EF4-FFF2-40B4-BE49-F238E27FC236}">
                <a16:creationId xmlns:a16="http://schemas.microsoft.com/office/drawing/2014/main" id="{C027D8C8-700D-4760-B419-593653822037}"/>
              </a:ext>
            </a:extLst>
          </p:cNvPr>
          <p:cNvPicPr>
            <a:picLocks noChangeAspect="1"/>
          </p:cNvPicPr>
          <p:nvPr/>
        </p:nvPicPr>
        <p:blipFill>
          <a:blip r:embed="rId3"/>
          <a:stretch>
            <a:fillRect/>
          </a:stretch>
        </p:blipFill>
        <p:spPr>
          <a:xfrm>
            <a:off x="3956180" y="3429000"/>
            <a:ext cx="3135085" cy="2438400"/>
          </a:xfrm>
          <a:prstGeom prst="rect">
            <a:avLst/>
          </a:prstGeom>
        </p:spPr>
      </p:pic>
    </p:spTree>
    <p:extLst>
      <p:ext uri="{BB962C8B-B14F-4D97-AF65-F5344CB8AC3E}">
        <p14:creationId xmlns:p14="http://schemas.microsoft.com/office/powerpoint/2010/main" val="2674271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341746" y="609600"/>
            <a:ext cx="4202546" cy="701964"/>
          </a:xfrm>
        </p:spPr>
        <p:txBody>
          <a:bodyPr>
            <a:normAutofit/>
          </a:bodyPr>
          <a:lstStyle/>
          <a:p>
            <a:pPr algn="ctr"/>
            <a:r>
              <a:rPr lang="en-GB" b="1" dirty="0">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249382" y="4638710"/>
            <a:ext cx="7056486" cy="1974526"/>
          </a:xfrm>
        </p:spPr>
        <p:txBody>
          <a:bodyPr anchor="ctr">
            <a:normAutofit/>
          </a:bodyPr>
          <a:lstStyle/>
          <a:p>
            <a:pPr marL="0" indent="0">
              <a:buNone/>
            </a:pPr>
            <a:r>
              <a:rPr lang="en-GB" sz="3200" dirty="0">
                <a:solidFill>
                  <a:srgbClr val="25B7C7"/>
                </a:solidFill>
              </a:rPr>
              <a:t>In a Truly Circular Economy, the Concept of Waste simply doesn’t Exist.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434108" y="1417638"/>
            <a:ext cx="11360727" cy="3671598"/>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7398327" y="4628293"/>
            <a:ext cx="4396509" cy="1600438"/>
          </a:xfrm>
          <a:prstGeom prst="rect">
            <a:avLst/>
          </a:prstGeom>
          <a:noFill/>
        </p:spPr>
        <p:txBody>
          <a:bodyPr wrap="square" rtlCol="0">
            <a:spAutoFit/>
          </a:bodyPr>
          <a:lstStyle/>
          <a:p>
            <a:pPr algn="r"/>
            <a:endParaRPr lang="en-GB" sz="1000" dirty="0"/>
          </a:p>
          <a:p>
            <a:pPr algn="r"/>
            <a:endParaRPr lang="en-GB" sz="1000" dirty="0"/>
          </a:p>
          <a:p>
            <a:pPr algn="r"/>
            <a:endParaRPr lang="en-GB" sz="1000" dirty="0"/>
          </a:p>
          <a:p>
            <a:pPr algn="r"/>
            <a:endParaRPr lang="en-GB" sz="1000" dirty="0"/>
          </a:p>
          <a:p>
            <a:pPr algn="r"/>
            <a:endParaRPr lang="en-GB" sz="1000" dirty="0"/>
          </a:p>
          <a:p>
            <a:pPr algn="r"/>
            <a:r>
              <a:rPr lang="en-GB" sz="1600" dirty="0"/>
              <a:t>Hoornweg, D., Bhada-Tata, P. and Kennedy, C. (2013). Environment: Waste production must peak this century. </a:t>
            </a:r>
            <a:r>
              <a:rPr lang="en-GB" sz="1600" i="1" dirty="0"/>
              <a:t>Nature</a:t>
            </a:r>
            <a:r>
              <a:rPr lang="en-GB" sz="1600" dirty="0"/>
              <a:t>, 502(7473), pp.615-617</a:t>
            </a:r>
            <a:r>
              <a:rPr lang="en-GB" sz="1000" dirty="0"/>
              <a:t>.</a:t>
            </a:r>
          </a:p>
        </p:txBody>
      </p:sp>
    </p:spTree>
    <p:extLst>
      <p:ext uri="{BB962C8B-B14F-4D97-AF65-F5344CB8AC3E}">
        <p14:creationId xmlns:p14="http://schemas.microsoft.com/office/powerpoint/2010/main" val="75048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D4A7-A606-F64C-8D19-93F8D884C6DB}"/>
              </a:ext>
            </a:extLst>
          </p:cNvPr>
          <p:cNvSpPr>
            <a:spLocks noGrp="1"/>
          </p:cNvSpPr>
          <p:nvPr>
            <p:ph type="title"/>
          </p:nvPr>
        </p:nvSpPr>
        <p:spPr>
          <a:xfrm>
            <a:off x="461818" y="203200"/>
            <a:ext cx="10556702" cy="1762760"/>
          </a:xfrm>
        </p:spPr>
        <p:txBody>
          <a:bodyPr>
            <a:normAutofit/>
          </a:bodyPr>
          <a:lstStyle/>
          <a:p>
            <a:r>
              <a:rPr lang="en-GB" sz="4000" b="1" dirty="0">
                <a:latin typeface="FSMePro-Bold"/>
              </a:rPr>
              <a:t>The Scale of the Challenge</a:t>
            </a:r>
            <a:endParaRPr lang="en-GB" sz="4000" dirty="0"/>
          </a:p>
        </p:txBody>
      </p:sp>
      <p:graphicFrame>
        <p:nvGraphicFramePr>
          <p:cNvPr id="4" name="Diagram 3">
            <a:extLst>
              <a:ext uri="{FF2B5EF4-FFF2-40B4-BE49-F238E27FC236}">
                <a16:creationId xmlns:a16="http://schemas.microsoft.com/office/drawing/2014/main" id="{70144EBD-F261-F94A-8812-D10A9864BDFC}"/>
              </a:ext>
            </a:extLst>
          </p:cNvPr>
          <p:cNvGraphicFramePr/>
          <p:nvPr>
            <p:extLst>
              <p:ext uri="{D42A27DB-BD31-4B8C-83A1-F6EECF244321}">
                <p14:modId xmlns:p14="http://schemas.microsoft.com/office/powerpoint/2010/main" val="3195168197"/>
              </p:ext>
            </p:extLst>
          </p:nvPr>
        </p:nvGraphicFramePr>
        <p:xfrm>
          <a:off x="3048000" y="1791855"/>
          <a:ext cx="6096000" cy="4193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822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D4A7-A606-F64C-8D19-93F8D884C6DB}"/>
              </a:ext>
            </a:extLst>
          </p:cNvPr>
          <p:cNvSpPr>
            <a:spLocks noGrp="1"/>
          </p:cNvSpPr>
          <p:nvPr>
            <p:ph type="title"/>
          </p:nvPr>
        </p:nvSpPr>
        <p:spPr>
          <a:xfrm>
            <a:off x="625151" y="609600"/>
            <a:ext cx="10393369" cy="1356360"/>
          </a:xfrm>
        </p:spPr>
        <p:txBody>
          <a:bodyPr>
            <a:normAutofit/>
          </a:bodyPr>
          <a:lstStyle/>
          <a:p>
            <a:r>
              <a:rPr lang="en-GB" sz="4000" b="1" dirty="0">
                <a:latin typeface="FSMePro-Bold"/>
              </a:rPr>
              <a:t>The Scale of the Challenge</a:t>
            </a:r>
            <a:endParaRPr lang="en-GB" sz="4000" dirty="0"/>
          </a:p>
        </p:txBody>
      </p:sp>
      <p:pic>
        <p:nvPicPr>
          <p:cNvPr id="5" name="Picture 4" descr="Mountain 02 by MisterAibo on DeviantArt">
            <a:extLst>
              <a:ext uri="{FF2B5EF4-FFF2-40B4-BE49-F238E27FC236}">
                <a16:creationId xmlns:a16="http://schemas.microsoft.com/office/drawing/2014/main" id="{9795579A-3C98-0247-AE6A-39827118AA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82064" y="1138335"/>
            <a:ext cx="5278582" cy="5402424"/>
          </a:xfrm>
          <a:prstGeom prst="rect">
            <a:avLst/>
          </a:prstGeom>
        </p:spPr>
      </p:pic>
      <p:sp>
        <p:nvSpPr>
          <p:cNvPr id="7" name="TextBox 6">
            <a:extLst>
              <a:ext uri="{FF2B5EF4-FFF2-40B4-BE49-F238E27FC236}">
                <a16:creationId xmlns:a16="http://schemas.microsoft.com/office/drawing/2014/main" id="{1D88040D-D87D-1242-AA23-A712694A8EF3}"/>
              </a:ext>
            </a:extLst>
          </p:cNvPr>
          <p:cNvSpPr txBox="1"/>
          <p:nvPr/>
        </p:nvSpPr>
        <p:spPr>
          <a:xfrm>
            <a:off x="4388923" y="4371102"/>
            <a:ext cx="3414155" cy="507831"/>
          </a:xfrm>
          <a:prstGeom prst="rect">
            <a:avLst/>
          </a:prstGeom>
          <a:noFill/>
        </p:spPr>
        <p:txBody>
          <a:bodyPr wrap="square" rtlCol="0">
            <a:spAutoFit/>
          </a:bodyPr>
          <a:lstStyle/>
          <a:p>
            <a:pPr algn="ctr"/>
            <a:r>
              <a:rPr lang="en-GB" sz="2700" dirty="0">
                <a:solidFill>
                  <a:schemeClr val="bg1"/>
                </a:solidFill>
              </a:rPr>
              <a:t>tonnes of food waste</a:t>
            </a:r>
          </a:p>
        </p:txBody>
      </p:sp>
      <p:sp>
        <p:nvSpPr>
          <p:cNvPr id="8" name="Rectangle 7">
            <a:extLst>
              <a:ext uri="{FF2B5EF4-FFF2-40B4-BE49-F238E27FC236}">
                <a16:creationId xmlns:a16="http://schemas.microsoft.com/office/drawing/2014/main" id="{D065AA86-9A50-4B46-9444-A1B7FD6EBE68}"/>
              </a:ext>
            </a:extLst>
          </p:cNvPr>
          <p:cNvSpPr/>
          <p:nvPr/>
        </p:nvSpPr>
        <p:spPr>
          <a:xfrm>
            <a:off x="5513148" y="3707473"/>
            <a:ext cx="1165705" cy="584775"/>
          </a:xfrm>
          <a:prstGeom prst="rect">
            <a:avLst/>
          </a:prstGeom>
        </p:spPr>
        <p:txBody>
          <a:bodyPr wrap="none">
            <a:spAutoFit/>
          </a:bodyPr>
          <a:lstStyle/>
          <a:p>
            <a:pPr algn="ctr"/>
            <a:r>
              <a:rPr lang="en-GB" sz="3200" b="1" dirty="0">
                <a:solidFill>
                  <a:schemeClr val="bg1"/>
                </a:solidFill>
              </a:rPr>
              <a:t>1.3bn</a:t>
            </a:r>
          </a:p>
        </p:txBody>
      </p:sp>
    </p:spTree>
    <p:extLst>
      <p:ext uri="{BB962C8B-B14F-4D97-AF65-F5344CB8AC3E}">
        <p14:creationId xmlns:p14="http://schemas.microsoft.com/office/powerpoint/2010/main" val="3963187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28B2-0C21-4A0D-9F64-90AC98A17321}"/>
              </a:ext>
            </a:extLst>
          </p:cNvPr>
          <p:cNvSpPr>
            <a:spLocks noGrp="1"/>
          </p:cNvSpPr>
          <p:nvPr>
            <p:ph type="title"/>
          </p:nvPr>
        </p:nvSpPr>
        <p:spPr>
          <a:xfrm>
            <a:off x="1143000" y="609600"/>
            <a:ext cx="9875520" cy="864637"/>
          </a:xfrm>
        </p:spPr>
        <p:txBody>
          <a:bodyPr>
            <a:normAutofit/>
          </a:bodyPr>
          <a:lstStyle/>
          <a:p>
            <a:pPr algn="ctr"/>
            <a:r>
              <a:rPr lang="en-GB" sz="4000" b="1" dirty="0"/>
              <a:t>Linear vs Circular</a:t>
            </a:r>
          </a:p>
        </p:txBody>
      </p:sp>
      <p:sp>
        <p:nvSpPr>
          <p:cNvPr id="3" name="Content Placeholder 2">
            <a:extLst>
              <a:ext uri="{FF2B5EF4-FFF2-40B4-BE49-F238E27FC236}">
                <a16:creationId xmlns:a16="http://schemas.microsoft.com/office/drawing/2014/main" id="{711D115C-6D5B-4FDB-AC12-B2CD4615DF4B}"/>
              </a:ext>
            </a:extLst>
          </p:cNvPr>
          <p:cNvSpPr>
            <a:spLocks noGrp="1"/>
          </p:cNvSpPr>
          <p:nvPr>
            <p:ph idx="1"/>
          </p:nvPr>
        </p:nvSpPr>
        <p:spPr>
          <a:xfrm>
            <a:off x="709128" y="1726163"/>
            <a:ext cx="10306744" cy="4369837"/>
          </a:xfrm>
        </p:spPr>
        <p:txBody>
          <a:bodyPr>
            <a:normAutofit/>
          </a:bodyPr>
          <a:lstStyle/>
          <a:p>
            <a:pPr>
              <a:buFont typeface="Wingdings" panose="05000000000000000000" pitchFamily="2" charset="2"/>
              <a:buChar char="v"/>
            </a:pPr>
            <a:r>
              <a:rPr lang="en-GB" sz="2800" dirty="0"/>
              <a:t>The ‘</a:t>
            </a:r>
            <a:r>
              <a:rPr lang="en-GB" sz="2800" b="1" dirty="0"/>
              <a:t>linear’ economy </a:t>
            </a:r>
          </a:p>
          <a:p>
            <a:pPr>
              <a:buFont typeface="Wingdings" panose="05000000000000000000" pitchFamily="2" charset="2"/>
              <a:buChar char="v"/>
            </a:pPr>
            <a:r>
              <a:rPr lang="en-GB" sz="2800" dirty="0"/>
              <a:t>The </a:t>
            </a:r>
            <a:r>
              <a:rPr lang="en-GB" sz="2800" b="1" dirty="0">
                <a:solidFill>
                  <a:schemeClr val="tx1"/>
                </a:solidFill>
              </a:rPr>
              <a:t>circular economy</a:t>
            </a:r>
          </a:p>
          <a:p>
            <a:pPr>
              <a:buFont typeface="Wingdings" panose="05000000000000000000" pitchFamily="2" charset="2"/>
              <a:buChar char="v"/>
            </a:pPr>
            <a:endParaRPr lang="en-GB" sz="2800" dirty="0"/>
          </a:p>
          <a:p>
            <a:r>
              <a:rPr lang="en-GB" sz="2800" dirty="0"/>
              <a:t>A truly circular economy is also powered by 100% renewable energy</a:t>
            </a:r>
          </a:p>
          <a:p>
            <a:r>
              <a:rPr lang="en-GB" sz="2800" dirty="0"/>
              <a:t>Materials and products in a circular economy might end up with radically different functions within new business relationships</a:t>
            </a:r>
          </a:p>
        </p:txBody>
      </p:sp>
    </p:spTree>
    <p:extLst>
      <p:ext uri="{BB962C8B-B14F-4D97-AF65-F5344CB8AC3E}">
        <p14:creationId xmlns:p14="http://schemas.microsoft.com/office/powerpoint/2010/main" val="1328166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44E7-F24F-4F74-A10F-4BB4DC90C302}"/>
              </a:ext>
            </a:extLst>
          </p:cNvPr>
          <p:cNvSpPr>
            <a:spLocks noGrp="1"/>
          </p:cNvSpPr>
          <p:nvPr>
            <p:ph type="title"/>
          </p:nvPr>
        </p:nvSpPr>
        <p:spPr>
          <a:xfrm>
            <a:off x="914400" y="1324947"/>
            <a:ext cx="10363200" cy="2785091"/>
          </a:xfrm>
        </p:spPr>
        <p:txBody>
          <a:bodyPr>
            <a:normAutofit/>
          </a:bodyPr>
          <a:lstStyle/>
          <a:p>
            <a:pPr algn="ctr"/>
            <a:r>
              <a:rPr lang="en-GB" sz="4400" b="1" dirty="0">
                <a:solidFill>
                  <a:schemeClr val="tx1"/>
                </a:solidFill>
              </a:rPr>
              <a:t>Why should the hotel and hospitality  business care about the circular economy?</a:t>
            </a:r>
            <a:endParaRPr lang="en-GB" sz="4400" dirty="0">
              <a:solidFill>
                <a:schemeClr val="tx1"/>
              </a:solidFill>
            </a:endParaRPr>
          </a:p>
        </p:txBody>
      </p:sp>
      <p:sp>
        <p:nvSpPr>
          <p:cNvPr id="4" name="Rectangle 3">
            <a:extLst>
              <a:ext uri="{FF2B5EF4-FFF2-40B4-BE49-F238E27FC236}">
                <a16:creationId xmlns:a16="http://schemas.microsoft.com/office/drawing/2014/main" id="{27F61820-708A-DE4D-A139-76A43F1374D5}"/>
              </a:ext>
            </a:extLst>
          </p:cNvPr>
          <p:cNvSpPr/>
          <p:nvPr/>
        </p:nvSpPr>
        <p:spPr>
          <a:xfrm>
            <a:off x="1567543" y="3816220"/>
            <a:ext cx="8476816" cy="646331"/>
          </a:xfrm>
          <a:prstGeom prst="rect">
            <a:avLst/>
          </a:prstGeom>
        </p:spPr>
        <p:txBody>
          <a:bodyPr wrap="square">
            <a:spAutoFit/>
          </a:bodyPr>
          <a:lstStyle/>
          <a:p>
            <a:pPr algn="ctr"/>
            <a:r>
              <a:rPr lang="en-GB" sz="3600" dirty="0">
                <a:solidFill>
                  <a:srgbClr val="25B7C7"/>
                </a:solidFill>
              </a:rPr>
              <a:t>It presents a </a:t>
            </a:r>
            <a:r>
              <a:rPr lang="en-GB" sz="3600" b="1" dirty="0">
                <a:solidFill>
                  <a:srgbClr val="25B7C7"/>
                </a:solidFill>
              </a:rPr>
              <a:t>HUGE</a:t>
            </a:r>
            <a:r>
              <a:rPr lang="en-GB" sz="3600" dirty="0">
                <a:solidFill>
                  <a:srgbClr val="25B7C7"/>
                </a:solidFill>
              </a:rPr>
              <a:t> business opportunity</a:t>
            </a:r>
          </a:p>
        </p:txBody>
      </p:sp>
    </p:spTree>
    <p:extLst>
      <p:ext uri="{BB962C8B-B14F-4D97-AF65-F5344CB8AC3E}">
        <p14:creationId xmlns:p14="http://schemas.microsoft.com/office/powerpoint/2010/main" val="1609220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CF166-EA89-48AB-B9F9-B76312F8A93D}"/>
              </a:ext>
            </a:extLst>
          </p:cNvPr>
          <p:cNvSpPr>
            <a:spLocks noGrp="1"/>
          </p:cNvSpPr>
          <p:nvPr>
            <p:ph type="title"/>
          </p:nvPr>
        </p:nvSpPr>
        <p:spPr/>
        <p:txBody>
          <a:bodyPr/>
          <a:lstStyle/>
          <a:p>
            <a:pPr algn="ctr"/>
            <a:r>
              <a:rPr lang="en-GB" b="1" dirty="0">
                <a:solidFill>
                  <a:schemeClr val="tx1"/>
                </a:solidFill>
              </a:rPr>
              <a:t>Corporate Social Responsibility</a:t>
            </a:r>
          </a:p>
        </p:txBody>
      </p:sp>
      <p:sp>
        <p:nvSpPr>
          <p:cNvPr id="3" name="Content Placeholder 2">
            <a:extLst>
              <a:ext uri="{FF2B5EF4-FFF2-40B4-BE49-F238E27FC236}">
                <a16:creationId xmlns:a16="http://schemas.microsoft.com/office/drawing/2014/main" id="{7D2FE728-7448-4C73-A4EB-B47E8094890D}"/>
              </a:ext>
            </a:extLst>
          </p:cNvPr>
          <p:cNvSpPr>
            <a:spLocks noGrp="1"/>
          </p:cNvSpPr>
          <p:nvPr>
            <p:ph idx="1"/>
          </p:nvPr>
        </p:nvSpPr>
        <p:spPr>
          <a:xfrm>
            <a:off x="662474" y="1965960"/>
            <a:ext cx="10353398" cy="4130040"/>
          </a:xfrm>
        </p:spPr>
        <p:txBody>
          <a:bodyPr>
            <a:noAutofit/>
          </a:bodyPr>
          <a:lstStyle/>
          <a:p>
            <a:r>
              <a:rPr lang="en-GB" sz="2800" dirty="0"/>
              <a:t>Businesses are under mounting pressure to offer solutions</a:t>
            </a:r>
          </a:p>
          <a:p>
            <a:r>
              <a:rPr lang="en-GB" sz="2800" dirty="0"/>
              <a:t>Help companies to:</a:t>
            </a:r>
          </a:p>
          <a:p>
            <a:pPr lvl="1"/>
            <a:r>
              <a:rPr lang="en-GB" sz="2800" dirty="0"/>
              <a:t>use energy and natural resources more efficiently</a:t>
            </a:r>
          </a:p>
          <a:p>
            <a:pPr lvl="1"/>
            <a:r>
              <a:rPr lang="en-GB" sz="2800" dirty="0"/>
              <a:t>reduce greenhouse gas emissions and pollution</a:t>
            </a:r>
          </a:p>
          <a:p>
            <a:pPr lvl="1"/>
            <a:r>
              <a:rPr lang="en-GB" sz="2800" dirty="0"/>
              <a:t>create and maintain jobs</a:t>
            </a:r>
          </a:p>
          <a:p>
            <a:endParaRPr lang="en-GB" sz="2800" dirty="0"/>
          </a:p>
          <a:p>
            <a:r>
              <a:rPr lang="en-GB" sz="2800" dirty="0"/>
              <a:t>Meet the UN’s Sustainable Development Goals (SDGs) – particularly Goal 12, Sustainable Consumption and Production</a:t>
            </a:r>
          </a:p>
        </p:txBody>
      </p:sp>
    </p:spTree>
    <p:extLst>
      <p:ext uri="{BB962C8B-B14F-4D97-AF65-F5344CB8AC3E}">
        <p14:creationId xmlns:p14="http://schemas.microsoft.com/office/powerpoint/2010/main" val="372313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0D85-0807-4237-8AD8-614AECCC3ADB}"/>
              </a:ext>
            </a:extLst>
          </p:cNvPr>
          <p:cNvSpPr>
            <a:spLocks noGrp="1"/>
          </p:cNvSpPr>
          <p:nvPr>
            <p:ph type="title"/>
          </p:nvPr>
        </p:nvSpPr>
        <p:spPr/>
        <p:txBody>
          <a:bodyPr>
            <a:normAutofit/>
          </a:bodyPr>
          <a:lstStyle/>
          <a:p>
            <a:pPr algn="ctr"/>
            <a:r>
              <a:rPr lang="en-GB" sz="4000" b="1" dirty="0">
                <a:solidFill>
                  <a:schemeClr val="tx1"/>
                </a:solidFill>
              </a:rPr>
              <a:t>Long Term Security</a:t>
            </a:r>
          </a:p>
        </p:txBody>
      </p:sp>
      <p:sp>
        <p:nvSpPr>
          <p:cNvPr id="3" name="Content Placeholder 2">
            <a:extLst>
              <a:ext uri="{FF2B5EF4-FFF2-40B4-BE49-F238E27FC236}">
                <a16:creationId xmlns:a16="http://schemas.microsoft.com/office/drawing/2014/main" id="{62A3C3AF-66D0-4179-AF72-715110B4DF58}"/>
              </a:ext>
            </a:extLst>
          </p:cNvPr>
          <p:cNvSpPr>
            <a:spLocks noGrp="1"/>
          </p:cNvSpPr>
          <p:nvPr>
            <p:ph idx="1"/>
          </p:nvPr>
        </p:nvSpPr>
        <p:spPr/>
        <p:txBody>
          <a:bodyPr>
            <a:normAutofit/>
          </a:bodyPr>
          <a:lstStyle/>
          <a:p>
            <a:pPr>
              <a:buFont typeface="Wingdings" panose="05000000000000000000" pitchFamily="2" charset="2"/>
              <a:buChar char="v"/>
            </a:pPr>
            <a:r>
              <a:rPr lang="en-GB" sz="3200" dirty="0"/>
              <a:t>Builds long-term relationships with customers</a:t>
            </a:r>
          </a:p>
          <a:p>
            <a:pPr>
              <a:buFont typeface="Wingdings" panose="05000000000000000000" pitchFamily="2" charset="2"/>
              <a:buChar char="v"/>
            </a:pPr>
            <a:r>
              <a:rPr lang="en-GB" sz="3200" dirty="0"/>
              <a:t>Helps to insulate businesses from volatile raw material and commodity prices</a:t>
            </a:r>
          </a:p>
          <a:p>
            <a:pPr>
              <a:buFont typeface="Wingdings" panose="05000000000000000000" pitchFamily="2" charset="2"/>
              <a:buChar char="v"/>
            </a:pPr>
            <a:r>
              <a:rPr lang="en-GB" sz="3200" dirty="0"/>
              <a:t>May be highly disruptive own market sector</a:t>
            </a:r>
          </a:p>
          <a:p>
            <a:pPr>
              <a:buFont typeface="Wingdings" panose="05000000000000000000" pitchFamily="2" charset="2"/>
              <a:buChar char="v"/>
            </a:pPr>
            <a:r>
              <a:rPr lang="en-GB" sz="3200" dirty="0"/>
              <a:t>In it for the long game</a:t>
            </a:r>
          </a:p>
        </p:txBody>
      </p:sp>
    </p:spTree>
    <p:extLst>
      <p:ext uri="{BB962C8B-B14F-4D97-AF65-F5344CB8AC3E}">
        <p14:creationId xmlns:p14="http://schemas.microsoft.com/office/powerpoint/2010/main" val="3782120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E2EF7-A1B9-4317-B2B6-DA5E28CA6531}"/>
              </a:ext>
            </a:extLst>
          </p:cNvPr>
          <p:cNvSpPr>
            <a:spLocks noGrp="1"/>
          </p:cNvSpPr>
          <p:nvPr>
            <p:ph type="title"/>
          </p:nvPr>
        </p:nvSpPr>
        <p:spPr/>
        <p:txBody>
          <a:bodyPr>
            <a:normAutofit/>
          </a:bodyPr>
          <a:lstStyle/>
          <a:p>
            <a:pPr algn="ctr"/>
            <a:r>
              <a:rPr lang="en-GB" sz="4000" b="1" dirty="0">
                <a:solidFill>
                  <a:schemeClr val="tx1"/>
                </a:solidFill>
              </a:rPr>
              <a:t>Taking Advantage of Disruptive New Technologies</a:t>
            </a:r>
            <a:endParaRPr lang="en-GB" sz="4000" dirty="0"/>
          </a:p>
        </p:txBody>
      </p:sp>
      <p:sp>
        <p:nvSpPr>
          <p:cNvPr id="3" name="Content Placeholder 2">
            <a:extLst>
              <a:ext uri="{FF2B5EF4-FFF2-40B4-BE49-F238E27FC236}">
                <a16:creationId xmlns:a16="http://schemas.microsoft.com/office/drawing/2014/main" id="{1C3A4CBC-3AD1-42F9-B2C6-143AA6DDBDC7}"/>
              </a:ext>
            </a:extLst>
          </p:cNvPr>
          <p:cNvSpPr>
            <a:spLocks noGrp="1"/>
          </p:cNvSpPr>
          <p:nvPr>
            <p:ph sz="half" idx="1"/>
          </p:nvPr>
        </p:nvSpPr>
        <p:spPr>
          <a:xfrm>
            <a:off x="419878" y="2057398"/>
            <a:ext cx="5478002" cy="4191001"/>
          </a:xfrm>
        </p:spPr>
        <p:txBody>
          <a:bodyPr>
            <a:noAutofit/>
          </a:bodyPr>
          <a:lstStyle/>
          <a:p>
            <a:pPr>
              <a:buFont typeface="Wingdings" panose="05000000000000000000" pitchFamily="2" charset="2"/>
              <a:buChar char="v"/>
            </a:pPr>
            <a:r>
              <a:rPr lang="en-GB" sz="2800" dirty="0"/>
              <a:t>From 3-D printing and biomaterials to cheap photovoltaic electricity and ‘the Internet of Things’</a:t>
            </a:r>
          </a:p>
          <a:p>
            <a:pPr>
              <a:buFont typeface="Wingdings" panose="05000000000000000000" pitchFamily="2" charset="2"/>
              <a:buChar char="v"/>
            </a:pPr>
            <a:endParaRPr lang="en-GB" sz="2800" dirty="0"/>
          </a:p>
          <a:p>
            <a:pPr>
              <a:buFont typeface="Wingdings" panose="05000000000000000000" pitchFamily="2" charset="2"/>
              <a:buChar char="v"/>
            </a:pPr>
            <a:r>
              <a:rPr lang="en-GB" sz="2800" dirty="0"/>
              <a:t>Advances in digital technology allowing companies to process and communicate far more information and data</a:t>
            </a:r>
          </a:p>
        </p:txBody>
      </p:sp>
      <p:pic>
        <p:nvPicPr>
          <p:cNvPr id="8" name="Content Placeholder 7" descr="Internet of Things (IoT)–Introduction – Nithin Mohan T K">
            <a:extLst>
              <a:ext uri="{FF2B5EF4-FFF2-40B4-BE49-F238E27FC236}">
                <a16:creationId xmlns:a16="http://schemas.microsoft.com/office/drawing/2014/main" id="{CB468483-90E5-D94B-8D73-6D0E183045C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7433" y="2286834"/>
            <a:ext cx="4038600" cy="3567842"/>
          </a:xfrm>
          <a:prstGeom prst="rect">
            <a:avLst/>
          </a:prstGeom>
        </p:spPr>
      </p:pic>
    </p:spTree>
    <p:extLst>
      <p:ext uri="{BB962C8B-B14F-4D97-AF65-F5344CB8AC3E}">
        <p14:creationId xmlns:p14="http://schemas.microsoft.com/office/powerpoint/2010/main" val="3266384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E26D-819A-4E04-B97A-81773A274CC4}"/>
              </a:ext>
            </a:extLst>
          </p:cNvPr>
          <p:cNvSpPr>
            <a:spLocks noGrp="1"/>
          </p:cNvSpPr>
          <p:nvPr>
            <p:ph type="title"/>
          </p:nvPr>
        </p:nvSpPr>
        <p:spPr>
          <a:xfrm>
            <a:off x="503853" y="609600"/>
            <a:ext cx="10514667" cy="1356360"/>
          </a:xfrm>
        </p:spPr>
        <p:txBody>
          <a:bodyPr/>
          <a:lstStyle/>
          <a:p>
            <a:pPr algn="ctr"/>
            <a:r>
              <a:rPr lang="en-GB" b="1" dirty="0">
                <a:solidFill>
                  <a:schemeClr val="tx1"/>
                </a:solidFill>
              </a:rPr>
              <a:t>Anticipating Regulation and Policy</a:t>
            </a:r>
            <a:endParaRPr lang="en-GB" dirty="0">
              <a:solidFill>
                <a:schemeClr val="tx1"/>
              </a:solidFill>
            </a:endParaRPr>
          </a:p>
        </p:txBody>
      </p:sp>
      <p:sp>
        <p:nvSpPr>
          <p:cNvPr id="3" name="Content Placeholder 2">
            <a:extLst>
              <a:ext uri="{FF2B5EF4-FFF2-40B4-BE49-F238E27FC236}">
                <a16:creationId xmlns:a16="http://schemas.microsoft.com/office/drawing/2014/main" id="{5F900FC0-F8DC-412F-A37A-EBCA057EFBD0}"/>
              </a:ext>
            </a:extLst>
          </p:cNvPr>
          <p:cNvSpPr>
            <a:spLocks noGrp="1"/>
          </p:cNvSpPr>
          <p:nvPr>
            <p:ph idx="1"/>
          </p:nvPr>
        </p:nvSpPr>
        <p:spPr>
          <a:xfrm>
            <a:off x="783772" y="1965960"/>
            <a:ext cx="10232100" cy="4130040"/>
          </a:xfrm>
        </p:spPr>
        <p:txBody>
          <a:bodyPr>
            <a:noAutofit/>
          </a:bodyPr>
          <a:lstStyle/>
          <a:p>
            <a:pPr>
              <a:buFont typeface="Wingdings" panose="05000000000000000000" pitchFamily="2" charset="2"/>
              <a:buChar char="v"/>
            </a:pPr>
            <a:r>
              <a:rPr lang="en-GB" sz="2800" dirty="0"/>
              <a:t>Policymakers and opinion formers are becoming increasingly engaged with the circular economy at a regional and national level</a:t>
            </a:r>
          </a:p>
          <a:p>
            <a:pPr>
              <a:buFont typeface="Wingdings" panose="05000000000000000000" pitchFamily="2" charset="2"/>
              <a:buChar char="v"/>
            </a:pPr>
            <a:r>
              <a:rPr lang="en-GB" sz="2800" dirty="0"/>
              <a:t>Regulation and policy, including market mechanisms, are likely to push businesses towards circular economy solutions</a:t>
            </a:r>
          </a:p>
          <a:p>
            <a:pPr>
              <a:buFont typeface="Wingdings" panose="05000000000000000000" pitchFamily="2" charset="2"/>
              <a:buChar char="v"/>
            </a:pPr>
            <a:r>
              <a:rPr lang="en-GB" sz="2800" dirty="0"/>
              <a:t>Companies which can demonstrate they have already adopted this approach will have less to lose from new regulations and can have more influence on policymakers and legislators</a:t>
            </a:r>
          </a:p>
        </p:txBody>
      </p:sp>
    </p:spTree>
    <p:extLst>
      <p:ext uri="{BB962C8B-B14F-4D97-AF65-F5344CB8AC3E}">
        <p14:creationId xmlns:p14="http://schemas.microsoft.com/office/powerpoint/2010/main" val="2850826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p:txBody>
          <a:bodyPr>
            <a:normAutofit/>
          </a:bodyPr>
          <a:lstStyle/>
          <a:p>
            <a:pPr algn="ctr"/>
            <a:r>
              <a:rPr lang="en-GB" sz="4000" b="1" dirty="0">
                <a:solidFill>
                  <a:schemeClr val="tx1"/>
                </a:solidFill>
              </a:rPr>
              <a:t>Not Convinced?</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idx="1"/>
          </p:nvPr>
        </p:nvSpPr>
        <p:spPr>
          <a:xfrm>
            <a:off x="643812" y="1744824"/>
            <a:ext cx="10372059" cy="4351176"/>
          </a:xfrm>
        </p:spPr>
        <p:txBody>
          <a:bodyPr>
            <a:noAutofit/>
          </a:bodyPr>
          <a:lstStyle/>
          <a:p>
            <a:r>
              <a:rPr lang="en-GB" sz="2800" dirty="0"/>
              <a:t>In a survey by the World Business Council for Sustainable Development (WBCSD):</a:t>
            </a:r>
          </a:p>
          <a:p>
            <a:pPr lvl="1"/>
            <a:r>
              <a:rPr lang="en-GB" sz="2800" dirty="0"/>
              <a:t>40% of companies implementing the circular economy referenced growth and competitiveness as key business cases.</a:t>
            </a:r>
          </a:p>
          <a:p>
            <a:pPr lvl="1"/>
            <a:r>
              <a:rPr lang="en-GB" sz="2800" dirty="0"/>
              <a:t>In all, eight business cases for going circular are identified.</a:t>
            </a:r>
            <a:endParaRPr lang="en-GB" sz="2800" dirty="0">
              <a:solidFill>
                <a:srgbClr val="C00000"/>
              </a:solidFill>
            </a:endParaRPr>
          </a:p>
          <a:p>
            <a:endParaRPr lang="en-GB" sz="2800" dirty="0">
              <a:solidFill>
                <a:srgbClr val="C00000"/>
              </a:solidFill>
            </a:endParaRPr>
          </a:p>
          <a:p>
            <a:r>
              <a:rPr lang="en-GB" sz="2800" dirty="0"/>
              <a:t>Just eight materials are responsible for 20% of global emissions, 95% of water use and 88% of land use. These materials are: steel, aluminium, plastic, cement, glass, wood, primary crops and cattle.</a:t>
            </a:r>
          </a:p>
        </p:txBody>
      </p:sp>
    </p:spTree>
    <p:extLst>
      <p:ext uri="{BB962C8B-B14F-4D97-AF65-F5344CB8AC3E}">
        <p14:creationId xmlns:p14="http://schemas.microsoft.com/office/powerpoint/2010/main" val="974295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239D6-7BD8-4BE4-838F-94536F957935}"/>
              </a:ext>
            </a:extLst>
          </p:cNvPr>
          <p:cNvSpPr>
            <a:spLocks noGrp="1"/>
          </p:cNvSpPr>
          <p:nvPr>
            <p:ph type="title"/>
          </p:nvPr>
        </p:nvSpPr>
        <p:spPr/>
        <p:txBody>
          <a:bodyPr>
            <a:normAutofit/>
          </a:bodyPr>
          <a:lstStyle/>
          <a:p>
            <a:pPr algn="ctr"/>
            <a:r>
              <a:rPr lang="en-GB" sz="4000" b="1" dirty="0">
                <a:solidFill>
                  <a:schemeClr val="tx1"/>
                </a:solidFill>
              </a:rPr>
              <a:t>A Few Facts</a:t>
            </a:r>
          </a:p>
        </p:txBody>
      </p:sp>
      <p:sp>
        <p:nvSpPr>
          <p:cNvPr id="3" name="Content Placeholder 2">
            <a:extLst>
              <a:ext uri="{FF2B5EF4-FFF2-40B4-BE49-F238E27FC236}">
                <a16:creationId xmlns:a16="http://schemas.microsoft.com/office/drawing/2014/main" id="{88CFA93A-A17D-429B-A81C-417AA954B0ED}"/>
              </a:ext>
            </a:extLst>
          </p:cNvPr>
          <p:cNvSpPr>
            <a:spLocks noGrp="1"/>
          </p:cNvSpPr>
          <p:nvPr>
            <p:ph idx="1"/>
          </p:nvPr>
        </p:nvSpPr>
        <p:spPr/>
        <p:txBody>
          <a:bodyPr>
            <a:normAutofit/>
          </a:bodyPr>
          <a:lstStyle/>
          <a:p>
            <a:pPr>
              <a:buFont typeface="Wingdings" panose="05000000000000000000" pitchFamily="2" charset="2"/>
              <a:buChar char="v"/>
            </a:pPr>
            <a:r>
              <a:rPr lang="en-GB" sz="2800" dirty="0"/>
              <a:t>The net economic benefit in Europe alone will be worth €1.8 trillion by 2030.</a:t>
            </a:r>
          </a:p>
          <a:p>
            <a:pPr>
              <a:buFont typeface="Wingdings" panose="05000000000000000000" pitchFamily="2" charset="2"/>
              <a:buChar char="v"/>
            </a:pPr>
            <a:r>
              <a:rPr lang="en-GB" sz="2800" dirty="0"/>
              <a:t> More than 200,000 potential new jobs (gross) will be created in UK from the circular economy by 2030.</a:t>
            </a:r>
          </a:p>
          <a:p>
            <a:pPr>
              <a:buFont typeface="Wingdings" panose="05000000000000000000" pitchFamily="2" charset="2"/>
              <a:buChar char="v"/>
            </a:pPr>
            <a:r>
              <a:rPr lang="en-GB" sz="2800" dirty="0"/>
              <a:t>There has been a 700% increase in renewable installed capacity over the last 10 years</a:t>
            </a:r>
          </a:p>
          <a:p>
            <a:pPr marL="0" indent="0">
              <a:buNone/>
            </a:pPr>
            <a:endParaRPr lang="en-GB" sz="2800" b="1" dirty="0"/>
          </a:p>
          <a:p>
            <a:pPr marL="0" indent="0" algn="ctr">
              <a:buNone/>
            </a:pPr>
            <a:r>
              <a:rPr lang="en-GB" sz="2800" b="1" dirty="0">
                <a:solidFill>
                  <a:srgbClr val="25B7C7"/>
                </a:solidFill>
              </a:rPr>
              <a:t>Facts that speak for themselves</a:t>
            </a:r>
          </a:p>
        </p:txBody>
      </p:sp>
    </p:spTree>
    <p:extLst>
      <p:ext uri="{BB962C8B-B14F-4D97-AF65-F5344CB8AC3E}">
        <p14:creationId xmlns:p14="http://schemas.microsoft.com/office/powerpoint/2010/main" val="10646963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76F3-21DE-41EF-B35B-C74F720D872E}"/>
              </a:ext>
            </a:extLst>
          </p:cNvPr>
          <p:cNvSpPr>
            <a:spLocks noGrp="1"/>
          </p:cNvSpPr>
          <p:nvPr>
            <p:ph type="title"/>
          </p:nvPr>
        </p:nvSpPr>
        <p:spPr/>
        <p:txBody>
          <a:bodyPr>
            <a:normAutofit/>
          </a:bodyPr>
          <a:lstStyle/>
          <a:p>
            <a:pPr algn="ctr"/>
            <a:r>
              <a:rPr lang="en-GB" sz="4000" b="1" dirty="0">
                <a:solidFill>
                  <a:schemeClr val="tx1"/>
                </a:solidFill>
              </a:rPr>
              <a:t>How to start?</a:t>
            </a:r>
          </a:p>
        </p:txBody>
      </p:sp>
      <p:sp>
        <p:nvSpPr>
          <p:cNvPr id="3" name="Content Placeholder 2">
            <a:extLst>
              <a:ext uri="{FF2B5EF4-FFF2-40B4-BE49-F238E27FC236}">
                <a16:creationId xmlns:a16="http://schemas.microsoft.com/office/drawing/2014/main" id="{97924431-0834-4286-A23F-25F8038F7B80}"/>
              </a:ext>
            </a:extLst>
          </p:cNvPr>
          <p:cNvSpPr>
            <a:spLocks noGrp="1"/>
          </p:cNvSpPr>
          <p:nvPr>
            <p:ph idx="1"/>
          </p:nvPr>
        </p:nvSpPr>
        <p:spPr>
          <a:xfrm>
            <a:off x="811764" y="1726163"/>
            <a:ext cx="10204108" cy="4369837"/>
          </a:xfrm>
        </p:spPr>
        <p:txBody>
          <a:bodyPr>
            <a:noAutofit/>
          </a:bodyPr>
          <a:lstStyle/>
          <a:p>
            <a:r>
              <a:rPr lang="en-GB" sz="2800" dirty="0"/>
              <a:t>It’s not actually a single business model</a:t>
            </a:r>
          </a:p>
          <a:p>
            <a:r>
              <a:rPr lang="en-GB" sz="2800" dirty="0"/>
              <a:t>Review examples, include those created by:</a:t>
            </a:r>
          </a:p>
          <a:p>
            <a:pPr lvl="1"/>
            <a:r>
              <a:rPr lang="en-GB" sz="2800" dirty="0"/>
              <a:t>Forum for the Future</a:t>
            </a:r>
          </a:p>
          <a:p>
            <a:pPr lvl="1"/>
            <a:r>
              <a:rPr lang="en-GB" sz="2800" dirty="0"/>
              <a:t>WRAP </a:t>
            </a:r>
            <a:r>
              <a:rPr lang="en-GB" sz="2800" dirty="0">
                <a:hlinkClick r:id="rId3"/>
              </a:rPr>
              <a:t>http://www.wrap.org.uk/content/wrap-support-hotels</a:t>
            </a:r>
            <a:endParaRPr lang="en-GB" sz="2800" dirty="0"/>
          </a:p>
          <a:p>
            <a:pPr lvl="1"/>
            <a:r>
              <a:rPr lang="en-GB" sz="2800" dirty="0"/>
              <a:t>World Business Council for Sustainable Development </a:t>
            </a:r>
          </a:p>
          <a:p>
            <a:pPr lvl="1"/>
            <a:r>
              <a:rPr lang="en-GB" sz="2800" dirty="0"/>
              <a:t>Accenture</a:t>
            </a:r>
          </a:p>
          <a:p>
            <a:r>
              <a:rPr lang="en-GB" sz="2800" dirty="0"/>
              <a:t>The new British Standards Institute Circular Economy Framework</a:t>
            </a:r>
          </a:p>
        </p:txBody>
      </p:sp>
    </p:spTree>
    <p:extLst>
      <p:ext uri="{BB962C8B-B14F-4D97-AF65-F5344CB8AC3E}">
        <p14:creationId xmlns:p14="http://schemas.microsoft.com/office/powerpoint/2010/main" val="10452440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3B03-FAA1-4DCD-B960-A9E3406B0589}"/>
              </a:ext>
            </a:extLst>
          </p:cNvPr>
          <p:cNvSpPr>
            <a:spLocks noGrp="1"/>
          </p:cNvSpPr>
          <p:nvPr>
            <p:ph type="title"/>
          </p:nvPr>
        </p:nvSpPr>
        <p:spPr/>
        <p:txBody>
          <a:bodyPr>
            <a:normAutofit/>
          </a:bodyPr>
          <a:lstStyle/>
          <a:p>
            <a:pPr algn="ctr"/>
            <a:r>
              <a:rPr lang="en-GB" b="1" dirty="0">
                <a:solidFill>
                  <a:schemeClr val="tx1"/>
                </a:solidFill>
              </a:rPr>
              <a:t>Circular Economy Business Models</a:t>
            </a:r>
            <a:br>
              <a:rPr lang="en-GB" dirty="0"/>
            </a:br>
            <a:endParaRPr lang="en-GB" dirty="0"/>
          </a:p>
        </p:txBody>
      </p:sp>
      <p:sp>
        <p:nvSpPr>
          <p:cNvPr id="3" name="Content Placeholder 2">
            <a:extLst>
              <a:ext uri="{FF2B5EF4-FFF2-40B4-BE49-F238E27FC236}">
                <a16:creationId xmlns:a16="http://schemas.microsoft.com/office/drawing/2014/main" id="{769B6B1E-45DF-40BA-9495-02E52952306B}"/>
              </a:ext>
            </a:extLst>
          </p:cNvPr>
          <p:cNvSpPr>
            <a:spLocks noGrp="1"/>
          </p:cNvSpPr>
          <p:nvPr>
            <p:ph idx="1"/>
          </p:nvPr>
        </p:nvSpPr>
        <p:spPr>
          <a:xfrm>
            <a:off x="933061" y="2827176"/>
            <a:ext cx="10580915" cy="3421224"/>
          </a:xfrm>
        </p:spPr>
        <p:txBody>
          <a:bodyPr>
            <a:noAutofit/>
          </a:bodyPr>
          <a:lstStyle/>
          <a:p>
            <a:r>
              <a:rPr lang="en-GB" sz="2800" b="1" dirty="0">
                <a:solidFill>
                  <a:srgbClr val="002060"/>
                </a:solidFill>
              </a:rPr>
              <a:t>Six simple features of circular businesses are:</a:t>
            </a:r>
          </a:p>
          <a:p>
            <a:pPr lvl="1"/>
            <a:r>
              <a:rPr lang="en-GB" sz="2800" dirty="0"/>
              <a:t>Circular value chains</a:t>
            </a:r>
          </a:p>
          <a:p>
            <a:pPr lvl="1"/>
            <a:r>
              <a:rPr lang="en-GB" sz="2800" dirty="0"/>
              <a:t>Recovery and collection, including industrial symbiosis</a:t>
            </a:r>
          </a:p>
          <a:p>
            <a:pPr lvl="1"/>
            <a:r>
              <a:rPr lang="en-GB" sz="2800" dirty="0"/>
              <a:t>Durability, modularity with repair services</a:t>
            </a:r>
          </a:p>
          <a:p>
            <a:pPr lvl="1"/>
            <a:r>
              <a:rPr lang="en-GB" sz="2800" dirty="0"/>
              <a:t>Personalisation, made to order and lock-in</a:t>
            </a:r>
          </a:p>
          <a:p>
            <a:pPr lvl="1"/>
            <a:r>
              <a:rPr lang="en-GB" sz="2800" dirty="0"/>
              <a:t>Product service systems and dematerialised services</a:t>
            </a:r>
          </a:p>
          <a:p>
            <a:pPr lvl="1"/>
            <a:r>
              <a:rPr lang="en-GB" sz="2800" dirty="0"/>
              <a:t>Collaborative/sharing economy</a:t>
            </a:r>
          </a:p>
        </p:txBody>
      </p:sp>
      <p:grpSp>
        <p:nvGrpSpPr>
          <p:cNvPr id="5" name="Group 4">
            <a:extLst>
              <a:ext uri="{FF2B5EF4-FFF2-40B4-BE49-F238E27FC236}">
                <a16:creationId xmlns:a16="http://schemas.microsoft.com/office/drawing/2014/main" id="{E027F78B-7575-B24C-81F8-D96EB4205BE8}"/>
              </a:ext>
            </a:extLst>
          </p:cNvPr>
          <p:cNvGrpSpPr/>
          <p:nvPr/>
        </p:nvGrpSpPr>
        <p:grpSpPr>
          <a:xfrm>
            <a:off x="2988043" y="1670500"/>
            <a:ext cx="6085284" cy="960834"/>
            <a:chOff x="1464043" y="1670500"/>
            <a:chExt cx="6085284" cy="960834"/>
          </a:xfrm>
        </p:grpSpPr>
        <p:sp>
          <p:nvSpPr>
            <p:cNvPr id="6" name="Freeform 5">
              <a:extLst>
                <a:ext uri="{FF2B5EF4-FFF2-40B4-BE49-F238E27FC236}">
                  <a16:creationId xmlns:a16="http://schemas.microsoft.com/office/drawing/2014/main" id="{2B736FBB-4AFE-8C44-9BB1-F927B4B3E1A4}"/>
                </a:ext>
              </a:extLst>
            </p:cNvPr>
            <p:cNvSpPr/>
            <p:nvPr/>
          </p:nvSpPr>
          <p:spPr>
            <a:xfrm>
              <a:off x="1464043"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6722" tIns="96722" rIns="96722" bIns="96722" numCol="1" spcCol="1270" anchor="ctr" anchorCtr="0">
              <a:noAutofit/>
            </a:bodyPr>
            <a:lstStyle/>
            <a:p>
              <a:pPr algn="ctr" defTabSz="800100">
                <a:lnSpc>
                  <a:spcPct val="90000"/>
                </a:lnSpc>
                <a:spcBef>
                  <a:spcPct val="0"/>
                </a:spcBef>
                <a:spcAft>
                  <a:spcPct val="35000"/>
                </a:spcAft>
              </a:pPr>
              <a:r>
                <a:rPr lang="en-US" dirty="0"/>
                <a:t>How things are produced</a:t>
              </a:r>
            </a:p>
          </p:txBody>
        </p:sp>
        <p:sp>
          <p:nvSpPr>
            <p:cNvPr id="8" name="Freeform 7">
              <a:extLst>
                <a:ext uri="{FF2B5EF4-FFF2-40B4-BE49-F238E27FC236}">
                  <a16:creationId xmlns:a16="http://schemas.microsoft.com/office/drawing/2014/main" id="{D936C112-41B3-8E4B-8E26-C618F92C4563}"/>
                </a:ext>
              </a:extLst>
            </p:cNvPr>
            <p:cNvSpPr/>
            <p:nvPr/>
          </p:nvSpPr>
          <p:spPr>
            <a:xfrm>
              <a:off x="3705990"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6722" tIns="96722" rIns="96722" bIns="96722" numCol="1" spcCol="1270" anchor="ctr" anchorCtr="0">
              <a:noAutofit/>
            </a:bodyPr>
            <a:lstStyle/>
            <a:p>
              <a:pPr algn="ctr" defTabSz="800100">
                <a:lnSpc>
                  <a:spcPct val="90000"/>
                </a:lnSpc>
                <a:spcBef>
                  <a:spcPct val="0"/>
                </a:spcBef>
                <a:spcAft>
                  <a:spcPct val="35000"/>
                </a:spcAft>
              </a:pPr>
              <a:r>
                <a:rPr lang="en-US" dirty="0"/>
                <a:t>Extending the lifecycle of products</a:t>
              </a:r>
            </a:p>
          </p:txBody>
        </p:sp>
        <p:sp>
          <p:nvSpPr>
            <p:cNvPr id="10" name="Freeform 9">
              <a:extLst>
                <a:ext uri="{FF2B5EF4-FFF2-40B4-BE49-F238E27FC236}">
                  <a16:creationId xmlns:a16="http://schemas.microsoft.com/office/drawing/2014/main" id="{420DCFC3-1700-3649-BE5F-5863F46E40A3}"/>
                </a:ext>
              </a:extLst>
            </p:cNvPr>
            <p:cNvSpPr/>
            <p:nvPr/>
          </p:nvSpPr>
          <p:spPr>
            <a:xfrm>
              <a:off x="5947937"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6722" tIns="96722" rIns="96722" bIns="96722" numCol="1" spcCol="1270" anchor="ctr" anchorCtr="0">
              <a:noAutofit/>
            </a:bodyPr>
            <a:lstStyle/>
            <a:p>
              <a:pPr algn="ctr" defTabSz="800100">
                <a:lnSpc>
                  <a:spcPct val="90000"/>
                </a:lnSpc>
                <a:spcBef>
                  <a:spcPct val="0"/>
                </a:spcBef>
                <a:spcAft>
                  <a:spcPct val="35000"/>
                </a:spcAft>
              </a:pPr>
              <a:r>
                <a:rPr lang="en-US" dirty="0"/>
                <a:t>Services provided to customers</a:t>
              </a:r>
            </a:p>
          </p:txBody>
        </p:sp>
      </p:grpSp>
    </p:spTree>
    <p:extLst>
      <p:ext uri="{BB962C8B-B14F-4D97-AF65-F5344CB8AC3E}">
        <p14:creationId xmlns:p14="http://schemas.microsoft.com/office/powerpoint/2010/main" val="1241857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0AB5D-AEB5-457D-B7DB-B3D492258EDF}"/>
              </a:ext>
            </a:extLst>
          </p:cNvPr>
          <p:cNvSpPr>
            <a:spLocks noGrp="1"/>
          </p:cNvSpPr>
          <p:nvPr>
            <p:ph type="title"/>
          </p:nvPr>
        </p:nvSpPr>
        <p:spPr/>
        <p:txBody>
          <a:bodyPr>
            <a:normAutofit/>
          </a:bodyPr>
          <a:lstStyle/>
          <a:p>
            <a:pPr algn="ctr"/>
            <a:r>
              <a:rPr lang="en-GB" sz="4000" b="1" dirty="0">
                <a:solidFill>
                  <a:schemeClr val="tx1"/>
                </a:solidFill>
              </a:rPr>
              <a:t>Circular Value Chains</a:t>
            </a:r>
          </a:p>
        </p:txBody>
      </p:sp>
      <p:sp>
        <p:nvSpPr>
          <p:cNvPr id="3" name="Content Placeholder 2">
            <a:extLst>
              <a:ext uri="{FF2B5EF4-FFF2-40B4-BE49-F238E27FC236}">
                <a16:creationId xmlns:a16="http://schemas.microsoft.com/office/drawing/2014/main" id="{5326CBCA-6EFC-497F-AC67-DFEB698A4163}"/>
              </a:ext>
            </a:extLst>
          </p:cNvPr>
          <p:cNvSpPr>
            <a:spLocks noGrp="1"/>
          </p:cNvSpPr>
          <p:nvPr>
            <p:ph idx="1"/>
          </p:nvPr>
        </p:nvSpPr>
        <p:spPr>
          <a:xfrm>
            <a:off x="727788" y="2057400"/>
            <a:ext cx="10288083" cy="4038600"/>
          </a:xfrm>
        </p:spPr>
        <p:txBody>
          <a:bodyPr>
            <a:normAutofit/>
          </a:bodyPr>
          <a:lstStyle/>
          <a:p>
            <a:pPr>
              <a:buFont typeface="Wingdings" panose="05000000000000000000" pitchFamily="2" charset="2"/>
              <a:buChar char="v"/>
            </a:pPr>
            <a:r>
              <a:rPr lang="en-GB" sz="2800" dirty="0"/>
              <a:t>Production cycles aim to close the loop across the entire value chain. They use fully renewable, recycled and/or recyclable or biodegradable materials that can be used in consecutive lifecycles to reduce costs, increase predictability and control. </a:t>
            </a:r>
          </a:p>
          <a:p>
            <a:pPr>
              <a:buFont typeface="Wingdings" panose="05000000000000000000" pitchFamily="2" charset="2"/>
              <a:buChar char="v"/>
            </a:pPr>
            <a:r>
              <a:rPr lang="en-GB" sz="2800" dirty="0"/>
              <a:t>Products are designed efficiently; minimising material use without affecting performance. Low toxicity materials are selected where possible; biological and technical materials are easily separated and recovered or renewed.</a:t>
            </a:r>
          </a:p>
          <a:p>
            <a:pPr marL="0" indent="0">
              <a:buNone/>
            </a:pPr>
            <a:r>
              <a:rPr lang="en-GB" sz="2800" dirty="0"/>
              <a:t>E.g. QO Hotel Amsterdam</a:t>
            </a:r>
          </a:p>
        </p:txBody>
      </p:sp>
    </p:spTree>
    <p:extLst>
      <p:ext uri="{BB962C8B-B14F-4D97-AF65-F5344CB8AC3E}">
        <p14:creationId xmlns:p14="http://schemas.microsoft.com/office/powerpoint/2010/main" val="19813412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Greenhouse of QO Amsterdam Hotel">
            <a:hlinkClick r:id="" action="ppaction://media"/>
            <a:extLst>
              <a:ext uri="{FF2B5EF4-FFF2-40B4-BE49-F238E27FC236}">
                <a16:creationId xmlns:a16="http://schemas.microsoft.com/office/drawing/2014/main" id="{230043D3-46F0-47DE-B443-F73A344DC8FD}"/>
              </a:ext>
            </a:extLst>
          </p:cNvPr>
          <p:cNvPicPr>
            <a:picLocks noRot="1" noChangeAspect="1"/>
          </p:cNvPicPr>
          <p:nvPr>
            <a:videoFile r:link="rId1"/>
          </p:nvPr>
        </p:nvPicPr>
        <p:blipFill>
          <a:blip r:embed="rId3"/>
          <a:stretch>
            <a:fillRect/>
          </a:stretch>
        </p:blipFill>
        <p:spPr>
          <a:xfrm>
            <a:off x="1623527" y="1054359"/>
            <a:ext cx="9246636" cy="4749282"/>
          </a:xfrm>
          <a:prstGeom prst="rect">
            <a:avLst/>
          </a:prstGeom>
        </p:spPr>
      </p:pic>
    </p:spTree>
    <p:extLst>
      <p:ext uri="{BB962C8B-B14F-4D97-AF65-F5344CB8AC3E}">
        <p14:creationId xmlns:p14="http://schemas.microsoft.com/office/powerpoint/2010/main" val="85067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B3A3C-B662-4C86-82D0-71113923270B}"/>
              </a:ext>
            </a:extLst>
          </p:cNvPr>
          <p:cNvSpPr>
            <a:spLocks noGrp="1"/>
          </p:cNvSpPr>
          <p:nvPr>
            <p:ph type="title"/>
          </p:nvPr>
        </p:nvSpPr>
        <p:spPr>
          <a:xfrm>
            <a:off x="531845" y="609600"/>
            <a:ext cx="11056775" cy="1356360"/>
          </a:xfrm>
        </p:spPr>
        <p:txBody>
          <a:bodyPr>
            <a:normAutofit/>
          </a:bodyPr>
          <a:lstStyle/>
          <a:p>
            <a:pPr algn="ctr"/>
            <a:r>
              <a:rPr lang="en-GB" b="1" dirty="0">
                <a:solidFill>
                  <a:schemeClr val="tx1"/>
                </a:solidFill>
              </a:rPr>
              <a:t>Recovery and Collection </a:t>
            </a:r>
            <a:br>
              <a:rPr lang="en-GB" b="1" dirty="0">
                <a:solidFill>
                  <a:schemeClr val="tx1"/>
                </a:solidFill>
              </a:rPr>
            </a:br>
            <a:r>
              <a:rPr lang="en-GB" b="1" dirty="0">
                <a:solidFill>
                  <a:schemeClr val="tx1"/>
                </a:solidFill>
              </a:rPr>
              <a:t>Including Industrial Symbiosis</a:t>
            </a:r>
            <a:endParaRPr lang="en-GB" dirty="0">
              <a:solidFill>
                <a:schemeClr val="tx1"/>
              </a:solidFill>
            </a:endParaRPr>
          </a:p>
        </p:txBody>
      </p:sp>
      <p:sp>
        <p:nvSpPr>
          <p:cNvPr id="3" name="Content Placeholder 2">
            <a:extLst>
              <a:ext uri="{FF2B5EF4-FFF2-40B4-BE49-F238E27FC236}">
                <a16:creationId xmlns:a16="http://schemas.microsoft.com/office/drawing/2014/main" id="{0E2C69FD-C40F-404C-A2EA-7A426534EC52}"/>
              </a:ext>
            </a:extLst>
          </p:cNvPr>
          <p:cNvSpPr>
            <a:spLocks noGrp="1"/>
          </p:cNvSpPr>
          <p:nvPr>
            <p:ph idx="1"/>
          </p:nvPr>
        </p:nvSpPr>
        <p:spPr/>
        <p:txBody>
          <a:bodyPr>
            <a:normAutofit/>
          </a:bodyPr>
          <a:lstStyle/>
          <a:p>
            <a:r>
              <a:rPr lang="en-GB" sz="2800" dirty="0"/>
              <a:t>Everything that was previously considered as waste is retained for other use</a:t>
            </a:r>
          </a:p>
          <a:p>
            <a:r>
              <a:rPr lang="en-GB" sz="2800" dirty="0"/>
              <a:t>This feature also includes:</a:t>
            </a:r>
          </a:p>
          <a:p>
            <a:pPr lvl="1"/>
            <a:r>
              <a:rPr lang="en-GB" sz="2800" dirty="0"/>
              <a:t>reclaiming waste and by-products from the production process</a:t>
            </a:r>
          </a:p>
          <a:p>
            <a:pPr lvl="1"/>
            <a:r>
              <a:rPr lang="en-GB" sz="2800" dirty="0"/>
              <a:t>incentivised return systems</a:t>
            </a:r>
          </a:p>
          <a:p>
            <a:r>
              <a:rPr lang="en-GB" sz="2800" dirty="0"/>
              <a:t>The recycling process can include both upcycling and down-cycling</a:t>
            </a:r>
          </a:p>
          <a:p>
            <a:r>
              <a:rPr lang="en-GB" sz="2800" dirty="0"/>
              <a:t>E.g. QO Hotel Amsterdam</a:t>
            </a:r>
          </a:p>
        </p:txBody>
      </p:sp>
      <p:pic>
        <p:nvPicPr>
          <p:cNvPr id="5" name="Picture 4" descr="meinblogland">
            <a:extLst>
              <a:ext uri="{FF2B5EF4-FFF2-40B4-BE49-F238E27FC236}">
                <a16:creationId xmlns:a16="http://schemas.microsoft.com/office/drawing/2014/main" id="{1D39FDFE-6476-B842-894A-F079F3681C8F}"/>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foregroundMark x1="33279" y1="24000" x2="33279" y2="24000"/>
                        <a14:foregroundMark x1="28348" y1="45000" x2="28348" y2="45000"/>
                        <a14:foregroundMark x1="31389" y1="65917" x2="31389" y2="65917"/>
                        <a14:foregroundMark x1="65489" y1="68833" x2="65489" y2="68833"/>
                        <a14:foregroundMark x1="77568" y1="55000" x2="77568" y2="55000"/>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97444" y="4644948"/>
            <a:ext cx="1865215" cy="1840673"/>
          </a:xfrm>
          <a:prstGeom prst="rect">
            <a:avLst/>
          </a:prstGeom>
        </p:spPr>
      </p:pic>
    </p:spTree>
    <p:extLst>
      <p:ext uri="{BB962C8B-B14F-4D97-AF65-F5344CB8AC3E}">
        <p14:creationId xmlns:p14="http://schemas.microsoft.com/office/powerpoint/2010/main" val="795829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931C-91BA-45D3-B59E-F1D14291C3FD}"/>
              </a:ext>
            </a:extLst>
          </p:cNvPr>
          <p:cNvSpPr>
            <a:spLocks noGrp="1"/>
          </p:cNvSpPr>
          <p:nvPr>
            <p:ph type="title"/>
          </p:nvPr>
        </p:nvSpPr>
        <p:spPr>
          <a:xfrm>
            <a:off x="326571" y="609600"/>
            <a:ext cx="11336694" cy="1077457"/>
          </a:xfrm>
        </p:spPr>
        <p:txBody>
          <a:bodyPr>
            <a:normAutofit/>
          </a:bodyPr>
          <a:lstStyle/>
          <a:p>
            <a:pPr algn="ctr"/>
            <a:r>
              <a:rPr lang="en-GB" sz="4000" b="1" dirty="0">
                <a:solidFill>
                  <a:schemeClr val="tx1"/>
                </a:solidFill>
              </a:rPr>
              <a:t>Durability, Modularity with Repair Services</a:t>
            </a:r>
          </a:p>
        </p:txBody>
      </p:sp>
      <p:sp>
        <p:nvSpPr>
          <p:cNvPr id="5" name="Text Placeholder 4">
            <a:extLst>
              <a:ext uri="{FF2B5EF4-FFF2-40B4-BE49-F238E27FC236}">
                <a16:creationId xmlns:a16="http://schemas.microsoft.com/office/drawing/2014/main" id="{D5251477-6889-0846-8851-3748384DBA95}"/>
              </a:ext>
            </a:extLst>
          </p:cNvPr>
          <p:cNvSpPr>
            <a:spLocks noGrp="1"/>
          </p:cNvSpPr>
          <p:nvPr>
            <p:ph type="body" idx="1"/>
          </p:nvPr>
        </p:nvSpPr>
        <p:spPr>
          <a:xfrm>
            <a:off x="858416" y="1535114"/>
            <a:ext cx="9352383" cy="1077457"/>
          </a:xfrm>
        </p:spPr>
        <p:txBody>
          <a:bodyPr>
            <a:noAutofit/>
          </a:bodyPr>
          <a:lstStyle/>
          <a:p>
            <a:r>
              <a:rPr lang="en-GB" sz="2800" b="0" dirty="0"/>
              <a:t>The focus is on increasing or extending the life of products</a:t>
            </a:r>
          </a:p>
        </p:txBody>
      </p:sp>
      <p:sp>
        <p:nvSpPr>
          <p:cNvPr id="3" name="Content Placeholder 2">
            <a:extLst>
              <a:ext uri="{FF2B5EF4-FFF2-40B4-BE49-F238E27FC236}">
                <a16:creationId xmlns:a16="http://schemas.microsoft.com/office/drawing/2014/main" id="{5ACF44F9-429B-428D-B03B-6EB07AB4EB1F}"/>
              </a:ext>
            </a:extLst>
          </p:cNvPr>
          <p:cNvSpPr>
            <a:spLocks noGrp="1"/>
          </p:cNvSpPr>
          <p:nvPr>
            <p:ph sz="half" idx="2"/>
          </p:nvPr>
        </p:nvSpPr>
        <p:spPr>
          <a:xfrm>
            <a:off x="970385" y="2416628"/>
            <a:ext cx="5052590" cy="3172613"/>
          </a:xfrm>
        </p:spPr>
        <p:txBody>
          <a:bodyPr>
            <a:noAutofit/>
          </a:bodyPr>
          <a:lstStyle/>
          <a:p>
            <a:r>
              <a:rPr lang="en-GB" sz="2600" dirty="0"/>
              <a:t>This could be by maintaining products through:</a:t>
            </a:r>
          </a:p>
          <a:p>
            <a:pPr lvl="1"/>
            <a:r>
              <a:rPr lang="en-GB" sz="2600" dirty="0"/>
              <a:t>repairs</a:t>
            </a:r>
          </a:p>
          <a:p>
            <a:pPr lvl="1"/>
            <a:r>
              <a:rPr lang="en-GB" sz="2600" dirty="0"/>
              <a:t>upgrades</a:t>
            </a:r>
          </a:p>
          <a:p>
            <a:pPr lvl="1"/>
            <a:r>
              <a:rPr lang="en-GB" sz="2600" dirty="0"/>
              <a:t>refurbishment</a:t>
            </a:r>
          </a:p>
          <a:p>
            <a:pPr lvl="1"/>
            <a:r>
              <a:rPr lang="en-GB" sz="2600" dirty="0"/>
              <a:t>remanufacturing</a:t>
            </a:r>
          </a:p>
          <a:p>
            <a:pPr lvl="1"/>
            <a:r>
              <a:rPr lang="en-GB" sz="2600" dirty="0"/>
              <a:t>remarketing</a:t>
            </a:r>
          </a:p>
          <a:p>
            <a:r>
              <a:rPr lang="en-GB" sz="2600" dirty="0"/>
              <a:t>E.g. Electric light bulbs (see Phillips)</a:t>
            </a:r>
          </a:p>
        </p:txBody>
      </p:sp>
      <p:sp>
        <p:nvSpPr>
          <p:cNvPr id="7" name="Content Placeholder 6">
            <a:extLst>
              <a:ext uri="{FF2B5EF4-FFF2-40B4-BE49-F238E27FC236}">
                <a16:creationId xmlns:a16="http://schemas.microsoft.com/office/drawing/2014/main" id="{E15AA598-CC44-4546-805E-519923F0C3EE}"/>
              </a:ext>
            </a:extLst>
          </p:cNvPr>
          <p:cNvSpPr>
            <a:spLocks noGrp="1"/>
          </p:cNvSpPr>
          <p:nvPr>
            <p:ph sz="quarter" idx="4"/>
          </p:nvPr>
        </p:nvSpPr>
        <p:spPr>
          <a:xfrm>
            <a:off x="6169028" y="2481942"/>
            <a:ext cx="4041775" cy="3676261"/>
          </a:xfrm>
        </p:spPr>
        <p:txBody>
          <a:bodyPr>
            <a:noAutofit/>
          </a:bodyPr>
          <a:lstStyle/>
          <a:p>
            <a:r>
              <a:rPr lang="en-GB" sz="2600" dirty="0"/>
              <a:t>Enacted through the design process with a focus on design for:</a:t>
            </a:r>
          </a:p>
          <a:p>
            <a:pPr lvl="1"/>
            <a:r>
              <a:rPr lang="en-GB" sz="2600" dirty="0"/>
              <a:t>disassembly</a:t>
            </a:r>
          </a:p>
          <a:p>
            <a:pPr lvl="1"/>
            <a:r>
              <a:rPr lang="en-GB" sz="2600" dirty="0"/>
              <a:t>modular design</a:t>
            </a:r>
          </a:p>
          <a:p>
            <a:pPr lvl="1"/>
            <a:r>
              <a:rPr lang="en-GB" sz="2600" dirty="0"/>
              <a:t>material selection for durability</a:t>
            </a:r>
          </a:p>
          <a:p>
            <a:pPr lvl="1"/>
            <a:r>
              <a:rPr lang="en-GB" sz="2600" dirty="0"/>
              <a:t>design for repair</a:t>
            </a:r>
          </a:p>
        </p:txBody>
      </p:sp>
    </p:spTree>
    <p:extLst>
      <p:ext uri="{BB962C8B-B14F-4D97-AF65-F5344CB8AC3E}">
        <p14:creationId xmlns:p14="http://schemas.microsoft.com/office/powerpoint/2010/main" val="2446361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C679-75BE-4A20-A027-5D83CE916E57}"/>
              </a:ext>
            </a:extLst>
          </p:cNvPr>
          <p:cNvSpPr>
            <a:spLocks noGrp="1"/>
          </p:cNvSpPr>
          <p:nvPr>
            <p:ph type="title"/>
          </p:nvPr>
        </p:nvSpPr>
        <p:spPr>
          <a:xfrm>
            <a:off x="93306" y="177282"/>
            <a:ext cx="11728580" cy="1788678"/>
          </a:xfrm>
        </p:spPr>
        <p:txBody>
          <a:bodyPr>
            <a:normAutofit/>
          </a:bodyPr>
          <a:lstStyle/>
          <a:p>
            <a:pPr algn="ctr"/>
            <a:r>
              <a:rPr lang="en-GB" sz="4000" b="1" dirty="0">
                <a:solidFill>
                  <a:schemeClr val="tx1"/>
                </a:solidFill>
              </a:rPr>
              <a:t>Personalisation, Made to Order and lock-in</a:t>
            </a:r>
            <a:endParaRPr lang="en-GB" sz="4000" dirty="0">
              <a:solidFill>
                <a:schemeClr val="tx1"/>
              </a:solidFill>
            </a:endParaRPr>
          </a:p>
        </p:txBody>
      </p:sp>
      <p:sp>
        <p:nvSpPr>
          <p:cNvPr id="3" name="Content Placeholder 2">
            <a:extLst>
              <a:ext uri="{FF2B5EF4-FFF2-40B4-BE49-F238E27FC236}">
                <a16:creationId xmlns:a16="http://schemas.microsoft.com/office/drawing/2014/main" id="{A6467059-813E-47BC-AE66-59B1EE45AFD1}"/>
              </a:ext>
            </a:extLst>
          </p:cNvPr>
          <p:cNvSpPr>
            <a:spLocks noGrp="1"/>
          </p:cNvSpPr>
          <p:nvPr>
            <p:ph idx="1"/>
          </p:nvPr>
        </p:nvSpPr>
        <p:spPr>
          <a:xfrm>
            <a:off x="494523" y="1642188"/>
            <a:ext cx="10795518" cy="4606211"/>
          </a:xfrm>
        </p:spPr>
        <p:txBody>
          <a:bodyPr>
            <a:noAutofit/>
          </a:bodyPr>
          <a:lstStyle/>
          <a:p>
            <a:pPr>
              <a:buFont typeface="Wingdings" panose="05000000000000000000" pitchFamily="2" charset="2"/>
              <a:buChar char="v"/>
            </a:pPr>
            <a:r>
              <a:rPr lang="en-GB" sz="2400" dirty="0"/>
              <a:t>A more personalised, longer-term relationship with both the customer and suppliers</a:t>
            </a:r>
          </a:p>
          <a:p>
            <a:pPr>
              <a:buFont typeface="Wingdings" panose="05000000000000000000" pitchFamily="2" charset="2"/>
              <a:buChar char="v"/>
            </a:pPr>
            <a:r>
              <a:rPr lang="en-GB" sz="2400" dirty="0"/>
              <a:t>It becomes easier to close loops, recover materials/products and reduce resource use</a:t>
            </a:r>
          </a:p>
          <a:p>
            <a:pPr>
              <a:buFont typeface="Wingdings" panose="05000000000000000000" pitchFamily="2" charset="2"/>
              <a:buChar char="v"/>
            </a:pPr>
            <a:r>
              <a:rPr lang="en-GB" sz="2400" dirty="0"/>
              <a:t>Avoid potential losses from overstocking. </a:t>
            </a:r>
          </a:p>
          <a:p>
            <a:pPr>
              <a:buFont typeface="Wingdings" panose="05000000000000000000" pitchFamily="2" charset="2"/>
              <a:buChar char="v"/>
            </a:pPr>
            <a:r>
              <a:rPr lang="en-GB" sz="2400" dirty="0"/>
              <a:t>Cut down the use of external organisations to gain customers and obtain a </a:t>
            </a:r>
          </a:p>
          <a:p>
            <a:pPr marL="45720" indent="0">
              <a:buNone/>
            </a:pPr>
            <a:r>
              <a:rPr lang="en-GB" sz="2400" dirty="0">
                <a:solidFill>
                  <a:schemeClr val="tx1"/>
                </a:solidFill>
              </a:rPr>
              <a:t>greater insight into the potential demand</a:t>
            </a:r>
          </a:p>
          <a:p>
            <a:pPr>
              <a:buFont typeface="Wingdings" panose="05000000000000000000" pitchFamily="2" charset="2"/>
              <a:buChar char="v"/>
            </a:pPr>
            <a:r>
              <a:rPr lang="en-GB" sz="2400" dirty="0">
                <a:solidFill>
                  <a:schemeClr val="tx1"/>
                </a:solidFill>
              </a:rPr>
              <a:t>Similarly, if suppliers of materials are ‘locked-in’, more precise ordering</a:t>
            </a:r>
            <a:r>
              <a:rPr lang="en-GB" sz="2400" dirty="0"/>
              <a:t> minimises material requirements - the advantages of working with local suppliers</a:t>
            </a:r>
            <a:endParaRPr lang="en-GB" sz="2400" dirty="0">
              <a:solidFill>
                <a:schemeClr val="tx1"/>
              </a:solidFill>
            </a:endParaRPr>
          </a:p>
        </p:txBody>
      </p:sp>
    </p:spTree>
    <p:extLst>
      <p:ext uri="{BB962C8B-B14F-4D97-AF65-F5344CB8AC3E}">
        <p14:creationId xmlns:p14="http://schemas.microsoft.com/office/powerpoint/2010/main" val="391654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0B6F-466F-4EEC-A504-80143A3FA5E1}"/>
              </a:ext>
            </a:extLst>
          </p:cNvPr>
          <p:cNvSpPr>
            <a:spLocks noGrp="1"/>
          </p:cNvSpPr>
          <p:nvPr>
            <p:ph type="title"/>
          </p:nvPr>
        </p:nvSpPr>
        <p:spPr>
          <a:xfrm>
            <a:off x="354563" y="609600"/>
            <a:ext cx="11262049" cy="1356360"/>
          </a:xfrm>
        </p:spPr>
        <p:txBody>
          <a:bodyPr>
            <a:normAutofit/>
          </a:bodyPr>
          <a:lstStyle/>
          <a:p>
            <a:pPr algn="ctr"/>
            <a:r>
              <a:rPr lang="en-GB" b="1" dirty="0">
                <a:solidFill>
                  <a:schemeClr val="tx1"/>
                </a:solidFill>
              </a:rPr>
              <a:t>Product Service Systems </a:t>
            </a:r>
            <a:br>
              <a:rPr lang="en-GB" b="1" dirty="0">
                <a:solidFill>
                  <a:schemeClr val="tx1"/>
                </a:solidFill>
              </a:rPr>
            </a:br>
            <a:r>
              <a:rPr lang="en-GB" b="1" dirty="0">
                <a:solidFill>
                  <a:schemeClr val="tx1"/>
                </a:solidFill>
              </a:rPr>
              <a:t>&amp; Dematerialised Services</a:t>
            </a:r>
            <a:endParaRPr lang="en-GB" dirty="0">
              <a:solidFill>
                <a:schemeClr val="tx1"/>
              </a:solidFill>
            </a:endParaRPr>
          </a:p>
        </p:txBody>
      </p:sp>
      <p:sp>
        <p:nvSpPr>
          <p:cNvPr id="3" name="Content Placeholder 2">
            <a:extLst>
              <a:ext uri="{FF2B5EF4-FFF2-40B4-BE49-F238E27FC236}">
                <a16:creationId xmlns:a16="http://schemas.microsoft.com/office/drawing/2014/main" id="{080E6BF4-A60E-4701-8363-7A0079632224}"/>
              </a:ext>
            </a:extLst>
          </p:cNvPr>
          <p:cNvSpPr>
            <a:spLocks noGrp="1"/>
          </p:cNvSpPr>
          <p:nvPr>
            <p:ph idx="1"/>
          </p:nvPr>
        </p:nvSpPr>
        <p:spPr>
          <a:xfrm>
            <a:off x="559838" y="2118048"/>
            <a:ext cx="11056774" cy="4329405"/>
          </a:xfrm>
        </p:spPr>
        <p:txBody>
          <a:bodyPr>
            <a:noAutofit/>
          </a:bodyPr>
          <a:lstStyle/>
          <a:p>
            <a:r>
              <a:rPr lang="en-GB" sz="2400" dirty="0">
                <a:solidFill>
                  <a:schemeClr val="tx1"/>
                </a:solidFill>
              </a:rPr>
              <a:t>The manufacturer bears the ‘whole cost of ownership’ with a subsequent focus on the durability, longevity and reliability of the product along with usage rates and reusability</a:t>
            </a:r>
          </a:p>
          <a:p>
            <a:r>
              <a:rPr lang="en-GB" sz="2400" dirty="0">
                <a:solidFill>
                  <a:schemeClr val="tx1"/>
                </a:solidFill>
              </a:rPr>
              <a:t>Dematerialised services are services that offers product benefits where the 'physical' product does not exist at all at the point of use (such as computing services – the ‘cloud’)</a:t>
            </a:r>
          </a:p>
          <a:p>
            <a:r>
              <a:rPr lang="en-GB" sz="2400" dirty="0">
                <a:solidFill>
                  <a:schemeClr val="tx1"/>
                </a:solidFill>
              </a:rPr>
              <a:t>Examples:</a:t>
            </a:r>
          </a:p>
          <a:p>
            <a:pPr lvl="1"/>
            <a:r>
              <a:rPr lang="en-GB" sz="2400" dirty="0">
                <a:solidFill>
                  <a:schemeClr val="tx1"/>
                </a:solidFill>
                <a:hlinkClick r:id="rId3">
                  <a:extLst>
                    <a:ext uri="{A12FA001-AC4F-418D-AE19-62706E023703}">
                      <ahyp:hlinkClr xmlns:ahyp="http://schemas.microsoft.com/office/drawing/2018/hyperlinkcolor" val="tx"/>
                    </a:ext>
                  </a:extLst>
                </a:hlinkClick>
              </a:rPr>
              <a:t>Cook Manchester</a:t>
            </a:r>
            <a:r>
              <a:rPr lang="en-GB" sz="2400" dirty="0">
                <a:solidFill>
                  <a:schemeClr val="tx1"/>
                </a:solidFill>
              </a:rPr>
              <a:t> offer fully equipped professional kitchen space that can be hired by the hour on a one off or regular basis.</a:t>
            </a:r>
          </a:p>
          <a:p>
            <a:pPr lvl="1"/>
            <a:r>
              <a:rPr lang="en-GB" sz="2400" dirty="0">
                <a:solidFill>
                  <a:schemeClr val="tx1"/>
                </a:solidFill>
                <a:hlinkClick r:id="rId4">
                  <a:extLst>
                    <a:ext uri="{A12FA001-AC4F-418D-AE19-62706E023703}">
                      <ahyp:hlinkClr xmlns:ahyp="http://schemas.microsoft.com/office/drawing/2018/hyperlinkcolor" val="tx"/>
                    </a:ext>
                  </a:extLst>
                </a:hlinkClick>
              </a:rPr>
              <a:t>Rolls Royce</a:t>
            </a:r>
            <a:r>
              <a:rPr lang="en-GB" sz="2400" dirty="0">
                <a:solidFill>
                  <a:schemeClr val="tx1"/>
                </a:solidFill>
              </a:rPr>
              <a:t> sell their engine's thrust as ‘power by the hour’, which includes full in-use monitoring, servicing, repair, remanufacture and replacement.</a:t>
            </a:r>
          </a:p>
        </p:txBody>
      </p:sp>
    </p:spTree>
    <p:extLst>
      <p:ext uri="{BB962C8B-B14F-4D97-AF65-F5344CB8AC3E}">
        <p14:creationId xmlns:p14="http://schemas.microsoft.com/office/powerpoint/2010/main" val="13795792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2801-1C71-46A5-A6D7-E863E94FAF74}"/>
              </a:ext>
            </a:extLst>
          </p:cNvPr>
          <p:cNvSpPr>
            <a:spLocks noGrp="1"/>
          </p:cNvSpPr>
          <p:nvPr>
            <p:ph type="title"/>
          </p:nvPr>
        </p:nvSpPr>
        <p:spPr>
          <a:xfrm>
            <a:off x="1143000" y="609600"/>
            <a:ext cx="9875520" cy="622041"/>
          </a:xfrm>
        </p:spPr>
        <p:txBody>
          <a:bodyPr>
            <a:normAutofit fontScale="90000"/>
          </a:bodyPr>
          <a:lstStyle/>
          <a:p>
            <a:pPr algn="ctr"/>
            <a:r>
              <a:rPr lang="en-GB" sz="4000" b="1" dirty="0">
                <a:solidFill>
                  <a:schemeClr val="tx1"/>
                </a:solidFill>
              </a:rPr>
              <a:t>Collaborative/Sharing</a:t>
            </a:r>
            <a:r>
              <a:rPr lang="en-GB" sz="4000" b="1" dirty="0"/>
              <a:t> </a:t>
            </a:r>
            <a:r>
              <a:rPr lang="en-GB" sz="4000" b="1" dirty="0">
                <a:solidFill>
                  <a:schemeClr val="tx1"/>
                </a:solidFill>
              </a:rPr>
              <a:t>Economy</a:t>
            </a:r>
            <a:endParaRPr lang="en-GB" sz="4000" dirty="0">
              <a:solidFill>
                <a:schemeClr val="tx1"/>
              </a:solidFill>
            </a:endParaRPr>
          </a:p>
        </p:txBody>
      </p:sp>
      <p:sp>
        <p:nvSpPr>
          <p:cNvPr id="3" name="Content Placeholder 2">
            <a:extLst>
              <a:ext uri="{FF2B5EF4-FFF2-40B4-BE49-F238E27FC236}">
                <a16:creationId xmlns:a16="http://schemas.microsoft.com/office/drawing/2014/main" id="{7E16C166-F46F-4BD6-8EBE-972B93F2A522}"/>
              </a:ext>
            </a:extLst>
          </p:cNvPr>
          <p:cNvSpPr>
            <a:spLocks noGrp="1"/>
          </p:cNvSpPr>
          <p:nvPr>
            <p:ph idx="1"/>
          </p:nvPr>
        </p:nvSpPr>
        <p:spPr>
          <a:xfrm>
            <a:off x="755780" y="1296955"/>
            <a:ext cx="10260091" cy="4799045"/>
          </a:xfrm>
        </p:spPr>
        <p:txBody>
          <a:bodyPr>
            <a:noAutofit/>
          </a:bodyPr>
          <a:lstStyle/>
          <a:p>
            <a:r>
              <a:rPr lang="en-GB" sz="2800" dirty="0">
                <a:solidFill>
                  <a:schemeClr val="tx1"/>
                </a:solidFill>
              </a:rPr>
              <a:t>In both traditional localised relationships and further afield, digital technology can be used to create new relationships and business opportunities for consumers, companies and microentrepreneurs to rent, share, swap or lend their idle goods. </a:t>
            </a:r>
          </a:p>
          <a:p>
            <a:r>
              <a:rPr lang="en-GB" sz="2800" dirty="0">
                <a:solidFill>
                  <a:schemeClr val="tx1"/>
                </a:solidFill>
              </a:rPr>
              <a:t>Examples:</a:t>
            </a:r>
          </a:p>
          <a:p>
            <a:pPr lvl="1"/>
            <a:r>
              <a:rPr lang="en-GB" sz="2800" dirty="0">
                <a:solidFill>
                  <a:schemeClr val="tx1"/>
                </a:solidFill>
              </a:rPr>
              <a:t>Innovation hubs – 20 businesses but 1 administration and facilities</a:t>
            </a:r>
          </a:p>
          <a:p>
            <a:pPr lvl="1"/>
            <a:r>
              <a:rPr lang="en-GB" sz="2800" dirty="0">
                <a:solidFill>
                  <a:schemeClr val="tx1"/>
                </a:solidFill>
              </a:rPr>
              <a:t>Hotels sharing equipment – large BBQs, swimming pools, laundries etc.</a:t>
            </a:r>
          </a:p>
          <a:p>
            <a:r>
              <a:rPr lang="en-GB" sz="2800" dirty="0">
                <a:solidFill>
                  <a:schemeClr val="tx1"/>
                </a:solidFill>
              </a:rPr>
              <a:t>Fewer resources are therefore required to make products that are infrequently used</a:t>
            </a:r>
          </a:p>
        </p:txBody>
      </p:sp>
    </p:spTree>
    <p:extLst>
      <p:ext uri="{BB962C8B-B14F-4D97-AF65-F5344CB8AC3E}">
        <p14:creationId xmlns:p14="http://schemas.microsoft.com/office/powerpoint/2010/main" val="2090840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Light Bulb | Richard Scott | Flickr">
            <a:extLst>
              <a:ext uri="{FF2B5EF4-FFF2-40B4-BE49-F238E27FC236}">
                <a16:creationId xmlns:a16="http://schemas.microsoft.com/office/drawing/2014/main" id="{90221F5F-4D68-934E-871A-50ACC3C5928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19695" y="3307278"/>
            <a:ext cx="1734576" cy="2392518"/>
          </a:xfrm>
          <a:prstGeom prst="rect">
            <a:avLst/>
          </a:prstGeom>
        </p:spPr>
      </p:pic>
      <p:sp>
        <p:nvSpPr>
          <p:cNvPr id="2" name="Title 1">
            <a:extLst>
              <a:ext uri="{FF2B5EF4-FFF2-40B4-BE49-F238E27FC236}">
                <a16:creationId xmlns:a16="http://schemas.microsoft.com/office/drawing/2014/main" id="{238D188B-CD83-4F4F-986B-A8177B822222}"/>
              </a:ext>
            </a:extLst>
          </p:cNvPr>
          <p:cNvSpPr>
            <a:spLocks noGrp="1"/>
          </p:cNvSpPr>
          <p:nvPr>
            <p:ph type="title"/>
          </p:nvPr>
        </p:nvSpPr>
        <p:spPr>
          <a:xfrm>
            <a:off x="130629" y="609600"/>
            <a:ext cx="10887891" cy="985935"/>
          </a:xfrm>
        </p:spPr>
        <p:txBody>
          <a:bodyPr>
            <a:normAutofit/>
          </a:bodyPr>
          <a:lstStyle/>
          <a:p>
            <a:pPr algn="ctr"/>
            <a:r>
              <a:rPr lang="en-GB" sz="4000" b="1" dirty="0">
                <a:solidFill>
                  <a:schemeClr val="tx1"/>
                </a:solidFill>
              </a:rPr>
              <a:t>Philips – pay per lux</a:t>
            </a:r>
            <a:endParaRPr lang="en-GB" sz="4000" dirty="0">
              <a:solidFill>
                <a:schemeClr val="tx1"/>
              </a:solidFill>
            </a:endParaRPr>
          </a:p>
        </p:txBody>
      </p:sp>
      <p:sp>
        <p:nvSpPr>
          <p:cNvPr id="3" name="Content Placeholder 2">
            <a:extLst>
              <a:ext uri="{FF2B5EF4-FFF2-40B4-BE49-F238E27FC236}">
                <a16:creationId xmlns:a16="http://schemas.microsoft.com/office/drawing/2014/main" id="{4E034F5A-9A61-483B-A734-C12222B5A344}"/>
              </a:ext>
            </a:extLst>
          </p:cNvPr>
          <p:cNvSpPr>
            <a:spLocks noGrp="1"/>
          </p:cNvSpPr>
          <p:nvPr>
            <p:ph idx="1"/>
          </p:nvPr>
        </p:nvSpPr>
        <p:spPr>
          <a:xfrm>
            <a:off x="373224" y="1446245"/>
            <a:ext cx="10642647" cy="4649755"/>
          </a:xfrm>
        </p:spPr>
        <p:txBody>
          <a:bodyPr>
            <a:noAutofit/>
          </a:bodyPr>
          <a:lstStyle/>
          <a:p>
            <a:r>
              <a:rPr lang="en-GB" sz="2800" dirty="0"/>
              <a:t>Philips installs, maintains and upgrades the lighting system, maintaining responsibility for reusing/ recycling the equipment.</a:t>
            </a:r>
          </a:p>
          <a:p>
            <a:r>
              <a:rPr lang="en-GB" sz="2800" dirty="0"/>
              <a:t>The customer pays a flat service fee for the lease of the lighting system and energy usage of a specified time period.</a:t>
            </a:r>
          </a:p>
          <a:p>
            <a:r>
              <a:rPr lang="en-GB" sz="2800" dirty="0"/>
              <a:t>This model has been successfully trialled with </a:t>
            </a:r>
          </a:p>
          <a:p>
            <a:pPr marL="45720" indent="0">
              <a:buNone/>
            </a:pPr>
            <a:r>
              <a:rPr lang="en-GB" sz="2800" dirty="0"/>
              <a:t>high-profile clients (e.g. National Union of Students) </a:t>
            </a:r>
            <a:endParaRPr lang="en-GB" sz="2800" b="1" dirty="0"/>
          </a:p>
          <a:p>
            <a:r>
              <a:rPr lang="en-GB" sz="2800" b="1" dirty="0"/>
              <a:t>Features: </a:t>
            </a:r>
          </a:p>
          <a:p>
            <a:pPr lvl="1"/>
            <a:r>
              <a:rPr lang="en-GB" sz="2800" dirty="0"/>
              <a:t>Circular value chain</a:t>
            </a:r>
          </a:p>
          <a:p>
            <a:pPr lvl="1"/>
            <a:r>
              <a:rPr lang="en-GB" sz="2800" dirty="0"/>
              <a:t>recovery and collection</a:t>
            </a:r>
          </a:p>
          <a:p>
            <a:pPr lvl="1"/>
            <a:r>
              <a:rPr lang="en-GB" sz="2800" dirty="0"/>
              <a:t>product service systems</a:t>
            </a:r>
          </a:p>
        </p:txBody>
      </p:sp>
      <p:pic>
        <p:nvPicPr>
          <p:cNvPr id="5" name="Picture 4">
            <a:extLst>
              <a:ext uri="{FF2B5EF4-FFF2-40B4-BE49-F238E27FC236}">
                <a16:creationId xmlns:a16="http://schemas.microsoft.com/office/drawing/2014/main" id="{618FF1A5-A4EC-F54C-91B3-2EDBFCEB56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8262" y="418490"/>
            <a:ext cx="1401560" cy="290780"/>
          </a:xfrm>
          <a:prstGeom prst="rect">
            <a:avLst/>
          </a:prstGeom>
        </p:spPr>
      </p:pic>
    </p:spTree>
    <p:extLst>
      <p:ext uri="{BB962C8B-B14F-4D97-AF65-F5344CB8AC3E}">
        <p14:creationId xmlns:p14="http://schemas.microsoft.com/office/powerpoint/2010/main" val="2092129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rPr>
              <a:t>ECOR </a:t>
            </a:r>
            <a:r>
              <a:rPr lang="en-GB" dirty="0">
                <a:solidFill>
                  <a:schemeClr val="tx1"/>
                </a:solidFill>
              </a:rPr>
              <a:t>(ecorglobal.com)</a:t>
            </a:r>
          </a:p>
        </p:txBody>
      </p:sp>
      <p:sp>
        <p:nvSpPr>
          <p:cNvPr id="3" name="Content Placeholder 2"/>
          <p:cNvSpPr>
            <a:spLocks noGrp="1"/>
          </p:cNvSpPr>
          <p:nvPr>
            <p:ph idx="1"/>
          </p:nvPr>
        </p:nvSpPr>
        <p:spPr>
          <a:xfrm>
            <a:off x="457200" y="2057400"/>
            <a:ext cx="10558671" cy="4038600"/>
          </a:xfrm>
        </p:spPr>
        <p:txBody>
          <a:bodyPr>
            <a:noAutofit/>
          </a:bodyPr>
          <a:lstStyle/>
          <a:p>
            <a:pPr>
              <a:spcBef>
                <a:spcPts val="0"/>
              </a:spcBef>
            </a:pPr>
            <a:r>
              <a:rPr lang="en-GB" sz="2800" dirty="0"/>
              <a:t>ECOR is an advanced sustainable building and design material designed to be 100% recycled, recyclable, non-toxic and certified bio-based</a:t>
            </a:r>
          </a:p>
          <a:p>
            <a:pPr>
              <a:spcBef>
                <a:spcPts val="0"/>
              </a:spcBef>
            </a:pPr>
            <a:r>
              <a:rPr lang="en-GB" sz="2800" dirty="0"/>
              <a:t>Made from waste cellulose fibres (from cardboard, paper etc.) plus heat and pressure, it can provide an alternative to timber, plywood, corrugated cardboard and plastics</a:t>
            </a:r>
          </a:p>
          <a:p>
            <a:r>
              <a:rPr lang="en-GB" sz="2800" dirty="0"/>
              <a:t>Features:</a:t>
            </a:r>
            <a:r>
              <a:rPr lang="en-GB" sz="2800" b="1" dirty="0"/>
              <a:t> </a:t>
            </a:r>
          </a:p>
          <a:p>
            <a:pPr lvl="1"/>
            <a:r>
              <a:rPr lang="en-GB" sz="2800" dirty="0"/>
              <a:t>Circular value chain</a:t>
            </a:r>
          </a:p>
          <a:p>
            <a:pPr lvl="1"/>
            <a:r>
              <a:rPr lang="en-GB" sz="2800" dirty="0"/>
              <a:t>recovery and collection including industrial symbiosis</a:t>
            </a:r>
          </a:p>
        </p:txBody>
      </p:sp>
      <p:pic>
        <p:nvPicPr>
          <p:cNvPr id="4" name="Picture 3">
            <a:extLst>
              <a:ext uri="{FF2B5EF4-FFF2-40B4-BE49-F238E27FC236}">
                <a16:creationId xmlns:a16="http://schemas.microsoft.com/office/drawing/2014/main" id="{ABD6EAFC-47AF-D14A-A184-8EB84AF3B7B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68" b="97997" l="2004" r="89938">
                        <a14:foregroundMark x1="15984" y1="5407" x2="15984" y2="5407"/>
                        <a14:foregroundMark x1="19323" y1="11482" x2="19323" y2="11482"/>
                        <a14:foregroundMark x1="3161" y1="1535" x2="3161" y2="1535"/>
                        <a14:foregroundMark x1="5298" y1="1535" x2="5298" y2="1535"/>
                        <a14:foregroundMark x1="2716" y1="668" x2="2716" y2="668"/>
                        <a14:foregroundMark x1="3740" y1="6943" x2="757" y2="24766"/>
                        <a14:foregroundMark x1="757" y1="24766" x2="4497" y2="45194"/>
                        <a14:foregroundMark x1="4497" y1="45194" x2="3562" y2="94993"/>
                        <a14:foregroundMark x1="12244" y1="868" x2="46899" y2="23811"/>
                        <a14:foregroundMark x1="61214" y1="34341" x2="14426" y2="94593"/>
                        <a14:foregroundMark x1="14426" y1="94593" x2="9350" y2="98064"/>
                        <a14:foregroundMark x1="2004" y1="6475" x2="33037" y2="20961"/>
                        <a14:foregroundMark x1="23197" y1="23832" x2="23197" y2="23832"/>
                        <a14:foregroundMark x1="33037" y1="36115" x2="33037" y2="36115"/>
                        <a14:foregroundMark x1="44880" y1="38518" x2="44880" y2="38518"/>
                        <a14:foregroundMark x1="12511" y1="73364" x2="39359" y2="57276"/>
                        <a14:foregroundMark x1="39359" y1="57276" x2="39804" y2="55808"/>
                        <a14:foregroundMark x1="24354" y1="58011" x2="36687" y2="46462"/>
                        <a14:foregroundMark x1="36687" y1="46462" x2="39092" y2="40254"/>
                        <a14:backgroundMark x1="60151" y1="33111" x2="60151" y2="33111"/>
                        <a14:backgroundMark x1="60730" y1="33578" x2="60730" y2="33578"/>
                        <a14:backgroundMark x1="60597" y1="33578" x2="60597" y2="33578"/>
                        <a14:backgroundMark x1="61086" y1="33645" x2="60374" y2="33311"/>
                        <a14:backgroundMark x1="61443" y1="33645" x2="60819" y2="33311"/>
                        <a14:backgroundMark x1="59973" y1="33111" x2="47952" y2="23364"/>
                        <a14:backgroundMark x1="50401" y1="26035" x2="41941" y2="18625"/>
                        <a14:backgroundMark x1="46928" y1="23965" x2="39849" y2="18625"/>
                        <a14:backgroundMark x1="46928" y1="23832" x2="46928" y2="23832"/>
                        <a14:backgroundMark x1="47507" y1="23965" x2="46794" y2="23498"/>
                      </a14:backgroundRemoval>
                    </a14:imgEffect>
                  </a14:imgLayer>
                </a14:imgProps>
              </a:ext>
            </a:extLst>
          </a:blip>
          <a:stretch>
            <a:fillRect/>
          </a:stretch>
        </p:blipFill>
        <p:spPr>
          <a:xfrm>
            <a:off x="10017403" y="4198950"/>
            <a:ext cx="2063193" cy="2125387"/>
          </a:xfrm>
          <a:prstGeom prst="rect">
            <a:avLst/>
          </a:prstGeom>
        </p:spPr>
      </p:pic>
      <p:pic>
        <p:nvPicPr>
          <p:cNvPr id="6" name="Picture 5">
            <a:extLst>
              <a:ext uri="{FF2B5EF4-FFF2-40B4-BE49-F238E27FC236}">
                <a16:creationId xmlns:a16="http://schemas.microsoft.com/office/drawing/2014/main" id="{A3E2B90D-E8D8-3D45-93F4-A442353CC319}"/>
              </a:ext>
            </a:extLst>
          </p:cNvPr>
          <p:cNvPicPr>
            <a:picLocks noChangeAspect="1"/>
          </p:cNvPicPr>
          <p:nvPr/>
        </p:nvPicPr>
        <p:blipFill>
          <a:blip r:embed="rId5"/>
          <a:stretch>
            <a:fillRect/>
          </a:stretch>
        </p:blipFill>
        <p:spPr>
          <a:xfrm>
            <a:off x="457200" y="354173"/>
            <a:ext cx="1371600" cy="419415"/>
          </a:xfrm>
          <a:prstGeom prst="rect">
            <a:avLst/>
          </a:prstGeom>
        </p:spPr>
      </p:pic>
    </p:spTree>
    <p:extLst>
      <p:ext uri="{BB962C8B-B14F-4D97-AF65-F5344CB8AC3E}">
        <p14:creationId xmlns:p14="http://schemas.microsoft.com/office/powerpoint/2010/main" val="36945303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0614-F822-49A1-9A79-A26CE5E5B688}"/>
              </a:ext>
            </a:extLst>
          </p:cNvPr>
          <p:cNvSpPr>
            <a:spLocks noGrp="1"/>
          </p:cNvSpPr>
          <p:nvPr>
            <p:ph type="title"/>
          </p:nvPr>
        </p:nvSpPr>
        <p:spPr>
          <a:xfrm>
            <a:off x="0" y="609600"/>
            <a:ext cx="11018520" cy="1356360"/>
          </a:xfrm>
        </p:spPr>
        <p:txBody>
          <a:bodyPr>
            <a:normAutofit/>
          </a:bodyPr>
          <a:lstStyle/>
          <a:p>
            <a:pPr algn="ctr"/>
            <a:r>
              <a:rPr lang="en-GB" sz="4000" b="1" dirty="0">
                <a:solidFill>
                  <a:schemeClr val="tx1"/>
                </a:solidFill>
              </a:rPr>
              <a:t>Where are we now?</a:t>
            </a:r>
          </a:p>
        </p:txBody>
      </p:sp>
      <p:sp>
        <p:nvSpPr>
          <p:cNvPr id="3" name="Content Placeholder 2">
            <a:extLst>
              <a:ext uri="{FF2B5EF4-FFF2-40B4-BE49-F238E27FC236}">
                <a16:creationId xmlns:a16="http://schemas.microsoft.com/office/drawing/2014/main" id="{A120903F-4178-4E7F-A6CF-7F6693D6E4EA}"/>
              </a:ext>
            </a:extLst>
          </p:cNvPr>
          <p:cNvSpPr>
            <a:spLocks noGrp="1"/>
          </p:cNvSpPr>
          <p:nvPr>
            <p:ph idx="1"/>
          </p:nvPr>
        </p:nvSpPr>
        <p:spPr>
          <a:xfrm>
            <a:off x="447870" y="2057400"/>
            <a:ext cx="10568002" cy="4038600"/>
          </a:xfrm>
        </p:spPr>
        <p:txBody>
          <a:bodyPr>
            <a:normAutofit/>
          </a:bodyPr>
          <a:lstStyle/>
          <a:p>
            <a:pPr>
              <a:buFont typeface="Wingdings" panose="05000000000000000000" pitchFamily="2" charset="2"/>
              <a:buChar char="v"/>
            </a:pPr>
            <a:r>
              <a:rPr lang="en-GB" sz="2800" dirty="0"/>
              <a:t>A truly circular economy lies some distance in the future, and no company can get there on its own - but if businesses take things one step at a time, they can make progress</a:t>
            </a:r>
          </a:p>
          <a:p>
            <a:endParaRPr lang="en-GB" sz="2800" dirty="0"/>
          </a:p>
          <a:p>
            <a:pPr>
              <a:buFont typeface="Wingdings" panose="05000000000000000000" pitchFamily="2" charset="2"/>
              <a:buChar char="v"/>
            </a:pPr>
            <a:r>
              <a:rPr lang="en-GB" sz="2800" dirty="0"/>
              <a:t>To transition a business to a circular economy is likely to be a gradual and iterative process</a:t>
            </a:r>
          </a:p>
          <a:p>
            <a:endParaRPr lang="en-GB" sz="2800" dirty="0"/>
          </a:p>
          <a:p>
            <a:r>
              <a:rPr lang="en-GB" sz="2800" dirty="0"/>
              <a:t>Consider the following five steps:</a:t>
            </a:r>
          </a:p>
        </p:txBody>
      </p:sp>
    </p:spTree>
    <p:extLst>
      <p:ext uri="{BB962C8B-B14F-4D97-AF65-F5344CB8AC3E}">
        <p14:creationId xmlns:p14="http://schemas.microsoft.com/office/powerpoint/2010/main" val="37355461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0 Eco Friendly Hotels - Sustainability and Green Travel - SLAYED">
            <a:hlinkClick r:id="" action="ppaction://media"/>
            <a:extLst>
              <a:ext uri="{FF2B5EF4-FFF2-40B4-BE49-F238E27FC236}">
                <a16:creationId xmlns:a16="http://schemas.microsoft.com/office/drawing/2014/main" id="{C0916E6B-167D-4241-8EE3-470F7603CF6D}"/>
              </a:ext>
            </a:extLst>
          </p:cNvPr>
          <p:cNvPicPr>
            <a:picLocks noRot="1" noChangeAspect="1"/>
          </p:cNvPicPr>
          <p:nvPr>
            <a:videoFile r:link="rId1"/>
          </p:nvPr>
        </p:nvPicPr>
        <p:blipFill>
          <a:blip r:embed="rId3"/>
          <a:stretch>
            <a:fillRect/>
          </a:stretch>
        </p:blipFill>
        <p:spPr>
          <a:xfrm>
            <a:off x="970384" y="821094"/>
            <a:ext cx="10683551" cy="5514392"/>
          </a:xfrm>
          <a:prstGeom prst="rect">
            <a:avLst/>
          </a:prstGeom>
        </p:spPr>
      </p:pic>
    </p:spTree>
    <p:extLst>
      <p:ext uri="{BB962C8B-B14F-4D97-AF65-F5344CB8AC3E}">
        <p14:creationId xmlns:p14="http://schemas.microsoft.com/office/powerpoint/2010/main" val="3237259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DACCE-2F0B-4A02-8151-4F5EB999AA99}"/>
              </a:ext>
            </a:extLst>
          </p:cNvPr>
          <p:cNvSpPr>
            <a:spLocks noGrp="1"/>
          </p:cNvSpPr>
          <p:nvPr>
            <p:ph type="title"/>
          </p:nvPr>
        </p:nvSpPr>
        <p:spPr>
          <a:xfrm>
            <a:off x="345233" y="609600"/>
            <a:ext cx="10673287" cy="1356360"/>
          </a:xfrm>
        </p:spPr>
        <p:txBody>
          <a:bodyPr>
            <a:normAutofit/>
          </a:bodyPr>
          <a:lstStyle/>
          <a:p>
            <a:pPr algn="ctr"/>
            <a:r>
              <a:rPr lang="en-GB" sz="4000" b="1" dirty="0">
                <a:solidFill>
                  <a:schemeClr val="tx1"/>
                </a:solidFill>
              </a:rPr>
              <a:t>1. What are you already doing as a hotel and hospitality business?</a:t>
            </a:r>
            <a:endParaRPr lang="en-GB" sz="4000" dirty="0">
              <a:solidFill>
                <a:schemeClr val="tx1"/>
              </a:solidFill>
            </a:endParaRPr>
          </a:p>
        </p:txBody>
      </p:sp>
      <p:sp>
        <p:nvSpPr>
          <p:cNvPr id="3" name="Content Placeholder 2">
            <a:extLst>
              <a:ext uri="{FF2B5EF4-FFF2-40B4-BE49-F238E27FC236}">
                <a16:creationId xmlns:a16="http://schemas.microsoft.com/office/drawing/2014/main" id="{C8391424-9490-4F48-A9CB-614F92045E33}"/>
              </a:ext>
            </a:extLst>
          </p:cNvPr>
          <p:cNvSpPr>
            <a:spLocks noGrp="1"/>
          </p:cNvSpPr>
          <p:nvPr>
            <p:ph idx="1"/>
          </p:nvPr>
        </p:nvSpPr>
        <p:spPr>
          <a:xfrm>
            <a:off x="494522" y="2230016"/>
            <a:ext cx="10521349" cy="3865984"/>
          </a:xfrm>
        </p:spPr>
        <p:txBody>
          <a:bodyPr>
            <a:noAutofit/>
          </a:bodyPr>
          <a:lstStyle/>
          <a:p>
            <a:pPr>
              <a:buFont typeface="Wingdings" panose="05000000000000000000" pitchFamily="2" charset="2"/>
              <a:buChar char="v"/>
            </a:pPr>
            <a:r>
              <a:rPr lang="en-GB" sz="2800" dirty="0"/>
              <a:t>All hotel and hospitality businesses should review current activities to see what they are already doing that could be considered to demonstrate ‘circular thinking’. </a:t>
            </a:r>
          </a:p>
          <a:p>
            <a:pPr>
              <a:buFont typeface="Wingdings" panose="05000000000000000000" pitchFamily="2" charset="2"/>
              <a:buChar char="v"/>
            </a:pPr>
            <a:r>
              <a:rPr lang="en-GB" sz="2800" dirty="0"/>
              <a:t>Look across all business units and include operations as well as products and services </a:t>
            </a:r>
          </a:p>
          <a:p>
            <a:pPr>
              <a:buFont typeface="Wingdings" panose="05000000000000000000" pitchFamily="2" charset="2"/>
              <a:buChar char="v"/>
            </a:pPr>
            <a:r>
              <a:rPr lang="en-GB" sz="2800" dirty="0"/>
              <a:t>They should examine the business model for a circular economy discussed earlier in this presentation</a:t>
            </a:r>
          </a:p>
          <a:p>
            <a:pPr>
              <a:buFont typeface="Wingdings" panose="05000000000000000000" pitchFamily="2" charset="2"/>
              <a:buChar char="v"/>
            </a:pPr>
            <a:r>
              <a:rPr lang="en-GB" sz="2800" dirty="0"/>
              <a:t>Begin with a clear understanding of what ‘circular economy’ means – and a succinct way of communicating it across the business</a:t>
            </a:r>
          </a:p>
        </p:txBody>
      </p:sp>
    </p:spTree>
    <p:extLst>
      <p:ext uri="{BB962C8B-B14F-4D97-AF65-F5344CB8AC3E}">
        <p14:creationId xmlns:p14="http://schemas.microsoft.com/office/powerpoint/2010/main" val="1032787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7D9F-1363-4FD6-B417-92D37C6DF49F}"/>
              </a:ext>
            </a:extLst>
          </p:cNvPr>
          <p:cNvSpPr>
            <a:spLocks noGrp="1"/>
          </p:cNvSpPr>
          <p:nvPr>
            <p:ph type="title"/>
          </p:nvPr>
        </p:nvSpPr>
        <p:spPr>
          <a:xfrm>
            <a:off x="317241" y="609600"/>
            <a:ext cx="10701279" cy="1356360"/>
          </a:xfrm>
        </p:spPr>
        <p:txBody>
          <a:bodyPr>
            <a:normAutofit/>
          </a:bodyPr>
          <a:lstStyle/>
          <a:p>
            <a:pPr algn="ctr"/>
            <a:r>
              <a:rPr lang="en-GB" sz="4000" b="1" dirty="0">
                <a:solidFill>
                  <a:schemeClr val="tx1"/>
                </a:solidFill>
              </a:rPr>
              <a:t>2. Engage their key stakeholders and assess their knowledge and understanding</a:t>
            </a:r>
            <a:endParaRPr lang="en-GB" sz="4000" dirty="0">
              <a:solidFill>
                <a:schemeClr val="tx1"/>
              </a:solidFill>
            </a:endParaRPr>
          </a:p>
        </p:txBody>
      </p:sp>
      <p:sp>
        <p:nvSpPr>
          <p:cNvPr id="3" name="Content Placeholder 2">
            <a:extLst>
              <a:ext uri="{FF2B5EF4-FFF2-40B4-BE49-F238E27FC236}">
                <a16:creationId xmlns:a16="http://schemas.microsoft.com/office/drawing/2014/main" id="{05377403-29FC-4132-88EB-8342F03416E8}"/>
              </a:ext>
            </a:extLst>
          </p:cNvPr>
          <p:cNvSpPr>
            <a:spLocks noGrp="1"/>
          </p:cNvSpPr>
          <p:nvPr>
            <p:ph idx="1"/>
          </p:nvPr>
        </p:nvSpPr>
        <p:spPr>
          <a:xfrm>
            <a:off x="522514" y="1965960"/>
            <a:ext cx="10493357" cy="4130040"/>
          </a:xfrm>
        </p:spPr>
        <p:txBody>
          <a:bodyPr>
            <a:normAutofit/>
          </a:bodyPr>
          <a:lstStyle/>
          <a:p>
            <a:pPr>
              <a:buFont typeface="Wingdings" panose="05000000000000000000" pitchFamily="2" charset="2"/>
              <a:buChar char="v"/>
            </a:pPr>
            <a:r>
              <a:rPr lang="en-GB" sz="2800" dirty="0"/>
              <a:t>The business should engage with key stakeholders to assess their understanding of circular thinking</a:t>
            </a:r>
          </a:p>
          <a:p>
            <a:pPr>
              <a:buFont typeface="Wingdings" panose="05000000000000000000" pitchFamily="2" charset="2"/>
              <a:buChar char="v"/>
            </a:pPr>
            <a:r>
              <a:rPr lang="en-GB" sz="2800" dirty="0"/>
              <a:t>People need to grasp how wide-ranging and powerful a concept this is – it’s about far more than simply reducing waste and closing loops or leasing products instead of selling them, although these could all be important contributors</a:t>
            </a:r>
          </a:p>
          <a:p>
            <a:pPr>
              <a:buFont typeface="Wingdings" panose="05000000000000000000" pitchFamily="2" charset="2"/>
              <a:buChar char="v"/>
            </a:pPr>
            <a:r>
              <a:rPr lang="en-GB" sz="2800" dirty="0"/>
              <a:t>One way of getting people engaged could be to get colleagues thinking about where the business currently has high costs</a:t>
            </a:r>
            <a:endParaRPr lang="en-GB" sz="2800" b="1" dirty="0"/>
          </a:p>
          <a:p>
            <a:endParaRPr lang="en-GB" dirty="0"/>
          </a:p>
        </p:txBody>
      </p:sp>
    </p:spTree>
    <p:extLst>
      <p:ext uri="{BB962C8B-B14F-4D97-AF65-F5344CB8AC3E}">
        <p14:creationId xmlns:p14="http://schemas.microsoft.com/office/powerpoint/2010/main" val="23447813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C84B-DDD7-4D3D-AA7F-27A9C0D6D84B}"/>
              </a:ext>
            </a:extLst>
          </p:cNvPr>
          <p:cNvSpPr>
            <a:spLocks noGrp="1"/>
          </p:cNvSpPr>
          <p:nvPr>
            <p:ph type="title"/>
          </p:nvPr>
        </p:nvSpPr>
        <p:spPr>
          <a:xfrm>
            <a:off x="326571" y="289249"/>
            <a:ext cx="10691949" cy="1676711"/>
          </a:xfrm>
        </p:spPr>
        <p:txBody>
          <a:bodyPr>
            <a:normAutofit/>
          </a:bodyPr>
          <a:lstStyle/>
          <a:p>
            <a:pPr algn="ctr"/>
            <a:r>
              <a:rPr lang="en-GB" sz="4000" b="1" dirty="0">
                <a:solidFill>
                  <a:schemeClr val="tx1"/>
                </a:solidFill>
              </a:rPr>
              <a:t>3. Establish Circular Economy Champions</a:t>
            </a:r>
            <a:endParaRPr lang="en-GB" sz="4000" dirty="0">
              <a:solidFill>
                <a:schemeClr val="tx1"/>
              </a:solidFill>
            </a:endParaRPr>
          </a:p>
        </p:txBody>
      </p:sp>
      <p:sp>
        <p:nvSpPr>
          <p:cNvPr id="3" name="Content Placeholder 2">
            <a:extLst>
              <a:ext uri="{FF2B5EF4-FFF2-40B4-BE49-F238E27FC236}">
                <a16:creationId xmlns:a16="http://schemas.microsoft.com/office/drawing/2014/main" id="{76CC3654-73CC-40EB-A8E9-3860649D9506}"/>
              </a:ext>
            </a:extLst>
          </p:cNvPr>
          <p:cNvSpPr>
            <a:spLocks noGrp="1"/>
          </p:cNvSpPr>
          <p:nvPr>
            <p:ph idx="1"/>
          </p:nvPr>
        </p:nvSpPr>
        <p:spPr>
          <a:xfrm>
            <a:off x="774441" y="1782147"/>
            <a:ext cx="10608906" cy="4516016"/>
          </a:xfrm>
        </p:spPr>
        <p:txBody>
          <a:bodyPr>
            <a:noAutofit/>
          </a:bodyPr>
          <a:lstStyle/>
          <a:p>
            <a:pPr marL="0" indent="0">
              <a:buNone/>
            </a:pPr>
            <a:r>
              <a:rPr lang="en-GB" sz="2400" b="1" dirty="0"/>
              <a:t>Convene a group involving all levels of staff that cuts across operations and products/services, including key influencers</a:t>
            </a:r>
          </a:p>
          <a:p>
            <a:r>
              <a:rPr lang="en-GB" sz="2400" dirty="0"/>
              <a:t>This group could:</a:t>
            </a:r>
          </a:p>
          <a:p>
            <a:pPr lvl="1">
              <a:buFont typeface="Wingdings" panose="05000000000000000000" pitchFamily="2" charset="2"/>
              <a:buChar char="v"/>
            </a:pPr>
            <a:r>
              <a:rPr lang="en-GB" sz="2400" dirty="0"/>
              <a:t>Review what has already happened in the circular economy domain, creating a shared understanding of what worked, what didn’t and why and what is currently planned</a:t>
            </a:r>
          </a:p>
          <a:p>
            <a:pPr lvl="1">
              <a:buFont typeface="Wingdings" panose="05000000000000000000" pitchFamily="2" charset="2"/>
              <a:buChar char="v"/>
            </a:pPr>
            <a:r>
              <a:rPr lang="en-GB" sz="2400" dirty="0"/>
              <a:t>Create a shared understanding of what circular thinking means for the business as it is now and start to develop more visionary thinking about what a fully circular version of the business might look like</a:t>
            </a:r>
          </a:p>
          <a:p>
            <a:pPr lvl="1">
              <a:buFont typeface="Wingdings" panose="05000000000000000000" pitchFamily="2" charset="2"/>
              <a:buChar char="v"/>
            </a:pPr>
            <a:r>
              <a:rPr lang="en-GB" sz="2400" dirty="0"/>
              <a:t>Identify key areas for collaboration and represent the company on relevant sector working groups to help solve common challenges</a:t>
            </a:r>
          </a:p>
        </p:txBody>
      </p:sp>
    </p:spTree>
    <p:extLst>
      <p:ext uri="{BB962C8B-B14F-4D97-AF65-F5344CB8AC3E}">
        <p14:creationId xmlns:p14="http://schemas.microsoft.com/office/powerpoint/2010/main" val="29425692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7BD-DBD7-4606-83B1-1E1319C87473}"/>
              </a:ext>
            </a:extLst>
          </p:cNvPr>
          <p:cNvSpPr>
            <a:spLocks noGrp="1"/>
          </p:cNvSpPr>
          <p:nvPr>
            <p:ph type="title"/>
          </p:nvPr>
        </p:nvSpPr>
        <p:spPr>
          <a:xfrm>
            <a:off x="335902" y="609600"/>
            <a:ext cx="10682618" cy="1356360"/>
          </a:xfrm>
        </p:spPr>
        <p:txBody>
          <a:bodyPr>
            <a:normAutofit/>
          </a:bodyPr>
          <a:lstStyle/>
          <a:p>
            <a:pPr algn="ctr"/>
            <a:r>
              <a:rPr lang="en-GB" sz="4000" b="1" dirty="0">
                <a:solidFill>
                  <a:schemeClr val="tx1"/>
                </a:solidFill>
              </a:rPr>
              <a:t>4. Create Medium-Term plans and </a:t>
            </a:r>
            <a:br>
              <a:rPr lang="en-GB" sz="4000" b="1" dirty="0">
                <a:solidFill>
                  <a:schemeClr val="tx1"/>
                </a:solidFill>
              </a:rPr>
            </a:br>
            <a:r>
              <a:rPr lang="en-GB" sz="4000" b="1" dirty="0">
                <a:solidFill>
                  <a:schemeClr val="tx1"/>
                </a:solidFill>
              </a:rPr>
              <a:t>a Longer-Term vision</a:t>
            </a:r>
            <a:endParaRPr lang="en-GB" sz="4000" dirty="0">
              <a:solidFill>
                <a:schemeClr val="tx1"/>
              </a:solidFill>
            </a:endParaRPr>
          </a:p>
        </p:txBody>
      </p:sp>
      <p:sp>
        <p:nvSpPr>
          <p:cNvPr id="3" name="Content Placeholder 2">
            <a:extLst>
              <a:ext uri="{FF2B5EF4-FFF2-40B4-BE49-F238E27FC236}">
                <a16:creationId xmlns:a16="http://schemas.microsoft.com/office/drawing/2014/main" id="{0CAA0003-B13B-49FD-BD97-CAD93A7DB8AB}"/>
              </a:ext>
            </a:extLst>
          </p:cNvPr>
          <p:cNvSpPr>
            <a:spLocks noGrp="1"/>
          </p:cNvSpPr>
          <p:nvPr>
            <p:ph idx="1"/>
          </p:nvPr>
        </p:nvSpPr>
        <p:spPr>
          <a:xfrm>
            <a:off x="419879" y="1965960"/>
            <a:ext cx="10334736" cy="4005943"/>
          </a:xfrm>
        </p:spPr>
        <p:txBody>
          <a:bodyPr>
            <a:noAutofit/>
          </a:bodyPr>
          <a:lstStyle/>
          <a:p>
            <a:r>
              <a:rPr lang="en-GB" sz="2800" dirty="0"/>
              <a:t>Working group members could also be responsible for developing circular approaches internally – perhaps in the form of a roadmap with 1 year, 3 year and 10-year destinations</a:t>
            </a:r>
          </a:p>
          <a:p>
            <a:endParaRPr lang="en-GB" sz="2800" dirty="0"/>
          </a:p>
          <a:p>
            <a:pPr lvl="1">
              <a:buFont typeface="Wingdings" panose="05000000000000000000" pitchFamily="2" charset="2"/>
              <a:buChar char="v"/>
            </a:pPr>
            <a:r>
              <a:rPr lang="en-GB" sz="2800" b="1" dirty="0"/>
              <a:t>1-3 year plan </a:t>
            </a:r>
          </a:p>
          <a:p>
            <a:pPr lvl="1"/>
            <a:endParaRPr lang="en-GB" sz="2800" b="1" dirty="0"/>
          </a:p>
          <a:p>
            <a:pPr lvl="1">
              <a:buFont typeface="Wingdings" panose="05000000000000000000" pitchFamily="2" charset="2"/>
              <a:buChar char="v"/>
            </a:pPr>
            <a:r>
              <a:rPr lang="en-GB" sz="2800" b="1" dirty="0"/>
              <a:t>3-5 year plan </a:t>
            </a:r>
          </a:p>
          <a:p>
            <a:pPr lvl="1"/>
            <a:endParaRPr lang="en-GB" sz="2800" b="1" dirty="0"/>
          </a:p>
          <a:p>
            <a:pPr lvl="1">
              <a:buFont typeface="Wingdings" panose="05000000000000000000" pitchFamily="2" charset="2"/>
              <a:buChar char="v"/>
            </a:pPr>
            <a:r>
              <a:rPr lang="en-GB" sz="2800" b="1" dirty="0"/>
              <a:t>10-year vision</a:t>
            </a:r>
            <a:endParaRPr lang="en-GB" sz="2800" dirty="0"/>
          </a:p>
        </p:txBody>
      </p:sp>
    </p:spTree>
    <p:extLst>
      <p:ext uri="{BB962C8B-B14F-4D97-AF65-F5344CB8AC3E}">
        <p14:creationId xmlns:p14="http://schemas.microsoft.com/office/powerpoint/2010/main" val="33150628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3C799-35F5-464B-B586-47AD30451CD3}"/>
              </a:ext>
            </a:extLst>
          </p:cNvPr>
          <p:cNvSpPr>
            <a:spLocks noGrp="1"/>
          </p:cNvSpPr>
          <p:nvPr>
            <p:ph type="title"/>
          </p:nvPr>
        </p:nvSpPr>
        <p:spPr/>
        <p:txBody>
          <a:bodyPr/>
          <a:lstStyle/>
          <a:p>
            <a:pPr algn="ctr"/>
            <a:r>
              <a:rPr lang="en-GB" sz="4000" b="1" dirty="0">
                <a:solidFill>
                  <a:schemeClr val="tx1"/>
                </a:solidFill>
              </a:rPr>
              <a:t>5. Decide where to Lead </a:t>
            </a:r>
            <a:br>
              <a:rPr lang="en-GB" sz="4000" b="1" dirty="0">
                <a:solidFill>
                  <a:schemeClr val="tx1"/>
                </a:solidFill>
              </a:rPr>
            </a:br>
            <a:r>
              <a:rPr lang="en-GB" sz="4000" b="1" dirty="0">
                <a:solidFill>
                  <a:schemeClr val="tx1"/>
                </a:solidFill>
              </a:rPr>
              <a:t>and where to Follow</a:t>
            </a:r>
            <a:endParaRPr lang="en-GB" sz="4000" dirty="0">
              <a:solidFill>
                <a:schemeClr val="tx1"/>
              </a:solidFill>
            </a:endParaRPr>
          </a:p>
        </p:txBody>
      </p:sp>
      <p:sp>
        <p:nvSpPr>
          <p:cNvPr id="3" name="Content Placeholder 2">
            <a:extLst>
              <a:ext uri="{FF2B5EF4-FFF2-40B4-BE49-F238E27FC236}">
                <a16:creationId xmlns:a16="http://schemas.microsoft.com/office/drawing/2014/main" id="{ACF28FF6-1AB9-4390-9319-01439EBAF735}"/>
              </a:ext>
            </a:extLst>
          </p:cNvPr>
          <p:cNvSpPr>
            <a:spLocks noGrp="1"/>
          </p:cNvSpPr>
          <p:nvPr>
            <p:ph idx="1"/>
          </p:nvPr>
        </p:nvSpPr>
        <p:spPr/>
        <p:txBody>
          <a:bodyPr>
            <a:noAutofit/>
          </a:bodyPr>
          <a:lstStyle/>
          <a:p>
            <a:pPr>
              <a:buFont typeface="Wingdings" panose="05000000000000000000" pitchFamily="2" charset="2"/>
              <a:buChar char="v"/>
            </a:pPr>
            <a:r>
              <a:rPr lang="en-GB" sz="2800" dirty="0"/>
              <a:t>It won’t be possible for any business to solve all the challenges it faces to becoming more circular. Many issues can only be solved by collaboration among different businesses and sectors, throughout value chains and even among different national governments</a:t>
            </a:r>
          </a:p>
          <a:p>
            <a:pPr>
              <a:buFont typeface="Wingdings" panose="05000000000000000000" pitchFamily="2" charset="2"/>
              <a:buChar char="v"/>
            </a:pPr>
            <a:r>
              <a:rPr lang="en-GB" sz="2800" dirty="0"/>
              <a:t>Decide where </a:t>
            </a:r>
            <a:r>
              <a:rPr lang="en-GB" sz="2800" b="1" dirty="0"/>
              <a:t>you</a:t>
            </a:r>
            <a:r>
              <a:rPr lang="en-GB" sz="2800" dirty="0"/>
              <a:t> can be a leader – championing an issue, bringing real expertise and achievement to the table, and sharing your success</a:t>
            </a:r>
          </a:p>
        </p:txBody>
      </p:sp>
    </p:spTree>
    <p:extLst>
      <p:ext uri="{BB962C8B-B14F-4D97-AF65-F5344CB8AC3E}">
        <p14:creationId xmlns:p14="http://schemas.microsoft.com/office/powerpoint/2010/main" val="3210087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E955-B7FC-43FF-801B-FF2726A842DC}"/>
              </a:ext>
            </a:extLst>
          </p:cNvPr>
          <p:cNvSpPr>
            <a:spLocks noGrp="1"/>
          </p:cNvSpPr>
          <p:nvPr>
            <p:ph type="title"/>
          </p:nvPr>
        </p:nvSpPr>
        <p:spPr>
          <a:xfrm>
            <a:off x="1143000" y="609600"/>
            <a:ext cx="9875520" cy="883298"/>
          </a:xfrm>
        </p:spPr>
        <p:txBody>
          <a:bodyPr/>
          <a:lstStyle/>
          <a:p>
            <a:r>
              <a:rPr lang="en-GB" b="1" dirty="0"/>
              <a:t>Assignment 1 – The Circular Economy </a:t>
            </a:r>
          </a:p>
        </p:txBody>
      </p:sp>
      <p:graphicFrame>
        <p:nvGraphicFramePr>
          <p:cNvPr id="4" name="Content Placeholder 3">
            <a:extLst>
              <a:ext uri="{FF2B5EF4-FFF2-40B4-BE49-F238E27FC236}">
                <a16:creationId xmlns:a16="http://schemas.microsoft.com/office/drawing/2014/main" id="{5266BDD1-868F-4373-AC26-EC8DB06310B6}"/>
              </a:ext>
            </a:extLst>
          </p:cNvPr>
          <p:cNvGraphicFramePr>
            <a:graphicFrameLocks noGrp="1"/>
          </p:cNvGraphicFramePr>
          <p:nvPr>
            <p:ph idx="1"/>
            <p:extLst>
              <p:ext uri="{D42A27DB-BD31-4B8C-83A1-F6EECF244321}">
                <p14:modId xmlns:p14="http://schemas.microsoft.com/office/powerpoint/2010/main" val="2311892313"/>
              </p:ext>
            </p:extLst>
          </p:nvPr>
        </p:nvGraphicFramePr>
        <p:xfrm>
          <a:off x="289249" y="1744825"/>
          <a:ext cx="11700588" cy="4917232"/>
        </p:xfrm>
        <a:graphic>
          <a:graphicData uri="http://schemas.openxmlformats.org/drawingml/2006/table">
            <a:tbl>
              <a:tblPr>
                <a:tableStyleId>{5C22544A-7EE6-4342-B048-85BDC9FD1C3A}</a:tableStyleId>
              </a:tblPr>
              <a:tblGrid>
                <a:gridCol w="11700588">
                  <a:extLst>
                    <a:ext uri="{9D8B030D-6E8A-4147-A177-3AD203B41FA5}">
                      <a16:colId xmlns:a16="http://schemas.microsoft.com/office/drawing/2014/main" val="1760029673"/>
                    </a:ext>
                  </a:extLst>
                </a:gridCol>
              </a:tblGrid>
              <a:tr h="4917232">
                <a:tc>
                  <a:txBody>
                    <a:bodyPr/>
                    <a:lstStyle/>
                    <a:p>
                      <a:pPr>
                        <a:lnSpc>
                          <a:spcPct val="115000"/>
                        </a:lnSpc>
                        <a:spcAft>
                          <a:spcPts val="0"/>
                        </a:spcAft>
                      </a:pPr>
                      <a:r>
                        <a:rPr lang="en-GB" sz="2800" dirty="0">
                          <a:effectLst/>
                        </a:rPr>
                        <a:t>Outline what Sustainability and the Circular Economy means to the Hotel and Hospitality industry, using case studies to illustrate in detail how the Hotel and Hospitality industry is adapting to changing practices to create a ‘greener’ environment for their guests. </a:t>
                      </a:r>
                    </a:p>
                    <a:p>
                      <a:pPr>
                        <a:lnSpc>
                          <a:spcPct val="115000"/>
                        </a:lnSpc>
                        <a:spcAft>
                          <a:spcPts val="0"/>
                        </a:spcAft>
                      </a:pPr>
                      <a:r>
                        <a:rPr lang="en-GB" sz="2800" dirty="0">
                          <a:effectLst/>
                        </a:rPr>
                        <a:t> </a:t>
                      </a:r>
                    </a:p>
                    <a:p>
                      <a:pPr>
                        <a:lnSpc>
                          <a:spcPct val="115000"/>
                        </a:lnSpc>
                        <a:spcAft>
                          <a:spcPts val="0"/>
                        </a:spcAft>
                      </a:pPr>
                      <a:r>
                        <a:rPr lang="en-GB" sz="2800" dirty="0">
                          <a:effectLst/>
                        </a:rPr>
                        <a:t>Present your findings via a ten-minute presentation to a group of your peers 25%</a:t>
                      </a:r>
                    </a:p>
                    <a:p>
                      <a:pPr>
                        <a:lnSpc>
                          <a:spcPct val="115000"/>
                        </a:lnSpc>
                        <a:spcAft>
                          <a:spcPts val="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2000 Word Assignment 75% </a:t>
                      </a:r>
                    </a:p>
                    <a:p>
                      <a:pPr>
                        <a:lnSpc>
                          <a:spcPct val="115000"/>
                        </a:lnSpc>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DEADLINE – March 16</a:t>
                      </a:r>
                      <a:r>
                        <a:rPr lang="en-GB" sz="2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800" dirty="0">
                          <a:effectLst/>
                          <a:latin typeface="Calibri" panose="020F0502020204030204" pitchFamily="34" charset="0"/>
                          <a:ea typeface="Calibri" panose="020F0502020204030204" pitchFamily="34" charset="0"/>
                          <a:cs typeface="Times New Roman" panose="02020603050405020304" pitchFamily="18" charset="0"/>
                        </a:rPr>
                        <a:t> 2020</a:t>
                      </a:r>
                    </a:p>
                  </a:txBody>
                  <a:tcPr marL="68580" marR="68580" marT="0" marB="0"/>
                </a:tc>
                <a:extLst>
                  <a:ext uri="{0D108BD9-81ED-4DB2-BD59-A6C34878D82A}">
                    <a16:rowId xmlns:a16="http://schemas.microsoft.com/office/drawing/2014/main" val="2770320016"/>
                  </a:ext>
                </a:extLst>
              </a:tr>
            </a:tbl>
          </a:graphicData>
        </a:graphic>
      </p:graphicFrame>
    </p:spTree>
    <p:extLst>
      <p:ext uri="{BB962C8B-B14F-4D97-AF65-F5344CB8AC3E}">
        <p14:creationId xmlns:p14="http://schemas.microsoft.com/office/powerpoint/2010/main" val="1942523487"/>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2.xml><?xml version="1.0" encoding="utf-8"?>
<ds:datastoreItem xmlns:ds="http://schemas.openxmlformats.org/officeDocument/2006/customXml" ds:itemID="{9557C456-CC1D-4991-B397-26B0CCF834E5}">
  <ds:schemaRefs>
    <ds:schemaRef ds:uri="http://schemas.openxmlformats.org/package/2006/metadata/core-properties"/>
    <ds:schemaRef ds:uri="16c05727-aa75-4e4a-9b5f-8a80a1165891"/>
    <ds:schemaRef ds:uri="http://purl.org/dc/terms/"/>
    <ds:schemaRef ds:uri="http://schemas.microsoft.com/office/2006/documentManagement/types"/>
    <ds:schemaRef ds:uri="http://www.w3.org/XML/1998/namespace"/>
    <ds:schemaRef ds:uri="http://purl.org/dc/elements/1.1/"/>
    <ds:schemaRef ds:uri="http://schemas.microsoft.com/office/2006/metadata/properties"/>
    <ds:schemaRef ds:uri="http://schemas.microsoft.com/office/infopath/2007/PartnerControls"/>
    <ds:schemaRef ds:uri="71af3243-3dd4-4a8d-8c0d-dd76da1f02a5"/>
    <ds:schemaRef ds:uri="http://purl.org/dc/dcmitype/"/>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4562</Words>
  <Application>Microsoft Office PowerPoint</Application>
  <PresentationFormat>Widescreen</PresentationFormat>
  <Paragraphs>345</Paragraphs>
  <Slides>41</Slides>
  <Notes>35</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Calibri</vt:lpstr>
      <vt:lpstr>Corbel</vt:lpstr>
      <vt:lpstr>FSMePro-Bold</vt:lpstr>
      <vt:lpstr>FSMePro-Light</vt:lpstr>
      <vt:lpstr>Wingdings</vt:lpstr>
      <vt:lpstr>Basis</vt:lpstr>
      <vt:lpstr>Sustainable Tourism</vt:lpstr>
      <vt:lpstr>The Circular Economy and the Hospitality Industry</vt:lpstr>
      <vt:lpstr>Tomorrow…..  Needs Today</vt:lpstr>
      <vt:lpstr>The Aim of this Presentation</vt:lpstr>
      <vt:lpstr>PowerPoint Presentation</vt:lpstr>
      <vt:lpstr>PowerPoint Presentation</vt:lpstr>
      <vt:lpstr>What is the Circular Economy?</vt:lpstr>
      <vt:lpstr>PowerPoint Presentation</vt:lpstr>
      <vt:lpstr>PowerPoint Presentation</vt:lpstr>
      <vt:lpstr>PowerPoint Presentation</vt:lpstr>
      <vt:lpstr>How Important is the Circular Economy to the Hotel and Hospitality Sector?</vt:lpstr>
      <vt:lpstr>The Blunt Fact!</vt:lpstr>
      <vt:lpstr>The Scale of the Challenge</vt:lpstr>
      <vt:lpstr>The Scale of the Challenge</vt:lpstr>
      <vt:lpstr>Linear vs Circular</vt:lpstr>
      <vt:lpstr>Why should the hotel and hospitality  business care about the circular economy?</vt:lpstr>
      <vt:lpstr>Corporate Social Responsibility</vt:lpstr>
      <vt:lpstr>Long Term Security</vt:lpstr>
      <vt:lpstr>Taking Advantage of Disruptive New Technologies</vt:lpstr>
      <vt:lpstr>Anticipating Regulation and Policy</vt:lpstr>
      <vt:lpstr>Not Convinced?</vt:lpstr>
      <vt:lpstr>A Few Facts</vt:lpstr>
      <vt:lpstr>How to start?</vt:lpstr>
      <vt:lpstr>Circular Economy Business Models </vt:lpstr>
      <vt:lpstr>Circular Value Chains</vt:lpstr>
      <vt:lpstr>PowerPoint Presentation</vt:lpstr>
      <vt:lpstr>Recovery and Collection  Including Industrial Symbiosis</vt:lpstr>
      <vt:lpstr>Durability, Modularity with Repair Services</vt:lpstr>
      <vt:lpstr>Personalisation, Made to Order and lock-in</vt:lpstr>
      <vt:lpstr>Product Service Systems  &amp; Dematerialised Services</vt:lpstr>
      <vt:lpstr>Collaborative/Sharing Economy</vt:lpstr>
      <vt:lpstr>Philips – pay per lux</vt:lpstr>
      <vt:lpstr>ECOR (ecorglobal.com)</vt:lpstr>
      <vt:lpstr>Where are we now?</vt:lpstr>
      <vt:lpstr>PowerPoint Presentation</vt:lpstr>
      <vt:lpstr>1. What are you already doing as a hotel and hospitality business?</vt:lpstr>
      <vt:lpstr>2. Engage their key stakeholders and assess their knowledge and understanding</vt:lpstr>
      <vt:lpstr>3. Establish Circular Economy Champions</vt:lpstr>
      <vt:lpstr>4. Create Medium-Term plans and  a Longer-Term vision</vt:lpstr>
      <vt:lpstr>5. Decide where to Lead  and where to Follow</vt:lpstr>
      <vt:lpstr>Assignment 1 – The Circular Economy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2020-02-16T15:29:12Z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