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08" r:id="rId2"/>
  </p:sldMasterIdLst>
  <p:sldIdLst>
    <p:sldId id="267" r:id="rId3"/>
    <p:sldId id="266" r:id="rId4"/>
    <p:sldId id="270" r:id="rId5"/>
    <p:sldId id="269" r:id="rId6"/>
    <p:sldId id="272" r:id="rId7"/>
    <p:sldId id="275" r:id="rId8"/>
    <p:sldId id="276" r:id="rId9"/>
    <p:sldId id="27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C10FC0-70B3-447F-99C9-CF19D133EB63}" v="16" dt="2023-01-17T11:44:09.3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0" autoAdjust="0"/>
    <p:restoredTop sz="94660"/>
  </p:normalViewPr>
  <p:slideViewPr>
    <p:cSldViewPr snapToGrid="0">
      <p:cViewPr varScale="1">
        <p:scale>
          <a:sx n="88" d="100"/>
          <a:sy n="88" d="100"/>
        </p:scale>
        <p:origin x="69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microsoft.com/office/2016/11/relationships/changesInfo" Target="changesInfos/changesInfo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dith Marshall" userId="0a98e7dd-30f8-4477-a3e0-e11100f91a96" providerId="ADAL" clId="{F1C10FC0-70B3-447F-99C9-CF19D133EB63}"/>
    <pc:docChg chg="custSel addSld delSld modSld sldOrd">
      <pc:chgData name="Judith Marshall" userId="0a98e7dd-30f8-4477-a3e0-e11100f91a96" providerId="ADAL" clId="{F1C10FC0-70B3-447F-99C9-CF19D133EB63}" dt="2023-01-17T11:44:09.308" v="45"/>
      <pc:docMkLst>
        <pc:docMk/>
      </pc:docMkLst>
      <pc:sldChg chg="addSp delSp modSp mod">
        <pc:chgData name="Judith Marshall" userId="0a98e7dd-30f8-4477-a3e0-e11100f91a96" providerId="ADAL" clId="{F1C10FC0-70B3-447F-99C9-CF19D133EB63}" dt="2023-01-17T11:36:20.288" v="39" actId="1076"/>
        <pc:sldMkLst>
          <pc:docMk/>
          <pc:sldMk cId="0" sldId="266"/>
        </pc:sldMkLst>
        <pc:spChg chg="add mod">
          <ac:chgData name="Judith Marshall" userId="0a98e7dd-30f8-4477-a3e0-e11100f91a96" providerId="ADAL" clId="{F1C10FC0-70B3-447F-99C9-CF19D133EB63}" dt="2023-01-17T11:36:20.288" v="39" actId="1076"/>
          <ac:spMkLst>
            <pc:docMk/>
            <pc:sldMk cId="0" sldId="266"/>
            <ac:spMk id="2" creationId="{45AD5DE8-A9A9-84F7-8D41-E842BD9717E2}"/>
          </ac:spMkLst>
        </pc:spChg>
        <pc:spChg chg="mod">
          <ac:chgData name="Judith Marshall" userId="0a98e7dd-30f8-4477-a3e0-e11100f91a96" providerId="ADAL" clId="{F1C10FC0-70B3-447F-99C9-CF19D133EB63}" dt="2023-01-17T11:35:14.029" v="18" actId="14100"/>
          <ac:spMkLst>
            <pc:docMk/>
            <pc:sldMk cId="0" sldId="266"/>
            <ac:spMk id="5" creationId="{DBF1D4A9-329B-454D-96D1-8AF5ECC870ED}"/>
          </ac:spMkLst>
        </pc:spChg>
        <pc:spChg chg="mod">
          <ac:chgData name="Judith Marshall" userId="0a98e7dd-30f8-4477-a3e0-e11100f91a96" providerId="ADAL" clId="{F1C10FC0-70B3-447F-99C9-CF19D133EB63}" dt="2023-01-17T11:35:05.723" v="16" actId="14100"/>
          <ac:spMkLst>
            <pc:docMk/>
            <pc:sldMk cId="0" sldId="266"/>
            <ac:spMk id="6" creationId="{E6AA38A2-CCEB-437C-8B32-F8AD2E0B8265}"/>
          </ac:spMkLst>
        </pc:spChg>
        <pc:spChg chg="mod">
          <ac:chgData name="Judith Marshall" userId="0a98e7dd-30f8-4477-a3e0-e11100f91a96" providerId="ADAL" clId="{F1C10FC0-70B3-447F-99C9-CF19D133EB63}" dt="2023-01-17T11:34:56.699" v="14" actId="14100"/>
          <ac:spMkLst>
            <pc:docMk/>
            <pc:sldMk cId="0" sldId="266"/>
            <ac:spMk id="7" creationId="{687559FB-FA00-4619-A599-19D69465C97D}"/>
          </ac:spMkLst>
        </pc:spChg>
        <pc:spChg chg="del">
          <ac:chgData name="Judith Marshall" userId="0a98e7dd-30f8-4477-a3e0-e11100f91a96" providerId="ADAL" clId="{F1C10FC0-70B3-447F-99C9-CF19D133EB63}" dt="2023-01-17T11:34:45.507" v="12" actId="21"/>
          <ac:spMkLst>
            <pc:docMk/>
            <pc:sldMk cId="0" sldId="266"/>
            <ac:spMk id="8" creationId="{314E428E-75DB-4040-AD39-92BE556159CB}"/>
          </ac:spMkLst>
        </pc:spChg>
        <pc:picChg chg="del mod">
          <ac:chgData name="Judith Marshall" userId="0a98e7dd-30f8-4477-a3e0-e11100f91a96" providerId="ADAL" clId="{F1C10FC0-70B3-447F-99C9-CF19D133EB63}" dt="2023-01-17T11:35:30.648" v="20" actId="21"/>
          <ac:picMkLst>
            <pc:docMk/>
            <pc:sldMk cId="0" sldId="266"/>
            <ac:picMk id="14339" creationId="{7AD60308-496C-4FE7-98CD-87CB176BD64C}"/>
          </ac:picMkLst>
        </pc:picChg>
      </pc:sldChg>
      <pc:sldChg chg="modSp">
        <pc:chgData name="Judith Marshall" userId="0a98e7dd-30f8-4477-a3e0-e11100f91a96" providerId="ADAL" clId="{F1C10FC0-70B3-447F-99C9-CF19D133EB63}" dt="2023-01-17T11:34:00.410" v="11" actId="20577"/>
        <pc:sldMkLst>
          <pc:docMk/>
          <pc:sldMk cId="0" sldId="267"/>
        </pc:sldMkLst>
        <pc:spChg chg="mod">
          <ac:chgData name="Judith Marshall" userId="0a98e7dd-30f8-4477-a3e0-e11100f91a96" providerId="ADAL" clId="{F1C10FC0-70B3-447F-99C9-CF19D133EB63}" dt="2023-01-17T11:34:00.410" v="11" actId="20577"/>
          <ac:spMkLst>
            <pc:docMk/>
            <pc:sldMk cId="0" sldId="267"/>
            <ac:spMk id="2" creationId="{7823F0C8-E6A0-459F-B76C-3AD5B369786A}"/>
          </ac:spMkLst>
        </pc:spChg>
      </pc:sldChg>
      <pc:sldChg chg="ord">
        <pc:chgData name="Judith Marshall" userId="0a98e7dd-30f8-4477-a3e0-e11100f91a96" providerId="ADAL" clId="{F1C10FC0-70B3-447F-99C9-CF19D133EB63}" dt="2023-01-17T11:39:27.702" v="44"/>
        <pc:sldMkLst>
          <pc:docMk/>
          <pc:sldMk cId="550269620" sldId="271"/>
        </pc:sldMkLst>
      </pc:sldChg>
      <pc:sldChg chg="del">
        <pc:chgData name="Judith Marshall" userId="0a98e7dd-30f8-4477-a3e0-e11100f91a96" providerId="ADAL" clId="{F1C10FC0-70B3-447F-99C9-CF19D133EB63}" dt="2023-01-17T11:36:33.282" v="40" actId="2696"/>
        <pc:sldMkLst>
          <pc:docMk/>
          <pc:sldMk cId="0" sldId="273"/>
        </pc:sldMkLst>
      </pc:sldChg>
      <pc:sldChg chg="del">
        <pc:chgData name="Judith Marshall" userId="0a98e7dd-30f8-4477-a3e0-e11100f91a96" providerId="ADAL" clId="{F1C10FC0-70B3-447F-99C9-CF19D133EB63}" dt="2023-01-17T11:36:40.274" v="41" actId="2696"/>
        <pc:sldMkLst>
          <pc:docMk/>
          <pc:sldMk cId="0" sldId="274"/>
        </pc:sldMkLst>
      </pc:sldChg>
      <pc:sldChg chg="add del">
        <pc:chgData name="Judith Marshall" userId="0a98e7dd-30f8-4477-a3e0-e11100f91a96" providerId="ADAL" clId="{F1C10FC0-70B3-447F-99C9-CF19D133EB63}" dt="2023-01-17T11:44:09.308" v="45"/>
        <pc:sldMkLst>
          <pc:docMk/>
          <pc:sldMk cId="1768439906" sldId="275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2DAF90-9CE5-408B-8253-926D21CD352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40798F2-8E98-4799-B7CC-C4C1CC93C08D}">
      <dgm:prSet custT="1"/>
      <dgm:spPr/>
      <dgm:t>
        <a:bodyPr/>
        <a:lstStyle/>
        <a:p>
          <a:r>
            <a:rPr lang="en-GB" sz="2000" b="1" dirty="0">
              <a:latin typeface="-apple-system"/>
            </a:rPr>
            <a:t>Pairs/Group Task: Exploring mental health/ill-health in adolescence</a:t>
          </a:r>
          <a:endParaRPr lang="en-US" sz="2000" dirty="0">
            <a:latin typeface="-apple-system"/>
          </a:endParaRPr>
        </a:p>
      </dgm:t>
    </dgm:pt>
    <dgm:pt modelId="{B630385A-DA90-48DD-A1EE-5EF4C08FA1AD}" type="parTrans" cxnId="{91E1EF3A-3BD7-40A8-80BB-D050300588A5}">
      <dgm:prSet/>
      <dgm:spPr/>
      <dgm:t>
        <a:bodyPr/>
        <a:lstStyle/>
        <a:p>
          <a:endParaRPr lang="en-US"/>
        </a:p>
      </dgm:t>
    </dgm:pt>
    <dgm:pt modelId="{C4CB3B2A-3A6D-4BD8-99D1-9979B50A7BE8}" type="sibTrans" cxnId="{91E1EF3A-3BD7-40A8-80BB-D050300588A5}">
      <dgm:prSet/>
      <dgm:spPr/>
      <dgm:t>
        <a:bodyPr/>
        <a:lstStyle/>
        <a:p>
          <a:endParaRPr lang="en-US"/>
        </a:p>
      </dgm:t>
    </dgm:pt>
    <dgm:pt modelId="{D35B25FF-B9F8-4C54-927C-4F5DCD24E58E}">
      <dgm:prSet custT="1"/>
      <dgm:spPr/>
      <dgm:t>
        <a:bodyPr/>
        <a:lstStyle/>
        <a:p>
          <a:r>
            <a:rPr lang="en-GB" sz="2000" dirty="0">
              <a:latin typeface="-apple-system"/>
            </a:rPr>
            <a:t>Using appropriate literature, locate and read one psychology research paper to share information with the class</a:t>
          </a:r>
          <a:endParaRPr lang="en-US" sz="2000" dirty="0">
            <a:latin typeface="-apple-system"/>
          </a:endParaRPr>
        </a:p>
      </dgm:t>
    </dgm:pt>
    <dgm:pt modelId="{8198C2AE-E62F-4454-826A-B1B4C89D34F2}" type="parTrans" cxnId="{F0E25CD4-5348-4E8E-A20D-976D719930D2}">
      <dgm:prSet/>
      <dgm:spPr/>
      <dgm:t>
        <a:bodyPr/>
        <a:lstStyle/>
        <a:p>
          <a:endParaRPr lang="en-US"/>
        </a:p>
      </dgm:t>
    </dgm:pt>
    <dgm:pt modelId="{23427FC8-ADD0-4E19-AE35-071B506FC740}" type="sibTrans" cxnId="{F0E25CD4-5348-4E8E-A20D-976D719930D2}">
      <dgm:prSet/>
      <dgm:spPr/>
      <dgm:t>
        <a:bodyPr/>
        <a:lstStyle/>
        <a:p>
          <a:endParaRPr lang="en-US"/>
        </a:p>
      </dgm:t>
    </dgm:pt>
    <dgm:pt modelId="{464DBBAA-D52F-4827-A903-399B332892B1}">
      <dgm:prSet custT="1"/>
      <dgm:spPr/>
      <dgm:t>
        <a:bodyPr/>
        <a:lstStyle/>
        <a:p>
          <a:r>
            <a:rPr lang="en-GB" sz="2000" dirty="0">
              <a:latin typeface="-apple-system"/>
            </a:rPr>
            <a:t>Discuss individual differences in mental health and ill-health during adolescence</a:t>
          </a:r>
          <a:endParaRPr lang="en-US" sz="2000" dirty="0">
            <a:latin typeface="-apple-system"/>
          </a:endParaRPr>
        </a:p>
      </dgm:t>
    </dgm:pt>
    <dgm:pt modelId="{D07B7DC3-E4F3-436E-8EA6-E554C40E31BE}" type="parTrans" cxnId="{F5AEE3F5-30FE-4F1B-8410-AD8A4A1F4E96}">
      <dgm:prSet/>
      <dgm:spPr/>
      <dgm:t>
        <a:bodyPr/>
        <a:lstStyle/>
        <a:p>
          <a:endParaRPr lang="en-US"/>
        </a:p>
      </dgm:t>
    </dgm:pt>
    <dgm:pt modelId="{EF49F7D6-E8E7-40F4-A2D2-1B20136E1027}" type="sibTrans" cxnId="{F5AEE3F5-30FE-4F1B-8410-AD8A4A1F4E96}">
      <dgm:prSet/>
      <dgm:spPr/>
      <dgm:t>
        <a:bodyPr/>
        <a:lstStyle/>
        <a:p>
          <a:endParaRPr lang="en-US"/>
        </a:p>
      </dgm:t>
    </dgm:pt>
    <dgm:pt modelId="{E1735E23-2F7E-4708-8BE9-976CEB225F33}" type="pres">
      <dgm:prSet presAssocID="{AA2DAF90-9CE5-408B-8253-926D21CD352C}" presName="linear" presStyleCnt="0">
        <dgm:presLayoutVars>
          <dgm:animLvl val="lvl"/>
          <dgm:resizeHandles val="exact"/>
        </dgm:presLayoutVars>
      </dgm:prSet>
      <dgm:spPr/>
    </dgm:pt>
    <dgm:pt modelId="{6BD6F357-5601-47B3-915D-03E879524A0D}" type="pres">
      <dgm:prSet presAssocID="{540798F2-8E98-4799-B7CC-C4C1CC93C08D}" presName="parentText" presStyleLbl="node1" presStyleIdx="0" presStyleCnt="3" custLinFactNeighborX="-776" custLinFactNeighborY="-14802">
        <dgm:presLayoutVars>
          <dgm:chMax val="0"/>
          <dgm:bulletEnabled val="1"/>
        </dgm:presLayoutVars>
      </dgm:prSet>
      <dgm:spPr/>
    </dgm:pt>
    <dgm:pt modelId="{71811082-43AD-4906-8EBE-38935984D13E}" type="pres">
      <dgm:prSet presAssocID="{C4CB3B2A-3A6D-4BD8-99D1-9979B50A7BE8}" presName="spacer" presStyleCnt="0"/>
      <dgm:spPr/>
    </dgm:pt>
    <dgm:pt modelId="{21F3FCE2-6DF9-40B0-AC84-7547DA3D6310}" type="pres">
      <dgm:prSet presAssocID="{D35B25FF-B9F8-4C54-927C-4F5DCD24E58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FB585E9-4DB7-4027-B72A-97DAF91C710E}" type="pres">
      <dgm:prSet presAssocID="{23427FC8-ADD0-4E19-AE35-071B506FC740}" presName="spacer" presStyleCnt="0"/>
      <dgm:spPr/>
    </dgm:pt>
    <dgm:pt modelId="{C8CC59E8-509D-4088-8826-F1CC95A6236B}" type="pres">
      <dgm:prSet presAssocID="{464DBBAA-D52F-4827-A903-399B332892B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5AED029-2551-442B-839A-B9BE49806AD3}" type="presOf" srcId="{AA2DAF90-9CE5-408B-8253-926D21CD352C}" destId="{E1735E23-2F7E-4708-8BE9-976CEB225F33}" srcOrd="0" destOrd="0" presId="urn:microsoft.com/office/officeart/2005/8/layout/vList2"/>
    <dgm:cxn modelId="{91E1EF3A-3BD7-40A8-80BB-D050300588A5}" srcId="{AA2DAF90-9CE5-408B-8253-926D21CD352C}" destId="{540798F2-8E98-4799-B7CC-C4C1CC93C08D}" srcOrd="0" destOrd="0" parTransId="{B630385A-DA90-48DD-A1EE-5EF4C08FA1AD}" sibTransId="{C4CB3B2A-3A6D-4BD8-99D1-9979B50A7BE8}"/>
    <dgm:cxn modelId="{B7F46446-0AA6-4308-884F-EE567105F027}" type="presOf" srcId="{540798F2-8E98-4799-B7CC-C4C1CC93C08D}" destId="{6BD6F357-5601-47B3-915D-03E879524A0D}" srcOrd="0" destOrd="0" presId="urn:microsoft.com/office/officeart/2005/8/layout/vList2"/>
    <dgm:cxn modelId="{F0E25CD4-5348-4E8E-A20D-976D719930D2}" srcId="{AA2DAF90-9CE5-408B-8253-926D21CD352C}" destId="{D35B25FF-B9F8-4C54-927C-4F5DCD24E58E}" srcOrd="1" destOrd="0" parTransId="{8198C2AE-E62F-4454-826A-B1B4C89D34F2}" sibTransId="{23427FC8-ADD0-4E19-AE35-071B506FC740}"/>
    <dgm:cxn modelId="{BE7594DF-00F3-403A-A291-DDA74939C924}" type="presOf" srcId="{D35B25FF-B9F8-4C54-927C-4F5DCD24E58E}" destId="{21F3FCE2-6DF9-40B0-AC84-7547DA3D6310}" srcOrd="0" destOrd="0" presId="urn:microsoft.com/office/officeart/2005/8/layout/vList2"/>
    <dgm:cxn modelId="{EF21EAEE-E59D-4062-A30D-840680EB19BC}" type="presOf" srcId="{464DBBAA-D52F-4827-A903-399B332892B1}" destId="{C8CC59E8-509D-4088-8826-F1CC95A6236B}" srcOrd="0" destOrd="0" presId="urn:microsoft.com/office/officeart/2005/8/layout/vList2"/>
    <dgm:cxn modelId="{F5AEE3F5-30FE-4F1B-8410-AD8A4A1F4E96}" srcId="{AA2DAF90-9CE5-408B-8253-926D21CD352C}" destId="{464DBBAA-D52F-4827-A903-399B332892B1}" srcOrd="2" destOrd="0" parTransId="{D07B7DC3-E4F3-436E-8EA6-E554C40E31BE}" sibTransId="{EF49F7D6-E8E7-40F4-A2D2-1B20136E1027}"/>
    <dgm:cxn modelId="{C67E96C3-AE01-49D9-9CB7-C94F6E83DFAB}" type="presParOf" srcId="{E1735E23-2F7E-4708-8BE9-976CEB225F33}" destId="{6BD6F357-5601-47B3-915D-03E879524A0D}" srcOrd="0" destOrd="0" presId="urn:microsoft.com/office/officeart/2005/8/layout/vList2"/>
    <dgm:cxn modelId="{97750660-AFE3-4AE4-AA5B-9D46B3E74370}" type="presParOf" srcId="{E1735E23-2F7E-4708-8BE9-976CEB225F33}" destId="{71811082-43AD-4906-8EBE-38935984D13E}" srcOrd="1" destOrd="0" presId="urn:microsoft.com/office/officeart/2005/8/layout/vList2"/>
    <dgm:cxn modelId="{5190978A-59F1-44A3-8422-6AA3DA866889}" type="presParOf" srcId="{E1735E23-2F7E-4708-8BE9-976CEB225F33}" destId="{21F3FCE2-6DF9-40B0-AC84-7547DA3D6310}" srcOrd="2" destOrd="0" presId="urn:microsoft.com/office/officeart/2005/8/layout/vList2"/>
    <dgm:cxn modelId="{FCCFA228-FE4E-4505-88DD-99584995E31C}" type="presParOf" srcId="{E1735E23-2F7E-4708-8BE9-976CEB225F33}" destId="{9FB585E9-4DB7-4027-B72A-97DAF91C710E}" srcOrd="3" destOrd="0" presId="urn:microsoft.com/office/officeart/2005/8/layout/vList2"/>
    <dgm:cxn modelId="{599F7B97-BA7E-419A-97DB-C5EBC15E6198}" type="presParOf" srcId="{E1735E23-2F7E-4708-8BE9-976CEB225F33}" destId="{C8CC59E8-509D-4088-8826-F1CC95A6236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D6F357-5601-47B3-915D-03E879524A0D}">
      <dsp:nvSpPr>
        <dsp:cNvPr id="0" name=""/>
        <dsp:cNvSpPr/>
      </dsp:nvSpPr>
      <dsp:spPr>
        <a:xfrm>
          <a:off x="0" y="784846"/>
          <a:ext cx="6797675" cy="1216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-apple-system"/>
            </a:rPr>
            <a:t>Pairs/Group Task: Exploring mental health/ill-health in adolescence</a:t>
          </a:r>
          <a:endParaRPr lang="en-US" sz="2000" kern="1200" dirty="0">
            <a:latin typeface="-apple-system"/>
          </a:endParaRPr>
        </a:p>
      </dsp:txBody>
      <dsp:txXfrm>
        <a:off x="59399" y="844245"/>
        <a:ext cx="6678877" cy="1098002"/>
      </dsp:txXfrm>
    </dsp:sp>
    <dsp:sp modelId="{21F3FCE2-6DF9-40B0-AC84-7547DA3D6310}">
      <dsp:nvSpPr>
        <dsp:cNvPr id="0" name=""/>
        <dsp:cNvSpPr/>
      </dsp:nvSpPr>
      <dsp:spPr>
        <a:xfrm>
          <a:off x="0" y="2216556"/>
          <a:ext cx="6797675" cy="1216800"/>
        </a:xfrm>
        <a:prstGeom prst="roundRect">
          <a:avLst/>
        </a:prstGeom>
        <a:solidFill>
          <a:schemeClr val="accent2">
            <a:hueOff val="1620045"/>
            <a:satOff val="225"/>
            <a:lumOff val="19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-apple-system"/>
            </a:rPr>
            <a:t>Using appropriate literature, locate and read one psychology research paper to share information with the class</a:t>
          </a:r>
          <a:endParaRPr lang="en-US" sz="2000" kern="1200" dirty="0">
            <a:latin typeface="-apple-system"/>
          </a:endParaRPr>
        </a:p>
      </dsp:txBody>
      <dsp:txXfrm>
        <a:off x="59399" y="2275955"/>
        <a:ext cx="6678877" cy="1098002"/>
      </dsp:txXfrm>
    </dsp:sp>
    <dsp:sp modelId="{C8CC59E8-509D-4088-8826-F1CC95A6236B}">
      <dsp:nvSpPr>
        <dsp:cNvPr id="0" name=""/>
        <dsp:cNvSpPr/>
      </dsp:nvSpPr>
      <dsp:spPr>
        <a:xfrm>
          <a:off x="0" y="3620556"/>
          <a:ext cx="6797675" cy="1216800"/>
        </a:xfrm>
        <a:prstGeom prst="roundRect">
          <a:avLst/>
        </a:prstGeom>
        <a:solidFill>
          <a:schemeClr val="accent2">
            <a:hueOff val="3240090"/>
            <a:satOff val="451"/>
            <a:lumOff val="39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-apple-system"/>
            </a:rPr>
            <a:t>Discuss individual differences in mental health and ill-health during adolescence</a:t>
          </a:r>
          <a:endParaRPr lang="en-US" sz="2000" kern="1200" dirty="0">
            <a:latin typeface="-apple-system"/>
          </a:endParaRPr>
        </a:p>
      </dsp:txBody>
      <dsp:txXfrm>
        <a:off x="59399" y="3679955"/>
        <a:ext cx="6678877" cy="1098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7787BED-6D10-4458-A72E-80ECFBD479DB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04F4215-8588-414A-960B-F4C89CB0B0F5}"/>
              </a:ext>
            </a:extLst>
          </p:cNvPr>
          <p:cNvSpPr/>
          <p:nvPr/>
        </p:nvSpPr>
        <p:spPr>
          <a:xfrm>
            <a:off x="0" y="6334125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58424BB-A13F-4D01-B467-5AC38649972C}"/>
              </a:ext>
            </a:extLst>
          </p:cNvPr>
          <p:cNvCxnSpPr/>
          <p:nvPr/>
        </p:nvCxnSpPr>
        <p:spPr>
          <a:xfrm>
            <a:off x="1208088" y="4343400"/>
            <a:ext cx="9875837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/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C604AF2-7290-4C52-B1B9-172ED5749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669456-659D-48F5-B576-5B66EDF03821}" type="datetime1">
              <a:rPr lang="en-US"/>
              <a:pPr>
                <a:defRPr/>
              </a:pPr>
              <a:t>1/17/2023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02E43459-C8D4-4591-B25B-D644FB281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3A678A5-3686-46BD-8689-A70130615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EF544-6CC1-45D3-A947-24E959A98A5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513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FF66AD-6202-4684-9711-79A6801BE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946105-535A-427B-8BD7-53F7D755B732}" type="datetime1">
              <a:rPr lang="en-US"/>
              <a:pPr>
                <a:defRPr/>
              </a:pPr>
              <a:t>1/17/2023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7E0B8-455A-4582-90CD-CE89BDD67B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B6D5AD-3495-4712-90B1-86F421061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0A359-3D43-43E8-9E41-30D11803C81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769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CA810DC-873A-4900-A8B7-9CBD9B0A85A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E1F8535-4C85-4F05-A1F0-C37FA8EF40EF}"/>
              </a:ext>
            </a:extLst>
          </p:cNvPr>
          <p:cNvSpPr/>
          <p:nvPr/>
        </p:nvSpPr>
        <p:spPr>
          <a:xfrm>
            <a:off x="0" y="6334125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DBB2B88-4A2D-492A-8693-825F328DE2EC}"/>
              </a:ext>
            </a:extLst>
          </p:cNvPr>
          <p:cNvCxnSpPr/>
          <p:nvPr/>
        </p:nvCxnSpPr>
        <p:spPr>
          <a:xfrm>
            <a:off x="1208088" y="4343400"/>
            <a:ext cx="9875837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Ctr="0"/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D098114-77AC-4236-82D2-BAC95869D2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36471E-A81F-4410-BC30-0EF0ED95CC4C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53BF272-3D37-44C8-8BF4-010573619D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2340F26-E6D8-49E6-8DD7-A5D43F809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31C9B0-6784-4FA6-9E12-350930EEB9F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538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21F55E-6DF1-4176-859F-351BB6D7B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65D377-7211-42B7-BE67-0186B572030A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C7B14A-1029-4F91-97C6-B9DB0C9A60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061543-9A83-4D3C-9ECC-5D7038269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B04C7-C4CE-4902-8FC8-8A2960AD649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530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BA16B-C3B3-4A5D-BC08-A06F94776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ADCFA-53B1-4884-8C9B-26629606656C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8CD0E1-BDBA-4C44-AFDB-98C3E7656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D3718C-005B-402A-8C8B-466F2951A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A977B-104B-4B25-98E0-F9E819946A6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241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3A8618-4838-42A3-9D0D-B2BF22E90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31CA4-09F0-4B89-A425-192E06D47BC0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EA58F4-EC58-4EE5-A56F-2D87932AC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CA1119-C913-43EF-A7F9-47533AD27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3F4F02-C987-436A-A070-AD02A250714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309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002AE4F-1C25-412C-98AD-CCA0EF1C299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5AEAC47-2C02-49FA-8970-67DB46C462C9}"/>
              </a:ext>
            </a:extLst>
          </p:cNvPr>
          <p:cNvSpPr/>
          <p:nvPr/>
        </p:nvSpPr>
        <p:spPr>
          <a:xfrm>
            <a:off x="0" y="6334125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3A68FB89-2A03-4ED3-AB47-1C19D8C26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8E88C-2F8D-432E-8B44-1326449B4148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21299761-B36C-41EB-8385-164F4BE62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C3AB3B54-51A4-46F6-B1A4-1D7B49CF0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78202-7903-4447-9C3B-267E6AA4A67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119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EF9C9B0-782F-433B-A9B4-94A0A995B8EC}"/>
              </a:ext>
            </a:extLst>
          </p:cNvPr>
          <p:cNvSpPr/>
          <p:nvPr/>
        </p:nvSpPr>
        <p:spPr>
          <a:xfrm>
            <a:off x="0" y="0"/>
            <a:ext cx="40513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DF0D579-46E1-4CBD-B8F1-6FA635DAEB38}"/>
              </a:ext>
            </a:extLst>
          </p:cNvPr>
          <p:cNvSpPr/>
          <p:nvPr/>
        </p:nvSpPr>
        <p:spPr>
          <a:xfrm>
            <a:off x="4040188" y="0"/>
            <a:ext cx="635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/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B7B1A0A8-2DF9-40F7-A38C-149B7E9301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138" y="6459538"/>
            <a:ext cx="2619375" cy="365125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290B239F-CE47-4B20-B4C8-9A17ADB325C5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4D06E01A-8EFF-489D-9D61-076EF84A5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0600" y="6459538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817C6BC6-CABE-4469-AC24-A8DF85156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DD954E7-D14B-4C58-A6EC-EBB8615EF9F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294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225CC00-561C-4607-A443-EA40F8677E79}"/>
              </a:ext>
            </a:extLst>
          </p:cNvPr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0330C0F-92BD-400A-86DE-CA5296D4216B}"/>
              </a:ext>
            </a:extLst>
          </p:cNvPr>
          <p:cNvSpPr/>
          <p:nvPr/>
        </p:nvSpPr>
        <p:spPr>
          <a:xfrm>
            <a:off x="0" y="4914900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87C7CE2D-B543-442E-8508-3CACF2E43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FDD182-CD0D-4500-B87A-A834B6AFC722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8D164ED9-E7A9-4BB4-AC63-80AE89095E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33B0E65C-1209-489B-929D-7A58E29AE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0D973-3F1D-44FB-8162-EBDBBDE763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699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F1972-78A8-4501-9BE1-E3D76545D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FE43C7-609A-49D6-94FF-6306C4D65AF2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F3348-1BC9-4AD7-80DF-D23CE193F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FC04CF-9CA5-4A41-A0C8-35AB36203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11A64-4698-4B66-93DB-42D0F996CA3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073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EABB347-C86E-49C7-8619-F831314D1D6E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48F5E75-8AB5-434F-B43C-B0D31A3D53A0}"/>
              </a:ext>
            </a:extLst>
          </p:cNvPr>
          <p:cNvSpPr/>
          <p:nvPr/>
        </p:nvSpPr>
        <p:spPr>
          <a:xfrm>
            <a:off x="0" y="6334125"/>
            <a:ext cx="12188825" cy="6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DA501E2C-8F0D-4DCA-B766-738CA37B2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A255DE-22F2-44C9-A0E3-A1404297B45D}" type="datetime1">
              <a:rPr lang="en-US"/>
              <a:pPr>
                <a:defRPr/>
              </a:pPr>
              <a:t>1/17/2023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721DA0C-C070-42FE-B63E-A53E4BC18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D769C75-2429-4235-BD7C-E37183206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3A7C3C-FB62-488C-AC96-C342D5AA5E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698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3957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2832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93451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66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1452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7016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5346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6909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4050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1809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4E4BD8-6E04-4396-848B-9E5C990D9FCB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8EA4C2-A360-4A2C-A089-AD2EB2DD47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070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43A346-EC75-4655-BB2E-5E108F3AFF6B}"/>
              </a:ext>
            </a:extLst>
          </p:cNvPr>
          <p:cNvSpPr/>
          <p:nvPr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0F02432-0E5B-43F7-A875-3B0AF6421FAD}"/>
              </a:ext>
            </a:extLst>
          </p:cNvPr>
          <p:cNvSpPr/>
          <p:nvPr/>
        </p:nvSpPr>
        <p:spPr>
          <a:xfrm>
            <a:off x="0" y="6334125"/>
            <a:ext cx="12192000" cy="6667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EF5FFF-E228-4952-BE9A-7EF2DCA99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963" y="287338"/>
            <a:ext cx="10058400" cy="14493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29" name="Text Placeholder 2">
            <a:extLst>
              <a:ext uri="{FF2B5EF4-FFF2-40B4-BE49-F238E27FC236}">
                <a16:creationId xmlns:a16="http://schemas.microsoft.com/office/drawing/2014/main" id="{D324974E-9219-4BF9-8F53-88FDCF6BDA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096963" y="1846263"/>
            <a:ext cx="10058400" cy="402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E34A36-9363-4FF0-A122-CEEB5B669E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96963" y="6459538"/>
            <a:ext cx="24733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00CE0426-C21E-43DE-920D-7C4647C17EC4}" type="datetime1">
              <a:rPr lang="en-US"/>
              <a:pPr>
                <a:defRPr/>
              </a:pPr>
              <a:t>1/17/2023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8F86A-369C-49FD-AAF0-8E18C3F43C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86175" y="6459538"/>
            <a:ext cx="48228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900" cap="all" baseline="0" dirty="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3026A7-D5B2-45A0-89AB-D1D0BE655A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1238" y="6459538"/>
            <a:ext cx="1311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5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50B1D9BD-697B-42F6-80AC-063D04889FD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402321F-AC4D-4F78-A481-6D0C9DBA7F58}"/>
              </a:ext>
            </a:extLst>
          </p:cNvPr>
          <p:cNvCxnSpPr/>
          <p:nvPr/>
        </p:nvCxnSpPr>
        <p:spPr>
          <a:xfrm>
            <a:off x="1193800" y="1738313"/>
            <a:ext cx="996632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8119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rtl="0" fontAlgn="base">
        <a:lnSpc>
          <a:spcPct val="85000"/>
        </a:lnSpc>
        <a:spcBef>
          <a:spcPct val="0"/>
        </a:spcBef>
        <a:spcAft>
          <a:spcPct val="0"/>
        </a:spcAft>
        <a:defRPr sz="4800" kern="1200" spc="-50">
          <a:solidFill>
            <a:srgbClr val="404040"/>
          </a:solidFill>
          <a:latin typeface="+mj-lt"/>
          <a:ea typeface="+mj-ea"/>
          <a:cs typeface="+mj-cs"/>
        </a:defRPr>
      </a:lvl1pPr>
      <a:lvl2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2pPr>
      <a:lvl3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3pPr>
      <a:lvl4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4pPr>
      <a:lvl5pPr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85000"/>
        </a:lnSpc>
        <a:spcBef>
          <a:spcPct val="0"/>
        </a:spcBef>
        <a:spcAft>
          <a:spcPct val="0"/>
        </a:spcAft>
        <a:defRPr sz="4800">
          <a:solidFill>
            <a:srgbClr val="404040"/>
          </a:solidFill>
          <a:latin typeface="Calibri Light" panose="020F0302020204030204" pitchFamily="34" charset="0"/>
        </a:defRPr>
      </a:lvl9pPr>
    </p:titleStyle>
    <p:bodyStyle>
      <a:lvl1pPr marL="90488" indent="-90488" algn="l" rtl="0" fontAlgn="base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rgbClr val="404040"/>
          </a:solidFill>
          <a:latin typeface="+mn-lt"/>
          <a:ea typeface="+mn-ea"/>
          <a:cs typeface="+mn-cs"/>
        </a:defRPr>
      </a:lvl1pPr>
      <a:lvl2pPr marL="382588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kern="1200">
          <a:solidFill>
            <a:srgbClr val="404040"/>
          </a:solidFill>
          <a:latin typeface="+mn-lt"/>
          <a:ea typeface="+mn-ea"/>
          <a:cs typeface="+mn-cs"/>
        </a:defRPr>
      </a:lvl2pPr>
      <a:lvl3pPr marL="566738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749300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4pPr>
      <a:lvl5pPr marL="931863" indent="-182563" algn="l" rtl="0" fontAlgn="base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anose="020F0502020204030204" pitchFamily="34" charset="0"/>
        <a:buChar char="◦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0CE0426-C21E-43DE-920D-7C4647C17EC4}" type="datetime1">
              <a:rPr lang="en-US" smtClean="0"/>
              <a:pPr>
                <a:defRPr/>
              </a:pPr>
              <a:t>1/17/2023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0B1D9BD-697B-42F6-80AC-063D04889FDC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5675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99000"/>
                <a:satMod val="140000"/>
              </a:schemeClr>
            </a:gs>
            <a:gs pos="65000">
              <a:schemeClr val="bg2">
                <a:tint val="100000"/>
                <a:shade val="80000"/>
                <a:satMod val="130000"/>
              </a:schemeClr>
            </a:gs>
            <a:gs pos="100000">
              <a:schemeClr val="bg2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3">
            <a:extLst>
              <a:ext uri="{FF2B5EF4-FFF2-40B4-BE49-F238E27FC236}">
                <a16:creationId xmlns:a16="http://schemas.microsoft.com/office/drawing/2014/main" id="{8F7B584B-7EA1-4540-AEC2-EFDA6C6267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 bwMode="auto">
          <a:xfrm>
            <a:off x="20" y="10"/>
            <a:ext cx="12191980" cy="6857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23F0C8-E6A0-459F-B76C-3AD5B36978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400" b="1" dirty="0"/>
              <a:t>Individual Differences across the Lifespan</a:t>
            </a:r>
            <a:br>
              <a:rPr lang="en-GB" sz="5000" b="1" dirty="0"/>
            </a:br>
            <a:br>
              <a:rPr lang="en-GB" sz="5000" b="1" dirty="0"/>
            </a:br>
            <a:br>
              <a:rPr lang="en-GB" sz="5000" b="1" dirty="0"/>
            </a:br>
            <a:r>
              <a:rPr lang="en-GB" sz="4400" b="1" dirty="0"/>
              <a:t>Seminar Four</a:t>
            </a:r>
            <a:endParaRPr lang="en-GB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6C64AD-0A05-4F4B-AF8B-7EEA258245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997" y="6057900"/>
            <a:ext cx="10058400" cy="1143000"/>
          </a:xfrm>
        </p:spPr>
        <p:txBody>
          <a:bodyPr rtlCol="0">
            <a:normAutofit/>
          </a:bodyPr>
          <a:lstStyle/>
          <a:p>
            <a:pPr fontAlgn="auto">
              <a:defRPr/>
            </a:pPr>
            <a:r>
              <a:rPr lang="en-GB" sz="1800" dirty="0"/>
              <a:t>Dr Judith Marshall</a:t>
            </a:r>
          </a:p>
        </p:txBody>
      </p:sp>
      <p:cxnSp>
        <p:nvCxnSpPr>
          <p:cNvPr id="13316" name="Straight Connector 70">
            <a:extLst>
              <a:ext uri="{FF2B5EF4-FFF2-40B4-BE49-F238E27FC236}">
                <a16:creationId xmlns:a16="http://schemas.microsoft.com/office/drawing/2014/main" id="{0268177E-1445-4DCF-955D-1CAE9B76F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2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17" name="Rectangle 72">
            <a:extLst>
              <a:ext uri="{FF2B5EF4-FFF2-40B4-BE49-F238E27FC236}">
                <a16:creationId xmlns:a16="http://schemas.microsoft.com/office/drawing/2014/main" id="{85D52B88-A4AE-4B06-AEFC-8E492B903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318" name="Rectangle 74">
            <a:extLst>
              <a:ext uri="{FF2B5EF4-FFF2-40B4-BE49-F238E27FC236}">
                <a16:creationId xmlns:a16="http://schemas.microsoft.com/office/drawing/2014/main" id="{CFD6FA94-0FE6-4CC5-BC1A-1F4780CDA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Content Placeholder 2">
            <a:extLst>
              <a:ext uri="{FF2B5EF4-FFF2-40B4-BE49-F238E27FC236}">
                <a16:creationId xmlns:a16="http://schemas.microsoft.com/office/drawing/2014/main" id="{1D8D9FEF-6C58-4A41-8137-77F8F542BE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66800" y="2151063"/>
            <a:ext cx="10058400" cy="4022725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BF1D4A9-329B-454D-96D1-8AF5ECC870ED}"/>
              </a:ext>
            </a:extLst>
          </p:cNvPr>
          <p:cNvSpPr/>
          <p:nvPr/>
        </p:nvSpPr>
        <p:spPr>
          <a:xfrm>
            <a:off x="2528434" y="1849665"/>
            <a:ext cx="6855052" cy="1207127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dirty="0">
                <a:solidFill>
                  <a:schemeClr val="tx1"/>
                </a:solidFill>
                <a:latin typeface="Calibri" panose="020F0502020204030204"/>
              </a:rPr>
              <a:t>Adolescence:  Attachment, Culture, Identity, Gender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6AA38A2-CCEB-437C-8B32-F8AD2E0B8265}"/>
              </a:ext>
            </a:extLst>
          </p:cNvPr>
          <p:cNvSpPr/>
          <p:nvPr/>
        </p:nvSpPr>
        <p:spPr>
          <a:xfrm>
            <a:off x="2528434" y="3369129"/>
            <a:ext cx="6816952" cy="1207127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Adolescence: Mental health and wellbeing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87559FB-FA00-4619-A599-19D69465C97D}"/>
              </a:ext>
            </a:extLst>
          </p:cNvPr>
          <p:cNvSpPr/>
          <p:nvPr/>
        </p:nvSpPr>
        <p:spPr>
          <a:xfrm>
            <a:off x="2528434" y="4942114"/>
            <a:ext cx="6855052" cy="1149868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Adolescence: Risk-taking and addictions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5AD5DE8-A9A9-84F7-8D41-E842BD9717E2}"/>
              </a:ext>
            </a:extLst>
          </p:cNvPr>
          <p:cNvSpPr txBox="1"/>
          <p:nvPr/>
        </p:nvSpPr>
        <p:spPr>
          <a:xfrm>
            <a:off x="3848100" y="533400"/>
            <a:ext cx="37916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Seminar today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5DADFE-1418-46FD-B8ED-3D5E78762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605896"/>
            <a:ext cx="3084844" cy="5646208"/>
          </a:xfrm>
        </p:spPr>
        <p:txBody>
          <a:bodyPr anchor="ctr">
            <a:normAutofit/>
          </a:bodyPr>
          <a:lstStyle/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Adolescence: </a:t>
            </a:r>
            <a:b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b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Attachment</a:t>
            </a:r>
            <a:b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Culture</a:t>
            </a:r>
            <a:b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Identity Gender</a:t>
            </a:r>
            <a:b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lang="en-GB" sz="3600" dirty="0">
              <a:solidFill>
                <a:srgbClr val="FFFFFF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935E678F-55C0-4FA8-AC18-A859B22B73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2016" y="605896"/>
            <a:ext cx="7028422" cy="564620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/>
              <a:t>Group Task:  Exploring some of the issues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/>
              <a:t>Choose your topic, and using one of the papers listed on Moodle or your own reading, discuss individual differences during adolescence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-apple-system"/>
              </a:rPr>
              <a:t>    A</a:t>
            </a:r>
            <a:r>
              <a:rPr lang="en-GB" b="0" i="0" dirty="0">
                <a:effectLst/>
                <a:latin typeface="-apple-system"/>
              </a:rPr>
              <a:t>ttachment styles and social competence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b="0" i="0" dirty="0">
              <a:effectLst/>
              <a:latin typeface="-apple-system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-apple-system"/>
              </a:rPr>
              <a:t>    G</a:t>
            </a:r>
            <a:r>
              <a:rPr lang="en-GB" b="0" i="0" dirty="0">
                <a:effectLst/>
                <a:latin typeface="-apple-system"/>
              </a:rPr>
              <a:t>ender differences in depressive symptoms in adolescence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b="0" i="0" dirty="0">
              <a:effectLst/>
              <a:latin typeface="-apple-system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b="0" i="0" dirty="0">
                <a:effectLst/>
                <a:latin typeface="-apple-system"/>
              </a:rPr>
              <a:t>    Importance of culture in the study of brain and development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latin typeface="-apple-system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-apple-system"/>
              </a:rPr>
              <a:t>    C</a:t>
            </a:r>
            <a:r>
              <a:rPr lang="en-GB" b="0" i="0" dirty="0">
                <a:effectLst/>
                <a:latin typeface="-apple-system"/>
              </a:rPr>
              <a:t>omponents of identity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0680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01049-21EF-4FF8-873F-38390A50F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CEB63407-92B6-473B-B358-D39A38ECAE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21508" name="Picture 3">
            <a:extLst>
              <a:ext uri="{FF2B5EF4-FFF2-40B4-BE49-F238E27FC236}">
                <a16:creationId xmlns:a16="http://schemas.microsoft.com/office/drawing/2014/main" id="{C71526C6-24CB-43F1-9327-694FA0A67B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638" y="0"/>
            <a:ext cx="10626725" cy="6437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9" name="TextBox 4">
            <a:extLst>
              <a:ext uri="{FF2B5EF4-FFF2-40B4-BE49-F238E27FC236}">
                <a16:creationId xmlns:a16="http://schemas.microsoft.com/office/drawing/2014/main" id="{F260B36D-9FD6-4884-8B89-0E6D0608E0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99063" y="6332538"/>
            <a:ext cx="2020887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GB" altLang="en-US" sz="3200"/>
              <a:t>30 minutes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ectangle 10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F81A8-3EB1-4E57-8801-C3BAF4AFD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5382" y="634947"/>
            <a:ext cx="7744361" cy="1211160"/>
          </a:xfrm>
        </p:spPr>
        <p:txBody>
          <a:bodyPr>
            <a:normAutofit/>
          </a:bodyPr>
          <a:lstStyle/>
          <a:p>
            <a:r>
              <a:rPr kumimoji="0" lang="en-GB" sz="3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Adolescence: Risk-taking and addictions</a:t>
            </a:r>
            <a:br>
              <a:rPr kumimoji="0" lang="en-GB" sz="3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lang="en-GB" sz="3400" dirty="0"/>
          </a:p>
        </p:txBody>
      </p:sp>
      <p:pic>
        <p:nvPicPr>
          <p:cNvPr id="8" name="Picture 4" descr="Books stacked on a wooden table">
            <a:extLst>
              <a:ext uri="{FF2B5EF4-FFF2-40B4-BE49-F238E27FC236}">
                <a16:creationId xmlns:a16="http://schemas.microsoft.com/office/drawing/2014/main" id="{345DDEB1-843F-408F-BB18-B19C8489F3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662" r="5117" b="1"/>
          <a:stretch/>
        </p:blipFill>
        <p:spPr>
          <a:xfrm>
            <a:off x="-1496271" y="117181"/>
            <a:ext cx="3870194" cy="6870127"/>
          </a:xfrm>
          <a:prstGeom prst="rect">
            <a:avLst/>
          </a:prstGeom>
        </p:spPr>
      </p:pic>
      <p:cxnSp>
        <p:nvCxnSpPr>
          <p:cNvPr id="10" name="Straight Connector 12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87617" y="2085703"/>
            <a:ext cx="617068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ECD43-3DCE-4D32-A0B4-2E5AE0276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9891" y="2198913"/>
            <a:ext cx="7919852" cy="4488209"/>
          </a:xfrm>
        </p:spPr>
        <p:txBody>
          <a:bodyPr>
            <a:normAutofit/>
          </a:bodyPr>
          <a:lstStyle/>
          <a:p>
            <a:r>
              <a:rPr lang="en-GB" dirty="0"/>
              <a:t>There is an abundance of psychology research on the topics of adolescent risk-taking and addiction.  </a:t>
            </a:r>
          </a:p>
          <a:p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    How might these be experienced during this stage of life? 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    How might it influence development?</a:t>
            </a:r>
          </a:p>
          <a:p>
            <a:endParaRPr lang="en-GB" dirty="0"/>
          </a:p>
          <a:p>
            <a:r>
              <a:rPr lang="en-GB" b="1" dirty="0"/>
              <a:t>Group task:</a:t>
            </a:r>
          </a:p>
          <a:p>
            <a:r>
              <a:rPr lang="en-GB" dirty="0"/>
              <a:t>Using appropriate literature, explore age differences in </a:t>
            </a:r>
          </a:p>
          <a:p>
            <a:endParaRPr lang="en-GB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    Risk-taking behaviours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000" dirty="0"/>
              <a:t>    Addiction behaviours</a:t>
            </a:r>
          </a:p>
          <a:p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FDABAE-854C-4B75-88E0-DE01DEC2F3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170359" y="2086807"/>
            <a:ext cx="3994840" cy="264991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D3FA095-BA36-414D-9D00-6D2BAC79BC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170359" y="-1"/>
            <a:ext cx="3994840" cy="209154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A646723-43A9-4036-8467-206115087D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35787" y="4736721"/>
            <a:ext cx="3960268" cy="2227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2340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725DA-C562-4D5C-9005-BDEB05694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873" y="286603"/>
            <a:ext cx="10730807" cy="1348233"/>
          </a:xfrm>
        </p:spPr>
        <p:txBody>
          <a:bodyPr>
            <a:normAutofit fontScale="90000"/>
          </a:bodyPr>
          <a:lstStyle/>
          <a:p>
            <a:b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b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br>
              <a:rPr kumimoji="0" lang="en-GB" sz="2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Emerging adulthood: cognition and behaviour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44615-81EB-4C0B-BDF0-10147EC6E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873" y="1845734"/>
            <a:ext cx="7987515" cy="4555066"/>
          </a:xfrm>
        </p:spPr>
        <p:txBody>
          <a:bodyPr>
            <a:normAutofit/>
          </a:bodyPr>
          <a:lstStyle/>
          <a:p>
            <a:r>
              <a:rPr lang="en-GB" sz="1700" b="1" dirty="0"/>
              <a:t>Group Task:</a:t>
            </a:r>
          </a:p>
          <a:p>
            <a:endParaRPr lang="en-GB" sz="800" dirty="0"/>
          </a:p>
          <a:p>
            <a:r>
              <a:rPr lang="en-GB" sz="1700" dirty="0"/>
              <a:t>Using one of the papers listed on Moodle or your own reading, discuss the argument for a distinct ‘emerging adulthood’ stage of development.</a:t>
            </a:r>
          </a:p>
          <a:p>
            <a:endParaRPr lang="en-GB" sz="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700" dirty="0"/>
              <a:t>    What are argued to be specific characteristics of emerging adulthood?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7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700" dirty="0"/>
              <a:t>    How do these characteristics relate to other stages of adulthood?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7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700" dirty="0"/>
              <a:t>    How might culture influence people’s experiences of young adulthood?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7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700" dirty="0"/>
              <a:t>    How might life events influence people’s experiences of life across the lifespan?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4A68612-DF2D-4F2E-A28C-D9DF3BD72E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637" r="19143" b="1"/>
          <a:stretch/>
        </p:blipFill>
        <p:spPr>
          <a:xfrm>
            <a:off x="8595268" y="1737360"/>
            <a:ext cx="3159294" cy="4663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439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25B56-170D-446B-9434-AE7ED8AE6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FD1C5809-CE9E-40D2-BE34-8E56144146A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altLang="en-US"/>
          </a:p>
        </p:txBody>
      </p:sp>
      <p:pic>
        <p:nvPicPr>
          <p:cNvPr id="30724" name="Picture 3">
            <a:extLst>
              <a:ext uri="{FF2B5EF4-FFF2-40B4-BE49-F238E27FC236}">
                <a16:creationId xmlns:a16="http://schemas.microsoft.com/office/drawing/2014/main" id="{0AA9C340-89BC-4876-B6E8-FD965312B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5E263C-FB7E-4A3E-AD04-5140CD3D1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E65ED8C-90F7-4EB0-ACCB-64AEF411E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BC17A-0230-4B4F-B912-47AEE3008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Adolescence: Mental health and wellbeing</a:t>
            </a:r>
            <a:b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lang="en-GB" sz="3600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604E3BF-88F7-4D19-BEC9-8486966EA4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A984B6-CC78-42CD-A3D4-FA6882FC17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7621558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026962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1_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301</Words>
  <Application>Microsoft Office PowerPoint</Application>
  <PresentationFormat>Widescreen</PresentationFormat>
  <Paragraphs>53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-apple-system</vt:lpstr>
      <vt:lpstr>Arial</vt:lpstr>
      <vt:lpstr>Calibri</vt:lpstr>
      <vt:lpstr>Calibri Light</vt:lpstr>
      <vt:lpstr>Wingdings</vt:lpstr>
      <vt:lpstr>Retrospect</vt:lpstr>
      <vt:lpstr>1_Retrospect</vt:lpstr>
      <vt:lpstr>Individual Differences across the Lifespan   Seminar Four</vt:lpstr>
      <vt:lpstr>PowerPoint Presentation</vt:lpstr>
      <vt:lpstr>Adolescence:   Attachment Culture Identity Gender </vt:lpstr>
      <vt:lpstr>PowerPoint Presentation</vt:lpstr>
      <vt:lpstr>Adolescence: Risk-taking and addictions </vt:lpstr>
      <vt:lpstr>   Emerging adulthood: cognition and behaviour</vt:lpstr>
      <vt:lpstr>PowerPoint Presentation</vt:lpstr>
      <vt:lpstr>Adolescence: Mental health and wellbeing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Differences across the Lifespan   Day Session Two</dc:title>
  <dc:creator>Judith Marshall</dc:creator>
  <cp:lastModifiedBy>Judith Marshall</cp:lastModifiedBy>
  <cp:revision>6</cp:revision>
  <dcterms:created xsi:type="dcterms:W3CDTF">2022-02-17T10:21:30Z</dcterms:created>
  <dcterms:modified xsi:type="dcterms:W3CDTF">2023-01-17T11:44:20Z</dcterms:modified>
</cp:coreProperties>
</file>