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3"/>
  </p:notesMasterIdLst>
  <p:handoutMasterIdLst>
    <p:handoutMasterId r:id="rId14"/>
  </p:handoutMasterIdLst>
  <p:sldIdLst>
    <p:sldId id="1497" r:id="rId5"/>
    <p:sldId id="1514" r:id="rId6"/>
    <p:sldId id="1499" r:id="rId7"/>
    <p:sldId id="1516" r:id="rId8"/>
    <p:sldId id="1500" r:id="rId9"/>
    <p:sldId id="1502" r:id="rId10"/>
    <p:sldId id="1517" r:id="rId11"/>
    <p:sldId id="151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79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101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607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główek sekcji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pl-PL"/>
              <a:t>Kliknij ikonę, aby dodać obraz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753" y="2261601"/>
            <a:ext cx="10226656" cy="2565902"/>
          </a:xfrm>
        </p:spPr>
        <p:txBody>
          <a:bodyPr>
            <a:normAutofit/>
          </a:bodyPr>
          <a:lstStyle/>
          <a:p>
            <a:r>
              <a:rPr lang="pl-PL" sz="5400" dirty="0"/>
              <a:t>Life </a:t>
            </a:r>
            <a:r>
              <a:rPr lang="pl-PL" sz="5400" dirty="0" err="1"/>
              <a:t>course</a:t>
            </a:r>
            <a:r>
              <a:rPr lang="pl-PL" sz="5400" dirty="0"/>
              <a:t> </a:t>
            </a:r>
            <a:r>
              <a:rPr lang="pl-PL" sz="5400" dirty="0" err="1"/>
              <a:t>approach</a:t>
            </a:r>
            <a:r>
              <a:rPr lang="pl-PL" sz="5400" dirty="0"/>
              <a:t> </a:t>
            </a:r>
            <a:br>
              <a:rPr lang="pl-PL" sz="5400" dirty="0"/>
            </a:br>
            <a:r>
              <a:rPr lang="pl-PL" sz="5400" dirty="0"/>
              <a:t>to </a:t>
            </a:r>
            <a:r>
              <a:rPr lang="pl-PL" sz="5400" dirty="0" err="1"/>
              <a:t>Health</a:t>
            </a:r>
            <a:r>
              <a:rPr lang="pl-PL" sz="5400" dirty="0"/>
              <a:t> and </a:t>
            </a:r>
            <a:br>
              <a:rPr lang="pl-PL" sz="5400" dirty="0"/>
            </a:br>
            <a:r>
              <a:rPr lang="pl-PL" sz="5400" dirty="0" err="1"/>
              <a:t>wellbeing</a:t>
            </a:r>
            <a:r>
              <a:rPr lang="pl-PL" sz="5400" dirty="0"/>
              <a:t> 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98148"/>
            <a:ext cx="4361688" cy="1649694"/>
          </a:xfrm>
        </p:spPr>
        <p:txBody>
          <a:bodyPr anchor="t">
            <a:normAutofit/>
          </a:bodyPr>
          <a:lstStyle/>
          <a:p>
            <a:r>
              <a:rPr lang="pl-PL" sz="3800" dirty="0">
                <a:solidFill>
                  <a:schemeClr val="accent2">
                    <a:lumMod val="50000"/>
                  </a:schemeClr>
                </a:solidFill>
              </a:rPr>
              <a:t>Life COURSE APPROACH INTRODUCTION</a:t>
            </a:r>
            <a:endParaRPr lang="en-US" sz="3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1922318"/>
            <a:ext cx="4361688" cy="4111003"/>
          </a:xfrm>
        </p:spPr>
        <p:txBody>
          <a:bodyPr anchor="b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Explain what</a:t>
            </a:r>
            <a:r>
              <a:rPr lang="pl-PL" sz="2000" b="1" dirty="0"/>
              <a:t> </a:t>
            </a:r>
            <a:r>
              <a:rPr lang="pl-PL" sz="2000" b="1" dirty="0" err="1"/>
              <a:t>is</a:t>
            </a:r>
            <a:r>
              <a:rPr lang="en-GB" sz="2000" b="1" dirty="0"/>
              <a:t> the life course approach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Discuss key factors </a:t>
            </a:r>
            <a:r>
              <a:rPr lang="en-GB" sz="2000" b="1" dirty="0" err="1"/>
              <a:t>i</a:t>
            </a:r>
            <a:r>
              <a:rPr lang="pl-PL" sz="2000" b="1" dirty="0" err="1"/>
              <a:t>mpact</a:t>
            </a:r>
            <a:r>
              <a:rPr lang="en-GB" sz="2000" b="1" dirty="0"/>
              <a:t> health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 err="1"/>
              <a:t>Expl</a:t>
            </a:r>
            <a:r>
              <a:rPr lang="pl-PL" sz="2000" b="1" dirty="0" err="1"/>
              <a:t>ain</a:t>
            </a:r>
            <a:r>
              <a:rPr lang="en-GB" sz="2000" b="1" dirty="0"/>
              <a:t> how health changes across life stages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Highlight the importance of early life and interventions</a:t>
            </a:r>
            <a:endParaRPr lang="en-US" sz="2000" b="1" dirty="0"/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" r="3" b="3"/>
          <a:stretch>
            <a:fillRect/>
          </a:stretch>
        </p:blipFill>
        <p:spPr>
          <a:xfrm>
            <a:off x="6071625" y="862357"/>
            <a:ext cx="5170964" cy="5170964"/>
          </a:xfrm>
          <a:noFill/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ytuł 2">
            <a:extLst>
              <a:ext uri="{FF2B5EF4-FFF2-40B4-BE49-F238E27FC236}">
                <a16:creationId xmlns:a16="http://schemas.microsoft.com/office/drawing/2014/main" id="{E3A9821A-DF3A-D625-46D3-D8F8E7836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860367"/>
            <a:ext cx="10653578" cy="1132258"/>
          </a:xfrm>
        </p:spPr>
        <p:txBody>
          <a:bodyPr/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What is Life Course Approach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BE02E60D-C1D9-5E56-5A98-F22096BA21DB}"/>
              </a:ext>
            </a:extLst>
          </p:cNvPr>
          <p:cNvSpPr txBox="1"/>
          <p:nvPr/>
        </p:nvSpPr>
        <p:spPr>
          <a:xfrm>
            <a:off x="904009" y="2327564"/>
            <a:ext cx="1048442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Lifelong process (before birth → death)</a:t>
            </a:r>
            <a:endParaRPr lang="pl-PL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pl-PL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Trajectories &amp; transitions</a:t>
            </a:r>
            <a:br>
              <a:rPr lang="en-GB" sz="3200" b="1" dirty="0"/>
            </a:br>
            <a:endParaRPr lang="pl-PL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Multifactorial (bio + social + environmental)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1BC45-CAED-BB43-A297-009708D5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0535" y="497518"/>
            <a:ext cx="9264676" cy="1381832"/>
          </a:xfrm>
        </p:spPr>
        <p:txBody>
          <a:bodyPr/>
          <a:lstStyle/>
          <a:p>
            <a:endParaRPr lang="pl-PL" dirty="0"/>
          </a:p>
          <a:p>
            <a:r>
              <a:rPr lang="en-US" sz="4800" dirty="0">
                <a:solidFill>
                  <a:schemeClr val="accent2">
                    <a:lumMod val="50000"/>
                  </a:schemeClr>
                </a:solidFill>
              </a:rPr>
              <a:t>Health is </a:t>
            </a:r>
            <a:r>
              <a:rPr lang="pl-PL" sz="4800" dirty="0" err="1">
                <a:solidFill>
                  <a:schemeClr val="accent2">
                    <a:lumMod val="50000"/>
                  </a:schemeClr>
                </a:solidFill>
              </a:rPr>
              <a:t>affected</a:t>
            </a:r>
            <a:r>
              <a:rPr lang="en-US" sz="4800" dirty="0">
                <a:solidFill>
                  <a:schemeClr val="accent2">
                    <a:lumMod val="50000"/>
                  </a:schemeClr>
                </a:solidFill>
              </a:rPr>
              <a:t> by:</a:t>
            </a:r>
          </a:p>
          <a:p>
            <a:endParaRPr lang="en-US" dirty="0"/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41C58570-8E2D-1017-F2CE-23D57511B4C6}"/>
              </a:ext>
            </a:extLst>
          </p:cNvPr>
          <p:cNvSpPr txBox="1"/>
          <p:nvPr/>
        </p:nvSpPr>
        <p:spPr>
          <a:xfrm>
            <a:off x="779319" y="2016882"/>
            <a:ext cx="1088967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Genetics – risk of disease</a:t>
            </a:r>
            <a:endParaRPr lang="pl-PL" sz="3200" b="1" dirty="0"/>
          </a:p>
          <a:p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Lifestyle – diet, physical activity, smoking</a:t>
            </a:r>
            <a:endParaRPr lang="pl-PL" sz="3200" b="1" dirty="0"/>
          </a:p>
          <a:p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Social </a:t>
            </a:r>
            <a:r>
              <a:rPr lang="pl-PL" sz="3200" b="1" dirty="0" err="1"/>
              <a:t>factors</a:t>
            </a:r>
            <a:r>
              <a:rPr lang="en-GB" sz="3200" b="1" dirty="0"/>
              <a:t> – income, education, employment</a:t>
            </a:r>
            <a:endParaRPr lang="pl-PL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/>
              <a:t>Environment – housing, air quality</a:t>
            </a:r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30" y="529936"/>
            <a:ext cx="4361688" cy="1649694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accent2">
                    <a:lumMod val="50000"/>
                  </a:schemeClr>
                </a:solidFill>
              </a:rPr>
              <a:t>Early Life Impact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566" y="1787046"/>
            <a:ext cx="4361688" cy="4541018"/>
          </a:xfrm>
        </p:spPr>
        <p:txBody>
          <a:bodyPr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Early life </a:t>
            </a:r>
            <a:r>
              <a:rPr lang="pl-PL" sz="2800" b="1" dirty="0"/>
              <a:t>– </a:t>
            </a:r>
            <a:r>
              <a:rPr lang="pl-PL" sz="2800" b="1" dirty="0" err="1"/>
              <a:t>critical</a:t>
            </a:r>
            <a:r>
              <a:rPr lang="pl-PL" sz="2800" b="1" dirty="0"/>
              <a:t> period</a:t>
            </a:r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ACEs (Adverse Childhood Experiences)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Long-term effects</a:t>
            </a:r>
            <a:endParaRPr lang="en-US" sz="2800" b="1" dirty="0"/>
          </a:p>
        </p:txBody>
      </p:sp>
      <p:pic>
        <p:nvPicPr>
          <p:cNvPr id="11" name="Picture Placeholder 10" descr="A white paper figure in the air">
            <a:extLst>
              <a:ext uri="{FF2B5EF4-FFF2-40B4-BE49-F238E27FC236}">
                <a16:creationId xmlns:a16="http://schemas.microsoft.com/office/drawing/2014/main" id="{75885EE0-9135-0E4E-6ED4-37F31FB8116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71625" y="862357"/>
            <a:ext cx="5170964" cy="5170964"/>
          </a:xfrm>
        </p:spPr>
      </p:pic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221" y="0"/>
            <a:ext cx="8467558" cy="15544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Health Across Life Stages</a:t>
            </a:r>
            <a:r>
              <a:rPr lang="pl-PL" dirty="0"/>
              <a:t>:</a:t>
            </a:r>
            <a:endParaRPr lang="en-US" dirty="0"/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6AC351C4-509B-2EF6-CCDD-969F09C488E2}"/>
              </a:ext>
            </a:extLst>
          </p:cNvPr>
          <p:cNvSpPr txBox="1"/>
          <p:nvPr/>
        </p:nvSpPr>
        <p:spPr>
          <a:xfrm>
            <a:off x="654210" y="2209169"/>
            <a:ext cx="8467558" cy="36899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pl-PL" sz="3200" b="1" dirty="0" err="1"/>
              <a:t>Pregnancy</a:t>
            </a:r>
            <a:endParaRPr lang="pl-PL" sz="3200" b="1" dirty="0"/>
          </a:p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200" b="1" dirty="0"/>
              <a:t>Childhood</a:t>
            </a:r>
          </a:p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200" b="1" dirty="0"/>
              <a:t>Adolescence</a:t>
            </a:r>
          </a:p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200" b="1" dirty="0"/>
              <a:t>Adulthood</a:t>
            </a:r>
          </a:p>
          <a:p>
            <a:pPr marL="342900" indent="-34290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3200" b="1" dirty="0"/>
              <a:t>Older age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Interventions</a:t>
            </a:r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AFB1FC46-9216-C05D-A132-C2CB7198D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Early intervention</a:t>
            </a:r>
          </a:p>
          <a:p>
            <a:r>
              <a:rPr lang="pl-PL" sz="3200" b="1" dirty="0"/>
              <a:t>E</a:t>
            </a:r>
            <a:r>
              <a:rPr lang="en-GB" sz="3200" b="1" dirty="0" err="1"/>
              <a:t>nvironment</a:t>
            </a:r>
            <a:endParaRPr lang="en-GB" sz="3200" b="1" dirty="0"/>
          </a:p>
          <a:p>
            <a:r>
              <a:rPr lang="en-GB" sz="32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7C75-23C9-17A3-16B6-ECD423E57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0322" y="3314700"/>
            <a:ext cx="8054173" cy="2289260"/>
          </a:xfrm>
        </p:spPr>
        <p:txBody>
          <a:bodyPr>
            <a:normAutofit/>
          </a:bodyPr>
          <a:lstStyle/>
          <a:p>
            <a:r>
              <a:rPr lang="pl-PL" dirty="0"/>
              <a:t>T</a:t>
            </a:r>
            <a:r>
              <a:rPr lang="en-GB" dirty="0"/>
              <a:t>he life course approach shows that health is not random </a:t>
            </a:r>
            <a:r>
              <a:rPr lang="pl-PL" dirty="0"/>
              <a:t>-</a:t>
            </a:r>
            <a:br>
              <a:rPr lang="en-GB" dirty="0"/>
            </a:br>
            <a:r>
              <a:rPr lang="en-GB" dirty="0"/>
              <a:t>it is shaped by experiences across the entire lifespan.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3371" y="1188720"/>
            <a:ext cx="8593017" cy="889462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{1E378F91-9D1B-4B82-B46C-D6F8CA087532}f4c2fa09-5552-4190-875c-1979579583e2-TFc553d604-a3b6-4c52-b2ed-3a769335c0fd_win32</Template>
  <TotalTime>2775</TotalTime>
  <Words>162</Words>
  <Application>Microsoft Office PowerPoint</Application>
  <PresentationFormat>Panoramiczny</PresentationFormat>
  <Paragraphs>39</Paragraphs>
  <Slides>8</Slides>
  <Notes>2</Notes>
  <HiddenSlides>0</HiddenSlides>
  <MMClips>0</MMClips>
  <ScaleCrop>false</ScaleCrop>
  <HeadingPairs>
    <vt:vector size="6" baseType="variant">
      <vt:variant>
        <vt:lpstr>Używane czcionki</vt:lpstr>
      </vt:variant>
      <vt:variant>
        <vt:i4>5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8</vt:i4>
      </vt:variant>
    </vt:vector>
  </HeadingPairs>
  <TitlesOfParts>
    <vt:vector size="14" baseType="lpstr">
      <vt:lpstr>Aptos</vt:lpstr>
      <vt:lpstr>Arial</vt:lpstr>
      <vt:lpstr>Lora</vt:lpstr>
      <vt:lpstr>Playfair Display Black</vt:lpstr>
      <vt:lpstr>Poppins Light</vt:lpstr>
      <vt:lpstr>Gradient Circle</vt:lpstr>
      <vt:lpstr>Life course approach  to Health and  wellbeing </vt:lpstr>
      <vt:lpstr>Life COURSE APPROACH INTRODUCTION</vt:lpstr>
      <vt:lpstr>What is Life Course Approach    </vt:lpstr>
      <vt:lpstr>Quote</vt:lpstr>
      <vt:lpstr>Early Life Impact</vt:lpstr>
      <vt:lpstr>Health Across Life Stages:</vt:lpstr>
      <vt:lpstr>Interventions</vt:lpstr>
      <vt:lpstr>The life course approach shows that health is not random - it is shaped by experiences across the entire lifespan.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Aneta Utrata</dc:creator>
  <cp:lastModifiedBy>Aneta Utrata</cp:lastModifiedBy>
  <cp:revision>1</cp:revision>
  <dcterms:created xsi:type="dcterms:W3CDTF">2026-03-22T13:00:13Z</dcterms:created>
  <dcterms:modified xsi:type="dcterms:W3CDTF">2026-03-24T11:16:06Z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