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6" r:id="rId9"/>
    <p:sldId id="267" r:id="rId10"/>
    <p:sldId id="268" r:id="rId11"/>
    <p:sldId id="269" r:id="rId12"/>
    <p:sldId id="270" r:id="rId13"/>
    <p:sldId id="271"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907" autoAdjust="0"/>
  </p:normalViewPr>
  <p:slideViewPr>
    <p:cSldViewPr>
      <p:cViewPr varScale="1">
        <p:scale>
          <a:sx n="64" d="100"/>
          <a:sy n="64" d="100"/>
        </p:scale>
        <p:origin x="1340" y="4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a:t>Click to edit Master title style</a:t>
            </a:r>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1D8BD707-D9CF-40AE-B4C6-C98DA3205C09}" type="datetimeFigureOut">
              <a:rPr lang="en-US" smtClean="0"/>
              <a:pPr/>
              <a:t>4/26/2018</a:t>
            </a:fld>
            <a:endParaRPr lang="en-US"/>
          </a:p>
        </p:txBody>
      </p:sp>
      <p:sp>
        <p:nvSpPr>
          <p:cNvPr id="16" name="Slide Number Placeholder 15"/>
          <p:cNvSpPr>
            <a:spLocks noGrp="1"/>
          </p:cNvSpPr>
          <p:nvPr>
            <p:ph type="sldNum" sz="quarter" idx="11"/>
          </p:nvPr>
        </p:nvSpPr>
        <p:spPr/>
        <p:txBody>
          <a:bodyPr/>
          <a:lstStyle/>
          <a:p>
            <a:fld id="{B6F15528-21DE-4FAA-801E-634DDDAF4B2B}" type="slidenum">
              <a:rPr lang="en-US" smtClean="0"/>
              <a:pPr/>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4" name="Date Placeholder 13"/>
          <p:cNvSpPr>
            <a:spLocks noGrp="1"/>
          </p:cNvSpPr>
          <p:nvPr>
            <p:ph type="dt" sz="half" idx="14"/>
          </p:nvPr>
        </p:nvSpPr>
        <p:spPr/>
        <p:txBody>
          <a:bodyPr/>
          <a:lstStyle/>
          <a:p>
            <a:fld id="{1D8BD707-D9CF-40AE-B4C6-C98DA3205C09}" type="datetimeFigureOut">
              <a:rPr lang="en-US" smtClean="0"/>
              <a:pPr/>
              <a:t>4/26/2018</a:t>
            </a:fld>
            <a:endParaRPr lang="en-US"/>
          </a:p>
        </p:txBody>
      </p:sp>
      <p:sp>
        <p:nvSpPr>
          <p:cNvPr id="15" name="Slide Number Placeholder 14"/>
          <p:cNvSpPr>
            <a:spLocks noGrp="1"/>
          </p:cNvSpPr>
          <p:nvPr>
            <p:ph type="sldNum" sz="quarter" idx="15"/>
          </p:nvPr>
        </p:nvSpPr>
        <p:spPr/>
        <p:txBody>
          <a:bodyPr/>
          <a:lstStyle>
            <a:lvl1pPr algn="ctr">
              <a:defRPr/>
            </a:lvl1pPr>
          </a:lstStyle>
          <a:p>
            <a:fld id="{B6F15528-21DE-4FAA-801E-634DDDAF4B2B}" type="slidenum">
              <a:rPr lang="en-US" smtClean="0"/>
              <a:pPr/>
              <a:t>‹#›</a:t>
            </a:fld>
            <a:endParaRPr lang="en-US"/>
          </a:p>
        </p:txBody>
      </p:sp>
      <p:sp>
        <p:nvSpPr>
          <p:cNvPr id="16" name="Footer Placeholder 15"/>
          <p:cNvSpPr>
            <a:spLocks noGrp="1"/>
          </p:cNvSpPr>
          <p:nvPr>
            <p:ph type="ftr" sz="quarter" idx="16"/>
          </p:nvPr>
        </p:nvSpPr>
        <p:spPr/>
        <p:txBody>
          <a:bodyPr/>
          <a:lstStyle/>
          <a:p>
            <a:endParaRPr lang="en-US"/>
          </a:p>
        </p:txBody>
      </p:sp>
      <p:sp>
        <p:nvSpPr>
          <p:cNvPr id="17" name="Title 16"/>
          <p:cNvSpPr>
            <a:spLocks noGrp="1"/>
          </p:cNvSpPr>
          <p:nvPr>
            <p:ph type="title"/>
          </p:nvPr>
        </p:nvSpPr>
        <p:spPr/>
        <p:txBody>
          <a:bodyPr rtlCol="0" anchor="b" anchorCtr="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8BD707-D9CF-40AE-B4C6-C98DA3205C09}" type="datetimeFigureOut">
              <a:rPr lang="en-US" smtClean="0"/>
              <a:pPr/>
              <a:t>4/26/2018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a:t>Click to edit Master title style</a:t>
            </a:r>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D8BD707-D9CF-40AE-B4C6-C98DA3205C09}" type="datetimeFigureOut">
              <a:rPr lang="en-US" smtClean="0"/>
              <a:pPr/>
              <a:t>4/26/2018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p:txBody>
          <a:bodyPr/>
          <a:lstStyle/>
          <a:p>
            <a:r>
              <a:rPr kumimoji="0" lang="en-US"/>
              <a:t>Click to edit Master title style</a:t>
            </a:r>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4/26/2018</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a:t>Click to edit Master title style</a:t>
            </a:r>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8BD707-D9CF-40AE-B4C6-C98DA3205C09}" type="datetimeFigureOut">
              <a:rPr lang="en-US" smtClean="0"/>
              <a:pPr/>
              <a:t>4/26/2018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p:txBody>
          <a:bodyPr/>
          <a:lstStyle/>
          <a:p>
            <a:r>
              <a:rPr kumimoji="0" lang="en-US"/>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a:t>Click to edit Master title style</a:t>
            </a:r>
          </a:p>
        </p:txBody>
      </p:sp>
      <p:sp>
        <p:nvSpPr>
          <p:cNvPr id="8" name="Date Placeholder 7"/>
          <p:cNvSpPr>
            <a:spLocks noGrp="1"/>
          </p:cNvSpPr>
          <p:nvPr>
            <p:ph type="dt" sz="half" idx="14"/>
          </p:nvPr>
        </p:nvSpPr>
        <p:spPr/>
        <p:txBody>
          <a:bodyPr/>
          <a:lstStyle/>
          <a:p>
            <a:fld id="{1D8BD707-D9CF-40AE-B4C6-C98DA3205C09}" type="datetimeFigureOut">
              <a:rPr lang="en-US" smtClean="0"/>
              <a:pPr/>
              <a:t>4/26/2018</a:t>
            </a:fld>
            <a:endParaRPr lang="en-US"/>
          </a:p>
        </p:txBody>
      </p:sp>
      <p:sp>
        <p:nvSpPr>
          <p:cNvPr id="9" name="Slide Number Placeholder 8"/>
          <p:cNvSpPr>
            <a:spLocks noGrp="1"/>
          </p:cNvSpPr>
          <p:nvPr>
            <p:ph type="sldNum" sz="quarter" idx="15"/>
          </p:nvPr>
        </p:nvSpPr>
        <p:spPr/>
        <p:txBody>
          <a:bodyPr/>
          <a:lstStyle/>
          <a:p>
            <a:fld id="{B6F15528-21DE-4FAA-801E-634DDDAF4B2B}" type="slidenum">
              <a:rPr lang="en-US" smtClean="0"/>
              <a:pPr/>
              <a:t>‹#›</a:t>
            </a:fld>
            <a:endParaRPr lang="en-US"/>
          </a:p>
        </p:txBody>
      </p:sp>
      <p:sp>
        <p:nvSpPr>
          <p:cNvPr id="10" name="Footer Placeholder 9"/>
          <p:cNvSpPr>
            <a:spLocks noGrp="1"/>
          </p:cNvSpPr>
          <p:nvPr>
            <p:ph type="ftr" sz="quarter" idx="16"/>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a:t>Click to edit Master title style</a:t>
            </a:r>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a:t>Click icon to add picture</a:t>
            </a:r>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8" name="Date Placeholder 7"/>
          <p:cNvSpPr>
            <a:spLocks noGrp="1"/>
          </p:cNvSpPr>
          <p:nvPr>
            <p:ph type="dt" sz="half" idx="10"/>
          </p:nvPr>
        </p:nvSpPr>
        <p:spPr/>
        <p:txBody>
          <a:bodyPr/>
          <a:lstStyle/>
          <a:p>
            <a:fld id="{1D8BD707-D9CF-40AE-B4C6-C98DA3205C09}" type="datetimeFigureOut">
              <a:rPr lang="en-US" smtClean="0"/>
              <a:pPr/>
              <a:t>4/26/2018</a:t>
            </a:fld>
            <a:endParaRPr lang="en-US"/>
          </a:p>
        </p:txBody>
      </p:sp>
      <p:sp>
        <p:nvSpPr>
          <p:cNvPr id="9" name="Slide Number Placeholder 8"/>
          <p:cNvSpPr>
            <a:spLocks noGrp="1"/>
          </p:cNvSpPr>
          <p:nvPr>
            <p:ph type="sldNum" sz="quarter" idx="11"/>
          </p:nvPr>
        </p:nvSpPr>
        <p:spPr/>
        <p:txBody>
          <a:bodyPr/>
          <a:lstStyle/>
          <a:p>
            <a:fld id="{B6F15528-21DE-4FAA-801E-634DDDAF4B2B}"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1D8BD707-D9CF-40AE-B4C6-C98DA3205C09}" type="datetimeFigureOut">
              <a:rPr lang="en-US" smtClean="0"/>
              <a:pPr/>
              <a:t>4/26/2018</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B6F15528-21DE-4FAA-801E-634DDDAF4B2B}" type="slidenum">
              <a:rPr lang="en-US" smtClean="0"/>
              <a:pPr/>
              <a:t>‹#›</a:t>
            </a:fld>
            <a:endParaRPr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a:t>Click to edit Master title style</a:t>
            </a:r>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9696" y="5195213"/>
            <a:ext cx="9372600" cy="651804"/>
          </a:xfrm>
        </p:spPr>
        <p:txBody>
          <a:bodyPr/>
          <a:lstStyle/>
          <a:p>
            <a:r>
              <a:rPr lang="en-US" sz="2800" b="1" dirty="0"/>
              <a:t>Community participation (Locally and Nationally)</a:t>
            </a:r>
          </a:p>
        </p:txBody>
      </p:sp>
      <p:sp>
        <p:nvSpPr>
          <p:cNvPr id="2" name="Title 1"/>
          <p:cNvSpPr>
            <a:spLocks noGrp="1"/>
          </p:cNvSpPr>
          <p:nvPr>
            <p:ph type="ctrTitle"/>
          </p:nvPr>
        </p:nvSpPr>
        <p:spPr>
          <a:xfrm>
            <a:off x="609600" y="2888973"/>
            <a:ext cx="8305800" cy="1981200"/>
          </a:xfrm>
        </p:spPr>
        <p:txBody>
          <a:bodyPr/>
          <a:lstStyle/>
          <a:p>
            <a:r>
              <a:rPr lang="en-US" dirty="0"/>
              <a:t>Path way project 1</a:t>
            </a:r>
          </a:p>
        </p:txBody>
      </p:sp>
      <p:graphicFrame>
        <p:nvGraphicFramePr>
          <p:cNvPr id="6" name="Table 5">
            <a:extLst>
              <a:ext uri="{FF2B5EF4-FFF2-40B4-BE49-F238E27FC236}">
                <a16:creationId xmlns:a16="http://schemas.microsoft.com/office/drawing/2014/main" id="{E29D2579-A260-47BC-A4E2-B02975182409}"/>
              </a:ext>
            </a:extLst>
          </p:cNvPr>
          <p:cNvGraphicFramePr>
            <a:graphicFrameLocks noGrp="1"/>
          </p:cNvGraphicFramePr>
          <p:nvPr>
            <p:extLst>
              <p:ext uri="{D42A27DB-BD31-4B8C-83A1-F6EECF244321}">
                <p14:modId xmlns:p14="http://schemas.microsoft.com/office/powerpoint/2010/main" val="541195878"/>
              </p:ext>
            </p:extLst>
          </p:nvPr>
        </p:nvGraphicFramePr>
        <p:xfrm>
          <a:off x="1371600" y="1981200"/>
          <a:ext cx="6553200" cy="2232193"/>
        </p:xfrm>
        <a:graphic>
          <a:graphicData uri="http://schemas.openxmlformats.org/drawingml/2006/table">
            <a:tbl>
              <a:tblPr firstRow="1" bandRow="1">
                <a:tableStyleId>{5C22544A-7EE6-4342-B048-85BDC9FD1C3A}</a:tableStyleId>
              </a:tblPr>
              <a:tblGrid>
                <a:gridCol w="3276600">
                  <a:extLst>
                    <a:ext uri="{9D8B030D-6E8A-4147-A177-3AD203B41FA5}">
                      <a16:colId xmlns:a16="http://schemas.microsoft.com/office/drawing/2014/main" val="2813611572"/>
                    </a:ext>
                  </a:extLst>
                </a:gridCol>
                <a:gridCol w="3276600">
                  <a:extLst>
                    <a:ext uri="{9D8B030D-6E8A-4147-A177-3AD203B41FA5}">
                      <a16:colId xmlns:a16="http://schemas.microsoft.com/office/drawing/2014/main" val="3283962436"/>
                    </a:ext>
                  </a:extLst>
                </a:gridCol>
              </a:tblGrid>
              <a:tr h="425068">
                <a:tc gridSpan="2">
                  <a:txBody>
                    <a:bodyPr/>
                    <a:lstStyle/>
                    <a:p>
                      <a:pPr algn="ctr"/>
                      <a:r>
                        <a:rPr lang="en-GB" dirty="0"/>
                        <a:t>Teacher Name:- </a:t>
                      </a:r>
                      <a:r>
                        <a:rPr lang="en-GB" dirty="0" err="1"/>
                        <a:t>Diloa</a:t>
                      </a:r>
                      <a:r>
                        <a:rPr lang="en-GB" dirty="0"/>
                        <a:t> </a:t>
                      </a:r>
                      <a:r>
                        <a:rPr lang="en-GB" dirty="0" err="1"/>
                        <a:t>Bijhout</a:t>
                      </a:r>
                      <a:endParaRPr lang="en-GB" dirty="0"/>
                    </a:p>
                  </a:txBody>
                  <a:tcPr/>
                </a:tc>
                <a:tc hMerge="1">
                  <a:txBody>
                    <a:bodyPr/>
                    <a:lstStyle/>
                    <a:p>
                      <a:endParaRPr lang="en-GB" dirty="0"/>
                    </a:p>
                  </a:txBody>
                  <a:tcPr/>
                </a:tc>
                <a:extLst>
                  <a:ext uri="{0D108BD9-81ED-4DB2-BD59-A6C34878D82A}">
                    <a16:rowId xmlns:a16="http://schemas.microsoft.com/office/drawing/2014/main" val="2422059178"/>
                  </a:ext>
                </a:extLst>
              </a:tr>
              <a:tr h="425068">
                <a:tc>
                  <a:txBody>
                    <a:bodyPr/>
                    <a:lstStyle/>
                    <a:p>
                      <a:pPr algn="ctr"/>
                      <a:r>
                        <a:rPr lang="en-GB" dirty="0"/>
                        <a:t>Student Name</a:t>
                      </a:r>
                    </a:p>
                  </a:txBody>
                  <a:tcPr/>
                </a:tc>
                <a:tc>
                  <a:txBody>
                    <a:bodyPr/>
                    <a:lstStyle/>
                    <a:p>
                      <a:pPr algn="ctr"/>
                      <a:r>
                        <a:rPr lang="en-GB" dirty="0"/>
                        <a:t>Student ID</a:t>
                      </a:r>
                    </a:p>
                  </a:txBody>
                  <a:tcPr/>
                </a:tc>
                <a:extLst>
                  <a:ext uri="{0D108BD9-81ED-4DB2-BD59-A6C34878D82A}">
                    <a16:rowId xmlns:a16="http://schemas.microsoft.com/office/drawing/2014/main" val="2583469541"/>
                  </a:ext>
                </a:extLst>
              </a:tr>
              <a:tr h="531921">
                <a:tc>
                  <a:txBody>
                    <a:bodyPr/>
                    <a:lstStyle/>
                    <a:p>
                      <a:pPr algn="ctr"/>
                      <a:r>
                        <a:rPr lang="en-GB" sz="1400" b="1" dirty="0">
                          <a:solidFill>
                            <a:srgbClr val="00B050"/>
                          </a:solidFill>
                        </a:rPr>
                        <a:t>Abdulla Al Mamun (Team Leader)</a:t>
                      </a:r>
                    </a:p>
                  </a:txBody>
                  <a:tcPr/>
                </a:tc>
                <a:tc>
                  <a:txBody>
                    <a:bodyPr/>
                    <a:lstStyle/>
                    <a:p>
                      <a:pPr algn="ctr"/>
                      <a:r>
                        <a:rPr lang="en-GB" b="1" dirty="0">
                          <a:solidFill>
                            <a:srgbClr val="00B050"/>
                          </a:solidFill>
                          <a:latin typeface="Times New Roman" panose="02020603050405020304" pitchFamily="18" charset="0"/>
                          <a:cs typeface="Times New Roman" panose="02020603050405020304" pitchFamily="18" charset="0"/>
                        </a:rPr>
                        <a:t> 1606019</a:t>
                      </a:r>
                    </a:p>
                  </a:txBody>
                  <a:tcPr/>
                </a:tc>
                <a:extLst>
                  <a:ext uri="{0D108BD9-81ED-4DB2-BD59-A6C34878D82A}">
                    <a16:rowId xmlns:a16="http://schemas.microsoft.com/office/drawing/2014/main" val="1040530561"/>
                  </a:ext>
                </a:extLst>
              </a:tr>
              <a:tr h="425068">
                <a:tc>
                  <a:txBody>
                    <a:bodyPr/>
                    <a:lstStyle/>
                    <a:p>
                      <a:pPr algn="ctr"/>
                      <a:r>
                        <a:rPr lang="en-GB" sz="1400" b="1" dirty="0">
                          <a:solidFill>
                            <a:srgbClr val="00B050"/>
                          </a:solidFill>
                        </a:rPr>
                        <a:t>Mohammed Shahin</a:t>
                      </a:r>
                    </a:p>
                  </a:txBody>
                  <a:tcPr/>
                </a:tc>
                <a:tc>
                  <a:txBody>
                    <a:bodyPr/>
                    <a:lstStyle/>
                    <a:p>
                      <a:pPr algn="ctr"/>
                      <a:r>
                        <a:rPr lang="en-GB" b="1" dirty="0">
                          <a:solidFill>
                            <a:srgbClr val="00B050"/>
                          </a:solidFill>
                          <a:latin typeface="Times New Roman" panose="02020603050405020304" pitchFamily="18" charset="0"/>
                          <a:cs typeface="Times New Roman" panose="02020603050405020304" pitchFamily="18" charset="0"/>
                        </a:rPr>
                        <a:t> 1605776</a:t>
                      </a:r>
                    </a:p>
                  </a:txBody>
                  <a:tcPr/>
                </a:tc>
                <a:extLst>
                  <a:ext uri="{0D108BD9-81ED-4DB2-BD59-A6C34878D82A}">
                    <a16:rowId xmlns:a16="http://schemas.microsoft.com/office/drawing/2014/main" val="1407501728"/>
                  </a:ext>
                </a:extLst>
              </a:tr>
              <a:tr h="425068">
                <a:tc>
                  <a:txBody>
                    <a:bodyPr/>
                    <a:lstStyle/>
                    <a:p>
                      <a:pPr algn="ctr"/>
                      <a:r>
                        <a:rPr lang="en-GB" sz="1400" b="1" dirty="0" err="1">
                          <a:solidFill>
                            <a:srgbClr val="00B050"/>
                          </a:solidFill>
                        </a:rPr>
                        <a:t>Rohul</a:t>
                      </a:r>
                      <a:r>
                        <a:rPr lang="en-GB" sz="1400" b="1" dirty="0">
                          <a:solidFill>
                            <a:srgbClr val="00B050"/>
                          </a:solidFill>
                        </a:rPr>
                        <a:t> Amin</a:t>
                      </a:r>
                    </a:p>
                  </a:txBody>
                  <a:tcPr/>
                </a:tc>
                <a:tc>
                  <a:txBody>
                    <a:bodyPr/>
                    <a:lstStyle/>
                    <a:p>
                      <a:pPr algn="ctr"/>
                      <a:r>
                        <a:rPr lang="en-GB" b="1" dirty="0">
                          <a:solidFill>
                            <a:srgbClr val="00B050"/>
                          </a:solidFill>
                          <a:latin typeface="Times New Roman" panose="02020603050405020304" pitchFamily="18" charset="0"/>
                          <a:cs typeface="Times New Roman" panose="02020603050405020304" pitchFamily="18" charset="0"/>
                        </a:rPr>
                        <a:t> 1606015</a:t>
                      </a:r>
                    </a:p>
                  </a:txBody>
                  <a:tcPr/>
                </a:tc>
                <a:extLst>
                  <a:ext uri="{0D108BD9-81ED-4DB2-BD59-A6C34878D82A}">
                    <a16:rowId xmlns:a16="http://schemas.microsoft.com/office/drawing/2014/main" val="509672828"/>
                  </a:ext>
                </a:extLst>
              </a:tr>
            </a:tbl>
          </a:graphicData>
        </a:graphic>
      </p:graphicFrame>
      <p:pic>
        <p:nvPicPr>
          <p:cNvPr id="5" name="Picture 4">
            <a:extLst>
              <a:ext uri="{FF2B5EF4-FFF2-40B4-BE49-F238E27FC236}">
                <a16:creationId xmlns:a16="http://schemas.microsoft.com/office/drawing/2014/main" id="{A3DF2189-AD55-4CBE-A113-225A22E81D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0" y="304800"/>
            <a:ext cx="6553200" cy="1565910"/>
          </a:xfrm>
          <a:prstGeom prst="rect">
            <a:avLst/>
          </a:prstGeom>
        </p:spPr>
      </p:pic>
    </p:spTree>
    <p:extLst>
      <p:ext uri="{BB962C8B-B14F-4D97-AF65-F5344CB8AC3E}">
        <p14:creationId xmlns:p14="http://schemas.microsoft.com/office/powerpoint/2010/main" val="3646715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68580" indent="0" algn="just">
              <a:buNone/>
            </a:pPr>
            <a:r>
              <a:rPr lang="en-US" dirty="0"/>
              <a:t>The community participation is the process that makes the people get engaged with the society and minimize the own problems. Companies implement several CSR strategy as part of the community development strategy. The community awareness needs to improve to make the people to participate with the organizational implemented strategies. There are different ways related with the community participation </a:t>
            </a:r>
          </a:p>
          <a:p>
            <a:pPr marL="68580" indent="0" algn="just">
              <a:buNone/>
            </a:pPr>
            <a:endParaRPr lang="en-US" dirty="0"/>
          </a:p>
        </p:txBody>
      </p:sp>
      <p:sp>
        <p:nvSpPr>
          <p:cNvPr id="2" name="Title 1"/>
          <p:cNvSpPr>
            <a:spLocks noGrp="1"/>
          </p:cNvSpPr>
          <p:nvPr>
            <p:ph type="title"/>
          </p:nvPr>
        </p:nvSpPr>
        <p:spPr/>
        <p:txBody>
          <a:bodyPr/>
          <a:lstStyle/>
          <a:p>
            <a:r>
              <a:rPr lang="en-US" b="1" dirty="0"/>
              <a:t>Introduction</a:t>
            </a:r>
          </a:p>
        </p:txBody>
      </p:sp>
      <p:pic>
        <p:nvPicPr>
          <p:cNvPr id="4" name="Picture 3">
            <a:extLst>
              <a:ext uri="{FF2B5EF4-FFF2-40B4-BE49-F238E27FC236}">
                <a16:creationId xmlns:a16="http://schemas.microsoft.com/office/drawing/2014/main" id="{2D76444E-A471-40ED-B523-A39C63CF7F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5334000"/>
            <a:ext cx="5105400" cy="1135380"/>
          </a:xfrm>
          <a:prstGeom prst="rect">
            <a:avLst/>
          </a:prstGeom>
        </p:spPr>
      </p:pic>
    </p:spTree>
    <p:extLst>
      <p:ext uri="{BB962C8B-B14F-4D97-AF65-F5344CB8AC3E}">
        <p14:creationId xmlns:p14="http://schemas.microsoft.com/office/powerpoint/2010/main" val="2459754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just">
              <a:buNone/>
            </a:pPr>
            <a:r>
              <a:rPr lang="en-US" dirty="0"/>
              <a:t>According to Carroll’s (1991), corporate social responsibility is the process of company’s policy development and decision making process that fulfills stakeholder’s needs and demand. Moreover, the corporate social responsibility has four different areas these are: political, ethical, legal and philanthropic. Corporate social responsibility is ethically responsible for the societal welfare and the environmental development. For instance, Ben &amp; Jerry’s have donated 7.5% of the pre-tax profit to the charity organizations.</a:t>
            </a:r>
          </a:p>
          <a:p>
            <a:pPr marL="0" indent="0">
              <a:buNone/>
            </a:pPr>
            <a:endParaRPr lang="en-US" b="1" dirty="0"/>
          </a:p>
        </p:txBody>
      </p:sp>
      <p:sp>
        <p:nvSpPr>
          <p:cNvPr id="3" name="Title 2"/>
          <p:cNvSpPr>
            <a:spLocks noGrp="1"/>
          </p:cNvSpPr>
          <p:nvPr>
            <p:ph type="title"/>
          </p:nvPr>
        </p:nvSpPr>
        <p:spPr/>
        <p:txBody>
          <a:bodyPr/>
          <a:lstStyle/>
          <a:p>
            <a:r>
              <a:rPr lang="en-US" b="1" dirty="0">
                <a:effectLst/>
              </a:rPr>
              <a:t>Corporate social responsibility </a:t>
            </a:r>
          </a:p>
        </p:txBody>
      </p:sp>
      <p:pic>
        <p:nvPicPr>
          <p:cNvPr id="4" name="Picture 3">
            <a:extLst>
              <a:ext uri="{FF2B5EF4-FFF2-40B4-BE49-F238E27FC236}">
                <a16:creationId xmlns:a16="http://schemas.microsoft.com/office/drawing/2014/main" id="{A1E27FAD-1FC1-44BF-94B3-EE57F69405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0800" y="5577511"/>
            <a:ext cx="4191000" cy="1036978"/>
          </a:xfrm>
          <a:prstGeom prst="rect">
            <a:avLst/>
          </a:prstGeom>
        </p:spPr>
      </p:pic>
    </p:spTree>
    <p:extLst>
      <p:ext uri="{BB962C8B-B14F-4D97-AF65-F5344CB8AC3E}">
        <p14:creationId xmlns:p14="http://schemas.microsoft.com/office/powerpoint/2010/main" val="360598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just">
              <a:buNone/>
            </a:pPr>
            <a:r>
              <a:rPr lang="en-US" dirty="0"/>
              <a:t>According to Benn, </a:t>
            </a:r>
            <a:r>
              <a:rPr lang="en-US" dirty="0" err="1"/>
              <a:t>Dunphy</a:t>
            </a:r>
            <a:r>
              <a:rPr lang="en-US" dirty="0"/>
              <a:t> and Griffiths (2014), corporate sustainability is the business approach that creates long term business sustainability and value created to the employees by following a green sustainable that business operate and evaluate the dimensions of social, cultural, economic and environment. This is a new emerging business concept that has developed management strategies for long term business success along the social development and develops community at large.</a:t>
            </a:r>
          </a:p>
          <a:p>
            <a:pPr marL="0" indent="0">
              <a:buNone/>
            </a:pPr>
            <a:endParaRPr lang="en-US" dirty="0"/>
          </a:p>
        </p:txBody>
      </p:sp>
      <p:sp>
        <p:nvSpPr>
          <p:cNvPr id="3" name="Title 2"/>
          <p:cNvSpPr>
            <a:spLocks noGrp="1"/>
          </p:cNvSpPr>
          <p:nvPr>
            <p:ph type="title"/>
          </p:nvPr>
        </p:nvSpPr>
        <p:spPr/>
        <p:txBody>
          <a:bodyPr/>
          <a:lstStyle/>
          <a:p>
            <a:r>
              <a:rPr lang="en-US" b="1" dirty="0"/>
              <a:t>Corporate sustainability</a:t>
            </a:r>
          </a:p>
        </p:txBody>
      </p:sp>
      <p:pic>
        <p:nvPicPr>
          <p:cNvPr id="4" name="Picture 3">
            <a:extLst>
              <a:ext uri="{FF2B5EF4-FFF2-40B4-BE49-F238E27FC236}">
                <a16:creationId xmlns:a16="http://schemas.microsoft.com/office/drawing/2014/main" id="{E609EA1D-D57D-429E-9B91-C919300C3D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9800" y="5548736"/>
            <a:ext cx="4724400" cy="1080663"/>
          </a:xfrm>
          <a:prstGeom prst="rect">
            <a:avLst/>
          </a:prstGeom>
        </p:spPr>
      </p:pic>
    </p:spTree>
    <p:extLst>
      <p:ext uri="{BB962C8B-B14F-4D97-AF65-F5344CB8AC3E}">
        <p14:creationId xmlns:p14="http://schemas.microsoft.com/office/powerpoint/2010/main" val="10329021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524000"/>
            <a:ext cx="8001000" cy="3962400"/>
          </a:xfrm>
        </p:spPr>
        <p:txBody>
          <a:bodyPr>
            <a:normAutofit fontScale="92500"/>
          </a:bodyPr>
          <a:lstStyle/>
          <a:p>
            <a:pPr marL="0" indent="0" algn="just">
              <a:buNone/>
            </a:pPr>
            <a:r>
              <a:rPr lang="en-US" dirty="0"/>
              <a:t>According to </a:t>
            </a:r>
            <a:r>
              <a:rPr lang="en-US" dirty="0" err="1"/>
              <a:t>Visser</a:t>
            </a:r>
            <a:r>
              <a:rPr lang="en-US" dirty="0"/>
              <a:t> (2013), the social enterprise of the organizations is that are directly involved for the sales of the organizational goods and services with a specific purposes to develop the society. The social enterprise could be profit or non-profit organization but mainly earn profit to further use for the social programs. For instance it provides low income family job training; social enterprise provides living wages to the people. The Grameen Bank is a microfinance and community development bank founded in Bangladesh and provide small loan to local people.</a:t>
            </a:r>
          </a:p>
        </p:txBody>
      </p:sp>
      <p:sp>
        <p:nvSpPr>
          <p:cNvPr id="3" name="Title 2"/>
          <p:cNvSpPr>
            <a:spLocks noGrp="1"/>
          </p:cNvSpPr>
          <p:nvPr>
            <p:ph type="title"/>
          </p:nvPr>
        </p:nvSpPr>
        <p:spPr/>
        <p:txBody>
          <a:bodyPr/>
          <a:lstStyle/>
          <a:p>
            <a:r>
              <a:rPr lang="en-US" b="1" dirty="0"/>
              <a:t>Social enterprise </a:t>
            </a:r>
          </a:p>
        </p:txBody>
      </p:sp>
      <p:pic>
        <p:nvPicPr>
          <p:cNvPr id="4" name="Picture 3">
            <a:extLst>
              <a:ext uri="{FF2B5EF4-FFF2-40B4-BE49-F238E27FC236}">
                <a16:creationId xmlns:a16="http://schemas.microsoft.com/office/drawing/2014/main" id="{627C04CD-9A34-4360-A183-9576CA9BD7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0" y="5334000"/>
            <a:ext cx="4876800" cy="1219200"/>
          </a:xfrm>
          <a:prstGeom prst="rect">
            <a:avLst/>
          </a:prstGeom>
        </p:spPr>
      </p:pic>
    </p:spTree>
    <p:extLst>
      <p:ext uri="{BB962C8B-B14F-4D97-AF65-F5344CB8AC3E}">
        <p14:creationId xmlns:p14="http://schemas.microsoft.com/office/powerpoint/2010/main" val="432138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a:t>The community participation benefits the local people and the same time its also benefit the organization, few of these are:</a:t>
            </a:r>
          </a:p>
          <a:p>
            <a:pPr lvl="0"/>
            <a:r>
              <a:rPr lang="en-US" dirty="0"/>
              <a:t>It makes the customers get satisfied and they perform repeated purchasing</a:t>
            </a:r>
          </a:p>
          <a:p>
            <a:pPr lvl="0"/>
            <a:r>
              <a:rPr lang="en-US" dirty="0"/>
              <a:t>The organizational brand image enhanced</a:t>
            </a:r>
          </a:p>
          <a:p>
            <a:pPr lvl="0"/>
            <a:r>
              <a:rPr lang="en-US" dirty="0"/>
              <a:t>Company ensure a sustainable advantage</a:t>
            </a:r>
          </a:p>
          <a:p>
            <a:pPr marL="0" indent="0">
              <a:buNone/>
            </a:pPr>
            <a:endParaRPr lang="en-US" dirty="0"/>
          </a:p>
        </p:txBody>
      </p:sp>
      <p:sp>
        <p:nvSpPr>
          <p:cNvPr id="3" name="Title 2"/>
          <p:cNvSpPr>
            <a:spLocks noGrp="1"/>
          </p:cNvSpPr>
          <p:nvPr>
            <p:ph type="title"/>
          </p:nvPr>
        </p:nvSpPr>
        <p:spPr/>
        <p:txBody>
          <a:bodyPr/>
          <a:lstStyle/>
          <a:p>
            <a:r>
              <a:rPr lang="en-US" b="1" dirty="0"/>
              <a:t>Why is it important</a:t>
            </a:r>
          </a:p>
        </p:txBody>
      </p:sp>
      <p:pic>
        <p:nvPicPr>
          <p:cNvPr id="4" name="Picture 3">
            <a:extLst>
              <a:ext uri="{FF2B5EF4-FFF2-40B4-BE49-F238E27FC236}">
                <a16:creationId xmlns:a16="http://schemas.microsoft.com/office/drawing/2014/main" id="{CAAEC81A-0E55-4A45-9EE5-6CDFD9E6E9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2200" y="5257800"/>
            <a:ext cx="4724400" cy="1211579"/>
          </a:xfrm>
          <a:prstGeom prst="rect">
            <a:avLst/>
          </a:prstGeom>
        </p:spPr>
      </p:pic>
    </p:spTree>
    <p:extLst>
      <p:ext uri="{BB962C8B-B14F-4D97-AF65-F5344CB8AC3E}">
        <p14:creationId xmlns:p14="http://schemas.microsoft.com/office/powerpoint/2010/main" val="2974281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33802" y="1524000"/>
            <a:ext cx="3810000" cy="3520893"/>
          </a:xfrm>
        </p:spPr>
      </p:pic>
      <p:sp>
        <p:nvSpPr>
          <p:cNvPr id="3" name="Title 2"/>
          <p:cNvSpPr>
            <a:spLocks noGrp="1"/>
          </p:cNvSpPr>
          <p:nvPr>
            <p:ph type="title"/>
          </p:nvPr>
        </p:nvSpPr>
        <p:spPr/>
        <p:txBody>
          <a:bodyPr/>
          <a:lstStyle/>
          <a:p>
            <a:r>
              <a:rPr lang="en-US" dirty="0"/>
              <a:t>Claydon Model (2011)</a:t>
            </a:r>
          </a:p>
        </p:txBody>
      </p:sp>
      <p:sp>
        <p:nvSpPr>
          <p:cNvPr id="5" name="TextBox 4"/>
          <p:cNvSpPr txBox="1"/>
          <p:nvPr/>
        </p:nvSpPr>
        <p:spPr>
          <a:xfrm>
            <a:off x="685800" y="2362200"/>
            <a:ext cx="2819400" cy="3139321"/>
          </a:xfrm>
          <a:prstGeom prst="rect">
            <a:avLst/>
          </a:prstGeom>
          <a:noFill/>
        </p:spPr>
        <p:txBody>
          <a:bodyPr wrap="square" rtlCol="0">
            <a:spAutoFit/>
          </a:bodyPr>
          <a:lstStyle/>
          <a:p>
            <a:r>
              <a:rPr lang="en-US" dirty="0"/>
              <a:t>The customers get engaged with the organizational strategies when their demand get satisfied. </a:t>
            </a:r>
            <a:r>
              <a:rPr lang="en-US" dirty="0" err="1"/>
              <a:t>Claydon</a:t>
            </a:r>
            <a:r>
              <a:rPr lang="en-US" dirty="0"/>
              <a:t> (2011) has developed a model for the customers engaged in organization. Companies get benefited with the increasing  numbers of customers.</a:t>
            </a:r>
          </a:p>
        </p:txBody>
      </p:sp>
      <p:pic>
        <p:nvPicPr>
          <p:cNvPr id="6" name="Picture 5">
            <a:extLst>
              <a:ext uri="{FF2B5EF4-FFF2-40B4-BE49-F238E27FC236}">
                <a16:creationId xmlns:a16="http://schemas.microsoft.com/office/drawing/2014/main" id="{298DAA13-6A29-4742-8E14-B73779EF1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0" y="5418272"/>
            <a:ext cx="4648200" cy="1219200"/>
          </a:xfrm>
          <a:prstGeom prst="rect">
            <a:avLst/>
          </a:prstGeom>
        </p:spPr>
      </p:pic>
    </p:spTree>
    <p:extLst>
      <p:ext uri="{BB962C8B-B14F-4D97-AF65-F5344CB8AC3E}">
        <p14:creationId xmlns:p14="http://schemas.microsoft.com/office/powerpoint/2010/main" val="1273382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b="1" dirty="0"/>
              <a:t>Engagement of customers with CSR strategy</a:t>
            </a: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00" y="1752600"/>
            <a:ext cx="5915851" cy="3172268"/>
          </a:xfrm>
          <a:prstGeom prst="rect">
            <a:avLst/>
          </a:prstGeom>
          <a:noFill/>
          <a:ln>
            <a:noFill/>
          </a:ln>
        </p:spPr>
      </p:pic>
      <p:pic>
        <p:nvPicPr>
          <p:cNvPr id="5" name="Picture 4">
            <a:extLst>
              <a:ext uri="{FF2B5EF4-FFF2-40B4-BE49-F238E27FC236}">
                <a16:creationId xmlns:a16="http://schemas.microsoft.com/office/drawing/2014/main" id="{D5EAE3C3-7BBA-45A0-9BD3-FB4DD35E66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6000" y="5305868"/>
            <a:ext cx="4953000" cy="1239712"/>
          </a:xfrm>
          <a:prstGeom prst="rect">
            <a:avLst/>
          </a:prstGeom>
        </p:spPr>
      </p:pic>
    </p:spTree>
    <p:extLst>
      <p:ext uri="{BB962C8B-B14F-4D97-AF65-F5344CB8AC3E}">
        <p14:creationId xmlns:p14="http://schemas.microsoft.com/office/powerpoint/2010/main" val="37972512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524000"/>
            <a:ext cx="8229600" cy="3810000"/>
          </a:xfrm>
        </p:spPr>
        <p:txBody>
          <a:bodyPr>
            <a:normAutofit fontScale="92500" lnSpcReduction="10000"/>
          </a:bodyPr>
          <a:lstStyle/>
          <a:p>
            <a:pPr algn="just"/>
            <a:r>
              <a:rPr lang="en-US" dirty="0"/>
              <a:t>Resource Allocation: it sometime found that it gets difficult to allocate resources for the corporate social responsibility strategies as business owners found less interested to invest for charity programs or invest in a sector which is not profitable. </a:t>
            </a:r>
          </a:p>
          <a:p>
            <a:pPr algn="just"/>
            <a:r>
              <a:rPr lang="en-US" dirty="0"/>
              <a:t>Communication: According to </a:t>
            </a:r>
            <a:r>
              <a:rPr lang="en-US" dirty="0" err="1"/>
              <a:t>Flouris</a:t>
            </a:r>
            <a:r>
              <a:rPr lang="en-US" dirty="0"/>
              <a:t> and </a:t>
            </a:r>
            <a:r>
              <a:rPr lang="en-US" dirty="0" err="1"/>
              <a:t>Yilmaz</a:t>
            </a:r>
            <a:r>
              <a:rPr lang="en-US" dirty="0"/>
              <a:t> (2016), appropriate communication is important for the implementation of business strategy. It found that company’s lack of ability for communicating business strategy might harm the right implementation of CSR strategy in business.</a:t>
            </a:r>
          </a:p>
          <a:p>
            <a:endParaRPr lang="en-US" dirty="0"/>
          </a:p>
        </p:txBody>
      </p:sp>
      <p:sp>
        <p:nvSpPr>
          <p:cNvPr id="3" name="Title 2"/>
          <p:cNvSpPr>
            <a:spLocks noGrp="1"/>
          </p:cNvSpPr>
          <p:nvPr>
            <p:ph type="title"/>
          </p:nvPr>
        </p:nvSpPr>
        <p:spPr/>
        <p:txBody>
          <a:bodyPr/>
          <a:lstStyle/>
          <a:p>
            <a:r>
              <a:rPr lang="en-US" dirty="0">
                <a:effectLst/>
              </a:rPr>
              <a:t>Examine Problem</a:t>
            </a:r>
            <a:endParaRPr lang="en-US" dirty="0"/>
          </a:p>
        </p:txBody>
      </p:sp>
      <p:pic>
        <p:nvPicPr>
          <p:cNvPr id="4" name="Picture 3">
            <a:extLst>
              <a:ext uri="{FF2B5EF4-FFF2-40B4-BE49-F238E27FC236}">
                <a16:creationId xmlns:a16="http://schemas.microsoft.com/office/drawing/2014/main" id="{05FAF5AD-9EF2-41FB-B07B-223383EA1A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0800" y="5334000"/>
            <a:ext cx="4343400" cy="1287780"/>
          </a:xfrm>
          <a:prstGeom prst="rect">
            <a:avLst/>
          </a:prstGeom>
        </p:spPr>
      </p:pic>
    </p:spTree>
    <p:extLst>
      <p:ext uri="{BB962C8B-B14F-4D97-AF65-F5344CB8AC3E}">
        <p14:creationId xmlns:p14="http://schemas.microsoft.com/office/powerpoint/2010/main" val="76616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524000"/>
            <a:ext cx="8229600" cy="3810000"/>
          </a:xfrm>
        </p:spPr>
        <p:txBody>
          <a:bodyPr>
            <a:normAutofit fontScale="85000" lnSpcReduction="20000"/>
          </a:bodyPr>
          <a:lstStyle/>
          <a:p>
            <a:pPr algn="just"/>
            <a:r>
              <a:rPr lang="en-US" dirty="0"/>
              <a:t>For the first problem for allocating resources appropriately within the organization the shareholders need to realize appropriately that allocating the resources for minimizing the waste of the organization is benefiting the organization and the operational cost of the product get reduced. Again investing for the social development programs would benefit the customers directly which would benefit the customers and they would engaged with the company.</a:t>
            </a:r>
          </a:p>
          <a:p>
            <a:pPr algn="just"/>
            <a:r>
              <a:rPr lang="en-US" dirty="0"/>
              <a:t>To drive solution for the second identified problem of the implementation of CSR strategy companies needs to rightly communicate with the customers. It is important to inform the customers and enhance their awareness level so that they would perform word of mouth promotion and the business will expand. </a:t>
            </a:r>
          </a:p>
          <a:p>
            <a:endParaRPr lang="en-US" dirty="0"/>
          </a:p>
        </p:txBody>
      </p:sp>
      <p:sp>
        <p:nvSpPr>
          <p:cNvPr id="3" name="Title 2"/>
          <p:cNvSpPr>
            <a:spLocks noGrp="1"/>
          </p:cNvSpPr>
          <p:nvPr>
            <p:ph type="title"/>
          </p:nvPr>
        </p:nvSpPr>
        <p:spPr/>
        <p:txBody>
          <a:bodyPr/>
          <a:lstStyle/>
          <a:p>
            <a:r>
              <a:rPr lang="en-US" b="1" dirty="0"/>
              <a:t>Discuss Solution</a:t>
            </a:r>
          </a:p>
        </p:txBody>
      </p:sp>
      <p:pic>
        <p:nvPicPr>
          <p:cNvPr id="4" name="Picture 3">
            <a:extLst>
              <a:ext uri="{FF2B5EF4-FFF2-40B4-BE49-F238E27FC236}">
                <a16:creationId xmlns:a16="http://schemas.microsoft.com/office/drawing/2014/main" id="{E12C9EED-E69C-41D0-A94A-7370D8BB96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5334000"/>
            <a:ext cx="4648200" cy="1287780"/>
          </a:xfrm>
          <a:prstGeom prst="rect">
            <a:avLst/>
          </a:prstGeom>
        </p:spPr>
      </p:pic>
    </p:spTree>
    <p:extLst>
      <p:ext uri="{BB962C8B-B14F-4D97-AF65-F5344CB8AC3E}">
        <p14:creationId xmlns:p14="http://schemas.microsoft.com/office/powerpoint/2010/main" val="14392931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just">
              <a:buNone/>
            </a:pPr>
            <a:r>
              <a:rPr lang="en-US" dirty="0"/>
              <a:t>Corporate social responsibility programs are the present requirement of the businesses and the society, as these programs provide benefits for both the companies and the customers.</a:t>
            </a:r>
          </a:p>
          <a:p>
            <a:endParaRPr lang="en-US" dirty="0"/>
          </a:p>
        </p:txBody>
      </p:sp>
      <p:sp>
        <p:nvSpPr>
          <p:cNvPr id="3" name="Title 2"/>
          <p:cNvSpPr>
            <a:spLocks noGrp="1"/>
          </p:cNvSpPr>
          <p:nvPr>
            <p:ph type="title"/>
          </p:nvPr>
        </p:nvSpPr>
        <p:spPr/>
        <p:txBody>
          <a:bodyPr/>
          <a:lstStyle/>
          <a:p>
            <a:r>
              <a:rPr lang="en-US" b="1" dirty="0"/>
              <a:t>Conclusion</a:t>
            </a:r>
          </a:p>
        </p:txBody>
      </p:sp>
      <p:pic>
        <p:nvPicPr>
          <p:cNvPr id="4" name="Picture 3">
            <a:extLst>
              <a:ext uri="{FF2B5EF4-FFF2-40B4-BE49-F238E27FC236}">
                <a16:creationId xmlns:a16="http://schemas.microsoft.com/office/drawing/2014/main" id="{ED7E667D-713D-4FA3-A510-20ABC3FA0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0" y="5257800"/>
            <a:ext cx="5029200" cy="1287780"/>
          </a:xfrm>
          <a:prstGeom prst="rect">
            <a:avLst/>
          </a:prstGeom>
        </p:spPr>
      </p:pic>
    </p:spTree>
    <p:extLst>
      <p:ext uri="{BB962C8B-B14F-4D97-AF65-F5344CB8AC3E}">
        <p14:creationId xmlns:p14="http://schemas.microsoft.com/office/powerpoint/2010/main" val="39880709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algn="just"/>
            <a:r>
              <a:rPr lang="en-US" dirty="0"/>
              <a:t>Benn, S., et al Dunphy, D., Griffiths, A., (2014) Organizational Change for Corporate Sustainability: Routledge</a:t>
            </a:r>
          </a:p>
          <a:p>
            <a:pPr algn="just"/>
            <a:r>
              <a:rPr lang="en-US" dirty="0" err="1"/>
              <a:t>Camilleri</a:t>
            </a:r>
            <a:r>
              <a:rPr lang="en-US" dirty="0"/>
              <a:t>, M. A., (2017) Corporate Sustainability, Social Responsibility and Environmental Management: Springer</a:t>
            </a:r>
          </a:p>
          <a:p>
            <a:pPr algn="just"/>
            <a:r>
              <a:rPr lang="en-US" dirty="0"/>
              <a:t>Fernando, R. A., (2015) Strategic Corporate Sustainability: 7 Imperatives for Sustainable Business: Partridge Publishing Singapore</a:t>
            </a:r>
          </a:p>
          <a:p>
            <a:pPr algn="just"/>
            <a:r>
              <a:rPr lang="en-US" dirty="0" err="1"/>
              <a:t>Flouris</a:t>
            </a:r>
            <a:r>
              <a:rPr lang="en-US" dirty="0"/>
              <a:t>, T. G., </a:t>
            </a:r>
            <a:r>
              <a:rPr lang="en-US" dirty="0" err="1"/>
              <a:t>Yilmaz</a:t>
            </a:r>
            <a:r>
              <a:rPr lang="en-US" dirty="0"/>
              <a:t>, A. K., (2016) Risk Management and Corporate Sustainability in Aviation: </a:t>
            </a:r>
            <a:r>
              <a:rPr lang="en-US" dirty="0" err="1"/>
              <a:t>Routledge</a:t>
            </a:r>
            <a:endParaRPr lang="en-US" dirty="0"/>
          </a:p>
          <a:p>
            <a:pPr algn="just"/>
            <a:r>
              <a:rPr lang="en-US" dirty="0" err="1"/>
              <a:t>Schaltegger</a:t>
            </a:r>
            <a:r>
              <a:rPr lang="en-US" dirty="0"/>
              <a:t>, S., </a:t>
            </a:r>
            <a:r>
              <a:rPr lang="en-US" dirty="0" err="1"/>
              <a:t>Windolph</a:t>
            </a:r>
            <a:r>
              <a:rPr lang="en-US" dirty="0"/>
              <a:t>, S., Harms, D., </a:t>
            </a:r>
            <a:r>
              <a:rPr lang="en-US" dirty="0" err="1"/>
              <a:t>Hörisch</a:t>
            </a:r>
            <a:r>
              <a:rPr lang="en-US" dirty="0"/>
              <a:t>, J., (2014) Corporate Sustainability in International Comparison: State of Practice, Opportunities and Challenges: Springer</a:t>
            </a:r>
          </a:p>
          <a:p>
            <a:pPr algn="just"/>
            <a:r>
              <a:rPr lang="en-US" dirty="0" err="1"/>
              <a:t>Visser</a:t>
            </a:r>
            <a:r>
              <a:rPr lang="en-US" dirty="0"/>
              <a:t>, W., (2013) Corporate Sustainability &amp; Responsibility: Lulu.com</a:t>
            </a:r>
          </a:p>
          <a:p>
            <a:endParaRPr lang="en-US" dirty="0"/>
          </a:p>
        </p:txBody>
      </p:sp>
      <p:sp>
        <p:nvSpPr>
          <p:cNvPr id="3" name="Title 2"/>
          <p:cNvSpPr>
            <a:spLocks noGrp="1"/>
          </p:cNvSpPr>
          <p:nvPr>
            <p:ph type="title"/>
          </p:nvPr>
        </p:nvSpPr>
        <p:spPr/>
        <p:txBody>
          <a:bodyPr>
            <a:normAutofit/>
          </a:bodyPr>
          <a:lstStyle/>
          <a:p>
            <a:r>
              <a:rPr lang="en-US" b="1" dirty="0"/>
              <a:t>References</a:t>
            </a:r>
          </a:p>
        </p:txBody>
      </p:sp>
      <p:pic>
        <p:nvPicPr>
          <p:cNvPr id="4" name="Picture 3">
            <a:extLst>
              <a:ext uri="{FF2B5EF4-FFF2-40B4-BE49-F238E27FC236}">
                <a16:creationId xmlns:a16="http://schemas.microsoft.com/office/drawing/2014/main" id="{4F980343-DA5C-401D-8995-1E425E97DC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0800" y="5486400"/>
            <a:ext cx="4191000" cy="1143000"/>
          </a:xfrm>
          <a:prstGeom prst="rect">
            <a:avLst/>
          </a:prstGeom>
        </p:spPr>
      </p:pic>
    </p:spTree>
    <p:extLst>
      <p:ext uri="{BB962C8B-B14F-4D97-AF65-F5344CB8AC3E}">
        <p14:creationId xmlns:p14="http://schemas.microsoft.com/office/powerpoint/2010/main" val="3192393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906945878"/>
              </p:ext>
            </p:extLst>
          </p:nvPr>
        </p:nvGraphicFramePr>
        <p:xfrm>
          <a:off x="304800" y="990600"/>
          <a:ext cx="8534400" cy="4038600"/>
        </p:xfrm>
        <a:graphic>
          <a:graphicData uri="http://schemas.openxmlformats.org/drawingml/2006/table">
            <a:tbl>
              <a:tblPr firstRow="1" bandRow="1">
                <a:tableStyleId>{5C22544A-7EE6-4342-B048-85BDC9FD1C3A}</a:tableStyleId>
              </a:tblPr>
              <a:tblGrid>
                <a:gridCol w="1422400">
                  <a:extLst>
                    <a:ext uri="{9D8B030D-6E8A-4147-A177-3AD203B41FA5}">
                      <a16:colId xmlns:a16="http://schemas.microsoft.com/office/drawing/2014/main" val="20000"/>
                    </a:ext>
                  </a:extLst>
                </a:gridCol>
                <a:gridCol w="7112000">
                  <a:extLst>
                    <a:ext uri="{9D8B030D-6E8A-4147-A177-3AD203B41FA5}">
                      <a16:colId xmlns:a16="http://schemas.microsoft.com/office/drawing/2014/main" val="20001"/>
                    </a:ext>
                  </a:extLst>
                </a:gridCol>
              </a:tblGrid>
              <a:tr h="375684">
                <a:tc>
                  <a:txBody>
                    <a:bodyPr/>
                    <a:lstStyle/>
                    <a:p>
                      <a:r>
                        <a:rPr lang="en-US" dirty="0"/>
                        <a:t>Name</a:t>
                      </a:r>
                    </a:p>
                  </a:txBody>
                  <a:tcPr/>
                </a:tc>
                <a:tc>
                  <a:txBody>
                    <a:bodyPr/>
                    <a:lstStyle/>
                    <a:p>
                      <a:pPr algn="ctr"/>
                      <a:r>
                        <a:rPr lang="en-US" dirty="0"/>
                        <a:t>Activity</a:t>
                      </a:r>
                    </a:p>
                  </a:txBody>
                  <a:tcPr/>
                </a:tc>
                <a:extLst>
                  <a:ext uri="{0D108BD9-81ED-4DB2-BD59-A6C34878D82A}">
                    <a16:rowId xmlns:a16="http://schemas.microsoft.com/office/drawing/2014/main" val="10000"/>
                  </a:ext>
                </a:extLst>
              </a:tr>
              <a:tr h="939209">
                <a:tc>
                  <a:txBody>
                    <a:bodyPr/>
                    <a:lstStyle/>
                    <a:p>
                      <a:r>
                        <a:rPr lang="en-US" dirty="0" err="1"/>
                        <a:t>Mamun</a:t>
                      </a:r>
                      <a:endParaRPr lang="en-US" dirty="0"/>
                    </a:p>
                  </a:txBody>
                  <a:tcPr/>
                </a:tc>
                <a:tc>
                  <a:txBody>
                    <a:bodyPr/>
                    <a:lstStyle/>
                    <a:p>
                      <a:pPr algn="just"/>
                      <a:r>
                        <a:rPr lang="en-US" dirty="0"/>
                        <a:t>The group</a:t>
                      </a:r>
                      <a:r>
                        <a:rPr lang="en-US" baseline="0" dirty="0"/>
                        <a:t> work was very skillful and knowledgeable and I contributed to develop introduction, situate the topic and conclusion.</a:t>
                      </a:r>
                      <a:endParaRPr lang="en-US" dirty="0"/>
                    </a:p>
                  </a:txBody>
                  <a:tcPr/>
                </a:tc>
                <a:extLst>
                  <a:ext uri="{0D108BD9-81ED-4DB2-BD59-A6C34878D82A}">
                    <a16:rowId xmlns:a16="http://schemas.microsoft.com/office/drawing/2014/main" val="10001"/>
                  </a:ext>
                </a:extLst>
              </a:tr>
              <a:tr h="1220972">
                <a:tc>
                  <a:txBody>
                    <a:bodyPr/>
                    <a:lstStyle/>
                    <a:p>
                      <a:r>
                        <a:rPr lang="en-US" dirty="0" err="1"/>
                        <a:t>Shahin</a:t>
                      </a:r>
                      <a:endParaRPr lang="en-US" dirty="0"/>
                    </a:p>
                  </a:txBody>
                  <a:tcPr/>
                </a:tc>
                <a:tc>
                  <a:txBody>
                    <a:bodyPr/>
                    <a:lstStyle/>
                    <a:p>
                      <a:pPr algn="just"/>
                      <a:r>
                        <a:rPr lang="en-US" dirty="0"/>
                        <a:t>I had</a:t>
                      </a:r>
                      <a:r>
                        <a:rPr lang="en-US" baseline="0" dirty="0"/>
                        <a:t> developed the section why is it important and few theories. T found that community participation is a important and beneficial strategy for the companies. I also analyzed theories which found very effective to gain knowledge on certain issue.</a:t>
                      </a:r>
                      <a:endParaRPr lang="en-US" dirty="0"/>
                    </a:p>
                  </a:txBody>
                  <a:tcPr/>
                </a:tc>
                <a:extLst>
                  <a:ext uri="{0D108BD9-81ED-4DB2-BD59-A6C34878D82A}">
                    <a16:rowId xmlns:a16="http://schemas.microsoft.com/office/drawing/2014/main" val="10002"/>
                  </a:ext>
                </a:extLst>
              </a:tr>
              <a:tr h="1502735">
                <a:tc>
                  <a:txBody>
                    <a:bodyPr/>
                    <a:lstStyle/>
                    <a:p>
                      <a:r>
                        <a:rPr lang="en-US" dirty="0" err="1"/>
                        <a:t>Rohul</a:t>
                      </a:r>
                      <a:r>
                        <a:rPr lang="en-US" dirty="0"/>
                        <a:t> Amin</a:t>
                      </a:r>
                    </a:p>
                  </a:txBody>
                  <a:tcPr/>
                </a:tc>
                <a:tc>
                  <a:txBody>
                    <a:bodyPr/>
                    <a:lstStyle/>
                    <a:p>
                      <a:pPr algn="just"/>
                      <a:r>
                        <a:rPr lang="en-US" dirty="0"/>
                        <a:t>I has contributes one of the important issue</a:t>
                      </a:r>
                      <a:r>
                        <a:rPr lang="en-US" baseline="0" dirty="0"/>
                        <a:t> of community participation as I find the problems and also developed solution. I found it very effective as when problem would be identified and solution would develop them chances of gaining success of the strategies implementation enhanced.</a:t>
                      </a:r>
                      <a:endParaRPr lang="en-US" dirty="0"/>
                    </a:p>
                  </a:txBody>
                  <a:tcPr/>
                </a:tc>
                <a:extLst>
                  <a:ext uri="{0D108BD9-81ED-4DB2-BD59-A6C34878D82A}">
                    <a16:rowId xmlns:a16="http://schemas.microsoft.com/office/drawing/2014/main" val="10003"/>
                  </a:ext>
                </a:extLst>
              </a:tr>
            </a:tbl>
          </a:graphicData>
        </a:graphic>
      </p:graphicFrame>
      <p:sp>
        <p:nvSpPr>
          <p:cNvPr id="3" name="Title 2"/>
          <p:cNvSpPr>
            <a:spLocks noGrp="1"/>
          </p:cNvSpPr>
          <p:nvPr>
            <p:ph type="title"/>
          </p:nvPr>
        </p:nvSpPr>
        <p:spPr>
          <a:xfrm>
            <a:off x="457200" y="-304800"/>
            <a:ext cx="8229600" cy="1219200"/>
          </a:xfrm>
        </p:spPr>
        <p:txBody>
          <a:bodyPr/>
          <a:lstStyle/>
          <a:p>
            <a:r>
              <a:rPr lang="en-US" b="1" dirty="0"/>
              <a:t>Learning Log</a:t>
            </a:r>
          </a:p>
        </p:txBody>
      </p:sp>
      <p:pic>
        <p:nvPicPr>
          <p:cNvPr id="5" name="Picture 4">
            <a:extLst>
              <a:ext uri="{FF2B5EF4-FFF2-40B4-BE49-F238E27FC236}">
                <a16:creationId xmlns:a16="http://schemas.microsoft.com/office/drawing/2014/main" id="{196C9466-68C0-40DB-AE73-C1A40B52B4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0" y="5181601"/>
            <a:ext cx="4876800" cy="1349568"/>
          </a:xfrm>
          <a:prstGeom prst="rect">
            <a:avLst/>
          </a:prstGeom>
        </p:spPr>
      </p:pic>
    </p:spTree>
    <p:extLst>
      <p:ext uri="{BB962C8B-B14F-4D97-AF65-F5344CB8AC3E}">
        <p14:creationId xmlns:p14="http://schemas.microsoft.com/office/powerpoint/2010/main" val="280738867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85</TotalTime>
  <Words>948</Words>
  <Application>Microsoft Office PowerPoint</Application>
  <PresentationFormat>On-screen Show (4:3)</PresentationFormat>
  <Paragraphs>51</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Constantia</vt:lpstr>
      <vt:lpstr>Times New Roman</vt:lpstr>
      <vt:lpstr>Wingdings 2</vt:lpstr>
      <vt:lpstr>Paper</vt:lpstr>
      <vt:lpstr>Path way project 1</vt:lpstr>
      <vt:lpstr>Introduction</vt:lpstr>
      <vt:lpstr>Corporate social responsibility </vt:lpstr>
      <vt:lpstr>Corporate sustainability</vt:lpstr>
      <vt:lpstr>Social enterprise </vt:lpstr>
      <vt:lpstr>Why is it important</vt:lpstr>
      <vt:lpstr>Claydon Model (2011)</vt:lpstr>
      <vt:lpstr>Engagement of customers with CSR strategy</vt:lpstr>
      <vt:lpstr>Examine Problem</vt:lpstr>
      <vt:lpstr>Discuss Solution</vt:lpstr>
      <vt:lpstr>Conclusion</vt:lpstr>
      <vt:lpstr>References</vt:lpstr>
      <vt:lpstr>Learning Log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Zahid Akhter</dc:creator>
  <cp:lastModifiedBy>Amin</cp:lastModifiedBy>
  <cp:revision>19</cp:revision>
  <dcterms:created xsi:type="dcterms:W3CDTF">2006-08-16T00:00:00Z</dcterms:created>
  <dcterms:modified xsi:type="dcterms:W3CDTF">2018-04-26T13:49:20Z</dcterms:modified>
</cp:coreProperties>
</file>