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644" y="-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5A5B61-ED85-48A4-8FC4-BF396AE593E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D6C1D5-2649-4331-B9F2-52577960430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1E104C-F48A-45E8-A32A-B4C88ECA809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341438"/>
            <a:ext cx="4027487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1075" y="1341438"/>
            <a:ext cx="4029075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3AB719-29BB-4CCE-A294-6C42E93FA2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4067F-7ED8-4EB2-8967-133F0D04532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F3D31E-4A7A-4B01-9570-9840852C64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B59327-4082-4E82-9F67-921CF5DA10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C3A327-1B82-4C60-95C7-297E4D2477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17F9EF-D9E2-4DB3-8FCB-18C5E81C67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8344A-5806-4125-8866-2BA89E91184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3388" y="404813"/>
            <a:ext cx="2057400" cy="57213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1188" y="404813"/>
            <a:ext cx="6019800" cy="57213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8C6C94-B305-40F2-A008-32532D589C2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404813"/>
            <a:ext cx="82296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341438"/>
            <a:ext cx="8208962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D27BDBD-58FE-4FF5-A7E1-75A3CD6637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4"/>
          <p:cNvSpPr txBox="1">
            <a:spLocks noChangeArrowheads="1"/>
          </p:cNvSpPr>
          <p:nvPr/>
        </p:nvSpPr>
        <p:spPr bwMode="auto">
          <a:xfrm>
            <a:off x="395288" y="188913"/>
            <a:ext cx="8353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1547813" y="404813"/>
            <a:ext cx="66246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Arial Black" pitchFamily="34" charset="0"/>
                <a:cs typeface="Times New Roman" pitchFamily="18" charset="0"/>
              </a:rPr>
              <a:t>VOLTAGE AMPLIFIER CONCEPTS</a:t>
            </a:r>
            <a:r>
              <a:rPr lang="en-US"/>
              <a:t> </a:t>
            </a:r>
          </a:p>
        </p:txBody>
      </p:sp>
      <p:sp>
        <p:nvSpPr>
          <p:cNvPr id="2052" name="Text Box 7"/>
          <p:cNvSpPr txBox="1">
            <a:spLocks noChangeArrowheads="1"/>
          </p:cNvSpPr>
          <p:nvPr/>
        </p:nvSpPr>
        <p:spPr bwMode="auto">
          <a:xfrm>
            <a:off x="539750" y="908050"/>
            <a:ext cx="8135938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92075" indent="-92075">
              <a:buFont typeface="Arial" pitchFamily="34" charset="0"/>
              <a:buChar char="•"/>
              <a:defRPr/>
            </a:pPr>
            <a:r>
              <a:rPr lang="en-GB" sz="2000" b="1" dirty="0">
                <a:latin typeface="Arial Rounded MT Bold" pitchFamily="34" charset="0"/>
              </a:rPr>
              <a:t>The purpose of the amplifier is to take a small, low power signal and enlarge its amplitude, without changing the frequency or frequency components within the signal.</a:t>
            </a:r>
          </a:p>
          <a:p>
            <a:pPr>
              <a:buFont typeface="Arial" pitchFamily="34" charset="0"/>
              <a:buChar char="•"/>
              <a:defRPr/>
            </a:pPr>
            <a:endParaRPr lang="en-GB" sz="2000" b="1" dirty="0">
              <a:latin typeface="Arial Rounded MT Bold" pitchFamily="34" charset="0"/>
            </a:endParaRPr>
          </a:p>
          <a:p>
            <a:pPr marL="92075" indent="-92075">
              <a:buFont typeface="Arial" pitchFamily="34" charset="0"/>
              <a:buChar char="•"/>
              <a:defRPr/>
            </a:pPr>
            <a:r>
              <a:rPr lang="en-GB" sz="2000" b="1" dirty="0">
                <a:latin typeface="Arial Rounded MT Bold" pitchFamily="34" charset="0"/>
              </a:rPr>
              <a:t>Usually the signal itself is not strong enough to be useful as it stands.</a:t>
            </a:r>
          </a:p>
          <a:p>
            <a:pPr>
              <a:buFont typeface="Arial" pitchFamily="34" charset="0"/>
              <a:buChar char="•"/>
              <a:defRPr/>
            </a:pPr>
            <a:endParaRPr lang="en-GB" sz="2000" b="1" dirty="0">
              <a:latin typeface="Arial Rounded MT Bold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sz="2000" b="1" dirty="0">
                <a:latin typeface="Arial Rounded MT Bold" pitchFamily="34" charset="0"/>
              </a:rPr>
              <a:t>Additional power is required to boost the power of a signal.</a:t>
            </a:r>
          </a:p>
          <a:p>
            <a:pPr>
              <a:buFont typeface="Arial" pitchFamily="34" charset="0"/>
              <a:buChar char="•"/>
              <a:defRPr/>
            </a:pPr>
            <a:endParaRPr lang="en-GB" sz="2000" b="1" dirty="0">
              <a:latin typeface="Arial Rounded MT Bold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sz="2000" b="1" dirty="0">
                <a:latin typeface="Arial Rounded MT Bold" pitchFamily="34" charset="0"/>
              </a:rPr>
              <a:t>The input signal itself is not actually made bigger; a new, magnified signal is produced to represent the original signal.</a:t>
            </a:r>
          </a:p>
          <a:p>
            <a:pPr>
              <a:buFont typeface="Arial" pitchFamily="34" charset="0"/>
              <a:buChar char="•"/>
              <a:defRPr/>
            </a:pPr>
            <a:endParaRPr lang="en-GB" sz="2000" b="1" dirty="0">
              <a:latin typeface="Arial Rounded MT Bold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sz="2000" b="1" dirty="0">
                <a:latin typeface="Arial Rounded MT Bold" pitchFamily="34" charset="0"/>
              </a:rPr>
              <a:t>Extra power is supplied by a </a:t>
            </a:r>
            <a:r>
              <a:rPr lang="en-GB" sz="2000" b="1" dirty="0" err="1">
                <a:latin typeface="Arial Rounded MT Bold" pitchFamily="34" charset="0"/>
              </a:rPr>
              <a:t>d.c</a:t>
            </a:r>
            <a:r>
              <a:rPr lang="en-GB" sz="2000" b="1" dirty="0">
                <a:latin typeface="Arial Rounded MT Bold" pitchFamily="34" charset="0"/>
              </a:rPr>
              <a:t>. supply.</a:t>
            </a:r>
            <a:endParaRPr lang="en-US" sz="20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549275"/>
            <a:ext cx="8208962" cy="47847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000" b="1" dirty="0" smtClean="0"/>
              <a:t>	</a:t>
            </a:r>
            <a:r>
              <a:rPr lang="en-GB" sz="2200" b="1" dirty="0" smtClean="0">
                <a:latin typeface="Arial Rounded MT Bold" pitchFamily="34" charset="0"/>
              </a:rPr>
              <a:t>A microphone signal is not strong enough to drive a speaker, therefore it is amplified, often twice, using two amplifier </a:t>
            </a:r>
            <a:r>
              <a:rPr lang="en-GB" sz="2200" b="1" dirty="0" smtClean="0">
                <a:solidFill>
                  <a:srgbClr val="FF0000"/>
                </a:solidFill>
                <a:latin typeface="Arial Rounded MT Bold" pitchFamily="34" charset="0"/>
              </a:rPr>
              <a:t>speaker </a:t>
            </a:r>
            <a:r>
              <a:rPr lang="en-GB" sz="2200" b="1" dirty="0" smtClean="0">
                <a:latin typeface="Arial Rounded MT Bold" pitchFamily="34" charset="0"/>
              </a:rPr>
              <a:t>circuits, in order to make it capable of driving a speaker.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200" b="1" dirty="0" smtClean="0">
              <a:latin typeface="Arial Rounded MT Bold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200" b="1" dirty="0" smtClean="0">
              <a:latin typeface="Arial Rounded MT Bold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200" b="1" dirty="0" smtClean="0">
                <a:latin typeface="Arial Rounded MT Bold" pitchFamily="34" charset="0"/>
              </a:rPr>
              <a:t>	A speaker requires much more energy than is available in the original signal and </a:t>
            </a:r>
            <a:r>
              <a:rPr lang="en-GB" sz="2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</a:rPr>
              <a:t>this </a:t>
            </a:r>
            <a:r>
              <a:rPr lang="en-GB" sz="22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energy</a:t>
            </a:r>
            <a:r>
              <a:rPr lang="en-GB" sz="22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  <a:r>
              <a:rPr lang="en-GB" sz="22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is</a:t>
            </a:r>
            <a:r>
              <a:rPr lang="en-GB" sz="22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  <a:r>
              <a:rPr lang="en-GB" sz="22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taken from the power supply and shaped to replicate the original signal</a:t>
            </a:r>
            <a:r>
              <a:rPr lang="en-GB" sz="2200" b="1" dirty="0" smtClean="0">
                <a:latin typeface="Arial Rounded MT Bold" pitchFamily="34" charset="0"/>
              </a:rPr>
              <a:t> but it is much bigger in amplitude.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200" b="1" dirty="0" smtClean="0">
              <a:latin typeface="Arial Rounded MT Bold" pitchFamily="34" charset="0"/>
            </a:endParaRPr>
          </a:p>
          <a:p>
            <a:pPr algn="ctr" eaLnBrk="1" hangingPunct="1">
              <a:lnSpc>
                <a:spcPct val="90000"/>
              </a:lnSpc>
              <a:defRPr/>
            </a:pPr>
            <a:r>
              <a:rPr lang="en-GB" sz="2400" b="1" dirty="0" smtClean="0">
                <a:latin typeface="Arial Rounded MT Bold" pitchFamily="34" charset="0"/>
              </a:rPr>
              <a:t>	ALL OTHER</a:t>
            </a:r>
          </a:p>
          <a:p>
            <a:pPr algn="ctr" eaLnBrk="1" hangingPunct="1">
              <a:lnSpc>
                <a:spcPct val="90000"/>
              </a:lnSpc>
              <a:defRPr/>
            </a:pPr>
            <a:r>
              <a:rPr lang="en-GB" sz="2400" b="1" dirty="0" smtClean="0">
                <a:latin typeface="Arial Rounded MT Bold" pitchFamily="34" charset="0"/>
              </a:rPr>
              <a:t> CHARACTERISTICS OF THE WAVEFORM SHOULD BE MAINTAINED!</a:t>
            </a:r>
            <a:endParaRPr lang="en-US" sz="2400" b="1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4"/>
          <p:cNvGrpSpPr>
            <a:grpSpLocks/>
          </p:cNvGrpSpPr>
          <p:nvPr/>
        </p:nvGrpSpPr>
        <p:grpSpPr bwMode="auto">
          <a:xfrm>
            <a:off x="827088" y="260350"/>
            <a:ext cx="7272337" cy="3024188"/>
            <a:chOff x="745" y="2388"/>
            <a:chExt cx="9481" cy="3684"/>
          </a:xfrm>
        </p:grpSpPr>
        <p:pic>
          <p:nvPicPr>
            <p:cNvPr id="4099" name="Picture 5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45" y="2388"/>
              <a:ext cx="9481" cy="3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00" name="Text Box 6"/>
            <p:cNvSpPr txBox="1">
              <a:spLocks noChangeArrowheads="1"/>
            </p:cNvSpPr>
            <p:nvPr/>
          </p:nvSpPr>
          <p:spPr bwMode="auto">
            <a:xfrm>
              <a:off x="7908" y="5424"/>
              <a:ext cx="1764" cy="6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333375"/>
            <a:ext cx="8208962" cy="2519363"/>
          </a:xfrm>
          <a:noFill/>
        </p:spPr>
      </p:pic>
      <p:sp>
        <p:nvSpPr>
          <p:cNvPr id="5123" name="Text Box 7"/>
          <p:cNvSpPr txBox="1">
            <a:spLocks noChangeArrowheads="1"/>
          </p:cNvSpPr>
          <p:nvPr/>
        </p:nvSpPr>
        <p:spPr bwMode="auto">
          <a:xfrm>
            <a:off x="4140200" y="2852738"/>
            <a:ext cx="4733925" cy="29527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lvl="1"/>
            <a:r>
              <a:rPr lang="en-US" b="1">
                <a:latin typeface="Arial Rounded MT Bold" pitchFamily="34" charset="0"/>
              </a:rPr>
              <a:t>The amplifier takes energy from the power supply.</a:t>
            </a:r>
          </a:p>
          <a:p>
            <a:pPr lvl="1"/>
            <a:r>
              <a:rPr lang="en-US" b="1">
                <a:latin typeface="Arial Rounded MT Bold" pitchFamily="34" charset="0"/>
              </a:rPr>
              <a:t>It then uses this energy to generate an enlarged and much more powerful replica of the microphone signal and supplies this to the speaker.</a:t>
            </a:r>
          </a:p>
          <a:p>
            <a:pPr lvl="1"/>
            <a:r>
              <a:rPr lang="en-US" b="1">
                <a:latin typeface="Arial Rounded MT Bold" pitchFamily="34" charset="0"/>
              </a:rPr>
              <a:t>The speaker signal then returns to the amplifier.</a:t>
            </a:r>
          </a:p>
          <a:p>
            <a:pPr lvl="1"/>
            <a:r>
              <a:rPr lang="en-US" b="1">
                <a:latin typeface="Arial Rounded MT Bold" pitchFamily="34" charset="0"/>
              </a:rPr>
              <a:t>The signal then returns to the power supply via the ground return.</a:t>
            </a:r>
          </a:p>
        </p:txBody>
      </p:sp>
      <p:sp>
        <p:nvSpPr>
          <p:cNvPr id="5124" name="Text Box 8"/>
          <p:cNvSpPr txBox="1">
            <a:spLocks noChangeArrowheads="1"/>
          </p:cNvSpPr>
          <p:nvPr/>
        </p:nvSpPr>
        <p:spPr bwMode="auto">
          <a:xfrm>
            <a:off x="468313" y="2924175"/>
            <a:ext cx="3455987" cy="2736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en-US" sz="2000" b="1">
                <a:latin typeface="Arial Rounded MT Bold" pitchFamily="34" charset="0"/>
              </a:rPr>
              <a:t>Low amplitude and energy signal leaves the microphone and enters the amplifier.</a:t>
            </a:r>
          </a:p>
          <a:p>
            <a:endParaRPr lang="en-US" sz="2000" b="1">
              <a:latin typeface="Arial Rounded MT Bold" pitchFamily="34" charset="0"/>
            </a:endParaRPr>
          </a:p>
          <a:p>
            <a:r>
              <a:rPr lang="en-US" sz="2000" b="1">
                <a:latin typeface="Arial Rounded MT Bold" pitchFamily="34" charset="0"/>
              </a:rPr>
              <a:t>It then exits the amplifier and returns to the microphone.</a:t>
            </a:r>
          </a:p>
          <a:p>
            <a:endParaRPr lang="en-US" sz="200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755650" y="404813"/>
            <a:ext cx="7561263" cy="17145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2000" b="1">
                <a:solidFill>
                  <a:srgbClr val="FF0000"/>
                </a:solidFill>
                <a:latin typeface="Arial Rounded MT Bold" pitchFamily="34" charset="0"/>
              </a:rPr>
              <a:t>Note :</a:t>
            </a:r>
          </a:p>
          <a:p>
            <a:endParaRPr lang="en-US" sz="2000" b="1">
              <a:solidFill>
                <a:srgbClr val="FF0000"/>
              </a:solidFill>
              <a:latin typeface="Arial Rounded MT Bold" pitchFamily="34" charset="0"/>
            </a:endParaRPr>
          </a:p>
          <a:p>
            <a:r>
              <a:rPr lang="en-US" sz="2000" b="1">
                <a:solidFill>
                  <a:srgbClr val="FF0000"/>
                </a:solidFill>
                <a:latin typeface="Arial Rounded MT Bold" pitchFamily="34" charset="0"/>
              </a:rPr>
              <a:t>The original signal entering the amplifier does not end up at the speaker.</a:t>
            </a:r>
          </a:p>
          <a:p>
            <a:endParaRPr lang="en-GB" sz="2000" b="1">
              <a:solidFill>
                <a:srgbClr val="FF0000"/>
              </a:solidFill>
              <a:latin typeface="Arial Rounded MT Bold" pitchFamily="34" charset="0"/>
            </a:endParaRPr>
          </a:p>
          <a:p>
            <a:pPr algn="ctr"/>
            <a:endParaRPr lang="en-GB" sz="2000" b="1">
              <a:solidFill>
                <a:schemeClr val="accent2"/>
              </a:solidFill>
              <a:latin typeface="Arial Rounded MT Bold" pitchFamily="34" charset="0"/>
            </a:endParaRPr>
          </a:p>
          <a:p>
            <a:pPr algn="ctr"/>
            <a:endParaRPr lang="en-GB" sz="2000" b="1">
              <a:solidFill>
                <a:schemeClr val="accent2"/>
              </a:solidFill>
              <a:latin typeface="Arial Rounded MT Bold" pitchFamily="34" charset="0"/>
            </a:endParaRPr>
          </a:p>
          <a:p>
            <a:pPr algn="ctr"/>
            <a:r>
              <a:rPr lang="en-GB" sz="2000" b="1">
                <a:solidFill>
                  <a:schemeClr val="accent2"/>
                </a:solidFill>
                <a:latin typeface="Arial Rounded MT Bold" pitchFamily="34" charset="0"/>
              </a:rPr>
              <a:t>TYPES OF AMPLIFIER</a:t>
            </a:r>
          </a:p>
          <a:p>
            <a:pPr algn="ctr"/>
            <a:r>
              <a:rPr lang="en-GB" sz="2000" b="1">
                <a:latin typeface="Arial Rounded MT Bold" pitchFamily="34" charset="0"/>
              </a:rPr>
              <a:t>Amplifiers come in many different forms:</a:t>
            </a:r>
          </a:p>
          <a:p>
            <a:endParaRPr lang="en-GB" sz="2000" b="1">
              <a:latin typeface="Arial Rounded MT Bold" pitchFamily="34" charset="0"/>
            </a:endParaRPr>
          </a:p>
          <a:p>
            <a:r>
              <a:rPr lang="en-GB" sz="2000" b="1">
                <a:latin typeface="Arial Rounded MT Bold" pitchFamily="34" charset="0"/>
              </a:rPr>
              <a:t>e.g.		Power amplifiers</a:t>
            </a:r>
          </a:p>
          <a:p>
            <a:endParaRPr lang="en-GB" sz="2000" b="1">
              <a:latin typeface="Arial Rounded MT Bold" pitchFamily="34" charset="0"/>
            </a:endParaRPr>
          </a:p>
          <a:p>
            <a:r>
              <a:rPr lang="en-GB" sz="2000" b="1">
                <a:latin typeface="Arial Rounded MT Bold" pitchFamily="34" charset="0"/>
              </a:rPr>
              <a:t>		Small signal voltage amplifiers</a:t>
            </a:r>
          </a:p>
          <a:p>
            <a:endParaRPr lang="en-GB" sz="2000" b="1">
              <a:latin typeface="Arial Rounded MT Bold" pitchFamily="34" charset="0"/>
            </a:endParaRPr>
          </a:p>
          <a:p>
            <a:r>
              <a:rPr lang="en-GB" sz="2000" b="1">
                <a:latin typeface="Arial Rounded MT Bold" pitchFamily="34" charset="0"/>
              </a:rPr>
              <a:t>		Current amplifiers</a:t>
            </a:r>
          </a:p>
          <a:p>
            <a:endParaRPr lang="en-GB" sz="2000" b="1">
              <a:latin typeface="Arial Rounded MT Bold" pitchFamily="34" charset="0"/>
            </a:endParaRPr>
          </a:p>
          <a:p>
            <a:r>
              <a:rPr lang="en-GB" sz="2000" b="1">
                <a:latin typeface="Arial Rounded MT Bold" pitchFamily="34" charset="0"/>
              </a:rPr>
              <a:t>		Magnetic amplifiers etc.</a:t>
            </a:r>
            <a:endParaRPr lang="en-US" sz="2000" b="1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We are now going to concentrate on small signal voltage amplifiers.</a:t>
            </a:r>
            <a:endParaRPr lang="en-US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365125" indent="-365125" defTabSz="365125" eaLnBrk="1" hangingPunct="1">
              <a:buFont typeface="Arial" pitchFamily="34" charset="0"/>
              <a:buChar char="•"/>
              <a:defRPr/>
            </a:pPr>
            <a:r>
              <a:rPr lang="en-GB" sz="2000" b="1" dirty="0" smtClean="0">
                <a:latin typeface="Arial Rounded MT Bold" pitchFamily="34" charset="0"/>
              </a:rPr>
              <a:t>Small signal means alternating, possible complex, voltage waveforms that are generally low in amplitude and energy </a:t>
            </a:r>
            <a:r>
              <a:rPr lang="en-GB" sz="2000" b="1" smtClean="0">
                <a:latin typeface="Arial Rounded MT Bold" pitchFamily="34" charset="0"/>
              </a:rPr>
              <a:t>and often incapable </a:t>
            </a:r>
            <a:r>
              <a:rPr lang="en-GB" sz="2000" b="1" dirty="0" smtClean="0">
                <a:latin typeface="Arial Rounded MT Bold" pitchFamily="34" charset="0"/>
              </a:rPr>
              <a:t>of doing anything useful without some kind of processing.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endParaRPr lang="en-GB" sz="2000" b="1" dirty="0" smtClean="0">
              <a:latin typeface="Arial Rounded MT Bold" pitchFamily="34" charset="0"/>
            </a:endParaRP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en-GB" sz="2000" b="1" dirty="0" smtClean="0">
                <a:latin typeface="Arial Rounded MT Bold" pitchFamily="34" charset="0"/>
              </a:rPr>
              <a:t>Processing may or may not mean changing the properties of the signal itself.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endParaRPr lang="en-GB" sz="2000" b="1" dirty="0" smtClean="0">
              <a:latin typeface="Arial Rounded MT Bold" pitchFamily="34" charset="0"/>
            </a:endParaRP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en-GB" sz="2000" b="1" dirty="0" smtClean="0">
                <a:latin typeface="Arial Rounded MT Bold" pitchFamily="34" charset="0"/>
              </a:rPr>
              <a:t>Sometimes we may change the shape or properties of a signal by processing it in some way e.g. passive filtering.</a:t>
            </a:r>
          </a:p>
          <a:p>
            <a:pPr eaLnBrk="1" hangingPunct="1">
              <a:buFont typeface="Arial" pitchFamily="34" charset="0"/>
              <a:buChar char="•"/>
              <a:defRPr/>
            </a:pPr>
            <a:endParaRPr lang="en-GB" sz="2000" b="1" dirty="0" smtClean="0">
              <a:latin typeface="Arial Rounded MT Bold" pitchFamily="34" charset="0"/>
            </a:endParaRP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en-GB" sz="2000" b="1" dirty="0" smtClean="0">
                <a:latin typeface="Arial Rounded MT Bold" pitchFamily="34" charset="0"/>
              </a:rPr>
              <a:t>On other occasions we may not change the original signal but we produce another signal with enhanced properties compared with the original  e.g. by amplifying it!</a:t>
            </a:r>
            <a:endParaRPr lang="en-US" sz="2000" b="1" dirty="0" smtClean="0">
              <a:latin typeface="Arial Rounded MT Bold" pitchFamily="34" charset="0"/>
            </a:endParaRPr>
          </a:p>
          <a:p>
            <a:pPr eaLnBrk="1" hangingPunct="1">
              <a:defRPr/>
            </a:pPr>
            <a:endParaRPr lang="en-US" sz="2000" b="1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">
  <a:themeElements>
    <a:clrScheme name="defaul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</Template>
  <TotalTime>29</TotalTime>
  <Words>308</Words>
  <Application>Microsoft Office PowerPoint</Application>
  <PresentationFormat>On-screen Show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default</vt:lpstr>
      <vt:lpstr>Slide 1</vt:lpstr>
      <vt:lpstr>Slide 2</vt:lpstr>
      <vt:lpstr>Slide 3</vt:lpstr>
      <vt:lpstr>Slide 4</vt:lpstr>
      <vt:lpstr>Slide 5</vt:lpstr>
      <vt:lpstr>We are now going to concentrate on small signal voltage amplifiers.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6</cp:revision>
  <dcterms:created xsi:type="dcterms:W3CDTF">2006-10-31T20:11:55Z</dcterms:created>
  <dcterms:modified xsi:type="dcterms:W3CDTF">2014-01-27T16:00:41Z</dcterms:modified>
</cp:coreProperties>
</file>