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897" autoAdjust="0"/>
    <p:restoredTop sz="94660"/>
  </p:normalViewPr>
  <p:slideViewPr>
    <p:cSldViewPr>
      <p:cViewPr varScale="1">
        <p:scale>
          <a:sx n="68" d="100"/>
          <a:sy n="68" d="100"/>
        </p:scale>
        <p:origin x="-146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F1CEE8-BA19-447F-9C0E-87E05E26CB82}" type="datetimeFigureOut">
              <a:rPr lang="en-US" smtClean="0"/>
              <a:t>3/14/2022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F19CFE5-8CB0-4099-B385-CC2FE470410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With proper analysis, these key issues have been found out and hence, they are to be solved. This brings in an improper work culture that requires to be solved. Absenteeism in the workplace creates difficulty in creating profits (Wahid et al., 2019). The reason for the absence of employees is to be checked. On the other hand, the service quality is also to be enhanced by the organizations.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employees start absenteeism in the organization due to some of the key issues. There can be a lack of organizational support. Lack of employee management, low quality of work culture might be the nature of complex problems. Therefore, the nature of the problem is to be well understood and hence, should be solved accordingly.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complex problems of the employees in their organizations can also be health-related. An employee's goal should be to produce the best quality service (Kaiser, 2018). Therefore, the health issues are also to be checked. This is an important part that is to be well maintained.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All these factors are to be well taken care of in the organization. This will be helpful to build a better work culture. </a:t>
            </a:r>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These are some of the aspects which are to be analyzed under macro-environmental analysis. Fairness and justice should be included in the organization (</a:t>
            </a:r>
            <a:r>
              <a:rPr lang="en-GB" sz="1200" kern="1200" dirty="0" err="1" smtClean="0">
                <a:solidFill>
                  <a:schemeClr val="tx1"/>
                </a:solidFill>
                <a:latin typeface="+mn-lt"/>
                <a:ea typeface="+mn-ea"/>
                <a:cs typeface="+mn-cs"/>
              </a:rPr>
              <a:t>Adekanmbi</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Ukpere</a:t>
            </a:r>
            <a:r>
              <a:rPr lang="en-GB" sz="1200" kern="1200" dirty="0" smtClean="0">
                <a:solidFill>
                  <a:schemeClr val="tx1"/>
                </a:solidFill>
                <a:latin typeface="+mn-lt"/>
                <a:ea typeface="+mn-ea"/>
                <a:cs typeface="+mn-cs"/>
              </a:rPr>
              <a:t>, 2020). Moreover, these will be helpful to build a strong analysis of the issues and thus, can be mitigated accordingly.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cause and effect analysis is to be done in the firm which will highlight the grave consequence of the situation. This will bring in a varied situation in the firm.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Accordingly, the right steps are to be undertaken which will be helpful for the firm to improve its condition. With the cause and effect analysis, the organizations will be able to undertake the right steps to solve the issues.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All these are considered to be effective solutions to the absenteeism of the employees. These are to be considered as the key aspects which are to be undertaken as the other forms.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This is considered to be one of the most important solutions to absenteeism. This will help in the proper functioning of the organization.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These are some of the key reasons that can be highlighted which will help to provide a better solution to the current issue. This can be considered to be an effective part that will ultimately solve the issue.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19CFE5-8CB0-4099-B385-CC2FE4704100}"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3/14/2022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3/14/2022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3/14/2022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3/14/2022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smtClean="0">
                <a:latin typeface="Times New Roman" pitchFamily="18" charset="0"/>
                <a:cs typeface="Times New Roman" pitchFamily="18" charset="0"/>
              </a:rPr>
              <a:t>PROBLEM SOLVING AND DECISION MAKING</a:t>
            </a:r>
            <a:endParaRPr lang="en-US" sz="4000" dirty="0">
              <a:latin typeface="Times New Roman" pitchFamily="18" charset="0"/>
              <a:cs typeface="Times New Roman" pitchFamily="18" charset="0"/>
            </a:endParaRPr>
          </a:p>
        </p:txBody>
      </p:sp>
      <p:sp>
        <p:nvSpPr>
          <p:cNvPr id="3" name="Subtitle 2"/>
          <p:cNvSpPr>
            <a:spLocks noGrp="1"/>
          </p:cNvSpPr>
          <p:nvPr>
            <p:ph type="subTitle" idx="1"/>
          </p:nvPr>
        </p:nvSpPr>
        <p:spPr/>
        <p:txBody>
          <a:bodyPr/>
          <a:lstStyle/>
          <a:p>
            <a:r>
              <a:rPr lang="en-IN" b="1" dirty="0" smtClean="0">
                <a:solidFill>
                  <a:schemeClr val="tx1"/>
                </a:solidFill>
                <a:latin typeface="Times New Roman" pitchFamily="18" charset="0"/>
                <a:cs typeface="Times New Roman" pitchFamily="18" charset="0"/>
              </a:rPr>
              <a:t>TASK 1</a:t>
            </a:r>
            <a:endParaRPr lang="en-US" b="1" dirty="0">
              <a:solidFill>
                <a:schemeClr val="tx1"/>
              </a:solidFill>
              <a:latin typeface="Times New Roman" pitchFamily="18" charset="0"/>
              <a:cs typeface="Times New Roman" pitchFamily="18" charset="0"/>
            </a:endParaRPr>
          </a:p>
        </p:txBody>
      </p:sp>
      <p:pic>
        <p:nvPicPr>
          <p:cNvPr id="30721" name="Picture 1"/>
          <p:cNvPicPr>
            <a:picLocks noChangeAspect="1" noChangeArrowheads="1"/>
          </p:cNvPicPr>
          <p:nvPr/>
        </p:nvPicPr>
        <p:blipFill>
          <a:blip r:embed="rId2"/>
          <a:srcRect/>
          <a:stretch>
            <a:fillRect/>
          </a:stretch>
        </p:blipFill>
        <p:spPr bwMode="auto">
          <a:xfrm>
            <a:off x="2438400" y="4572000"/>
            <a:ext cx="3429000" cy="22860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2800" dirty="0" smtClean="0">
                <a:latin typeface="Times New Roman" pitchFamily="18" charset="0"/>
                <a:cs typeface="Times New Roman" pitchFamily="18" charset="0"/>
              </a:rPr>
              <a:t>Quality service depends upon the staff of an organization. </a:t>
            </a:r>
            <a:endParaRPr lang="en-GB" sz="2800" dirty="0" smtClean="0">
              <a:latin typeface="Times New Roman" pitchFamily="18" charset="0"/>
              <a:cs typeface="Times New Roman" pitchFamily="18" charset="0"/>
            </a:endParaRPr>
          </a:p>
          <a:p>
            <a:pPr algn="just"/>
            <a:r>
              <a:rPr lang="en-GB" sz="2800" dirty="0" smtClean="0">
                <a:latin typeface="Times New Roman" pitchFamily="18" charset="0"/>
                <a:cs typeface="Times New Roman" pitchFamily="18" charset="0"/>
              </a:rPr>
              <a:t>Therefore</a:t>
            </a:r>
            <a:r>
              <a:rPr lang="en-GB" sz="2800" dirty="0" smtClean="0">
                <a:latin typeface="Times New Roman" pitchFamily="18" charset="0"/>
                <a:cs typeface="Times New Roman" pitchFamily="18" charset="0"/>
              </a:rPr>
              <a:t>, the best staff must be present in the firm. </a:t>
            </a:r>
            <a:endParaRPr lang="en-GB" sz="2800" dirty="0" smtClean="0">
              <a:latin typeface="Times New Roman" pitchFamily="18" charset="0"/>
              <a:cs typeface="Times New Roman" pitchFamily="18" charset="0"/>
            </a:endParaRPr>
          </a:p>
          <a:p>
            <a:pPr algn="just"/>
            <a:r>
              <a:rPr lang="en-GB" sz="2800" dirty="0" smtClean="0">
                <a:latin typeface="Times New Roman" pitchFamily="18" charset="0"/>
                <a:cs typeface="Times New Roman" pitchFamily="18" charset="0"/>
              </a:rPr>
              <a:t>This </a:t>
            </a:r>
            <a:r>
              <a:rPr lang="en-GB" sz="2800" dirty="0" smtClean="0">
                <a:latin typeface="Times New Roman" pitchFamily="18" charset="0"/>
                <a:cs typeface="Times New Roman" pitchFamily="18" charset="0"/>
              </a:rPr>
              <a:t>will help to improve the growth of the firm. </a:t>
            </a:r>
            <a:endParaRPr lang="en-GB" sz="2800" dirty="0" smtClean="0">
              <a:latin typeface="Times New Roman" pitchFamily="18" charset="0"/>
              <a:cs typeface="Times New Roman" pitchFamily="18" charset="0"/>
            </a:endParaRPr>
          </a:p>
          <a:p>
            <a:pPr algn="just"/>
            <a:r>
              <a:rPr lang="en-GB" sz="2800" dirty="0" smtClean="0">
                <a:latin typeface="Times New Roman" pitchFamily="18" charset="0"/>
                <a:cs typeface="Times New Roman" pitchFamily="18" charset="0"/>
              </a:rPr>
              <a:t>Following </a:t>
            </a:r>
            <a:r>
              <a:rPr lang="en-GB" sz="2800" dirty="0" smtClean="0">
                <a:latin typeface="Times New Roman" pitchFamily="18" charset="0"/>
                <a:cs typeface="Times New Roman" pitchFamily="18" charset="0"/>
              </a:rPr>
              <a:t>it, the issue is to be traced and solved accordingly</a:t>
            </a:r>
            <a:endParaRPr lang="en-US" sz="28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r>
              <a:rPr lang="en-GB" sz="4000" b="1" dirty="0" smtClean="0">
                <a:latin typeface="Times New Roman" pitchFamily="18" charset="0"/>
                <a:cs typeface="Times New Roman" pitchFamily="18" charset="0"/>
              </a:rPr>
              <a:t>Introduction</a:t>
            </a:r>
            <a:r>
              <a:rPr lang="en-US" b="1" dirty="0" smtClean="0"/>
              <a:t/>
            </a:r>
            <a:br>
              <a:rPr lang="en-US" b="1" dirty="0" smtClean="0"/>
            </a:br>
            <a:endParaRPr lang="en-US" dirty="0"/>
          </a:p>
        </p:txBody>
      </p:sp>
      <p:pic>
        <p:nvPicPr>
          <p:cNvPr id="29697" name="Picture 1"/>
          <p:cNvPicPr>
            <a:picLocks noChangeAspect="1" noChangeArrowheads="1"/>
          </p:cNvPicPr>
          <p:nvPr/>
        </p:nvPicPr>
        <p:blipFill>
          <a:blip r:embed="rId2"/>
          <a:srcRect/>
          <a:stretch>
            <a:fillRect/>
          </a:stretch>
        </p:blipFill>
        <p:spPr bwMode="auto">
          <a:xfrm>
            <a:off x="4191000" y="4495800"/>
            <a:ext cx="3371850" cy="23622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sz="2400" dirty="0" smtClean="0">
                <a:latin typeface="Times New Roman" pitchFamily="18" charset="0"/>
                <a:cs typeface="Times New Roman" pitchFamily="18" charset="0"/>
              </a:rPr>
              <a:t>As </a:t>
            </a:r>
            <a:r>
              <a:rPr lang="en-GB" sz="2400" dirty="0" smtClean="0">
                <a:latin typeface="Times New Roman" pitchFamily="18" charset="0"/>
                <a:cs typeface="Times New Roman" pitchFamily="18" charset="0"/>
              </a:rPr>
              <a:t>per the situational analysis, certain factors are hampering the firm. They are</a:t>
            </a:r>
            <a:endParaRPr lang="en-US" sz="2400" dirty="0" smtClean="0">
              <a:latin typeface="Times New Roman" pitchFamily="18" charset="0"/>
              <a:cs typeface="Times New Roman" pitchFamily="18" charset="0"/>
            </a:endParaRPr>
          </a:p>
          <a:p>
            <a:pPr lvl="0"/>
            <a:r>
              <a:rPr lang="en-GB" sz="2400" dirty="0" smtClean="0">
                <a:latin typeface="Times New Roman" pitchFamily="18" charset="0"/>
                <a:cs typeface="Times New Roman" pitchFamily="18" charset="0"/>
              </a:rPr>
              <a:t>Absentee of employees</a:t>
            </a:r>
            <a:endParaRPr lang="en-US" sz="2400" dirty="0" smtClean="0">
              <a:latin typeface="Times New Roman" pitchFamily="18" charset="0"/>
              <a:cs typeface="Times New Roman" pitchFamily="18" charset="0"/>
            </a:endParaRPr>
          </a:p>
          <a:p>
            <a:pPr lvl="0"/>
            <a:r>
              <a:rPr lang="en-GB" sz="2400" dirty="0" smtClean="0">
                <a:latin typeface="Times New Roman" pitchFamily="18" charset="0"/>
                <a:cs typeface="Times New Roman" pitchFamily="18" charset="0"/>
              </a:rPr>
              <a:t>Lack of quality services</a:t>
            </a:r>
            <a:endParaRPr lang="en-US" sz="2400" dirty="0" smtClean="0">
              <a:latin typeface="Times New Roman" pitchFamily="18" charset="0"/>
              <a:cs typeface="Times New Roman" pitchFamily="18" charset="0"/>
            </a:endParaRPr>
          </a:p>
          <a:p>
            <a:pPr lvl="0"/>
            <a:r>
              <a:rPr lang="en-GB" sz="2400" dirty="0" smtClean="0">
                <a:latin typeface="Times New Roman" pitchFamily="18" charset="0"/>
                <a:cs typeface="Times New Roman" pitchFamily="18" charset="0"/>
              </a:rPr>
              <a:t>Loss of money</a:t>
            </a:r>
            <a:endParaRPr lang="en-US" sz="2400" dirty="0" smtClean="0">
              <a:latin typeface="Times New Roman" pitchFamily="18" charset="0"/>
              <a:cs typeface="Times New Roman" pitchFamily="18" charset="0"/>
            </a:endParaRPr>
          </a:p>
          <a:p>
            <a:pPr>
              <a:buNone/>
            </a:pPr>
            <a:r>
              <a:rPr lang="en-GB" sz="2400" dirty="0" smtClean="0">
                <a:latin typeface="Times New Roman" pitchFamily="18" charset="0"/>
                <a:cs typeface="Times New Roman" pitchFamily="18" charset="0"/>
              </a:rPr>
              <a:t>These are the key issues that are being identified in the medium-sized district general hospital units. </a:t>
            </a:r>
            <a:endParaRPr lang="en-US" sz="2400"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r>
              <a:rPr lang="en-GB" b="1" dirty="0" smtClean="0">
                <a:latin typeface="Times New Roman" pitchFamily="18" charset="0"/>
                <a:cs typeface="Times New Roman" pitchFamily="18" charset="0"/>
              </a:rPr>
              <a:t>Key issues of the situation</a:t>
            </a:r>
            <a:r>
              <a:rPr lang="en-US" b="1" dirty="0" smtClean="0"/>
              <a:t/>
            </a:r>
            <a:br>
              <a:rPr lang="en-US" b="1" dirty="0" smtClean="0"/>
            </a:br>
            <a:endParaRPr lang="en-US" dirty="0"/>
          </a:p>
        </p:txBody>
      </p:sp>
      <p:pic>
        <p:nvPicPr>
          <p:cNvPr id="28673" name="Picture 1"/>
          <p:cNvPicPr>
            <a:picLocks noChangeAspect="1" noChangeArrowheads="1"/>
          </p:cNvPicPr>
          <p:nvPr/>
        </p:nvPicPr>
        <p:blipFill>
          <a:blip r:embed="rId3"/>
          <a:srcRect/>
          <a:stretch>
            <a:fillRect/>
          </a:stretch>
        </p:blipFill>
        <p:spPr bwMode="auto">
          <a:xfrm rot="5400000">
            <a:off x="7146751" y="4130850"/>
            <a:ext cx="1147764" cy="232534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r>
              <a:rPr lang="en-GB" sz="2400" dirty="0" smtClean="0">
                <a:latin typeface="Times New Roman" pitchFamily="18" charset="0"/>
                <a:cs typeface="Times New Roman" pitchFamily="18" charset="0"/>
              </a:rPr>
              <a:t>As per the issue, the nature of the problem is to be well analyzed. </a:t>
            </a:r>
            <a:endParaRPr lang="en-GB" sz="2400" dirty="0" smtClean="0">
              <a:latin typeface="Times New Roman" pitchFamily="18" charset="0"/>
              <a:cs typeface="Times New Roman" pitchFamily="18" charset="0"/>
            </a:endParaRPr>
          </a:p>
          <a:p>
            <a:pPr algn="just"/>
            <a:r>
              <a:rPr lang="en-GB" sz="2400" dirty="0" smtClean="0">
                <a:latin typeface="Times New Roman" pitchFamily="18" charset="0"/>
                <a:cs typeface="Times New Roman" pitchFamily="18" charset="0"/>
              </a:rPr>
              <a:t>The </a:t>
            </a:r>
            <a:r>
              <a:rPr lang="en-GB" sz="2400" dirty="0" smtClean="0">
                <a:latin typeface="Times New Roman" pitchFamily="18" charset="0"/>
                <a:cs typeface="Times New Roman" pitchFamily="18" charset="0"/>
              </a:rPr>
              <a:t>employees might have been facing high pressure from the employment rules and regulations</a:t>
            </a:r>
            <a:r>
              <a:rPr lang="en-GB" sz="2400" dirty="0" smtClean="0">
                <a:latin typeface="Times New Roman" pitchFamily="18" charset="0"/>
                <a:cs typeface="Times New Roman" pitchFamily="18" charset="0"/>
              </a:rPr>
              <a:t>.</a:t>
            </a:r>
          </a:p>
          <a:p>
            <a:pPr algn="just"/>
            <a:r>
              <a:rPr lang="en-GB" sz="2400" dirty="0" smtClean="0">
                <a:latin typeface="Times New Roman" pitchFamily="18" charset="0"/>
                <a:cs typeface="Times New Roman" pitchFamily="18" charset="0"/>
              </a:rPr>
              <a:t> </a:t>
            </a:r>
            <a:r>
              <a:rPr lang="en-GB" sz="2400" dirty="0" smtClean="0">
                <a:latin typeface="Times New Roman" pitchFamily="18" charset="0"/>
                <a:cs typeface="Times New Roman" pitchFamily="18" charset="0"/>
              </a:rPr>
              <a:t>Additionally, the needs of the employees should also be fulfilled. </a:t>
            </a:r>
            <a:endParaRPr lang="en-US" sz="2400"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r>
              <a:rPr lang="en-GB" sz="3100" b="1" dirty="0" smtClean="0">
                <a:latin typeface="Times New Roman" pitchFamily="18" charset="0"/>
                <a:cs typeface="Times New Roman" pitchFamily="18" charset="0"/>
              </a:rPr>
              <a:t>Nature of complex problem of employees on their organizations</a:t>
            </a:r>
            <a:r>
              <a:rPr lang="en-US" b="1" dirty="0" smtClean="0"/>
              <a:t/>
            </a:r>
            <a:br>
              <a:rPr lang="en-US" b="1" dirty="0" smtClean="0"/>
            </a:br>
            <a:endParaRPr lang="en-US" dirty="0"/>
          </a:p>
        </p:txBody>
      </p:sp>
      <p:pic>
        <p:nvPicPr>
          <p:cNvPr id="27649" name="Picture 1"/>
          <p:cNvPicPr>
            <a:picLocks noChangeAspect="1" noChangeArrowheads="1"/>
          </p:cNvPicPr>
          <p:nvPr/>
        </p:nvPicPr>
        <p:blipFill>
          <a:blip r:embed="rId3"/>
          <a:srcRect/>
          <a:stretch>
            <a:fillRect/>
          </a:stretch>
        </p:blipFill>
        <p:spPr bwMode="auto">
          <a:xfrm rot="16200000">
            <a:off x="5529263" y="4157662"/>
            <a:ext cx="1676400" cy="2066925"/>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smtClean="0"/>
              <a:t>The complex problems are not the ones that can be solved. </a:t>
            </a:r>
          </a:p>
          <a:p>
            <a:r>
              <a:rPr lang="en-GB" sz="2400" dirty="0" smtClean="0"/>
              <a:t>The </a:t>
            </a:r>
            <a:r>
              <a:rPr lang="en-GB" sz="2400" dirty="0" smtClean="0"/>
              <a:t>complex problems require high-level study. </a:t>
            </a:r>
            <a:endParaRPr lang="en-GB" sz="2400" dirty="0" smtClean="0"/>
          </a:p>
          <a:p>
            <a:r>
              <a:rPr lang="en-GB" sz="2400" dirty="0" smtClean="0"/>
              <a:t>They </a:t>
            </a:r>
            <a:r>
              <a:rPr lang="en-GB" sz="2400" dirty="0" smtClean="0"/>
              <a:t>are to be identified from the crux. </a:t>
            </a:r>
            <a:endParaRPr lang="en-GB" sz="2400" dirty="0" smtClean="0"/>
          </a:p>
          <a:p>
            <a:r>
              <a:rPr lang="en-GB" sz="2400" dirty="0" smtClean="0"/>
              <a:t>The </a:t>
            </a:r>
            <a:r>
              <a:rPr lang="en-GB" sz="2400" dirty="0" smtClean="0"/>
              <a:t>root cause is to be identified and hence, is to be solved accordingly. </a:t>
            </a:r>
            <a:endParaRPr lang="en-GB" sz="2400" dirty="0" smtClean="0"/>
          </a:p>
          <a:p>
            <a:r>
              <a:rPr lang="en-GB" sz="2400" dirty="0" smtClean="0"/>
              <a:t>The </a:t>
            </a:r>
            <a:r>
              <a:rPr lang="en-GB" sz="2400" dirty="0" smtClean="0"/>
              <a:t>complex problem impacts financial loss. </a:t>
            </a:r>
            <a:endParaRPr lang="en-GB" sz="2400" dirty="0" smtClean="0"/>
          </a:p>
          <a:p>
            <a:r>
              <a:rPr lang="en-GB" sz="2400" dirty="0" smtClean="0"/>
              <a:t>It </a:t>
            </a:r>
            <a:r>
              <a:rPr lang="en-GB" sz="2400" dirty="0" smtClean="0"/>
              <a:t>also impacts the poor quality of service. </a:t>
            </a:r>
            <a:endParaRPr lang="en-US" sz="2400" dirty="0" smtClean="0"/>
          </a:p>
          <a:p>
            <a:pPr>
              <a:buNone/>
            </a:pPr>
            <a:endParaRPr lang="en-US" dirty="0"/>
          </a:p>
        </p:txBody>
      </p:sp>
      <p:sp>
        <p:nvSpPr>
          <p:cNvPr id="2" name="Title 1"/>
          <p:cNvSpPr>
            <a:spLocks noGrp="1"/>
          </p:cNvSpPr>
          <p:nvPr>
            <p:ph type="title"/>
          </p:nvPr>
        </p:nvSpPr>
        <p:spPr/>
        <p:txBody>
          <a:bodyPr>
            <a:normAutofit fontScale="90000"/>
          </a:bodyPr>
          <a:lstStyle/>
          <a:p>
            <a:pPr algn="ctr"/>
            <a:r>
              <a:rPr lang="en-GB" sz="3600" dirty="0" smtClean="0">
                <a:latin typeface="Times New Roman" pitchFamily="18" charset="0"/>
                <a:cs typeface="Times New Roman" pitchFamily="18" charset="0"/>
              </a:rPr>
              <a:t>Impact of complex problems of employees on their organizations</a:t>
            </a:r>
            <a:r>
              <a:rPr lang="en-US" dirty="0" smtClean="0"/>
              <a:t/>
            </a:r>
            <a:br>
              <a:rPr lang="en-US" dirty="0" smtClean="0"/>
            </a:br>
            <a:endParaRPr lang="en-US" dirty="0"/>
          </a:p>
        </p:txBody>
      </p:sp>
      <p:pic>
        <p:nvPicPr>
          <p:cNvPr id="26625" name="Picture 1"/>
          <p:cNvPicPr>
            <a:picLocks noChangeAspect="1" noChangeArrowheads="1"/>
          </p:cNvPicPr>
          <p:nvPr/>
        </p:nvPicPr>
        <p:blipFill>
          <a:blip r:embed="rId3"/>
          <a:srcRect/>
          <a:stretch>
            <a:fillRect/>
          </a:stretch>
        </p:blipFill>
        <p:spPr bwMode="auto">
          <a:xfrm>
            <a:off x="5181600" y="5029200"/>
            <a:ext cx="2819400" cy="15240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PESTLE analyses of the complex problem are</a:t>
            </a:r>
            <a:endParaRPr lang="en-US" dirty="0" smtClean="0"/>
          </a:p>
          <a:p>
            <a:pPr>
              <a:buNone/>
            </a:pPr>
            <a:endParaRPr lang="en-US" dirty="0"/>
          </a:p>
        </p:txBody>
      </p:sp>
      <p:sp>
        <p:nvSpPr>
          <p:cNvPr id="2" name="Title 1"/>
          <p:cNvSpPr>
            <a:spLocks noGrp="1"/>
          </p:cNvSpPr>
          <p:nvPr>
            <p:ph type="title"/>
          </p:nvPr>
        </p:nvSpPr>
        <p:spPr/>
        <p:txBody>
          <a:bodyPr>
            <a:normAutofit/>
          </a:bodyPr>
          <a:lstStyle/>
          <a:p>
            <a:pPr algn="ctr"/>
            <a:r>
              <a:rPr lang="en-GB" sz="3200" dirty="0" smtClean="0">
                <a:latin typeface="Times New Roman" pitchFamily="18" charset="0"/>
                <a:cs typeface="Times New Roman" pitchFamily="18" charset="0"/>
              </a:rPr>
              <a:t>Macro environmental analysis of the complex problem</a:t>
            </a:r>
            <a:endParaRPr lang="en-US" sz="3200"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2438400" y="2133600"/>
          <a:ext cx="5421756" cy="4079930"/>
        </p:xfrm>
        <a:graphic>
          <a:graphicData uri="http://schemas.openxmlformats.org/drawingml/2006/table">
            <a:tbl>
              <a:tblPr/>
              <a:tblGrid>
                <a:gridCol w="2710878"/>
                <a:gridCol w="2710878"/>
              </a:tblGrid>
              <a:tr h="366084">
                <a:tc>
                  <a:txBody>
                    <a:bodyPr/>
                    <a:lstStyle/>
                    <a:p>
                      <a:pPr algn="ctr">
                        <a:lnSpc>
                          <a:spcPct val="150000"/>
                        </a:lnSpc>
                        <a:spcAft>
                          <a:spcPts val="0"/>
                        </a:spcAft>
                      </a:pPr>
                      <a:r>
                        <a:rPr lang="en-GB" sz="1100" b="1">
                          <a:solidFill>
                            <a:srgbClr val="000000"/>
                          </a:solidFill>
                          <a:latin typeface="Times New Roman"/>
                          <a:ea typeface="Times New Roman"/>
                        </a:rPr>
                        <a:t>PESTLE</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100" b="1">
                          <a:solidFill>
                            <a:srgbClr val="000000"/>
                          </a:solidFill>
                          <a:latin typeface="Times New Roman"/>
                          <a:ea typeface="Times New Roman"/>
                        </a:rPr>
                        <a:t>Analysis</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6319">
                <a:tc>
                  <a:txBody>
                    <a:bodyPr/>
                    <a:lstStyle/>
                    <a:p>
                      <a:pPr>
                        <a:lnSpc>
                          <a:spcPct val="150000"/>
                        </a:lnSpc>
                        <a:spcAft>
                          <a:spcPts val="0"/>
                        </a:spcAft>
                      </a:pPr>
                      <a:r>
                        <a:rPr lang="en-GB" sz="1100" b="1">
                          <a:solidFill>
                            <a:srgbClr val="000000"/>
                          </a:solidFill>
                          <a:latin typeface="Times New Roman"/>
                          <a:ea typeface="Times New Roman"/>
                        </a:rPr>
                        <a:t>Political</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50000"/>
                        </a:lnSpc>
                        <a:spcAft>
                          <a:spcPts val="0"/>
                        </a:spcAft>
                        <a:buFont typeface="Arial"/>
                        <a:buChar char="●"/>
                      </a:pPr>
                      <a:r>
                        <a:rPr lang="en-GB" sz="1100" u="none" strike="noStrike">
                          <a:solidFill>
                            <a:srgbClr val="000000"/>
                          </a:solidFill>
                          <a:latin typeface="Times New Roman"/>
                          <a:ea typeface="Times New Roman"/>
                        </a:rPr>
                        <a:t>The regulations of organizations might not be sustainable for employees</a:t>
                      </a:r>
                      <a:endParaRPr lang="en-US" sz="1000" u="none" strike="noStrike">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6319">
                <a:tc>
                  <a:txBody>
                    <a:bodyPr/>
                    <a:lstStyle/>
                    <a:p>
                      <a:pPr>
                        <a:lnSpc>
                          <a:spcPct val="150000"/>
                        </a:lnSpc>
                        <a:spcAft>
                          <a:spcPts val="0"/>
                        </a:spcAft>
                      </a:pPr>
                      <a:r>
                        <a:rPr lang="en-GB" sz="1100" b="1">
                          <a:solidFill>
                            <a:srgbClr val="000000"/>
                          </a:solidFill>
                          <a:latin typeface="Times New Roman"/>
                          <a:ea typeface="Times New Roman"/>
                        </a:rPr>
                        <a:t>Economic</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50000"/>
                        </a:lnSpc>
                        <a:spcAft>
                          <a:spcPts val="0"/>
                        </a:spcAft>
                        <a:buFont typeface="Arial"/>
                        <a:buChar char="●"/>
                      </a:pPr>
                      <a:r>
                        <a:rPr lang="en-GB" sz="1100" u="none" strike="noStrike">
                          <a:solidFill>
                            <a:srgbClr val="000000"/>
                          </a:solidFill>
                          <a:latin typeface="Times New Roman"/>
                          <a:ea typeface="Times New Roman"/>
                        </a:rPr>
                        <a:t>There might be financial issues for the employees</a:t>
                      </a:r>
                      <a:endParaRPr lang="en-US" sz="1000" u="none" strike="noStrike">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6319">
                <a:tc>
                  <a:txBody>
                    <a:bodyPr/>
                    <a:lstStyle/>
                    <a:p>
                      <a:pPr>
                        <a:lnSpc>
                          <a:spcPct val="150000"/>
                        </a:lnSpc>
                        <a:spcAft>
                          <a:spcPts val="0"/>
                        </a:spcAft>
                      </a:pPr>
                      <a:r>
                        <a:rPr lang="en-GB" sz="1100" b="1">
                          <a:solidFill>
                            <a:srgbClr val="000000"/>
                          </a:solidFill>
                          <a:latin typeface="Times New Roman"/>
                          <a:ea typeface="Times New Roman"/>
                        </a:rPr>
                        <a:t>Social</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50000"/>
                        </a:lnSpc>
                        <a:spcAft>
                          <a:spcPts val="0"/>
                        </a:spcAft>
                        <a:buFont typeface="Arial"/>
                        <a:buChar char="●"/>
                      </a:pPr>
                      <a:r>
                        <a:rPr lang="en-GB" sz="1100" u="none" strike="noStrike">
                          <a:solidFill>
                            <a:srgbClr val="000000"/>
                          </a:solidFill>
                          <a:latin typeface="Times New Roman"/>
                          <a:ea typeface="Times New Roman"/>
                        </a:rPr>
                        <a:t>The social working condition might not be helpful for the employees</a:t>
                      </a:r>
                      <a:endParaRPr lang="en-US" sz="1000" u="none" strike="noStrike">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6319">
                <a:tc>
                  <a:txBody>
                    <a:bodyPr/>
                    <a:lstStyle/>
                    <a:p>
                      <a:pPr>
                        <a:lnSpc>
                          <a:spcPct val="150000"/>
                        </a:lnSpc>
                        <a:spcAft>
                          <a:spcPts val="0"/>
                        </a:spcAft>
                      </a:pPr>
                      <a:r>
                        <a:rPr lang="en-GB" sz="1100" b="1">
                          <a:solidFill>
                            <a:srgbClr val="000000"/>
                          </a:solidFill>
                          <a:latin typeface="Times New Roman"/>
                          <a:ea typeface="Times New Roman"/>
                        </a:rPr>
                        <a:t>Technology</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50000"/>
                        </a:lnSpc>
                        <a:spcAft>
                          <a:spcPts val="0"/>
                        </a:spcAft>
                        <a:buFont typeface="Arial"/>
                        <a:buChar char="●"/>
                      </a:pPr>
                      <a:r>
                        <a:rPr lang="en-GB" sz="1100" u="none" strike="noStrike">
                          <a:solidFill>
                            <a:srgbClr val="000000"/>
                          </a:solidFill>
                          <a:latin typeface="Times New Roman"/>
                          <a:ea typeface="Times New Roman"/>
                        </a:rPr>
                        <a:t>Technical issues might be a pressure for the employees</a:t>
                      </a:r>
                      <a:endParaRPr lang="en-US" sz="1000" u="none" strike="noStrike">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6319">
                <a:tc>
                  <a:txBody>
                    <a:bodyPr/>
                    <a:lstStyle/>
                    <a:p>
                      <a:pPr>
                        <a:lnSpc>
                          <a:spcPct val="150000"/>
                        </a:lnSpc>
                        <a:spcAft>
                          <a:spcPts val="0"/>
                        </a:spcAft>
                      </a:pPr>
                      <a:r>
                        <a:rPr lang="en-GB" sz="1100" b="1">
                          <a:solidFill>
                            <a:srgbClr val="000000"/>
                          </a:solidFill>
                          <a:latin typeface="Times New Roman"/>
                          <a:ea typeface="Times New Roman"/>
                        </a:rPr>
                        <a:t>Legal</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50000"/>
                        </a:lnSpc>
                        <a:spcAft>
                          <a:spcPts val="0"/>
                        </a:spcAft>
                        <a:buFont typeface="Arial"/>
                        <a:buChar char="●"/>
                      </a:pPr>
                      <a:r>
                        <a:rPr lang="en-GB" sz="1100" u="none" strike="noStrike">
                          <a:solidFill>
                            <a:srgbClr val="000000"/>
                          </a:solidFill>
                          <a:latin typeface="Times New Roman"/>
                          <a:ea typeface="Times New Roman"/>
                        </a:rPr>
                        <a:t>Cleanliness is to be maintained so that the employees do not fall ill</a:t>
                      </a:r>
                      <a:endParaRPr lang="en-US" sz="1000" u="none" strike="noStrike">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6319">
                <a:tc>
                  <a:txBody>
                    <a:bodyPr/>
                    <a:lstStyle/>
                    <a:p>
                      <a:pPr>
                        <a:lnSpc>
                          <a:spcPct val="150000"/>
                        </a:lnSpc>
                        <a:spcAft>
                          <a:spcPts val="0"/>
                        </a:spcAft>
                      </a:pPr>
                      <a:r>
                        <a:rPr lang="en-GB" sz="1100" b="1">
                          <a:solidFill>
                            <a:srgbClr val="000000"/>
                          </a:solidFill>
                          <a:latin typeface="Times New Roman"/>
                          <a:ea typeface="Times New Roman"/>
                        </a:rPr>
                        <a:t>Environmental</a:t>
                      </a:r>
                      <a:endParaRPr lang="en-US" sz="100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50000"/>
                        </a:lnSpc>
                        <a:spcAft>
                          <a:spcPts val="0"/>
                        </a:spcAft>
                        <a:buFont typeface="Arial"/>
                        <a:buChar char="●"/>
                      </a:pPr>
                      <a:r>
                        <a:rPr lang="en-GB" sz="1100" u="none" strike="noStrike" dirty="0">
                          <a:solidFill>
                            <a:srgbClr val="000000"/>
                          </a:solidFill>
                          <a:latin typeface="Times New Roman"/>
                          <a:ea typeface="Times New Roman"/>
                        </a:rPr>
                        <a:t>Proper cleanliness is to be maintained in the hospital </a:t>
                      </a:r>
                      <a:endParaRPr lang="en-US" sz="1000" u="none" strike="noStrike" dirty="0">
                        <a:latin typeface="Arial"/>
                        <a:ea typeface="Arial"/>
                      </a:endParaRPr>
                    </a:p>
                  </a:txBody>
                  <a:tcPr marL="57925" marR="57925" marT="57925" marB="579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sz="2400" dirty="0" smtClean="0">
                <a:latin typeface="Times New Roman" pitchFamily="18" charset="0"/>
                <a:cs typeface="Times New Roman" pitchFamily="18" charset="0"/>
              </a:rPr>
              <a:t>As per the macro-environmental analysis, certain factors are to be maintained in the firm. They are</a:t>
            </a:r>
            <a:endParaRPr lang="en-US" sz="2400" dirty="0" smtClean="0">
              <a:latin typeface="Times New Roman" pitchFamily="18" charset="0"/>
              <a:cs typeface="Times New Roman" pitchFamily="18" charset="0"/>
            </a:endParaRPr>
          </a:p>
          <a:p>
            <a:pPr lvl="0"/>
            <a:r>
              <a:rPr lang="en-GB" sz="2400" dirty="0" smtClean="0">
                <a:latin typeface="Times New Roman" pitchFamily="18" charset="0"/>
                <a:cs typeface="Times New Roman" pitchFamily="18" charset="0"/>
              </a:rPr>
              <a:t>The worker's regulations are to be checked</a:t>
            </a:r>
            <a:endParaRPr lang="en-US" sz="2400" dirty="0" smtClean="0">
              <a:latin typeface="Times New Roman" pitchFamily="18" charset="0"/>
              <a:cs typeface="Times New Roman" pitchFamily="18" charset="0"/>
            </a:endParaRPr>
          </a:p>
          <a:p>
            <a:pPr lvl="0"/>
            <a:r>
              <a:rPr lang="en-GB" sz="2400" dirty="0" smtClean="0">
                <a:latin typeface="Times New Roman" pitchFamily="18" charset="0"/>
                <a:cs typeface="Times New Roman" pitchFamily="18" charset="0"/>
              </a:rPr>
              <a:t>The employees should be well salaried</a:t>
            </a:r>
            <a:endParaRPr lang="en-US" sz="2400" dirty="0" smtClean="0">
              <a:latin typeface="Times New Roman" pitchFamily="18" charset="0"/>
              <a:cs typeface="Times New Roman" pitchFamily="18" charset="0"/>
            </a:endParaRPr>
          </a:p>
          <a:p>
            <a:pPr lvl="0"/>
            <a:r>
              <a:rPr lang="en-GB" sz="2400" dirty="0" smtClean="0">
                <a:latin typeface="Times New Roman" pitchFamily="18" charset="0"/>
                <a:cs typeface="Times New Roman" pitchFamily="18" charset="0"/>
              </a:rPr>
              <a:t>The environment of the firm should be cleaned</a:t>
            </a:r>
            <a:endParaRPr lang="en-US" sz="2400"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GB" sz="3100" dirty="0" smtClean="0">
                <a:latin typeface="Times New Roman" pitchFamily="18" charset="0"/>
                <a:cs typeface="Times New Roman" pitchFamily="18" charset="0"/>
              </a:rPr>
              <a:t>Analyzing the PESTLE factors</a:t>
            </a:r>
            <a:r>
              <a:rPr lang="en-US" dirty="0" smtClean="0"/>
              <a:t/>
            </a:r>
            <a:br>
              <a:rPr lang="en-US" dirty="0" smtClean="0"/>
            </a:br>
            <a:endParaRPr lang="en-US" dirty="0"/>
          </a:p>
        </p:txBody>
      </p:sp>
      <p:pic>
        <p:nvPicPr>
          <p:cNvPr id="24577" name="Picture 1"/>
          <p:cNvPicPr>
            <a:picLocks noChangeAspect="1" noChangeArrowheads="1"/>
          </p:cNvPicPr>
          <p:nvPr/>
        </p:nvPicPr>
        <p:blipFill>
          <a:blip r:embed="rId3"/>
          <a:srcRect/>
          <a:stretch>
            <a:fillRect/>
          </a:stretch>
        </p:blipFill>
        <p:spPr bwMode="auto">
          <a:xfrm>
            <a:off x="5638800" y="4343400"/>
            <a:ext cx="3124200" cy="21336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The cause and effect analysis is an important part that is to be studied.</a:t>
            </a:r>
            <a:endParaRPr lang="en-US" dirty="0" smtClean="0"/>
          </a:p>
          <a:p>
            <a:r>
              <a:rPr lang="en-GB" dirty="0" smtClean="0"/>
              <a:t>Cause- The cause of the complex problem can be many. They are</a:t>
            </a:r>
            <a:endParaRPr lang="en-US" dirty="0" smtClean="0"/>
          </a:p>
          <a:p>
            <a:pPr lvl="0"/>
            <a:r>
              <a:rPr lang="en-GB" dirty="0" smtClean="0"/>
              <a:t>Lack of financial support </a:t>
            </a:r>
            <a:endParaRPr lang="en-US" dirty="0" smtClean="0"/>
          </a:p>
          <a:p>
            <a:pPr lvl="0"/>
            <a:r>
              <a:rPr lang="en-GB" dirty="0" smtClean="0"/>
              <a:t>Lack of work culture maintenance</a:t>
            </a:r>
            <a:endParaRPr lang="en-US" dirty="0" smtClean="0"/>
          </a:p>
          <a:p>
            <a:pPr lvl="0"/>
            <a:r>
              <a:rPr lang="en-GB" dirty="0" smtClean="0"/>
              <a:t>The health issue of the employees</a:t>
            </a:r>
            <a:endParaRPr lang="en-US" dirty="0" smtClean="0"/>
          </a:p>
          <a:p>
            <a:r>
              <a:rPr lang="en-GB" dirty="0" smtClean="0"/>
              <a:t>Effect- The complex problem might face the issue of quality service and loss of financial stability of the firm.</a:t>
            </a:r>
            <a:endParaRPr lang="en-US" dirty="0" smtClean="0"/>
          </a:p>
          <a:p>
            <a:pPr>
              <a:buNone/>
            </a:pPr>
            <a:endParaRPr lang="en-US" dirty="0"/>
          </a:p>
        </p:txBody>
      </p:sp>
      <p:sp>
        <p:nvSpPr>
          <p:cNvPr id="2" name="Title 1"/>
          <p:cNvSpPr>
            <a:spLocks noGrp="1"/>
          </p:cNvSpPr>
          <p:nvPr>
            <p:ph type="title"/>
          </p:nvPr>
        </p:nvSpPr>
        <p:spPr/>
        <p:txBody>
          <a:bodyPr>
            <a:normAutofit fontScale="90000"/>
          </a:bodyPr>
          <a:lstStyle/>
          <a:p>
            <a:pPr algn="ctr"/>
            <a:r>
              <a:rPr lang="en-GB" sz="3600" dirty="0" smtClean="0">
                <a:latin typeface="Times New Roman" pitchFamily="18" charset="0"/>
                <a:cs typeface="Times New Roman" pitchFamily="18" charset="0"/>
              </a:rPr>
              <a:t>Cause and effect analysis of the complex problem</a:t>
            </a:r>
            <a:r>
              <a:rPr lang="en-US" dirty="0" smtClean="0"/>
              <a:t/>
            </a:r>
            <a:br>
              <a:rPr lang="en-US" dirty="0" smtClean="0"/>
            </a:b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r>
              <a:rPr lang="en-GB" sz="2400" dirty="0" smtClean="0">
                <a:latin typeface="Times New Roman" pitchFamily="18" charset="0"/>
                <a:cs typeface="Times New Roman" pitchFamily="18" charset="0"/>
              </a:rPr>
              <a:t>The cause and effect analysis of the firm will be helpful to know about the issue of the organization. </a:t>
            </a:r>
            <a:endParaRPr lang="en-GB" sz="2400" dirty="0" smtClean="0">
              <a:latin typeface="Times New Roman" pitchFamily="18" charset="0"/>
              <a:cs typeface="Times New Roman" pitchFamily="18" charset="0"/>
            </a:endParaRPr>
          </a:p>
          <a:p>
            <a:pPr algn="just"/>
            <a:r>
              <a:rPr lang="en-GB" sz="2400" dirty="0" smtClean="0">
                <a:latin typeface="Times New Roman" pitchFamily="18" charset="0"/>
                <a:cs typeface="Times New Roman" pitchFamily="18" charset="0"/>
              </a:rPr>
              <a:t>Occupational </a:t>
            </a:r>
            <a:r>
              <a:rPr lang="en-GB" sz="2400" dirty="0" smtClean="0">
                <a:latin typeface="Times New Roman" pitchFamily="18" charset="0"/>
                <a:cs typeface="Times New Roman" pitchFamily="18" charset="0"/>
              </a:rPr>
              <a:t>safety is an important part that will help to improve psychology research (Thurston and </a:t>
            </a:r>
            <a:r>
              <a:rPr lang="en-GB" sz="2400" dirty="0" err="1" smtClean="0">
                <a:latin typeface="Times New Roman" pitchFamily="18" charset="0"/>
                <a:cs typeface="Times New Roman" pitchFamily="18" charset="0"/>
              </a:rPr>
              <a:t>Glendon</a:t>
            </a:r>
            <a:r>
              <a:rPr lang="en-GB" sz="2400" dirty="0" smtClean="0">
                <a:latin typeface="Times New Roman" pitchFamily="18" charset="0"/>
                <a:cs typeface="Times New Roman" pitchFamily="18" charset="0"/>
              </a:rPr>
              <a:t>, 2018). </a:t>
            </a:r>
            <a:endParaRPr lang="en-US" sz="2400"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GB" sz="3600" dirty="0" smtClean="0">
                <a:latin typeface="Times New Roman" pitchFamily="18" charset="0"/>
                <a:cs typeface="Times New Roman" pitchFamily="18" charset="0"/>
              </a:rPr>
              <a:t>Discussion of cause and effect analysis </a:t>
            </a:r>
            <a:r>
              <a:rPr lang="en-US" dirty="0" smtClean="0"/>
              <a:t/>
            </a:r>
            <a:br>
              <a:rPr lang="en-US" dirty="0" smtClean="0"/>
            </a:br>
            <a:endParaRPr lang="en-US" dirty="0"/>
          </a:p>
        </p:txBody>
      </p:sp>
      <p:pic>
        <p:nvPicPr>
          <p:cNvPr id="22529" name="Picture 1"/>
          <p:cNvPicPr>
            <a:picLocks noChangeAspect="1" noChangeArrowheads="1"/>
          </p:cNvPicPr>
          <p:nvPr/>
        </p:nvPicPr>
        <p:blipFill>
          <a:blip r:embed="rId3"/>
          <a:srcRect/>
          <a:stretch>
            <a:fillRect/>
          </a:stretch>
        </p:blipFill>
        <p:spPr bwMode="auto">
          <a:xfrm>
            <a:off x="5410200" y="4648200"/>
            <a:ext cx="2876550" cy="22098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752600"/>
            <a:ext cx="8229600" cy="4525963"/>
          </a:xfrm>
        </p:spPr>
        <p:txBody>
          <a:bodyPr/>
          <a:lstStyle/>
          <a:p>
            <a:pPr algn="just">
              <a:buNone/>
            </a:pPr>
            <a:r>
              <a:rPr lang="en-GB" sz="2400" dirty="0" smtClean="0">
                <a:latin typeface="Times New Roman" pitchFamily="18" charset="0"/>
                <a:cs typeface="Times New Roman" pitchFamily="18" charset="0"/>
              </a:rPr>
              <a:t>There are certainly alternative solutions to absenteeism. They are</a:t>
            </a:r>
            <a:endParaRPr lang="en-US" sz="2400" dirty="0" smtClean="0">
              <a:latin typeface="Times New Roman" pitchFamily="18" charset="0"/>
              <a:cs typeface="Times New Roman" pitchFamily="18" charset="0"/>
            </a:endParaRPr>
          </a:p>
          <a:p>
            <a:pPr lvl="0" algn="just"/>
            <a:r>
              <a:rPr lang="en-GB" sz="2400" dirty="0" smtClean="0">
                <a:latin typeface="Times New Roman" pitchFamily="18" charset="0"/>
                <a:cs typeface="Times New Roman" pitchFamily="18" charset="0"/>
              </a:rPr>
              <a:t>AI developed infrastructure which will involve fewer people</a:t>
            </a:r>
            <a:endParaRPr lang="en-US" sz="2400" dirty="0" smtClean="0">
              <a:latin typeface="Times New Roman" pitchFamily="18" charset="0"/>
              <a:cs typeface="Times New Roman" pitchFamily="18" charset="0"/>
            </a:endParaRPr>
          </a:p>
          <a:p>
            <a:pPr lvl="0" algn="just"/>
            <a:r>
              <a:rPr lang="en-GB" sz="2400" dirty="0" smtClean="0">
                <a:latin typeface="Times New Roman" pitchFamily="18" charset="0"/>
                <a:cs typeface="Times New Roman" pitchFamily="18" charset="0"/>
              </a:rPr>
              <a:t>Engaging more employees</a:t>
            </a:r>
            <a:endParaRPr lang="en-US" sz="2400" dirty="0" smtClean="0">
              <a:latin typeface="Times New Roman" pitchFamily="18" charset="0"/>
              <a:cs typeface="Times New Roman" pitchFamily="18" charset="0"/>
            </a:endParaRPr>
          </a:p>
          <a:p>
            <a:pPr lvl="0" algn="just"/>
            <a:r>
              <a:rPr lang="en-GB" sz="2400" dirty="0" smtClean="0">
                <a:latin typeface="Times New Roman" pitchFamily="18" charset="0"/>
                <a:cs typeface="Times New Roman" pitchFamily="18" charset="0"/>
              </a:rPr>
              <a:t>Application of Maslow's hierarchy to meet the expectations of the employees.</a:t>
            </a:r>
            <a:endParaRPr lang="en-US" sz="2400"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GB" sz="3100" dirty="0" smtClean="0">
                <a:latin typeface="Times New Roman" pitchFamily="18" charset="0"/>
                <a:cs typeface="Times New Roman" pitchFamily="18" charset="0"/>
              </a:rPr>
              <a:t>Alternative solutions to absenteeism</a:t>
            </a:r>
            <a:r>
              <a:rPr lang="en-US" dirty="0" smtClean="0"/>
              <a:t/>
            </a:r>
            <a:br>
              <a:rPr lang="en-US" dirty="0" smtClean="0"/>
            </a:br>
            <a:endParaRPr lang="en-US" dirty="0"/>
          </a:p>
        </p:txBody>
      </p:sp>
      <p:pic>
        <p:nvPicPr>
          <p:cNvPr id="21505" name="Picture 1"/>
          <p:cNvPicPr>
            <a:picLocks noChangeAspect="1" noChangeArrowheads="1"/>
          </p:cNvPicPr>
          <p:nvPr/>
        </p:nvPicPr>
        <p:blipFill>
          <a:blip r:embed="rId3"/>
          <a:srcRect/>
          <a:stretch>
            <a:fillRect/>
          </a:stretch>
        </p:blipFill>
        <p:spPr bwMode="auto">
          <a:xfrm>
            <a:off x="4724400" y="4191000"/>
            <a:ext cx="3390900" cy="19812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smtClean="0">
                <a:latin typeface="Times New Roman" pitchFamily="18" charset="0"/>
                <a:cs typeface="Times New Roman" pitchFamily="18" charset="0"/>
              </a:rPr>
              <a:t>The appropriate solution to absenteeism is</a:t>
            </a:r>
            <a:endParaRPr lang="en-US" sz="2400" dirty="0" smtClean="0">
              <a:latin typeface="Times New Roman" pitchFamily="18" charset="0"/>
              <a:cs typeface="Times New Roman" pitchFamily="18" charset="0"/>
            </a:endParaRPr>
          </a:p>
          <a:p>
            <a:pPr lvl="0"/>
            <a:r>
              <a:rPr lang="en-GB" sz="2400" dirty="0" smtClean="0">
                <a:latin typeface="Times New Roman" pitchFamily="18" charset="0"/>
                <a:cs typeface="Times New Roman" pitchFamily="18" charset="0"/>
              </a:rPr>
              <a:t>Engaging more employees</a:t>
            </a:r>
            <a:endParaRPr lang="en-US" sz="2400"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GB" sz="3600" dirty="0" smtClean="0">
                <a:latin typeface="Times New Roman" pitchFamily="18" charset="0"/>
                <a:cs typeface="Times New Roman" pitchFamily="18" charset="0"/>
              </a:rPr>
              <a:t>Choosing the appropriate solution to absenteeism</a:t>
            </a:r>
            <a:r>
              <a:rPr lang="en-US" dirty="0" smtClean="0"/>
              <a:t/>
            </a:r>
            <a:br>
              <a:rPr lang="en-US" dirty="0" smtClean="0"/>
            </a:br>
            <a:endParaRPr lang="en-US" dirty="0"/>
          </a:p>
        </p:txBody>
      </p:sp>
      <p:pic>
        <p:nvPicPr>
          <p:cNvPr id="20481" name="Picture 1"/>
          <p:cNvPicPr>
            <a:picLocks noChangeAspect="1" noChangeArrowheads="1"/>
          </p:cNvPicPr>
          <p:nvPr/>
        </p:nvPicPr>
        <p:blipFill>
          <a:blip r:embed="rId3"/>
          <a:srcRect/>
          <a:stretch>
            <a:fillRect/>
          </a:stretch>
        </p:blipFill>
        <p:spPr bwMode="auto">
          <a:xfrm>
            <a:off x="3429000" y="3124200"/>
            <a:ext cx="3505200" cy="28194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GB" dirty="0" smtClean="0">
                <a:latin typeface="Times New Roman" pitchFamily="18" charset="0"/>
                <a:cs typeface="Times New Roman" pitchFamily="18" charset="0"/>
              </a:rPr>
              <a:t>The </a:t>
            </a:r>
            <a:r>
              <a:rPr lang="en-GB" dirty="0" smtClean="0">
                <a:latin typeface="Times New Roman" pitchFamily="18" charset="0"/>
                <a:cs typeface="Times New Roman" pitchFamily="18" charset="0"/>
              </a:rPr>
              <a:t>reasons can be highlighted as follows</a:t>
            </a:r>
            <a:endParaRPr lang="en-US" dirty="0" smtClean="0">
              <a:latin typeface="Times New Roman" pitchFamily="18" charset="0"/>
              <a:cs typeface="Times New Roman" pitchFamily="18" charset="0"/>
            </a:endParaRPr>
          </a:p>
          <a:p>
            <a:pPr lvl="0" algn="just"/>
            <a:r>
              <a:rPr lang="en-GB" dirty="0" smtClean="0">
                <a:latin typeface="Times New Roman" pitchFamily="18" charset="0"/>
                <a:cs typeface="Times New Roman" pitchFamily="18" charset="0"/>
              </a:rPr>
              <a:t>The medium-sized organization cannot employ high technicality.</a:t>
            </a:r>
            <a:endParaRPr lang="en-US" dirty="0" smtClean="0">
              <a:latin typeface="Times New Roman" pitchFamily="18" charset="0"/>
              <a:cs typeface="Times New Roman" pitchFamily="18" charset="0"/>
            </a:endParaRPr>
          </a:p>
          <a:p>
            <a:pPr lvl="0" algn="just"/>
            <a:r>
              <a:rPr lang="en-GB" dirty="0" smtClean="0">
                <a:latin typeface="Times New Roman" pitchFamily="18" charset="0"/>
                <a:cs typeface="Times New Roman" pitchFamily="18" charset="0"/>
              </a:rPr>
              <a:t>With the higher number of employees, the organizations can be well managed</a:t>
            </a:r>
            <a:endParaRPr lang="en-US"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GB" sz="3100" dirty="0" smtClean="0">
                <a:latin typeface="Times New Roman" pitchFamily="18" charset="0"/>
                <a:cs typeface="Times New Roman" pitchFamily="18" charset="0"/>
              </a:rPr>
              <a:t>Reason for choosing the selected solution as an appropriate one</a:t>
            </a:r>
            <a:r>
              <a:rPr lang="en-US" dirty="0" smtClean="0"/>
              <a:t/>
            </a:r>
            <a:br>
              <a:rPr lang="en-US" dirty="0" smtClean="0"/>
            </a:br>
            <a:endParaRPr lang="en-US" dirty="0"/>
          </a:p>
        </p:txBody>
      </p:sp>
      <p:pic>
        <p:nvPicPr>
          <p:cNvPr id="19457" name="Picture 1"/>
          <p:cNvPicPr>
            <a:picLocks noChangeAspect="1" noChangeArrowheads="1"/>
          </p:cNvPicPr>
          <p:nvPr/>
        </p:nvPicPr>
        <p:blipFill>
          <a:blip r:embed="rId3"/>
          <a:srcRect/>
          <a:stretch>
            <a:fillRect/>
          </a:stretch>
        </p:blipFill>
        <p:spPr bwMode="auto">
          <a:xfrm>
            <a:off x="2971800" y="4114800"/>
            <a:ext cx="3962400" cy="22860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The organization requires communication with the employees. </a:t>
            </a:r>
            <a:endParaRPr lang="en-GB" dirty="0" smtClean="0"/>
          </a:p>
          <a:p>
            <a:pPr>
              <a:buNone/>
            </a:pPr>
            <a:r>
              <a:rPr lang="en-GB" dirty="0" smtClean="0"/>
              <a:t>This </a:t>
            </a:r>
            <a:r>
              <a:rPr lang="en-GB" dirty="0" smtClean="0"/>
              <a:t>will help them to understand the key issue. </a:t>
            </a:r>
            <a:endParaRPr lang="en-GB" dirty="0" smtClean="0"/>
          </a:p>
          <a:p>
            <a:pPr>
              <a:buNone/>
            </a:pPr>
            <a:r>
              <a:rPr lang="en-GB" dirty="0" smtClean="0"/>
              <a:t>The </a:t>
            </a:r>
            <a:r>
              <a:rPr lang="en-GB" dirty="0" smtClean="0"/>
              <a:t>organizations require mitigating the issue of the employees. </a:t>
            </a:r>
            <a:endParaRPr lang="en-US" dirty="0" smtClean="0"/>
          </a:p>
          <a:p>
            <a:pPr>
              <a:buNone/>
            </a:pPr>
            <a:endParaRPr lang="en-US" dirty="0"/>
          </a:p>
        </p:txBody>
      </p:sp>
      <p:sp>
        <p:nvSpPr>
          <p:cNvPr id="2" name="Title 1"/>
          <p:cNvSpPr>
            <a:spLocks noGrp="1"/>
          </p:cNvSpPr>
          <p:nvPr>
            <p:ph type="title"/>
          </p:nvPr>
        </p:nvSpPr>
        <p:spPr/>
        <p:txBody>
          <a:bodyPr>
            <a:normAutofit fontScale="90000"/>
          </a:bodyPr>
          <a:lstStyle/>
          <a:p>
            <a:pPr algn="ctr"/>
            <a:r>
              <a:rPr lang="en-GB" sz="4000" dirty="0" smtClean="0">
                <a:latin typeface="Times New Roman" pitchFamily="18" charset="0"/>
                <a:cs typeface="Times New Roman" pitchFamily="18" charset="0"/>
              </a:rPr>
              <a:t>Conclusion</a:t>
            </a:r>
            <a:r>
              <a:rPr lang="en-US" dirty="0" smtClean="0"/>
              <a:t/>
            </a:r>
            <a:br>
              <a:rPr lang="en-US" dirty="0" smtClean="0"/>
            </a:b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pPr algn="just"/>
            <a:r>
              <a:rPr lang="en-GB" sz="3400" dirty="0" err="1" smtClean="0">
                <a:latin typeface="Times New Roman" pitchFamily="18" charset="0"/>
                <a:cs typeface="Times New Roman" pitchFamily="18" charset="0"/>
              </a:rPr>
              <a:t>Adekanmbi</a:t>
            </a:r>
            <a:r>
              <a:rPr lang="en-GB" sz="3400" dirty="0" smtClean="0">
                <a:latin typeface="Times New Roman" pitchFamily="18" charset="0"/>
                <a:cs typeface="Times New Roman" pitchFamily="18" charset="0"/>
              </a:rPr>
              <a:t>, F.P. and </a:t>
            </a:r>
            <a:r>
              <a:rPr lang="en-GB" sz="3400" dirty="0" err="1" smtClean="0">
                <a:latin typeface="Times New Roman" pitchFamily="18" charset="0"/>
                <a:cs typeface="Times New Roman" pitchFamily="18" charset="0"/>
              </a:rPr>
              <a:t>Ukpere</a:t>
            </a:r>
            <a:r>
              <a:rPr lang="en-GB" sz="3400" dirty="0" smtClean="0">
                <a:latin typeface="Times New Roman" pitchFamily="18" charset="0"/>
                <a:cs typeface="Times New Roman" pitchFamily="18" charset="0"/>
              </a:rPr>
              <a:t>, W.I., 2020. Individual substance abuse, perceived workplace fairness and organisational factors as predictors of absenteeism among civil servants in Oyo State. Psychol. </a:t>
            </a:r>
            <a:r>
              <a:rPr lang="en-GB" sz="3400" dirty="0" err="1" smtClean="0">
                <a:latin typeface="Times New Roman" pitchFamily="18" charset="0"/>
                <a:cs typeface="Times New Roman" pitchFamily="18" charset="0"/>
              </a:rPr>
              <a:t>Educ</a:t>
            </a:r>
            <a:r>
              <a:rPr lang="en-GB" sz="3400" dirty="0" smtClean="0">
                <a:latin typeface="Times New Roman" pitchFamily="18" charset="0"/>
                <a:cs typeface="Times New Roman" pitchFamily="18" charset="0"/>
              </a:rPr>
              <a:t>, 57, pp.309-323.</a:t>
            </a:r>
            <a:endParaRPr lang="en-US" sz="3400" dirty="0" smtClean="0">
              <a:latin typeface="Times New Roman" pitchFamily="18" charset="0"/>
              <a:cs typeface="Times New Roman" pitchFamily="18" charset="0"/>
            </a:endParaRPr>
          </a:p>
          <a:p>
            <a:pPr algn="just"/>
            <a:r>
              <a:rPr lang="en-GB" sz="3400" dirty="0" smtClean="0">
                <a:latin typeface="Times New Roman" pitchFamily="18" charset="0"/>
                <a:cs typeface="Times New Roman" pitchFamily="18" charset="0"/>
              </a:rPr>
              <a:t>Kaiser, C.P., 2018. Absenteeism, </a:t>
            </a:r>
            <a:r>
              <a:rPr lang="en-GB" sz="3400" dirty="0" err="1" smtClean="0">
                <a:latin typeface="Times New Roman" pitchFamily="18" charset="0"/>
                <a:cs typeface="Times New Roman" pitchFamily="18" charset="0"/>
              </a:rPr>
              <a:t>presenteeism</a:t>
            </a:r>
            <a:r>
              <a:rPr lang="en-GB" sz="3400" dirty="0" smtClean="0">
                <a:latin typeface="Times New Roman" pitchFamily="18" charset="0"/>
                <a:cs typeface="Times New Roman" pitchFamily="18" charset="0"/>
              </a:rPr>
              <a:t>, and workplace climate: A taxonomy of employee attendance </a:t>
            </a:r>
            <a:r>
              <a:rPr lang="en-GB" sz="3400" dirty="0" err="1" smtClean="0">
                <a:latin typeface="Times New Roman" pitchFamily="18" charset="0"/>
                <a:cs typeface="Times New Roman" pitchFamily="18" charset="0"/>
              </a:rPr>
              <a:t>behaviors</a:t>
            </a:r>
            <a:r>
              <a:rPr lang="en-GB" sz="3400" dirty="0" smtClean="0">
                <a:latin typeface="Times New Roman" pitchFamily="18" charset="0"/>
                <a:cs typeface="Times New Roman" pitchFamily="18" charset="0"/>
              </a:rPr>
              <a:t>. Economics &amp; Business Journal: Inquiries &amp; Perspectives, 9(1), pp.69-86.</a:t>
            </a:r>
            <a:endParaRPr lang="en-US" sz="3400" dirty="0" smtClean="0">
              <a:latin typeface="Times New Roman" pitchFamily="18" charset="0"/>
              <a:cs typeface="Times New Roman" pitchFamily="18" charset="0"/>
            </a:endParaRPr>
          </a:p>
          <a:p>
            <a:pPr algn="just"/>
            <a:r>
              <a:rPr lang="en-GB" sz="3400" dirty="0" smtClean="0">
                <a:latin typeface="Times New Roman" pitchFamily="18" charset="0"/>
                <a:cs typeface="Times New Roman" pitchFamily="18" charset="0"/>
              </a:rPr>
              <a:t>Thurston, E. and </a:t>
            </a:r>
            <a:r>
              <a:rPr lang="en-GB" sz="3400" dirty="0" err="1" smtClean="0">
                <a:latin typeface="Times New Roman" pitchFamily="18" charset="0"/>
                <a:cs typeface="Times New Roman" pitchFamily="18" charset="0"/>
              </a:rPr>
              <a:t>Glendon</a:t>
            </a:r>
            <a:r>
              <a:rPr lang="en-GB" sz="3400" dirty="0" smtClean="0">
                <a:latin typeface="Times New Roman" pitchFamily="18" charset="0"/>
                <a:cs typeface="Times New Roman" pitchFamily="18" charset="0"/>
              </a:rPr>
              <a:t>, A.I., 2018. Association of risk exposure, organizational identification, and empowerment, with safety participation, intention to quit, and absenteeism. Safety Science, 105, pp.212-221.</a:t>
            </a:r>
            <a:endParaRPr lang="en-US" sz="3400" dirty="0" smtClean="0">
              <a:latin typeface="Times New Roman" pitchFamily="18" charset="0"/>
              <a:cs typeface="Times New Roman" pitchFamily="18" charset="0"/>
            </a:endParaRPr>
          </a:p>
          <a:p>
            <a:pPr algn="just"/>
            <a:r>
              <a:rPr lang="en-GB" sz="3400" dirty="0" smtClean="0">
                <a:latin typeface="Times New Roman" pitchFamily="18" charset="0"/>
                <a:cs typeface="Times New Roman" pitchFamily="18" charset="0"/>
              </a:rPr>
              <a:t>Wahid, Z., </a:t>
            </a:r>
            <a:r>
              <a:rPr lang="en-GB" sz="3400" dirty="0" err="1" smtClean="0">
                <a:latin typeface="Times New Roman" pitchFamily="18" charset="0"/>
                <a:cs typeface="Times New Roman" pitchFamily="18" charset="0"/>
              </a:rPr>
              <a:t>Satter</a:t>
            </a:r>
            <a:r>
              <a:rPr lang="en-GB" sz="3400" dirty="0" smtClean="0">
                <a:latin typeface="Times New Roman" pitchFamily="18" charset="0"/>
                <a:cs typeface="Times New Roman" pitchFamily="18" charset="0"/>
              </a:rPr>
              <a:t>, A.Z., Al </a:t>
            </a:r>
            <a:r>
              <a:rPr lang="en-GB" sz="3400" dirty="0" err="1" smtClean="0">
                <a:latin typeface="Times New Roman" pitchFamily="18" charset="0"/>
                <a:cs typeface="Times New Roman" pitchFamily="18" charset="0"/>
              </a:rPr>
              <a:t>Imran</a:t>
            </a:r>
            <a:r>
              <a:rPr lang="en-GB" sz="3400" dirty="0" smtClean="0">
                <a:latin typeface="Times New Roman" pitchFamily="18" charset="0"/>
                <a:cs typeface="Times New Roman" pitchFamily="18" charset="0"/>
              </a:rPr>
              <a:t>, A. and </a:t>
            </a:r>
            <a:r>
              <a:rPr lang="en-GB" sz="3400" dirty="0" err="1" smtClean="0">
                <a:latin typeface="Times New Roman" pitchFamily="18" charset="0"/>
                <a:cs typeface="Times New Roman" pitchFamily="18" charset="0"/>
              </a:rPr>
              <a:t>Bhuiyan</a:t>
            </a:r>
            <a:r>
              <a:rPr lang="en-GB" sz="3400" dirty="0" smtClean="0">
                <a:latin typeface="Times New Roman" pitchFamily="18" charset="0"/>
                <a:cs typeface="Times New Roman" pitchFamily="18" charset="0"/>
              </a:rPr>
              <a:t>, T., 2019, January. Predicting absenteeism at work using tree-based learners. In Proceedings of the 3rd International Conference on Machine Learning and Soft Computing (pp. 7-11).</a:t>
            </a:r>
            <a:endParaRPr lang="en-US" sz="3400" dirty="0" smtClean="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GB" sz="3600" dirty="0" smtClean="0">
                <a:latin typeface="Times New Roman" pitchFamily="18" charset="0"/>
                <a:cs typeface="Times New Roman" pitchFamily="18" charset="0"/>
              </a:rPr>
              <a:t>Reference List</a:t>
            </a:r>
            <a:r>
              <a:rPr lang="en-US" dirty="0" smtClean="0"/>
              <a:t/>
            </a:r>
            <a:br>
              <a:rPr lang="en-US" dirty="0" smtClean="0"/>
            </a:b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AutoShape 2" descr="Business Thank-You Letter Exampl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8" name="AutoShape 4" descr="Business Thank-You Letter Exampl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49" name="Picture 5"/>
          <p:cNvPicPr>
            <a:picLocks noChangeAspect="1" noChangeArrowheads="1"/>
          </p:cNvPicPr>
          <p:nvPr/>
        </p:nvPicPr>
        <p:blipFill>
          <a:blip r:embed="rId2"/>
          <a:srcRect/>
          <a:stretch>
            <a:fillRect/>
          </a:stretch>
        </p:blipFill>
        <p:spPr bwMode="auto">
          <a:xfrm>
            <a:off x="1981201" y="1219200"/>
            <a:ext cx="5334000" cy="396240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11</TotalTime>
  <Words>1203</Words>
  <Application>Microsoft Office PowerPoint</Application>
  <PresentationFormat>On-screen Show (4:3)</PresentationFormat>
  <Paragraphs>96</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Concourse</vt:lpstr>
      <vt:lpstr>PROBLEM SOLVING AND DECISION MAKING</vt:lpstr>
      <vt:lpstr>Introduction </vt:lpstr>
      <vt:lpstr>Key issues of the situation </vt:lpstr>
      <vt:lpstr>Nature of complex problem of employees on their organizations </vt:lpstr>
      <vt:lpstr>Impact of complex problems of employees on their organizations </vt:lpstr>
      <vt:lpstr>Macro environmental analysis of the complex problem</vt:lpstr>
      <vt:lpstr>Analyzing the PESTLE factors </vt:lpstr>
      <vt:lpstr>Cause and effect analysis of the complex problem </vt:lpstr>
      <vt:lpstr>Discussion of cause and effect analysis  </vt:lpstr>
      <vt:lpstr>Alternative solutions to absenteeism </vt:lpstr>
      <vt:lpstr>Choosing the appropriate solution to absenteeism </vt:lpstr>
      <vt:lpstr>Reason for choosing the selected solution as an appropriate one </vt:lpstr>
      <vt:lpstr>Conclusion </vt:lpstr>
      <vt:lpstr>Reference List </vt:lpstr>
      <vt:lpstr>Slide 15</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RAMDEV BABA</dc:creator>
  <cp:lastModifiedBy>RAMDEV BABA</cp:lastModifiedBy>
  <cp:revision>8</cp:revision>
  <dcterms:created xsi:type="dcterms:W3CDTF">2006-08-16T00:00:00Z</dcterms:created>
  <dcterms:modified xsi:type="dcterms:W3CDTF">2022-03-13T20:24:10Z</dcterms:modified>
</cp:coreProperties>
</file>