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0196" autoAdjust="0"/>
  </p:normalViewPr>
  <p:slideViewPr>
    <p:cSldViewPr snapToGrid="0">
      <p:cViewPr varScale="1">
        <p:scale>
          <a:sx n="81" d="100"/>
          <a:sy n="81" d="100"/>
        </p:scale>
        <p:origin x="16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2C8C2C-57C2-436F-8976-3BC23530A9EB}" type="datetimeFigureOut">
              <a:rPr lang="en-GB" smtClean="0"/>
              <a:t>19/03/2018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34C533-EE7A-4760-A402-AECD9FB40FB5}" type="slidenum">
              <a:rPr lang="en-GB" smtClean="0"/>
              <a:t>‹#›</a:t>
            </a:fld>
            <a:endParaRPr lang="en-GB"/>
          </a:p>
        </p:txBody>
      </p:sp>
    </p:spTree>
    <p:extLst>
      <p:ext uri="{BB962C8B-B14F-4D97-AF65-F5344CB8AC3E}">
        <p14:creationId xmlns:p14="http://schemas.microsoft.com/office/powerpoint/2010/main" val="5841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late as 1907 Americans knew little of psychotherapy. The word itself was virtually nowhere to be found in either professional or popular literature. Talking cures were not talked about. Despite growing medical and cultural awareness of mental suffering, few physicians made any effort to treat such states by appealing to mind. Indeed, for more than 3 decades, American physicians--particularly those who specialized in the treatment of nervous and mental disorders--had scoffed at anything even remotely resembling mental therapeutics. By 1910 this situation changed dramatically. Whereas decades of vigorous internal professional debates had failed to generate a consensus among American physicians and academic psychologists regarding the scientific legitimacy and clinical efficacy of mental </a:t>
            </a:r>
            <a:r>
              <a:rPr lang="en-GB" dirty="0" err="1" smtClean="0"/>
              <a:t>therapeuitcs</a:t>
            </a:r>
            <a:r>
              <a:rPr lang="en-GB" dirty="0" smtClean="0"/>
              <a:t>, in 2 short years the Emmanuel Church Healing Movement had forced both physicians and psychologists to confront squarely and publicly a subject that they had long avoided. Lasting from 1906 to 1910, this popular </a:t>
            </a:r>
            <a:r>
              <a:rPr lang="en-GB" dirty="0" err="1" smtClean="0"/>
              <a:t>mevement</a:t>
            </a:r>
            <a:r>
              <a:rPr lang="en-GB" dirty="0" smtClean="0"/>
              <a:t> was the primary agent </a:t>
            </a:r>
            <a:r>
              <a:rPr lang="en-GB" dirty="0" err="1" smtClean="0"/>
              <a:t>responsibile</a:t>
            </a:r>
            <a:r>
              <a:rPr lang="en-GB" dirty="0" smtClean="0"/>
              <a:t> for the efflorescence of psychotherapy in the United States</a:t>
            </a:r>
            <a:endParaRPr lang="en-GB" dirty="0"/>
          </a:p>
        </p:txBody>
      </p:sp>
      <p:sp>
        <p:nvSpPr>
          <p:cNvPr id="4" name="Slide Number Placeholder 3"/>
          <p:cNvSpPr>
            <a:spLocks noGrp="1"/>
          </p:cNvSpPr>
          <p:nvPr>
            <p:ph type="sldNum" sz="quarter" idx="10"/>
          </p:nvPr>
        </p:nvSpPr>
        <p:spPr/>
        <p:txBody>
          <a:bodyPr/>
          <a:lstStyle/>
          <a:p>
            <a:fld id="{6434C533-EE7A-4760-A402-AECD9FB40FB5}" type="slidenum">
              <a:rPr lang="en-GB" smtClean="0"/>
              <a:t>5</a:t>
            </a:fld>
            <a:endParaRPr lang="en-GB"/>
          </a:p>
        </p:txBody>
      </p:sp>
    </p:spTree>
    <p:extLst>
      <p:ext uri="{BB962C8B-B14F-4D97-AF65-F5344CB8AC3E}">
        <p14:creationId xmlns:p14="http://schemas.microsoft.com/office/powerpoint/2010/main" val="18595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36734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421566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05205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D9662BA-F249-49AE-8CC6-8E36DB3B1496}" type="datetimeFigureOut">
              <a:rPr lang="en-GB" smtClean="0"/>
              <a:t>19/03/2018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4688700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D9662BA-F249-49AE-8CC6-8E36DB3B1496}" type="datetimeFigureOut">
              <a:rPr lang="en-GB" smtClean="0"/>
              <a:t>19/03/2018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249892025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640908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29507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65578246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9662BA-F249-49AE-8CC6-8E36DB3B1496}" type="datetimeFigureOut">
              <a:rPr lang="en-GB" smtClean="0"/>
              <a:t>19/03/2018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450128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9662BA-F249-49AE-8CC6-8E36DB3B1496}" type="datetimeFigureOut">
              <a:rPr lang="en-GB" smtClean="0"/>
              <a:t>19/03/2018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2936236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37507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28669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915245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2943980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008647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312830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9662BA-F249-49AE-8CC6-8E36DB3B1496}" type="datetimeFigureOut">
              <a:rPr lang="en-GB" smtClean="0"/>
              <a:t>19/03/2018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57E606-2F7F-4877-A222-AB8E8F5C99F1}" type="slidenum">
              <a:rPr lang="en-GB" smtClean="0"/>
              <a:t>‹#›</a:t>
            </a:fld>
            <a:endParaRPr lang="en-GB"/>
          </a:p>
        </p:txBody>
      </p:sp>
    </p:spTree>
    <p:extLst>
      <p:ext uri="{BB962C8B-B14F-4D97-AF65-F5344CB8AC3E}">
        <p14:creationId xmlns:p14="http://schemas.microsoft.com/office/powerpoint/2010/main" val="1801383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D9662BA-F249-49AE-8CC6-8E36DB3B1496}" type="datetimeFigureOut">
              <a:rPr lang="en-GB" smtClean="0"/>
              <a:t>19/03/2018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E57E606-2F7F-4877-A222-AB8E8F5C99F1}" type="slidenum">
              <a:rPr lang="en-GB" smtClean="0"/>
              <a:t>‹#›</a:t>
            </a:fld>
            <a:endParaRPr lang="en-GB"/>
          </a:p>
        </p:txBody>
      </p:sp>
    </p:spTree>
    <p:extLst>
      <p:ext uri="{BB962C8B-B14F-4D97-AF65-F5344CB8AC3E}">
        <p14:creationId xmlns:p14="http://schemas.microsoft.com/office/powerpoint/2010/main" val="1768509178"/>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15557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rmann Rorschach Google Doodle - 129th Birthda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6822" y="1408996"/>
            <a:ext cx="10985248" cy="4154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374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498862"/>
            <a:ext cx="10515600" cy="3063613"/>
          </a:xfrm>
        </p:spPr>
        <p:txBody>
          <a:bodyPr>
            <a:normAutofit/>
          </a:bodyPr>
          <a:lstStyle/>
          <a:p>
            <a:pPr algn="ctr"/>
            <a:r>
              <a:rPr lang="en-GB" dirty="0" smtClean="0"/>
              <a:t>The Rise and Fall of Psychoanalysis </a:t>
            </a:r>
            <a:br>
              <a:rPr lang="en-GB" dirty="0" smtClean="0"/>
            </a:br>
            <a:r>
              <a:rPr lang="en-GB" dirty="0" smtClean="0"/>
              <a:t>in America</a:t>
            </a:r>
            <a:br>
              <a:rPr lang="en-GB" dirty="0" smtClean="0"/>
            </a:br>
            <a:r>
              <a:rPr lang="en-GB" dirty="0" smtClean="0"/>
              <a:t>&amp; </a:t>
            </a:r>
            <a:br>
              <a:rPr lang="en-GB" dirty="0" smtClean="0"/>
            </a:br>
            <a:r>
              <a:rPr lang="en-GB" dirty="0" smtClean="0"/>
              <a:t>The Cognitive Revolution</a:t>
            </a:r>
            <a:endParaRPr lang="en-GB" dirty="0"/>
          </a:p>
        </p:txBody>
      </p:sp>
    </p:spTree>
    <p:extLst>
      <p:ext uri="{BB962C8B-B14F-4D97-AF65-F5344CB8AC3E}">
        <p14:creationId xmlns:p14="http://schemas.microsoft.com/office/powerpoint/2010/main" val="1042184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845489"/>
          </a:xfrm>
        </p:spPr>
        <p:txBody>
          <a:bodyPr/>
          <a:lstStyle/>
          <a:p>
            <a:r>
              <a:rPr lang="en-GB" altLang="en-US" dirty="0" smtClean="0"/>
              <a:t>The Rise of Psychotherapy</a:t>
            </a:r>
            <a:endParaRPr lang="en-GB" dirty="0"/>
          </a:p>
        </p:txBody>
      </p:sp>
      <p:sp>
        <p:nvSpPr>
          <p:cNvPr id="5" name="Content Placeholder 4"/>
          <p:cNvSpPr>
            <a:spLocks noGrp="1"/>
          </p:cNvSpPr>
          <p:nvPr>
            <p:ph idx="1"/>
          </p:nvPr>
        </p:nvSpPr>
        <p:spPr>
          <a:xfrm>
            <a:off x="0" y="1626588"/>
            <a:ext cx="11500834" cy="5467082"/>
          </a:xfrm>
        </p:spPr>
        <p:txBody>
          <a:bodyPr>
            <a:normAutofit/>
          </a:bodyPr>
          <a:lstStyle/>
          <a:p>
            <a:r>
              <a:rPr lang="en-GB" dirty="0"/>
              <a:t>As late as 1907 Americans knew little of </a:t>
            </a:r>
            <a:r>
              <a:rPr lang="en-GB" dirty="0" smtClean="0"/>
              <a:t>psychotherapy</a:t>
            </a:r>
          </a:p>
          <a:p>
            <a:endParaRPr lang="en-GB" dirty="0" smtClean="0"/>
          </a:p>
          <a:p>
            <a:r>
              <a:rPr lang="en-GB" dirty="0"/>
              <a:t>The word itself </a:t>
            </a:r>
            <a:r>
              <a:rPr lang="en-GB" dirty="0" smtClean="0"/>
              <a:t>was virtually </a:t>
            </a:r>
            <a:r>
              <a:rPr lang="en-GB" dirty="0"/>
              <a:t>nowhere to be </a:t>
            </a:r>
            <a:r>
              <a:rPr lang="en-GB" dirty="0" smtClean="0"/>
              <a:t>found</a:t>
            </a:r>
          </a:p>
          <a:p>
            <a:endParaRPr lang="en-GB" dirty="0" smtClean="0"/>
          </a:p>
          <a:p>
            <a:r>
              <a:rPr lang="en-GB" dirty="0" smtClean="0"/>
              <a:t>Talking cures </a:t>
            </a:r>
            <a:r>
              <a:rPr lang="en-GB" dirty="0"/>
              <a:t>were </a:t>
            </a:r>
            <a:r>
              <a:rPr lang="en-GB" dirty="0" smtClean="0"/>
              <a:t>never spoken of</a:t>
            </a:r>
          </a:p>
          <a:p>
            <a:endParaRPr lang="en-GB" dirty="0" smtClean="0"/>
          </a:p>
          <a:p>
            <a:r>
              <a:rPr lang="en-GB" dirty="0" smtClean="0"/>
              <a:t>Despite </a:t>
            </a:r>
            <a:r>
              <a:rPr lang="en-GB" dirty="0"/>
              <a:t>growing medical and cultural awareness </a:t>
            </a:r>
            <a:r>
              <a:rPr lang="en-GB" dirty="0" smtClean="0"/>
              <a:t>of mental suffering</a:t>
            </a:r>
          </a:p>
          <a:p>
            <a:endParaRPr lang="en-GB" dirty="0" smtClean="0"/>
          </a:p>
          <a:p>
            <a:r>
              <a:rPr lang="en-GB" dirty="0" smtClean="0"/>
              <a:t>Few </a:t>
            </a:r>
            <a:r>
              <a:rPr lang="en-GB" dirty="0"/>
              <a:t>physicians made any effort to treat such states by appealing </a:t>
            </a:r>
            <a:r>
              <a:rPr lang="en-GB" dirty="0" smtClean="0"/>
              <a:t>to the mind</a:t>
            </a:r>
          </a:p>
          <a:p>
            <a:endParaRPr lang="en-GB" dirty="0"/>
          </a:p>
          <a:p>
            <a:endParaRPr lang="en-GB" dirty="0"/>
          </a:p>
        </p:txBody>
      </p:sp>
    </p:spTree>
    <p:extLst>
      <p:ext uri="{BB962C8B-B14F-4D97-AF65-F5344CB8AC3E}">
        <p14:creationId xmlns:p14="http://schemas.microsoft.com/office/powerpoint/2010/main" val="2979751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Emmanuel Church Healing Movement</a:t>
            </a:r>
            <a:endParaRPr lang="en-GB" dirty="0"/>
          </a:p>
        </p:txBody>
      </p:sp>
      <p:sp>
        <p:nvSpPr>
          <p:cNvPr id="3" name="Content Placeholder 2"/>
          <p:cNvSpPr>
            <a:spLocks noGrp="1"/>
          </p:cNvSpPr>
          <p:nvPr>
            <p:ph idx="1"/>
          </p:nvPr>
        </p:nvSpPr>
        <p:spPr>
          <a:xfrm>
            <a:off x="0" y="2215299"/>
            <a:ext cx="12192000" cy="4642700"/>
          </a:xfrm>
        </p:spPr>
        <p:txBody>
          <a:bodyPr>
            <a:normAutofit/>
          </a:bodyPr>
          <a:lstStyle/>
          <a:p>
            <a:r>
              <a:rPr lang="en-GB" dirty="0" smtClean="0"/>
              <a:t>Primary agent responsible for rise of psychotherapy in the United States</a:t>
            </a:r>
          </a:p>
          <a:p>
            <a:endParaRPr lang="en-GB" dirty="0" smtClean="0"/>
          </a:p>
          <a:p>
            <a:pPr>
              <a:defRPr/>
            </a:pPr>
            <a:r>
              <a:rPr lang="en-GB" dirty="0"/>
              <a:t>Began as an experiment in public health that aimed to provide impoverished victims of emotional issues and other functional nervous disorders</a:t>
            </a:r>
          </a:p>
          <a:p>
            <a:pPr>
              <a:defRPr/>
            </a:pPr>
            <a:endParaRPr lang="en-GB" dirty="0" smtClean="0"/>
          </a:p>
          <a:p>
            <a:pPr>
              <a:defRPr/>
            </a:pPr>
            <a:r>
              <a:rPr lang="en-GB" dirty="0" smtClean="0"/>
              <a:t>Initially </a:t>
            </a:r>
            <a:r>
              <a:rPr lang="en-GB" dirty="0"/>
              <a:t>conceived as a local cooperative venture between Boston physicians</a:t>
            </a:r>
          </a:p>
          <a:p>
            <a:pPr>
              <a:buNone/>
              <a:defRPr/>
            </a:pPr>
            <a:r>
              <a:rPr lang="en-GB" dirty="0"/>
              <a:t>	and </a:t>
            </a:r>
            <a:r>
              <a:rPr lang="en-GB" dirty="0" smtClean="0"/>
              <a:t>Christian ministers</a:t>
            </a:r>
            <a:endParaRPr lang="en-GB" dirty="0"/>
          </a:p>
          <a:p>
            <a:pPr>
              <a:buNone/>
              <a:defRPr/>
            </a:pPr>
            <a:r>
              <a:rPr lang="en-GB" dirty="0"/>
              <a:t>                                             </a:t>
            </a:r>
            <a:r>
              <a:rPr lang="en-GB" dirty="0" smtClean="0"/>
              <a:t>“</a:t>
            </a:r>
            <a:r>
              <a:rPr lang="en-GB" dirty="0"/>
              <a:t>Fusion of religious faith and scientific </a:t>
            </a:r>
            <a:r>
              <a:rPr lang="en-GB" dirty="0" smtClean="0"/>
              <a:t>knowledge”</a:t>
            </a:r>
            <a:endParaRPr lang="en-GB" dirty="0"/>
          </a:p>
          <a:p>
            <a:pPr>
              <a:buNone/>
              <a:defRPr/>
            </a:pPr>
            <a:endParaRPr lang="en-GB" dirty="0"/>
          </a:p>
          <a:p>
            <a:endParaRPr lang="en-GB" dirty="0" smtClean="0"/>
          </a:p>
          <a:p>
            <a:endParaRPr lang="en-GB" dirty="0"/>
          </a:p>
          <a:p>
            <a:endParaRPr lang="en-GB" dirty="0"/>
          </a:p>
          <a:p>
            <a:endParaRPr lang="en-GB" dirty="0" smtClean="0"/>
          </a:p>
        </p:txBody>
      </p:sp>
    </p:spTree>
    <p:extLst>
      <p:ext uri="{BB962C8B-B14F-4D97-AF65-F5344CB8AC3E}">
        <p14:creationId xmlns:p14="http://schemas.microsoft.com/office/powerpoint/2010/main" val="1338217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275138"/>
          </a:xfrm>
        </p:spPr>
        <p:txBody>
          <a:bodyPr>
            <a:normAutofit/>
          </a:bodyPr>
          <a:lstStyle/>
          <a:p>
            <a:r>
              <a:rPr lang="en-GB" dirty="0" smtClean="0"/>
              <a:t>Emmanuel Church Healing Movement</a:t>
            </a:r>
            <a:endParaRPr lang="en-GB" dirty="0"/>
          </a:p>
        </p:txBody>
      </p:sp>
      <p:sp>
        <p:nvSpPr>
          <p:cNvPr id="3" name="Content Placeholder 2"/>
          <p:cNvSpPr>
            <a:spLocks noGrp="1"/>
          </p:cNvSpPr>
          <p:nvPr>
            <p:ph idx="1"/>
          </p:nvPr>
        </p:nvSpPr>
        <p:spPr>
          <a:xfrm>
            <a:off x="-1" y="1979628"/>
            <a:ext cx="12080383" cy="4878371"/>
          </a:xfrm>
        </p:spPr>
        <p:txBody>
          <a:bodyPr>
            <a:normAutofit/>
          </a:bodyPr>
          <a:lstStyle/>
          <a:p>
            <a:pPr>
              <a:defRPr/>
            </a:pPr>
            <a:r>
              <a:rPr lang="en-GB" dirty="0"/>
              <a:t>Emmanuel Church </a:t>
            </a:r>
            <a:r>
              <a:rPr lang="en-GB" dirty="0" smtClean="0"/>
              <a:t>= Conflict between physicians and ministers</a:t>
            </a:r>
          </a:p>
          <a:p>
            <a:pPr>
              <a:defRPr/>
            </a:pPr>
            <a:endParaRPr lang="en-GB" dirty="0" smtClean="0"/>
          </a:p>
          <a:p>
            <a:pPr>
              <a:defRPr/>
            </a:pPr>
            <a:r>
              <a:rPr lang="en-GB" dirty="0" smtClean="0"/>
              <a:t>Whether ministers were qualified to provide Psychotherapy </a:t>
            </a:r>
          </a:p>
          <a:p>
            <a:pPr>
              <a:defRPr/>
            </a:pPr>
            <a:endParaRPr lang="en-GB" dirty="0" smtClean="0"/>
          </a:p>
          <a:p>
            <a:pPr>
              <a:defRPr/>
            </a:pPr>
            <a:r>
              <a:rPr lang="en-GB" dirty="0" smtClean="0"/>
              <a:t>Physicians believed only they should be able to do so</a:t>
            </a:r>
          </a:p>
          <a:p>
            <a:pPr>
              <a:defRPr/>
            </a:pPr>
            <a:endParaRPr lang="en-GB" dirty="0" smtClean="0"/>
          </a:p>
          <a:p>
            <a:pPr>
              <a:defRPr/>
            </a:pPr>
            <a:r>
              <a:rPr lang="en-GB" dirty="0"/>
              <a:t>Lasted from 1906 to </a:t>
            </a:r>
            <a:r>
              <a:rPr lang="en-GB" dirty="0" smtClean="0"/>
              <a:t>1910</a:t>
            </a:r>
            <a:endParaRPr lang="en-GB" dirty="0"/>
          </a:p>
          <a:p>
            <a:pPr>
              <a:defRPr/>
            </a:pPr>
            <a:endParaRPr lang="en-GB" dirty="0" smtClean="0"/>
          </a:p>
          <a:p>
            <a:pPr>
              <a:defRPr/>
            </a:pPr>
            <a:r>
              <a:rPr lang="en-GB" dirty="0" smtClean="0"/>
              <a:t>“</a:t>
            </a:r>
            <a:r>
              <a:rPr lang="en-GB" dirty="0"/>
              <a:t>Sigmund Freud” </a:t>
            </a:r>
            <a:r>
              <a:rPr lang="en-GB" dirty="0" smtClean="0"/>
              <a:t>arriva</a:t>
            </a:r>
            <a:r>
              <a:rPr lang="en-GB" dirty="0"/>
              <a:t>l</a:t>
            </a:r>
            <a:r>
              <a:rPr lang="en-GB" dirty="0" smtClean="0"/>
              <a:t> and </a:t>
            </a:r>
            <a:r>
              <a:rPr lang="en-GB" dirty="0"/>
              <a:t>by 1910 this situation changed dramatically</a:t>
            </a:r>
          </a:p>
          <a:p>
            <a:pPr>
              <a:defRPr/>
            </a:pPr>
            <a:endParaRPr lang="en-GB" dirty="0"/>
          </a:p>
          <a:p>
            <a:pPr>
              <a:defRPr/>
            </a:pPr>
            <a:endParaRPr lang="en-GB" dirty="0" smtClean="0"/>
          </a:p>
          <a:p>
            <a:pPr>
              <a:defRPr/>
            </a:pPr>
            <a:endParaRPr lang="en-GB" dirty="0" smtClean="0"/>
          </a:p>
          <a:p>
            <a:pPr>
              <a:defRPr/>
            </a:pPr>
            <a:endParaRPr lang="en-GB" dirty="0" smtClean="0"/>
          </a:p>
          <a:p>
            <a:pPr marL="0" indent="0">
              <a:buNone/>
              <a:defRPr/>
            </a:pPr>
            <a:endParaRPr lang="en-GB" dirty="0" smtClean="0"/>
          </a:p>
          <a:p>
            <a:pPr marL="0" indent="0">
              <a:buNone/>
              <a:defRPr/>
            </a:pPr>
            <a:endParaRPr lang="en-GB" dirty="0"/>
          </a:p>
        </p:txBody>
      </p:sp>
    </p:spTree>
    <p:extLst>
      <p:ext uri="{BB962C8B-B14F-4D97-AF65-F5344CB8AC3E}">
        <p14:creationId xmlns:p14="http://schemas.microsoft.com/office/powerpoint/2010/main" val="3920767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1020615"/>
          </a:xfrm>
        </p:spPr>
        <p:txBody>
          <a:bodyPr/>
          <a:lstStyle/>
          <a:p>
            <a:r>
              <a:rPr lang="en-GB" dirty="0" smtClean="0"/>
              <a:t>Freud Arrives</a:t>
            </a:r>
            <a:endParaRPr lang="en-GB" dirty="0"/>
          </a:p>
        </p:txBody>
      </p:sp>
      <p:sp>
        <p:nvSpPr>
          <p:cNvPr id="5" name="Content Placeholder 4"/>
          <p:cNvSpPr>
            <a:spLocks noGrp="1"/>
          </p:cNvSpPr>
          <p:nvPr>
            <p:ph sz="half" idx="1"/>
          </p:nvPr>
        </p:nvSpPr>
        <p:spPr/>
        <p:txBody>
          <a:bodyPr>
            <a:normAutofit/>
          </a:bodyPr>
          <a:lstStyle/>
          <a:p>
            <a:pPr>
              <a:defRPr/>
            </a:pPr>
            <a:r>
              <a:rPr lang="en-GB" dirty="0"/>
              <a:t>In 1909 Sigmund Freud delivered a series of lectures at Clarke </a:t>
            </a:r>
            <a:r>
              <a:rPr lang="en-GB" dirty="0" smtClean="0"/>
              <a:t>University, America</a:t>
            </a:r>
            <a:endParaRPr lang="en-GB" dirty="0"/>
          </a:p>
          <a:p>
            <a:pPr>
              <a:defRPr/>
            </a:pPr>
            <a:endParaRPr lang="en-GB" dirty="0"/>
          </a:p>
          <a:p>
            <a:pPr>
              <a:defRPr/>
            </a:pPr>
            <a:r>
              <a:rPr lang="en-GB" dirty="0"/>
              <a:t>Freud declared Religion and Spirituality to be a </a:t>
            </a:r>
            <a:r>
              <a:rPr lang="en-GB" dirty="0" smtClean="0"/>
              <a:t>“</a:t>
            </a:r>
            <a:r>
              <a:rPr lang="en-GB" dirty="0"/>
              <a:t>A Universal Neurosis </a:t>
            </a:r>
          </a:p>
          <a:p>
            <a:pPr>
              <a:defRPr/>
            </a:pPr>
            <a:endParaRPr lang="en-GB" dirty="0"/>
          </a:p>
          <a:p>
            <a:pPr>
              <a:defRPr/>
            </a:pPr>
            <a:r>
              <a:rPr lang="en-GB" dirty="0"/>
              <a:t>Officially brought Psychoanalysis to America and an end to Emmanuel Movement </a:t>
            </a:r>
          </a:p>
          <a:p>
            <a:endParaRPr lang="en-GB" dirty="0"/>
          </a:p>
        </p:txBody>
      </p:sp>
      <p:pic>
        <p:nvPicPr>
          <p:cNvPr id="1026" name="Picture 2" descr="https://upload.wikimedia.org/wikipedia/commons/e/e1/Hall_Freud_Jung_in_front_of_Clark_1909.jpg"/>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tretch>
            <a:fillRect/>
          </a:stretch>
        </p:blipFill>
        <p:spPr bwMode="auto">
          <a:xfrm>
            <a:off x="5654675" y="2402343"/>
            <a:ext cx="4395788" cy="3507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1355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6058" y="365125"/>
            <a:ext cx="10137742" cy="756665"/>
          </a:xfrm>
        </p:spPr>
        <p:txBody>
          <a:bodyPr>
            <a:normAutofit/>
          </a:bodyPr>
          <a:lstStyle/>
          <a:p>
            <a:r>
              <a:rPr lang="en-GB" dirty="0" smtClean="0"/>
              <a:t>Arrival of Freud</a:t>
            </a:r>
            <a:endParaRPr lang="en-GB" dirty="0"/>
          </a:p>
        </p:txBody>
      </p:sp>
      <p:sp>
        <p:nvSpPr>
          <p:cNvPr id="3" name="Content Placeholder 2"/>
          <p:cNvSpPr>
            <a:spLocks noGrp="1"/>
          </p:cNvSpPr>
          <p:nvPr>
            <p:ph sz="half" idx="1"/>
          </p:nvPr>
        </p:nvSpPr>
        <p:spPr>
          <a:xfrm>
            <a:off x="838200" y="1442686"/>
            <a:ext cx="5779416" cy="5222065"/>
          </a:xfrm>
        </p:spPr>
        <p:txBody>
          <a:bodyPr>
            <a:normAutofit fontScale="62500" lnSpcReduction="20000"/>
          </a:bodyPr>
          <a:lstStyle/>
          <a:p>
            <a:pPr marL="0" indent="0">
              <a:buNone/>
            </a:pPr>
            <a:endParaRPr lang="en-GB" dirty="0" smtClean="0"/>
          </a:p>
          <a:p>
            <a:r>
              <a:rPr lang="en-GB" sz="3400" dirty="0" smtClean="0"/>
              <a:t>Explore the workings of the mind and new developments in brain study </a:t>
            </a:r>
          </a:p>
          <a:p>
            <a:endParaRPr lang="en-GB" sz="3400" dirty="0" smtClean="0"/>
          </a:p>
          <a:p>
            <a:r>
              <a:rPr lang="en-GB" sz="3400" dirty="0" smtClean="0"/>
              <a:t>Freud Inspired the audience to believe in a deeper psychological approach: How</a:t>
            </a:r>
          </a:p>
          <a:p>
            <a:endParaRPr lang="en-GB" sz="3400" dirty="0" smtClean="0"/>
          </a:p>
          <a:p>
            <a:r>
              <a:rPr lang="en-GB" sz="3400" dirty="0" smtClean="0"/>
              <a:t>Thought - Motivation &amp; Emotion all play a role in Human Behaviour</a:t>
            </a:r>
          </a:p>
          <a:p>
            <a:endParaRPr lang="en-GB" sz="3400" dirty="0" smtClean="0"/>
          </a:p>
          <a:p>
            <a:r>
              <a:rPr lang="en-GB" sz="3400" dirty="0" smtClean="0"/>
              <a:t>However, did not take off immediately</a:t>
            </a:r>
          </a:p>
          <a:p>
            <a:endParaRPr lang="en-GB" sz="3400" dirty="0" smtClean="0"/>
          </a:p>
          <a:p>
            <a:r>
              <a:rPr lang="en-GB" sz="3400" dirty="0" smtClean="0"/>
              <a:t>New York Society and American Society had different visions for the future of Psychoanalysis</a:t>
            </a:r>
            <a:endParaRPr lang="en-GB" sz="3400" dirty="0"/>
          </a:p>
          <a:p>
            <a:endParaRPr lang="en-GB" dirty="0" smtClean="0"/>
          </a:p>
          <a:p>
            <a:endParaRPr lang="en-GB" dirty="0"/>
          </a:p>
          <a:p>
            <a:endParaRPr lang="en-GB" dirty="0"/>
          </a:p>
          <a:p>
            <a:endParaRPr lang="en-GB" dirty="0"/>
          </a:p>
        </p:txBody>
      </p:sp>
      <p:pic>
        <p:nvPicPr>
          <p:cNvPr id="2050" name="Picture 2" descr="http://www.quotehd.com/imagequotes/authors4/tmb/sigmund-freud-psychologist-america-is-a-mistake-a-giant.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771627" y="1724614"/>
            <a:ext cx="4403054" cy="4403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2167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Rise of Psychoanalysis in America</a:t>
            </a:r>
            <a:endParaRPr lang="en-GB" dirty="0"/>
          </a:p>
        </p:txBody>
      </p:sp>
      <p:sp>
        <p:nvSpPr>
          <p:cNvPr id="3" name="Content Placeholder 2"/>
          <p:cNvSpPr>
            <a:spLocks noGrp="1"/>
          </p:cNvSpPr>
          <p:nvPr>
            <p:ph idx="1"/>
          </p:nvPr>
        </p:nvSpPr>
        <p:spPr>
          <a:xfrm>
            <a:off x="-1" y="1825624"/>
            <a:ext cx="12080383" cy="5032375"/>
          </a:xfrm>
        </p:spPr>
        <p:txBody>
          <a:bodyPr>
            <a:normAutofit/>
          </a:bodyPr>
          <a:lstStyle/>
          <a:p>
            <a:r>
              <a:rPr lang="en-GB" dirty="0" smtClean="0"/>
              <a:t>The First World War (1914 – 1918)</a:t>
            </a:r>
          </a:p>
          <a:p>
            <a:endParaRPr lang="en-GB" dirty="0" smtClean="0"/>
          </a:p>
          <a:p>
            <a:r>
              <a:rPr lang="en-GB" dirty="0" smtClean="0"/>
              <a:t>1920’s is when Psychoanalysis began to take off </a:t>
            </a:r>
          </a:p>
          <a:p>
            <a:endParaRPr lang="en-GB" dirty="0" smtClean="0"/>
          </a:p>
          <a:p>
            <a:r>
              <a:rPr lang="en-GB" dirty="0" smtClean="0"/>
              <a:t>It became much more organised</a:t>
            </a:r>
          </a:p>
          <a:p>
            <a:endParaRPr lang="en-GB" dirty="0" smtClean="0"/>
          </a:p>
          <a:p>
            <a:r>
              <a:rPr lang="en-GB" dirty="0" smtClean="0"/>
              <a:t>Doctors became attracted to Psychoanalysis and far more seriously interested</a:t>
            </a:r>
          </a:p>
          <a:p>
            <a:endParaRPr lang="en-GB" dirty="0" smtClean="0"/>
          </a:p>
          <a:p>
            <a:r>
              <a:rPr lang="en-GB" dirty="0" smtClean="0"/>
              <a:t>Following second world war is when Psychoanalysis truly began to flourish</a:t>
            </a:r>
          </a:p>
          <a:p>
            <a:endParaRPr lang="en-GB" dirty="0" smtClean="0"/>
          </a:p>
          <a:p>
            <a:r>
              <a:rPr lang="en-GB" dirty="0" smtClean="0"/>
              <a:t>Through the clinical theories &amp; new developments on Psychoanalytic theories</a:t>
            </a:r>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4402256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Rise of </a:t>
            </a:r>
            <a:r>
              <a:rPr lang="en-GB" dirty="0"/>
              <a:t>Psychoanalysis America</a:t>
            </a:r>
          </a:p>
        </p:txBody>
      </p:sp>
      <p:sp>
        <p:nvSpPr>
          <p:cNvPr id="3" name="Content Placeholder 2"/>
          <p:cNvSpPr>
            <a:spLocks noGrp="1"/>
          </p:cNvSpPr>
          <p:nvPr>
            <p:ph idx="1"/>
          </p:nvPr>
        </p:nvSpPr>
        <p:spPr>
          <a:xfrm>
            <a:off x="-1" y="1602556"/>
            <a:ext cx="11849493" cy="4458879"/>
          </a:xfrm>
        </p:spPr>
        <p:txBody>
          <a:bodyPr>
            <a:normAutofit/>
          </a:bodyPr>
          <a:lstStyle/>
          <a:p>
            <a:r>
              <a:rPr lang="en-GB" dirty="0" smtClean="0"/>
              <a:t>Through expansion of Psychoanalytic theories </a:t>
            </a:r>
          </a:p>
          <a:p>
            <a:endParaRPr lang="en-GB" dirty="0" smtClean="0"/>
          </a:p>
          <a:p>
            <a:endParaRPr lang="en-GB" dirty="0" smtClean="0"/>
          </a:p>
          <a:p>
            <a:r>
              <a:rPr lang="en-GB" dirty="0" smtClean="0"/>
              <a:t>Ego Psychology (Sigmund Freud)</a:t>
            </a:r>
          </a:p>
          <a:p>
            <a:pPr marL="0" indent="0">
              <a:buNone/>
            </a:pPr>
            <a:endParaRPr lang="en-GB" dirty="0" smtClean="0"/>
          </a:p>
          <a:p>
            <a:r>
              <a:rPr lang="en-GB" dirty="0" smtClean="0"/>
              <a:t>Object relations theory (Melanie Klein)</a:t>
            </a:r>
          </a:p>
          <a:p>
            <a:endParaRPr lang="en-GB" dirty="0" smtClean="0"/>
          </a:p>
          <a:p>
            <a:r>
              <a:rPr lang="en-GB" dirty="0" smtClean="0"/>
              <a:t>Child </a:t>
            </a:r>
            <a:r>
              <a:rPr lang="en-GB" dirty="0"/>
              <a:t>Analysis (Melanie Klein)</a:t>
            </a:r>
          </a:p>
          <a:p>
            <a:pPr marL="0" indent="0">
              <a:buNone/>
            </a:pPr>
            <a:endParaRPr lang="en-GB" dirty="0" smtClean="0"/>
          </a:p>
          <a:p>
            <a:r>
              <a:rPr lang="en-GB" dirty="0" smtClean="0"/>
              <a:t>Throughout the 1940’s / 50’s / 60’s Psychoanalysis began </a:t>
            </a:r>
            <a:r>
              <a:rPr lang="en-GB" dirty="0" smtClean="0"/>
              <a:t>to be taken seriously</a:t>
            </a:r>
            <a:endParaRPr lang="en-GB" dirty="0" smtClean="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5762" y="1949580"/>
            <a:ext cx="3932679" cy="2528151"/>
          </a:xfrm>
          <a:prstGeom prst="rect">
            <a:avLst/>
          </a:prstGeom>
        </p:spPr>
      </p:pic>
    </p:spTree>
    <p:extLst>
      <p:ext uri="{BB962C8B-B14F-4D97-AF65-F5344CB8AC3E}">
        <p14:creationId xmlns:p14="http://schemas.microsoft.com/office/powerpoint/2010/main" val="22703388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Fall of Psychoanalysis</a:t>
            </a:r>
            <a:endParaRPr lang="en-GB" dirty="0"/>
          </a:p>
        </p:txBody>
      </p:sp>
      <p:sp>
        <p:nvSpPr>
          <p:cNvPr id="3" name="Content Placeholder 2"/>
          <p:cNvSpPr>
            <a:spLocks noGrp="1"/>
          </p:cNvSpPr>
          <p:nvPr>
            <p:ph idx="1"/>
          </p:nvPr>
        </p:nvSpPr>
        <p:spPr>
          <a:xfrm>
            <a:off x="838200" y="1577341"/>
            <a:ext cx="10515600" cy="5052060"/>
          </a:xfrm>
        </p:spPr>
        <p:txBody>
          <a:bodyPr>
            <a:normAutofit fontScale="92500" lnSpcReduction="20000"/>
          </a:bodyPr>
          <a:lstStyle/>
          <a:p>
            <a:endParaRPr lang="en-GB" dirty="0" smtClean="0"/>
          </a:p>
          <a:p>
            <a:r>
              <a:rPr lang="en-GB" dirty="0" smtClean="0"/>
              <a:t>Took </a:t>
            </a:r>
            <a:r>
              <a:rPr lang="en-GB" dirty="0" smtClean="0"/>
              <a:t>60 years for Psychoanalysis to </a:t>
            </a:r>
            <a:r>
              <a:rPr lang="en-GB" dirty="0" smtClean="0"/>
              <a:t>fully develop </a:t>
            </a:r>
            <a:r>
              <a:rPr lang="en-GB" dirty="0" smtClean="0"/>
              <a:t>in America</a:t>
            </a:r>
          </a:p>
          <a:p>
            <a:endParaRPr lang="en-GB" dirty="0" smtClean="0"/>
          </a:p>
          <a:p>
            <a:r>
              <a:rPr lang="en-GB" dirty="0" smtClean="0"/>
              <a:t>The </a:t>
            </a:r>
            <a:r>
              <a:rPr lang="en-GB" dirty="0" smtClean="0"/>
              <a:t>monopoly lasted </a:t>
            </a:r>
            <a:r>
              <a:rPr lang="en-GB" dirty="0" smtClean="0"/>
              <a:t>until the late 1970’s</a:t>
            </a:r>
          </a:p>
          <a:p>
            <a:endParaRPr lang="en-GB" dirty="0" smtClean="0"/>
          </a:p>
          <a:p>
            <a:r>
              <a:rPr lang="en-GB" dirty="0" smtClean="0"/>
              <a:t>A crisis had developed in being able to provide answers</a:t>
            </a:r>
          </a:p>
          <a:p>
            <a:endParaRPr lang="en-GB" dirty="0" smtClean="0"/>
          </a:p>
          <a:p>
            <a:r>
              <a:rPr lang="en-GB" dirty="0" smtClean="0"/>
              <a:t>To changing social demands and the ability to cure</a:t>
            </a:r>
          </a:p>
          <a:p>
            <a:endParaRPr lang="en-GB" dirty="0" smtClean="0"/>
          </a:p>
          <a:p>
            <a:r>
              <a:rPr lang="en-GB" dirty="0" smtClean="0"/>
              <a:t>Following the Second World War a shift had began in the 1950’s </a:t>
            </a:r>
          </a:p>
          <a:p>
            <a:endParaRPr lang="en-GB" dirty="0" smtClean="0"/>
          </a:p>
          <a:p>
            <a:r>
              <a:rPr lang="en-GB" dirty="0" smtClean="0"/>
              <a:t>Coinciding with the birth of alternative therapeutic models</a:t>
            </a:r>
          </a:p>
          <a:p>
            <a:endParaRPr lang="en-GB" dirty="0"/>
          </a:p>
          <a:p>
            <a:r>
              <a:rPr lang="en-GB" dirty="0" smtClean="0"/>
              <a:t>Behavioural Therapy (BT) began to feature heavily</a:t>
            </a:r>
            <a:endParaRPr lang="en-GB" dirty="0"/>
          </a:p>
        </p:txBody>
      </p:sp>
    </p:spTree>
    <p:extLst>
      <p:ext uri="{BB962C8B-B14F-4D97-AF65-F5344CB8AC3E}">
        <p14:creationId xmlns:p14="http://schemas.microsoft.com/office/powerpoint/2010/main" val="385288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Fall of Psychoanalysis</a:t>
            </a:r>
            <a:endParaRPr lang="en-GB" dirty="0"/>
          </a:p>
        </p:txBody>
      </p:sp>
      <p:sp>
        <p:nvSpPr>
          <p:cNvPr id="3" name="Content Placeholder 2"/>
          <p:cNvSpPr>
            <a:spLocks noGrp="1"/>
          </p:cNvSpPr>
          <p:nvPr>
            <p:ph idx="1"/>
          </p:nvPr>
        </p:nvSpPr>
        <p:spPr>
          <a:xfrm>
            <a:off x="0" y="1825624"/>
            <a:ext cx="12075736" cy="5032375"/>
          </a:xfrm>
        </p:spPr>
        <p:txBody>
          <a:bodyPr>
            <a:normAutofit/>
          </a:bodyPr>
          <a:lstStyle/>
          <a:p>
            <a:r>
              <a:rPr lang="en-GB" dirty="0" smtClean="0"/>
              <a:t>Involving Psychoanalytic therapist Influence</a:t>
            </a:r>
          </a:p>
          <a:p>
            <a:endParaRPr lang="en-GB" dirty="0" smtClean="0"/>
          </a:p>
          <a:p>
            <a:r>
              <a:rPr lang="en-GB" dirty="0" smtClean="0"/>
              <a:t>Unhappy with the lack of empirical evidence to support the theory</a:t>
            </a:r>
          </a:p>
          <a:p>
            <a:endParaRPr lang="en-GB" dirty="0" smtClean="0"/>
          </a:p>
          <a:p>
            <a:r>
              <a:rPr lang="en-GB" dirty="0" smtClean="0"/>
              <a:t>Soon followed a radical </a:t>
            </a:r>
            <a:r>
              <a:rPr lang="en-GB" dirty="0"/>
              <a:t>shift from the well established Psychodynamic </a:t>
            </a:r>
            <a:r>
              <a:rPr lang="en-GB" dirty="0" smtClean="0"/>
              <a:t>Therapies</a:t>
            </a:r>
          </a:p>
          <a:p>
            <a:endParaRPr lang="en-GB" dirty="0" smtClean="0"/>
          </a:p>
          <a:p>
            <a:r>
              <a:rPr lang="en-GB" dirty="0" smtClean="0"/>
              <a:t>“Innovations</a:t>
            </a:r>
            <a:r>
              <a:rPr lang="en-GB" dirty="0"/>
              <a:t>”, which took into account previously neglected cognitive aspects. </a:t>
            </a:r>
            <a:endParaRPr lang="en-GB" dirty="0" smtClean="0"/>
          </a:p>
          <a:p>
            <a:endParaRPr lang="en-GB" dirty="0" smtClean="0"/>
          </a:p>
          <a:p>
            <a:r>
              <a:rPr lang="en-GB" dirty="0" smtClean="0"/>
              <a:t>This </a:t>
            </a:r>
            <a:r>
              <a:rPr lang="en-GB" dirty="0"/>
              <a:t>fusion of </a:t>
            </a:r>
            <a:r>
              <a:rPr lang="en-GB" dirty="0" smtClean="0"/>
              <a:t>Behavioural </a:t>
            </a:r>
            <a:r>
              <a:rPr lang="en-GB" dirty="0"/>
              <a:t>and Cognitive Therapies is attributed to have given rise to the second generation of BT known as Cognitive </a:t>
            </a:r>
            <a:r>
              <a:rPr lang="en-GB" dirty="0" smtClean="0"/>
              <a:t>Behavioural </a:t>
            </a:r>
            <a:r>
              <a:rPr lang="en-GB" dirty="0"/>
              <a:t>Therapy (CBT).</a:t>
            </a:r>
          </a:p>
        </p:txBody>
      </p:sp>
    </p:spTree>
    <p:extLst>
      <p:ext uri="{BB962C8B-B14F-4D97-AF65-F5344CB8AC3E}">
        <p14:creationId xmlns:p14="http://schemas.microsoft.com/office/powerpoint/2010/main" val="5500186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Rise of </a:t>
            </a:r>
            <a:r>
              <a:rPr lang="en-GB" dirty="0"/>
              <a:t>the </a:t>
            </a:r>
            <a:r>
              <a:rPr lang="en-GB" dirty="0" smtClean="0"/>
              <a:t>Cognitive </a:t>
            </a:r>
            <a:r>
              <a:rPr lang="en-GB" dirty="0"/>
              <a:t>R</a:t>
            </a:r>
            <a:r>
              <a:rPr lang="en-GB" dirty="0" smtClean="0"/>
              <a:t>evolution</a:t>
            </a:r>
            <a:endParaRPr lang="en-GB" dirty="0"/>
          </a:p>
        </p:txBody>
      </p:sp>
      <p:sp>
        <p:nvSpPr>
          <p:cNvPr id="3" name="Content Placeholder 2"/>
          <p:cNvSpPr>
            <a:spLocks noGrp="1"/>
          </p:cNvSpPr>
          <p:nvPr>
            <p:ph sz="half" idx="1"/>
          </p:nvPr>
        </p:nvSpPr>
        <p:spPr/>
        <p:txBody>
          <a:bodyPr>
            <a:normAutofit/>
          </a:bodyPr>
          <a:lstStyle/>
          <a:p>
            <a:r>
              <a:rPr lang="en-GB" dirty="0" smtClean="0"/>
              <a:t>Saw rise to the cognitive revolution</a:t>
            </a:r>
          </a:p>
          <a:p>
            <a:endParaRPr lang="en-GB" dirty="0" smtClean="0"/>
          </a:p>
          <a:p>
            <a:r>
              <a:rPr lang="en-GB" dirty="0"/>
              <a:t>Albert Ellis </a:t>
            </a:r>
            <a:r>
              <a:rPr lang="en-GB" dirty="0" smtClean="0"/>
              <a:t>1913-2007</a:t>
            </a:r>
          </a:p>
          <a:p>
            <a:endParaRPr lang="en-GB" dirty="0" smtClean="0"/>
          </a:p>
          <a:p>
            <a:r>
              <a:rPr lang="en-GB" dirty="0" smtClean="0"/>
              <a:t>An American cognitive behavioural therapist who in 1955 developed Rational Emotive Behavioural Therapy (REBT)</a:t>
            </a:r>
          </a:p>
          <a:p>
            <a:endParaRPr lang="en-GB" dirty="0" smtClean="0"/>
          </a:p>
          <a:p>
            <a:r>
              <a:rPr lang="en-GB" dirty="0" smtClean="0"/>
              <a:t>Result of his dissatisfaction within his practice of Psychoanalysis</a:t>
            </a:r>
          </a:p>
          <a:p>
            <a:endParaRPr lang="en-GB" dirty="0" smtClean="0"/>
          </a:p>
          <a:p>
            <a:endParaRPr lang="en-GB" dirty="0"/>
          </a:p>
          <a:p>
            <a:endParaRPr lang="en-GB" dirty="0" smtClean="0"/>
          </a:p>
          <a:p>
            <a:endParaRPr lang="en-GB" dirty="0"/>
          </a:p>
        </p:txBody>
      </p:sp>
      <p:sp>
        <p:nvSpPr>
          <p:cNvPr id="5" name="Content Placeholder 4"/>
          <p:cNvSpPr>
            <a:spLocks noGrp="1"/>
          </p:cNvSpPr>
          <p:nvPr>
            <p:ph sz="half" idx="2"/>
          </p:nvPr>
        </p:nvSpPr>
        <p:spPr/>
        <p:txBody>
          <a:bodyPr>
            <a:normAutofit/>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0" y="1825625"/>
            <a:ext cx="5181600" cy="4351338"/>
          </a:xfrm>
          <a:prstGeom prst="rect">
            <a:avLst/>
          </a:prstGeom>
        </p:spPr>
      </p:pic>
    </p:spTree>
    <p:extLst>
      <p:ext uri="{BB962C8B-B14F-4D97-AF65-F5344CB8AC3E}">
        <p14:creationId xmlns:p14="http://schemas.microsoft.com/office/powerpoint/2010/main" val="2929955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65988" y="1825624"/>
            <a:ext cx="12257988" cy="5032375"/>
          </a:xfrm>
        </p:spPr>
        <p:txBody>
          <a:bodyPr>
            <a:normAutofit/>
          </a:bodyPr>
          <a:lstStyle/>
          <a:p>
            <a:r>
              <a:rPr lang="en-GB" dirty="0"/>
              <a:t>REBT is based on a few simple principles having profound implications</a:t>
            </a:r>
            <a:r>
              <a:rPr lang="en-GB" dirty="0" smtClean="0"/>
              <a:t>:</a:t>
            </a:r>
          </a:p>
          <a:p>
            <a:endParaRPr lang="en-GB" dirty="0"/>
          </a:p>
          <a:p>
            <a:r>
              <a:rPr lang="en-GB" dirty="0"/>
              <a:t>You are responsible for your own emotions and </a:t>
            </a:r>
            <a:r>
              <a:rPr lang="en-GB" dirty="0" smtClean="0"/>
              <a:t>actions</a:t>
            </a:r>
          </a:p>
          <a:p>
            <a:endParaRPr lang="en-GB" dirty="0"/>
          </a:p>
          <a:p>
            <a:r>
              <a:rPr lang="en-GB" dirty="0"/>
              <a:t>Your harmful emotions and dysfunctional </a:t>
            </a:r>
            <a:r>
              <a:rPr lang="en-GB" dirty="0" smtClean="0"/>
              <a:t>behaviours </a:t>
            </a:r>
            <a:r>
              <a:rPr lang="en-GB" dirty="0"/>
              <a:t>are the product of your irrational </a:t>
            </a:r>
            <a:r>
              <a:rPr lang="en-GB" dirty="0" smtClean="0"/>
              <a:t>thinking</a:t>
            </a:r>
          </a:p>
          <a:p>
            <a:endParaRPr lang="en-GB" dirty="0"/>
          </a:p>
          <a:p>
            <a:r>
              <a:rPr lang="en-GB" dirty="0"/>
              <a:t>You can learn more realistic views and, with practice, make them a part of </a:t>
            </a:r>
            <a:r>
              <a:rPr lang="en-GB" dirty="0" smtClean="0"/>
              <a:t>you</a:t>
            </a:r>
          </a:p>
          <a:p>
            <a:endParaRPr lang="en-GB" dirty="0"/>
          </a:p>
          <a:p>
            <a:r>
              <a:rPr lang="en-GB" dirty="0"/>
              <a:t>You'll experience a deeper acceptance of yourself and greater satisfactions in life by </a:t>
            </a:r>
            <a:r>
              <a:rPr lang="en-GB" dirty="0" smtClean="0"/>
              <a:t>developing </a:t>
            </a:r>
            <a:r>
              <a:rPr lang="en-GB" dirty="0"/>
              <a:t>a reality-based perspective</a:t>
            </a:r>
          </a:p>
          <a:p>
            <a:endParaRPr lang="en-GB" dirty="0"/>
          </a:p>
        </p:txBody>
      </p:sp>
    </p:spTree>
    <p:extLst>
      <p:ext uri="{BB962C8B-B14F-4D97-AF65-F5344CB8AC3E}">
        <p14:creationId xmlns:p14="http://schemas.microsoft.com/office/powerpoint/2010/main" val="4010681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0" y="1282045"/>
            <a:ext cx="12192000" cy="5703217"/>
          </a:xfrm>
        </p:spPr>
        <p:txBody>
          <a:bodyPr>
            <a:normAutofit/>
          </a:bodyPr>
          <a:lstStyle/>
          <a:p>
            <a:endParaRPr lang="en-GB" dirty="0" smtClean="0"/>
          </a:p>
          <a:p>
            <a:r>
              <a:rPr lang="en-GB" dirty="0" smtClean="0"/>
              <a:t>REBT </a:t>
            </a:r>
            <a:r>
              <a:rPr lang="en-GB" dirty="0"/>
              <a:t>distinguishes </a:t>
            </a:r>
            <a:r>
              <a:rPr lang="en-GB" dirty="0" smtClean="0"/>
              <a:t>between </a:t>
            </a:r>
            <a:r>
              <a:rPr lang="en-GB" dirty="0"/>
              <a:t>two very different types </a:t>
            </a:r>
            <a:r>
              <a:rPr lang="en-GB" dirty="0" smtClean="0"/>
              <a:t>of difficulties </a:t>
            </a:r>
          </a:p>
          <a:p>
            <a:endParaRPr lang="en-GB" dirty="0" smtClean="0"/>
          </a:p>
          <a:p>
            <a:r>
              <a:rPr lang="en-GB" dirty="0"/>
              <a:t> </a:t>
            </a:r>
            <a:r>
              <a:rPr lang="en-GB" i="1" dirty="0"/>
              <a:t>P</a:t>
            </a:r>
            <a:r>
              <a:rPr lang="en-GB" i="1" dirty="0" smtClean="0"/>
              <a:t>ractical</a:t>
            </a:r>
            <a:r>
              <a:rPr lang="en-GB" dirty="0"/>
              <a:t> problems and </a:t>
            </a:r>
            <a:r>
              <a:rPr lang="en-GB" i="1" dirty="0"/>
              <a:t>E</a:t>
            </a:r>
            <a:r>
              <a:rPr lang="en-GB" i="1" dirty="0" smtClean="0"/>
              <a:t>motional</a:t>
            </a:r>
            <a:r>
              <a:rPr lang="en-GB" dirty="0"/>
              <a:t> </a:t>
            </a:r>
            <a:r>
              <a:rPr lang="en-GB" dirty="0" smtClean="0"/>
              <a:t>problems</a:t>
            </a:r>
          </a:p>
          <a:p>
            <a:endParaRPr lang="en-GB" dirty="0" smtClean="0"/>
          </a:p>
          <a:p>
            <a:r>
              <a:rPr lang="en-GB" dirty="0" smtClean="0"/>
              <a:t>Your </a:t>
            </a:r>
            <a:r>
              <a:rPr lang="en-GB" dirty="0"/>
              <a:t>flawed </a:t>
            </a:r>
            <a:r>
              <a:rPr lang="en-GB" dirty="0" smtClean="0"/>
              <a:t>behaviour, </a:t>
            </a:r>
            <a:r>
              <a:rPr lang="en-GB" dirty="0"/>
              <a:t>unfair treatment by others, and undesirable situations, represent </a:t>
            </a:r>
            <a:r>
              <a:rPr lang="en-GB" i="1" dirty="0"/>
              <a:t>practical</a:t>
            </a:r>
            <a:r>
              <a:rPr lang="en-GB" dirty="0"/>
              <a:t> </a:t>
            </a:r>
            <a:r>
              <a:rPr lang="en-GB" dirty="0" smtClean="0"/>
              <a:t>problems</a:t>
            </a:r>
          </a:p>
          <a:p>
            <a:endParaRPr lang="en-GB" dirty="0" smtClean="0"/>
          </a:p>
          <a:p>
            <a:r>
              <a:rPr lang="en-GB" dirty="0" smtClean="0"/>
              <a:t>Regrettably</a:t>
            </a:r>
            <a:r>
              <a:rPr lang="en-GB" dirty="0"/>
              <a:t>, your human tendency is </a:t>
            </a:r>
            <a:r>
              <a:rPr lang="en-GB" dirty="0" smtClean="0"/>
              <a:t>too </a:t>
            </a:r>
            <a:r>
              <a:rPr lang="en-GB" dirty="0"/>
              <a:t>upset yourself about these practical </a:t>
            </a:r>
            <a:r>
              <a:rPr lang="en-GB" dirty="0" smtClean="0"/>
              <a:t>problems</a:t>
            </a:r>
          </a:p>
          <a:p>
            <a:endParaRPr lang="en-GB" dirty="0" smtClean="0"/>
          </a:p>
          <a:p>
            <a:r>
              <a:rPr lang="en-GB" dirty="0" smtClean="0"/>
              <a:t>Thereby </a:t>
            </a:r>
            <a:r>
              <a:rPr lang="en-GB" dirty="0"/>
              <a:t>unnecessarily creating a second order of </a:t>
            </a:r>
            <a:r>
              <a:rPr lang="en-GB" dirty="0" smtClean="0"/>
              <a:t>problems</a:t>
            </a:r>
          </a:p>
          <a:p>
            <a:endParaRPr lang="en-GB" dirty="0" smtClean="0"/>
          </a:p>
          <a:p>
            <a:r>
              <a:rPr lang="en-GB" i="1" dirty="0" smtClean="0"/>
              <a:t>Emotional</a:t>
            </a:r>
            <a:r>
              <a:rPr lang="en-GB" dirty="0"/>
              <a:t> </a:t>
            </a:r>
            <a:r>
              <a:rPr lang="en-GB" dirty="0" smtClean="0"/>
              <a:t>suffering “REBT” </a:t>
            </a:r>
            <a:r>
              <a:rPr lang="en-GB" dirty="0"/>
              <a:t>addresses the latter by helping </a:t>
            </a:r>
            <a:r>
              <a:rPr lang="en-GB" dirty="0" smtClean="0"/>
              <a:t>you</a:t>
            </a:r>
            <a:endParaRPr lang="en-GB" dirty="0"/>
          </a:p>
        </p:txBody>
      </p:sp>
    </p:spTree>
    <p:extLst>
      <p:ext uri="{BB962C8B-B14F-4D97-AF65-F5344CB8AC3E}">
        <p14:creationId xmlns:p14="http://schemas.microsoft.com/office/powerpoint/2010/main" val="3637434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sz="half" idx="1"/>
          </p:nvPr>
        </p:nvSpPr>
        <p:spPr>
          <a:xfrm>
            <a:off x="838200" y="1825625"/>
            <a:ext cx="5181600" cy="4867406"/>
          </a:xfrm>
        </p:spPr>
        <p:txBody>
          <a:bodyPr>
            <a:normAutofit/>
          </a:bodyPr>
          <a:lstStyle/>
          <a:p>
            <a:r>
              <a:rPr lang="en-GB" dirty="0"/>
              <a:t>Take responsibility for your </a:t>
            </a:r>
            <a:r>
              <a:rPr lang="en-GB" dirty="0" smtClean="0"/>
              <a:t>distress </a:t>
            </a:r>
          </a:p>
          <a:p>
            <a:r>
              <a:rPr lang="en-GB" dirty="0"/>
              <a:t>O</a:t>
            </a:r>
            <a:r>
              <a:rPr lang="en-GB" dirty="0" smtClean="0"/>
              <a:t>nly </a:t>
            </a:r>
            <a:r>
              <a:rPr lang="en-GB" dirty="0"/>
              <a:t>you can upset yourself about events--the events themselves, no matter how undesirable, can never upset </a:t>
            </a:r>
            <a:r>
              <a:rPr lang="en-GB" dirty="0" smtClean="0"/>
              <a:t>you</a:t>
            </a:r>
          </a:p>
          <a:p>
            <a:endParaRPr lang="en-GB" dirty="0" smtClean="0"/>
          </a:p>
          <a:p>
            <a:r>
              <a:rPr lang="en-GB" dirty="0"/>
              <a:t>Identify your "musts." Once you admit that you distort your own emotions and actions, then determine precisely how. The culprit usually lies in one of the three core "musts:"</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83028" y="1410547"/>
            <a:ext cx="3322215" cy="4687702"/>
          </a:xfrm>
        </p:spPr>
      </p:pic>
    </p:spTree>
    <p:extLst>
      <p:ext uri="{BB962C8B-B14F-4D97-AF65-F5344CB8AC3E}">
        <p14:creationId xmlns:p14="http://schemas.microsoft.com/office/powerpoint/2010/main" val="1085231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838200" y="1825625"/>
            <a:ext cx="10515600" cy="4942820"/>
          </a:xfrm>
        </p:spPr>
        <p:txBody>
          <a:bodyPr/>
          <a:lstStyle/>
          <a:p>
            <a:r>
              <a:rPr lang="en-GB" dirty="0"/>
              <a:t>"Must" #1 (a demand on yourself): "I MUST do well and get approval, or else I'm worthless." This demand causes anxiety, depression, and lack of assertiveness</a:t>
            </a:r>
            <a:r>
              <a:rPr lang="en-GB" dirty="0" smtClean="0"/>
              <a:t>.</a:t>
            </a:r>
          </a:p>
          <a:p>
            <a:endParaRPr lang="en-GB" dirty="0"/>
          </a:p>
          <a:p>
            <a:r>
              <a:rPr lang="en-GB" dirty="0"/>
              <a:t>"Must" #2 (a demand on others): "You MUST treat me reasonably, considerately, and lovingly, or else you're no good." This "must" leads to resentment, hostility, and violence</a:t>
            </a:r>
            <a:r>
              <a:rPr lang="en-GB" dirty="0" smtClean="0"/>
              <a:t>.</a:t>
            </a:r>
          </a:p>
          <a:p>
            <a:endParaRPr lang="en-GB" dirty="0"/>
          </a:p>
          <a:p>
            <a:r>
              <a:rPr lang="en-GB" dirty="0"/>
              <a:t>"Must" #3 (a demand on situations): "Life MUST be fair, easy, and hassle-free, or else it's awful." This thinking is associated with hopelessness, procrastination, and addictions.</a:t>
            </a:r>
          </a:p>
          <a:p>
            <a:endParaRPr lang="en-GB" dirty="0"/>
          </a:p>
        </p:txBody>
      </p:sp>
    </p:spTree>
    <p:extLst>
      <p:ext uri="{BB962C8B-B14F-4D97-AF65-F5344CB8AC3E}">
        <p14:creationId xmlns:p14="http://schemas.microsoft.com/office/powerpoint/2010/main" val="3747584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0" y="1825624"/>
            <a:ext cx="12192000" cy="5032375"/>
          </a:xfrm>
        </p:spPr>
        <p:txBody>
          <a:bodyPr/>
          <a:lstStyle/>
          <a:p>
            <a:r>
              <a:rPr lang="en-GB" dirty="0"/>
              <a:t>Dispute your "musts." The only way you can ever remain disturbed about adversity is by vigorously and persistently agreeing with one of these three "musts." </a:t>
            </a:r>
            <a:endParaRPr lang="en-GB" dirty="0" smtClean="0"/>
          </a:p>
          <a:p>
            <a:r>
              <a:rPr lang="en-GB" dirty="0" smtClean="0"/>
              <a:t>Thus</a:t>
            </a:r>
            <a:r>
              <a:rPr lang="en-GB" dirty="0"/>
              <a:t>, once you've bared them, then relentlessly confront and question your demands</a:t>
            </a:r>
            <a:r>
              <a:rPr lang="en-GB" dirty="0" smtClean="0"/>
              <a:t>.</a:t>
            </a:r>
          </a:p>
          <a:p>
            <a:endParaRPr lang="en-GB" dirty="0"/>
          </a:p>
          <a:p>
            <a:r>
              <a:rPr lang="en-GB" dirty="0"/>
              <a:t>Begin by asking yourself: "What's the evidence for my 'must?' " "How is it true?" "Where's it etched in stone?" And then by seeing: "There's </a:t>
            </a:r>
            <a:r>
              <a:rPr lang="en-GB" i="1" dirty="0"/>
              <a:t>no</a:t>
            </a:r>
            <a:r>
              <a:rPr lang="en-GB" dirty="0"/>
              <a:t> evidence." "My 'must' is entirely false." "It's not carved indelibly anywhere." </a:t>
            </a:r>
            <a:endParaRPr lang="en-GB" dirty="0" smtClean="0"/>
          </a:p>
          <a:p>
            <a:endParaRPr lang="en-GB" dirty="0"/>
          </a:p>
          <a:p>
            <a:r>
              <a:rPr lang="en-GB" dirty="0" smtClean="0"/>
              <a:t>Make </a:t>
            </a:r>
            <a:r>
              <a:rPr lang="en-GB" dirty="0"/>
              <a:t>your view "must</a:t>
            </a:r>
            <a:r>
              <a:rPr lang="en-GB" dirty="0" smtClean="0"/>
              <a:t>"- free</a:t>
            </a:r>
            <a:r>
              <a:rPr lang="en-GB" dirty="0"/>
              <a:t>, and then your emotions will heal.</a:t>
            </a:r>
          </a:p>
          <a:p>
            <a:endParaRPr lang="en-GB" dirty="0"/>
          </a:p>
        </p:txBody>
      </p:sp>
    </p:spTree>
    <p:extLst>
      <p:ext uri="{BB962C8B-B14F-4D97-AF65-F5344CB8AC3E}">
        <p14:creationId xmlns:p14="http://schemas.microsoft.com/office/powerpoint/2010/main" val="1844176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24311"/>
          </a:xfrm>
        </p:spPr>
        <p:txBody>
          <a:bodyPr/>
          <a:lstStyle/>
          <a:p>
            <a:r>
              <a:rPr lang="en-GB" dirty="0"/>
              <a:t>Rise of the Cognitive Revolution</a:t>
            </a:r>
          </a:p>
        </p:txBody>
      </p:sp>
      <p:sp>
        <p:nvSpPr>
          <p:cNvPr id="3" name="Content Placeholder 2"/>
          <p:cNvSpPr>
            <a:spLocks noGrp="1"/>
          </p:cNvSpPr>
          <p:nvPr>
            <p:ph idx="1"/>
          </p:nvPr>
        </p:nvSpPr>
        <p:spPr>
          <a:xfrm>
            <a:off x="0" y="1489436"/>
            <a:ext cx="12192000" cy="5368564"/>
          </a:xfrm>
        </p:spPr>
        <p:txBody>
          <a:bodyPr>
            <a:normAutofit/>
          </a:bodyPr>
          <a:lstStyle/>
          <a:p>
            <a:r>
              <a:rPr lang="en-GB" dirty="0"/>
              <a:t>Reinforce your </a:t>
            </a:r>
            <a:r>
              <a:rPr lang="en-GB" dirty="0" smtClean="0"/>
              <a:t>preferences and Conclude</a:t>
            </a:r>
            <a:r>
              <a:rPr lang="en-GB" dirty="0"/>
              <a:t>, therefore</a:t>
            </a:r>
            <a:r>
              <a:rPr lang="en-GB" dirty="0" smtClean="0"/>
              <a:t>: </a:t>
            </a:r>
          </a:p>
          <a:p>
            <a:endParaRPr lang="en-GB" dirty="0" smtClean="0"/>
          </a:p>
          <a:p>
            <a:r>
              <a:rPr lang="en-GB" dirty="0" smtClean="0"/>
              <a:t>Preference </a:t>
            </a:r>
            <a:r>
              <a:rPr lang="en-GB" dirty="0"/>
              <a:t>#1: "I strongly PREFER to do well and get approval, but even if I fail, I will accept myself fully</a:t>
            </a:r>
            <a:r>
              <a:rPr lang="en-GB" dirty="0" smtClean="0"/>
              <a:t>,“</a:t>
            </a:r>
          </a:p>
          <a:p>
            <a:endParaRPr lang="en-GB" dirty="0"/>
          </a:p>
          <a:p>
            <a:r>
              <a:rPr lang="en-GB" dirty="0"/>
              <a:t>Preference #2: "I strongly PREFER that you treat me reasonably, kindly, and lovingly, but since I </a:t>
            </a:r>
            <a:r>
              <a:rPr lang="en-GB" dirty="0" smtClean="0"/>
              <a:t>do not </a:t>
            </a:r>
            <a:r>
              <a:rPr lang="en-GB" dirty="0"/>
              <a:t>run the universe, and it's a part of your human nature </a:t>
            </a:r>
            <a:r>
              <a:rPr lang="en-GB" dirty="0" smtClean="0"/>
              <a:t>to, </a:t>
            </a:r>
            <a:r>
              <a:rPr lang="en-GB" dirty="0"/>
              <a:t>I, then, cannot control you</a:t>
            </a:r>
            <a:r>
              <a:rPr lang="en-GB" dirty="0" smtClean="0"/>
              <a:t>,“</a:t>
            </a:r>
          </a:p>
          <a:p>
            <a:endParaRPr lang="en-GB" dirty="0"/>
          </a:p>
          <a:p>
            <a:r>
              <a:rPr lang="en-GB" dirty="0"/>
              <a:t>Preference #3: "I strongly PREFER that life be fair, easy, and hassle-free, and it's very frustrating that it isn't, but I can bear frustration and still considerably enjoy life."</a:t>
            </a:r>
          </a:p>
          <a:p>
            <a:endParaRPr lang="en-GB" dirty="0"/>
          </a:p>
        </p:txBody>
      </p:sp>
    </p:spTree>
    <p:extLst>
      <p:ext uri="{BB962C8B-B14F-4D97-AF65-F5344CB8AC3E}">
        <p14:creationId xmlns:p14="http://schemas.microsoft.com/office/powerpoint/2010/main" val="1231249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sz="half" idx="1"/>
          </p:nvPr>
        </p:nvSpPr>
        <p:spPr/>
        <p:txBody>
          <a:bodyPr>
            <a:normAutofit fontScale="92500" lnSpcReduction="10000"/>
          </a:bodyPr>
          <a:lstStyle/>
          <a:p>
            <a:r>
              <a:rPr lang="en-GB" dirty="0" smtClean="0"/>
              <a:t>Aaron Beck 1921 – Regarded </a:t>
            </a:r>
            <a:r>
              <a:rPr lang="en-GB" dirty="0"/>
              <a:t>as the father of cognitive </a:t>
            </a:r>
            <a:r>
              <a:rPr lang="en-GB" dirty="0" smtClean="0"/>
              <a:t>therapy</a:t>
            </a:r>
          </a:p>
          <a:p>
            <a:endParaRPr lang="en-GB" dirty="0" smtClean="0"/>
          </a:p>
          <a:p>
            <a:r>
              <a:rPr lang="en-GB" dirty="0" smtClean="0"/>
              <a:t>Beck </a:t>
            </a:r>
            <a:r>
              <a:rPr lang="en-GB" dirty="0"/>
              <a:t>spent most of his career studying </a:t>
            </a:r>
            <a:r>
              <a:rPr lang="en-GB" dirty="0" smtClean="0"/>
              <a:t>psychoanalysis</a:t>
            </a:r>
          </a:p>
          <a:p>
            <a:endParaRPr lang="en-GB" dirty="0"/>
          </a:p>
          <a:p>
            <a:r>
              <a:rPr lang="en-GB" dirty="0" smtClean="0"/>
              <a:t>Beck's </a:t>
            </a:r>
            <a:r>
              <a:rPr lang="en-GB" dirty="0"/>
              <a:t>research deviated significantly from traditional psychoanalytic </a:t>
            </a:r>
            <a:r>
              <a:rPr lang="en-GB" dirty="0" smtClean="0"/>
              <a:t>methods</a:t>
            </a:r>
          </a:p>
          <a:p>
            <a:endParaRPr lang="en-GB" dirty="0" smtClean="0"/>
          </a:p>
          <a:p>
            <a:r>
              <a:rPr lang="en-GB" dirty="0"/>
              <a:t>F</a:t>
            </a:r>
            <a:r>
              <a:rPr lang="en-GB" dirty="0" smtClean="0"/>
              <a:t>ocusing </a:t>
            </a:r>
            <a:r>
              <a:rPr lang="en-GB" dirty="0"/>
              <a:t>instead on distorted thoughts that led to problematic </a:t>
            </a:r>
            <a:r>
              <a:rPr lang="en-GB" dirty="0" smtClean="0"/>
              <a:t>behaviours</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54675" y="3121772"/>
            <a:ext cx="4395788" cy="2068606"/>
          </a:xfrm>
        </p:spPr>
      </p:pic>
    </p:spTree>
    <p:extLst>
      <p:ext uri="{BB962C8B-B14F-4D97-AF65-F5344CB8AC3E}">
        <p14:creationId xmlns:p14="http://schemas.microsoft.com/office/powerpoint/2010/main" val="3695519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0" y="1461154"/>
            <a:ext cx="12192000" cy="5396845"/>
          </a:xfrm>
        </p:spPr>
        <p:txBody>
          <a:bodyPr>
            <a:normAutofit/>
          </a:bodyPr>
          <a:lstStyle/>
          <a:p>
            <a:r>
              <a:rPr lang="en-GB" dirty="0" smtClean="0"/>
              <a:t>Beck, </a:t>
            </a:r>
            <a:r>
              <a:rPr lang="en-GB" dirty="0"/>
              <a:t>set out to empirically demonstrate the psychoanalytic theory that depression is anger turned inward</a:t>
            </a:r>
          </a:p>
          <a:p>
            <a:endParaRPr lang="en-GB" dirty="0"/>
          </a:p>
          <a:p>
            <a:r>
              <a:rPr lang="en-GB" dirty="0"/>
              <a:t>In attempting to provide empirical support for certain psychodynamic formulations of depression, found some anomalies inconsistent with the psychoanalytic mode</a:t>
            </a:r>
          </a:p>
          <a:p>
            <a:endParaRPr lang="en-GB" dirty="0" smtClean="0"/>
          </a:p>
          <a:p>
            <a:r>
              <a:rPr lang="en-GB" dirty="0" smtClean="0"/>
              <a:t>Specifically</a:t>
            </a:r>
            <a:r>
              <a:rPr lang="en-GB" dirty="0"/>
              <a:t>, the psychoanalytic </a:t>
            </a:r>
            <a:r>
              <a:rPr lang="en-GB" dirty="0" smtClean="0"/>
              <a:t>concept that </a:t>
            </a:r>
            <a:r>
              <a:rPr lang="en-GB" dirty="0"/>
              <a:t>depressed patients manifest </a:t>
            </a:r>
            <a:r>
              <a:rPr lang="en-GB" dirty="0" smtClean="0"/>
              <a:t>hostility</a:t>
            </a:r>
            <a:r>
              <a:rPr lang="en-GB" dirty="0"/>
              <a:t>, expressed as </a:t>
            </a:r>
            <a:r>
              <a:rPr lang="en-GB" dirty="0" smtClean="0"/>
              <a:t>masochism </a:t>
            </a:r>
            <a:r>
              <a:rPr lang="en-GB" dirty="0"/>
              <a:t>or a </a:t>
            </a:r>
            <a:r>
              <a:rPr lang="en-GB" dirty="0" smtClean="0"/>
              <a:t>need </a:t>
            </a:r>
            <a:r>
              <a:rPr lang="en-GB" dirty="0"/>
              <a:t>to </a:t>
            </a:r>
            <a:r>
              <a:rPr lang="en-GB" dirty="0" smtClean="0"/>
              <a:t>suffer</a:t>
            </a:r>
          </a:p>
          <a:p>
            <a:endParaRPr lang="en-GB" dirty="0" smtClean="0"/>
          </a:p>
          <a:p>
            <a:r>
              <a:rPr lang="en-GB" dirty="0" smtClean="0"/>
              <a:t>Yet</a:t>
            </a:r>
            <a:r>
              <a:rPr lang="en-GB" dirty="0"/>
              <a:t>, in response to success experiences (graded task assignments in a laboratory </a:t>
            </a:r>
            <a:r>
              <a:rPr lang="en-GB" dirty="0" smtClean="0"/>
              <a:t>setting)</a:t>
            </a:r>
          </a:p>
          <a:p>
            <a:endParaRPr lang="en-GB" dirty="0" smtClean="0"/>
          </a:p>
          <a:p>
            <a:r>
              <a:rPr lang="en-GB" dirty="0" smtClean="0"/>
              <a:t>Depressed </a:t>
            </a:r>
            <a:r>
              <a:rPr lang="en-GB" dirty="0"/>
              <a:t>patients appeared to improve rather than to resist such experiences.</a:t>
            </a:r>
          </a:p>
        </p:txBody>
      </p:sp>
    </p:spTree>
    <p:extLst>
      <p:ext uri="{BB962C8B-B14F-4D97-AF65-F5344CB8AC3E}">
        <p14:creationId xmlns:p14="http://schemas.microsoft.com/office/powerpoint/2010/main" val="3795509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0" y="1480008"/>
            <a:ext cx="12192000" cy="5377991"/>
          </a:xfrm>
        </p:spPr>
        <p:txBody>
          <a:bodyPr>
            <a:normAutofit/>
          </a:bodyPr>
          <a:lstStyle/>
          <a:p>
            <a:r>
              <a:rPr lang="en-GB" dirty="0" smtClean="0"/>
              <a:t>1960’s Beck made </a:t>
            </a:r>
            <a:r>
              <a:rPr lang="en-GB" dirty="0"/>
              <a:t>the Beck Depression </a:t>
            </a:r>
            <a:r>
              <a:rPr lang="en-GB" dirty="0" smtClean="0"/>
              <a:t>Inventory</a:t>
            </a:r>
          </a:p>
          <a:p>
            <a:endParaRPr lang="en-GB" dirty="0" smtClean="0"/>
          </a:p>
          <a:p>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2059756"/>
            <a:ext cx="10039547" cy="4798243"/>
          </a:xfrm>
          <a:prstGeom prst="rect">
            <a:avLst/>
          </a:prstGeom>
        </p:spPr>
      </p:pic>
    </p:spTree>
    <p:extLst>
      <p:ext uri="{BB962C8B-B14F-4D97-AF65-F5344CB8AC3E}">
        <p14:creationId xmlns:p14="http://schemas.microsoft.com/office/powerpoint/2010/main" val="12659029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p:txBody>
          <a:bodyPr>
            <a:normAutofit lnSpcReduction="10000"/>
          </a:bodyPr>
          <a:lstStyle/>
          <a:p>
            <a:r>
              <a:rPr lang="en-GB" dirty="0"/>
              <a:t>The tool not only captures changes in mood, but it also taps changes in motivation, physical functioning, and cognitive features of depression</a:t>
            </a:r>
          </a:p>
          <a:p>
            <a:endParaRPr lang="en-GB" dirty="0"/>
          </a:p>
          <a:p>
            <a:r>
              <a:rPr lang="en-GB" dirty="0"/>
              <a:t>His empirical observation led him to see depression as a thinking disorder</a:t>
            </a:r>
          </a:p>
          <a:p>
            <a:endParaRPr lang="en-GB" dirty="0"/>
          </a:p>
          <a:p>
            <a:r>
              <a:rPr lang="en-GB" dirty="0"/>
              <a:t>His observations and clinical findings were published in 1967</a:t>
            </a:r>
          </a:p>
          <a:p>
            <a:endParaRPr lang="en-GB" dirty="0"/>
          </a:p>
          <a:p>
            <a:r>
              <a:rPr lang="en-GB" dirty="0"/>
              <a:t>Depression: Clinical, Experimental, and Theoretical Aspects, and was later republished as Depression: Causes and Treatment.</a:t>
            </a:r>
          </a:p>
          <a:p>
            <a:endParaRPr lang="en-GB" dirty="0"/>
          </a:p>
        </p:txBody>
      </p:sp>
    </p:spTree>
    <p:extLst>
      <p:ext uri="{BB962C8B-B14F-4D97-AF65-F5344CB8AC3E}">
        <p14:creationId xmlns:p14="http://schemas.microsoft.com/office/powerpoint/2010/main" val="34136066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0" y="1825624"/>
            <a:ext cx="12192000" cy="4905113"/>
          </a:xfrm>
        </p:spPr>
        <p:txBody>
          <a:bodyPr>
            <a:normAutofit/>
          </a:bodyPr>
          <a:lstStyle/>
          <a:p>
            <a:r>
              <a:rPr lang="en-GB" dirty="0"/>
              <a:t>Beck </a:t>
            </a:r>
            <a:r>
              <a:rPr lang="en-GB" dirty="0" smtClean="0"/>
              <a:t>also developed international </a:t>
            </a:r>
            <a:r>
              <a:rPr lang="en-GB" dirty="0"/>
              <a:t>renown in the theory and prediction of </a:t>
            </a:r>
            <a:r>
              <a:rPr lang="en-GB" dirty="0" smtClean="0"/>
              <a:t>suicide</a:t>
            </a:r>
          </a:p>
          <a:p>
            <a:endParaRPr lang="en-GB" dirty="0" smtClean="0"/>
          </a:p>
          <a:p>
            <a:r>
              <a:rPr lang="en-GB" dirty="0" smtClean="0"/>
              <a:t>He recognised </a:t>
            </a:r>
            <a:r>
              <a:rPr lang="en-GB" dirty="0"/>
              <a:t>hopelessness as a key cognitive predictor of </a:t>
            </a:r>
            <a:r>
              <a:rPr lang="en-GB" dirty="0" smtClean="0"/>
              <a:t>suicide</a:t>
            </a:r>
          </a:p>
          <a:p>
            <a:endParaRPr lang="en-GB" dirty="0" smtClean="0"/>
          </a:p>
          <a:p>
            <a:r>
              <a:rPr lang="en-GB" dirty="0" smtClean="0"/>
              <a:t>He </a:t>
            </a:r>
            <a:r>
              <a:rPr lang="en-GB" dirty="0"/>
              <a:t>developed and validated a sequence of scales to help measure suicide </a:t>
            </a:r>
            <a:r>
              <a:rPr lang="en-GB" dirty="0" smtClean="0"/>
              <a:t>risk </a:t>
            </a:r>
            <a:r>
              <a:rPr lang="en-GB" dirty="0"/>
              <a:t>including the Beck Hopelessness </a:t>
            </a:r>
            <a:r>
              <a:rPr lang="en-GB" dirty="0" smtClean="0"/>
              <a:t>Scale</a:t>
            </a:r>
          </a:p>
          <a:p>
            <a:endParaRPr lang="en-GB" dirty="0" smtClean="0"/>
          </a:p>
          <a:p>
            <a:r>
              <a:rPr lang="en-GB" dirty="0"/>
              <a:t>The scale measures feelings about the future and is sometimes used to evaluate </a:t>
            </a:r>
            <a:r>
              <a:rPr lang="en-GB" dirty="0" smtClean="0"/>
              <a:t>suicide risk</a:t>
            </a:r>
          </a:p>
          <a:p>
            <a:pPr marL="0" indent="0">
              <a:buNone/>
            </a:pPr>
            <a:endParaRPr lang="en-GB" dirty="0" smtClean="0"/>
          </a:p>
          <a:p>
            <a:r>
              <a:rPr lang="en-GB" dirty="0" smtClean="0"/>
              <a:t>The </a:t>
            </a:r>
            <a:r>
              <a:rPr lang="en-GB" dirty="0"/>
              <a:t>Beck Suicide Intent Scale, and the Beck Scale for Suicidal </a:t>
            </a:r>
            <a:r>
              <a:rPr lang="en-GB" dirty="0" smtClean="0"/>
              <a:t>Ideation</a:t>
            </a:r>
          </a:p>
        </p:txBody>
      </p:sp>
    </p:spTree>
    <p:extLst>
      <p:ext uri="{BB962C8B-B14F-4D97-AF65-F5344CB8AC3E}">
        <p14:creationId xmlns:p14="http://schemas.microsoft.com/office/powerpoint/2010/main" val="711353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179109" y="1825624"/>
            <a:ext cx="12012891" cy="5032375"/>
          </a:xfrm>
        </p:spPr>
        <p:txBody>
          <a:bodyPr>
            <a:normAutofit/>
          </a:bodyPr>
          <a:lstStyle/>
          <a:p>
            <a:r>
              <a:rPr lang="en-GB" dirty="0"/>
              <a:t>A person's core beliefs, according to Beck, can affect mood and overall mental </a:t>
            </a:r>
            <a:r>
              <a:rPr lang="en-GB" dirty="0" smtClean="0"/>
              <a:t>health</a:t>
            </a:r>
            <a:endParaRPr lang="en-GB" dirty="0"/>
          </a:p>
          <a:p>
            <a:endParaRPr lang="en-GB" dirty="0" smtClean="0"/>
          </a:p>
          <a:p>
            <a:r>
              <a:rPr lang="en-GB" dirty="0" smtClean="0"/>
              <a:t>Automatic </a:t>
            </a:r>
            <a:r>
              <a:rPr lang="en-GB" dirty="0"/>
              <a:t>thoughts—such as “I'll fail at that,” or “This will go </a:t>
            </a:r>
            <a:r>
              <a:rPr lang="en-GB" dirty="0" smtClean="0"/>
              <a:t>poorly”</a:t>
            </a:r>
          </a:p>
          <a:p>
            <a:endParaRPr lang="en-GB" dirty="0" smtClean="0"/>
          </a:p>
          <a:p>
            <a:r>
              <a:rPr lang="en-GB" dirty="0" smtClean="0"/>
              <a:t>Reveal </a:t>
            </a:r>
            <a:r>
              <a:rPr lang="en-GB" dirty="0"/>
              <a:t>negative core beliefs that can lead to </a:t>
            </a:r>
            <a:r>
              <a:rPr lang="en-GB" dirty="0" smtClean="0"/>
              <a:t>depression</a:t>
            </a:r>
          </a:p>
          <a:p>
            <a:endParaRPr lang="en-GB" dirty="0" smtClean="0"/>
          </a:p>
          <a:p>
            <a:r>
              <a:rPr lang="en-GB" dirty="0" smtClean="0"/>
              <a:t>CBT </a:t>
            </a:r>
            <a:r>
              <a:rPr lang="en-GB" dirty="0"/>
              <a:t>helps to educate depressed people about their habitual thought patterns </a:t>
            </a:r>
            <a:endParaRPr lang="en-GB" dirty="0" smtClean="0"/>
          </a:p>
          <a:p>
            <a:endParaRPr lang="en-GB" dirty="0"/>
          </a:p>
          <a:p>
            <a:r>
              <a:rPr lang="en-GB" dirty="0" smtClean="0"/>
              <a:t>Helping </a:t>
            </a:r>
            <a:r>
              <a:rPr lang="en-GB" dirty="0"/>
              <a:t>them develop alternative thought patterns, as well as strategies for eliminating unhealthy, automatic </a:t>
            </a:r>
            <a:r>
              <a:rPr lang="en-GB" dirty="0" smtClean="0"/>
              <a:t>thoughts</a:t>
            </a:r>
            <a:endParaRPr lang="en-GB" dirty="0"/>
          </a:p>
        </p:txBody>
      </p:sp>
    </p:spTree>
    <p:extLst>
      <p:ext uri="{BB962C8B-B14F-4D97-AF65-F5344CB8AC3E}">
        <p14:creationId xmlns:p14="http://schemas.microsoft.com/office/powerpoint/2010/main" val="3638938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0" y="1825625"/>
            <a:ext cx="12192000" cy="4961674"/>
          </a:xfrm>
        </p:spPr>
        <p:txBody>
          <a:bodyPr>
            <a:normAutofit/>
          </a:bodyPr>
          <a:lstStyle/>
          <a:p>
            <a:r>
              <a:rPr lang="en-GB" dirty="0" smtClean="0"/>
              <a:t>CBT </a:t>
            </a:r>
            <a:r>
              <a:rPr lang="en-GB" dirty="0"/>
              <a:t>has evolved to encompass a wide variety of </a:t>
            </a:r>
            <a:r>
              <a:rPr lang="en-GB" dirty="0" smtClean="0"/>
              <a:t>disciplines</a:t>
            </a:r>
          </a:p>
          <a:p>
            <a:endParaRPr lang="en-GB" dirty="0" smtClean="0"/>
          </a:p>
          <a:p>
            <a:r>
              <a:rPr lang="en-GB" dirty="0" smtClean="0"/>
              <a:t>Exposure </a:t>
            </a:r>
            <a:r>
              <a:rPr lang="en-GB" dirty="0"/>
              <a:t>therapy, </a:t>
            </a:r>
            <a:r>
              <a:rPr lang="en-GB" dirty="0" smtClean="0"/>
              <a:t>art </a:t>
            </a:r>
            <a:r>
              <a:rPr lang="en-GB" dirty="0"/>
              <a:t>therapy, brief therapy, and </a:t>
            </a:r>
            <a:r>
              <a:rPr lang="en-GB" dirty="0" smtClean="0"/>
              <a:t>others</a:t>
            </a:r>
          </a:p>
          <a:p>
            <a:endParaRPr lang="en-GB" dirty="0" smtClean="0"/>
          </a:p>
          <a:p>
            <a:r>
              <a:rPr lang="en-GB" dirty="0" smtClean="0"/>
              <a:t>CBT </a:t>
            </a:r>
            <a:r>
              <a:rPr lang="en-GB" dirty="0"/>
              <a:t>strives to keep the client aware of the present while enlightened to the </a:t>
            </a:r>
            <a:r>
              <a:rPr lang="en-GB" dirty="0" smtClean="0"/>
              <a:t>past</a:t>
            </a:r>
          </a:p>
          <a:p>
            <a:pPr marL="0" indent="0">
              <a:buNone/>
            </a:pPr>
            <a:r>
              <a:rPr lang="en-GB" dirty="0" smtClean="0"/>
              <a:t> </a:t>
            </a:r>
          </a:p>
          <a:p>
            <a:r>
              <a:rPr lang="en-GB" dirty="0" smtClean="0"/>
              <a:t>Rather </a:t>
            </a:r>
            <a:r>
              <a:rPr lang="en-GB" dirty="0"/>
              <a:t>than reliving past </a:t>
            </a:r>
            <a:r>
              <a:rPr lang="en-GB" dirty="0" smtClean="0"/>
              <a:t>traumas or exploring </a:t>
            </a:r>
            <a:r>
              <a:rPr lang="en-GB" dirty="0"/>
              <a:t>childhood </a:t>
            </a:r>
            <a:r>
              <a:rPr lang="en-GB" dirty="0" smtClean="0"/>
              <a:t>issues</a:t>
            </a:r>
          </a:p>
          <a:p>
            <a:endParaRPr lang="en-GB" dirty="0" smtClean="0"/>
          </a:p>
          <a:p>
            <a:r>
              <a:rPr lang="en-GB" dirty="0" smtClean="0"/>
              <a:t>CBT </a:t>
            </a:r>
            <a:r>
              <a:rPr lang="en-GB" dirty="0"/>
              <a:t>encourages a client to understand how the past affects present </a:t>
            </a:r>
            <a:r>
              <a:rPr lang="en-GB" dirty="0" smtClean="0"/>
              <a:t>behaviours</a:t>
            </a:r>
          </a:p>
        </p:txBody>
      </p:sp>
    </p:spTree>
    <p:extLst>
      <p:ext uri="{BB962C8B-B14F-4D97-AF65-F5344CB8AC3E}">
        <p14:creationId xmlns:p14="http://schemas.microsoft.com/office/powerpoint/2010/main" val="3981093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Rise of the Cognitive Revolution</a:t>
            </a:r>
          </a:p>
        </p:txBody>
      </p:sp>
      <p:sp>
        <p:nvSpPr>
          <p:cNvPr id="3" name="Content Placeholder 2"/>
          <p:cNvSpPr>
            <a:spLocks noGrp="1"/>
          </p:cNvSpPr>
          <p:nvPr>
            <p:ph idx="1"/>
          </p:nvPr>
        </p:nvSpPr>
        <p:spPr>
          <a:xfrm>
            <a:off x="0" y="1825624"/>
            <a:ext cx="12192000" cy="5032375"/>
          </a:xfrm>
        </p:spPr>
        <p:txBody>
          <a:bodyPr/>
          <a:lstStyle/>
          <a:p>
            <a:pPr lvl="0"/>
            <a:r>
              <a:rPr lang="en-GB" dirty="0">
                <a:solidFill>
                  <a:prstClr val="black"/>
                </a:solidFill>
              </a:rPr>
              <a:t>Clients are then able to begin to transform learned reactions that cause problems </a:t>
            </a:r>
            <a:endParaRPr lang="en-GB" dirty="0" smtClean="0">
              <a:solidFill>
                <a:prstClr val="black"/>
              </a:solidFill>
            </a:endParaRPr>
          </a:p>
          <a:p>
            <a:pPr lvl="0"/>
            <a:endParaRPr lang="en-GB" dirty="0">
              <a:solidFill>
                <a:prstClr val="black"/>
              </a:solidFill>
            </a:endParaRPr>
          </a:p>
          <a:p>
            <a:pPr lvl="0"/>
            <a:r>
              <a:rPr lang="en-GB" dirty="0">
                <a:solidFill>
                  <a:prstClr val="black"/>
                </a:solidFill>
              </a:rPr>
              <a:t>CBT works on changing negative thought patterns into healthy ones </a:t>
            </a:r>
            <a:endParaRPr lang="en-GB" dirty="0" smtClean="0">
              <a:solidFill>
                <a:prstClr val="black"/>
              </a:solidFill>
            </a:endParaRPr>
          </a:p>
          <a:p>
            <a:pPr lvl="0"/>
            <a:endParaRPr lang="en-GB" dirty="0">
              <a:solidFill>
                <a:prstClr val="black"/>
              </a:solidFill>
            </a:endParaRPr>
          </a:p>
          <a:p>
            <a:pPr lvl="0"/>
            <a:r>
              <a:rPr lang="en-GB" dirty="0">
                <a:solidFill>
                  <a:prstClr val="black"/>
                </a:solidFill>
              </a:rPr>
              <a:t>Resulting in positive, constructive behaviours. </a:t>
            </a:r>
            <a:endParaRPr lang="en-GB" dirty="0" smtClean="0">
              <a:solidFill>
                <a:prstClr val="black"/>
              </a:solidFill>
            </a:endParaRPr>
          </a:p>
          <a:p>
            <a:pPr lvl="0"/>
            <a:endParaRPr lang="en-GB" dirty="0">
              <a:solidFill>
                <a:prstClr val="black"/>
              </a:solidFill>
            </a:endParaRPr>
          </a:p>
          <a:p>
            <a:pPr lvl="0"/>
            <a:r>
              <a:rPr lang="en-GB" dirty="0">
                <a:solidFill>
                  <a:prstClr val="black"/>
                </a:solidFill>
              </a:rPr>
              <a:t>Key is recognising and understanding the thought process and stopping it before it starts. </a:t>
            </a:r>
          </a:p>
          <a:p>
            <a:endParaRPr lang="en-GB" dirty="0"/>
          </a:p>
        </p:txBody>
      </p:sp>
    </p:spTree>
    <p:extLst>
      <p:ext uri="{BB962C8B-B14F-4D97-AF65-F5344CB8AC3E}">
        <p14:creationId xmlns:p14="http://schemas.microsoft.com/office/powerpoint/2010/main" val="21780438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a:t>
            </a:r>
            <a:endParaRPr lang="en-GB" dirty="0"/>
          </a:p>
        </p:txBody>
      </p:sp>
      <p:sp>
        <p:nvSpPr>
          <p:cNvPr id="3" name="Content Placeholder 2"/>
          <p:cNvSpPr>
            <a:spLocks noGrp="1"/>
          </p:cNvSpPr>
          <p:nvPr>
            <p:ph idx="1"/>
          </p:nvPr>
        </p:nvSpPr>
        <p:spPr>
          <a:xfrm>
            <a:off x="0" y="1432874"/>
            <a:ext cx="11353800" cy="5269583"/>
          </a:xfrm>
        </p:spPr>
        <p:txBody>
          <a:bodyPr>
            <a:normAutofit/>
          </a:bodyPr>
          <a:lstStyle/>
          <a:p>
            <a:r>
              <a:rPr lang="en-GB" altLang="en-US" dirty="0"/>
              <a:t>The Rise of </a:t>
            </a:r>
            <a:r>
              <a:rPr lang="en-GB" altLang="en-US" dirty="0" smtClean="0"/>
              <a:t>Psychotherapy</a:t>
            </a:r>
          </a:p>
          <a:p>
            <a:r>
              <a:rPr lang="en-GB" dirty="0"/>
              <a:t>Emmanuel Church Healing </a:t>
            </a:r>
            <a:r>
              <a:rPr lang="en-GB" dirty="0" smtClean="0"/>
              <a:t>Movement</a:t>
            </a:r>
          </a:p>
          <a:p>
            <a:r>
              <a:rPr lang="en-GB" dirty="0"/>
              <a:t>Arrival of </a:t>
            </a:r>
            <a:r>
              <a:rPr lang="en-GB" dirty="0" smtClean="0"/>
              <a:t>Freud</a:t>
            </a:r>
          </a:p>
          <a:p>
            <a:r>
              <a:rPr lang="en-GB" dirty="0"/>
              <a:t>Rise of Psychoanalysis in </a:t>
            </a:r>
            <a:r>
              <a:rPr lang="en-GB" dirty="0" smtClean="0"/>
              <a:t>America</a:t>
            </a:r>
          </a:p>
          <a:p>
            <a:r>
              <a:rPr lang="en-GB" dirty="0"/>
              <a:t>The Fall of </a:t>
            </a:r>
            <a:r>
              <a:rPr lang="en-GB" dirty="0" smtClean="0"/>
              <a:t>Psychoanalysis</a:t>
            </a:r>
          </a:p>
          <a:p>
            <a:r>
              <a:rPr lang="en-GB" dirty="0"/>
              <a:t>R</a:t>
            </a:r>
            <a:r>
              <a:rPr lang="en-GB" dirty="0" smtClean="0"/>
              <a:t>ise of </a:t>
            </a:r>
            <a:r>
              <a:rPr lang="en-GB" dirty="0"/>
              <a:t>the cognitive </a:t>
            </a:r>
            <a:r>
              <a:rPr lang="en-GB" dirty="0" smtClean="0"/>
              <a:t>revolution</a:t>
            </a:r>
          </a:p>
          <a:p>
            <a:r>
              <a:rPr lang="en-GB" dirty="0" smtClean="0"/>
              <a:t>Key Theorists</a:t>
            </a:r>
            <a:endParaRPr lang="en-GB" dirty="0"/>
          </a:p>
          <a:p>
            <a:r>
              <a:rPr lang="en-GB" dirty="0" smtClean="0"/>
              <a:t>Albert Ellis</a:t>
            </a:r>
          </a:p>
          <a:p>
            <a:r>
              <a:rPr lang="en-GB" dirty="0" smtClean="0"/>
              <a:t>Aaron Beck</a:t>
            </a:r>
          </a:p>
          <a:p>
            <a:endParaRPr lang="en-GB" altLang="en-US"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1319" y="1432874"/>
            <a:ext cx="5928090" cy="4031973"/>
          </a:xfrm>
          <a:prstGeom prst="rect">
            <a:avLst/>
          </a:prstGeom>
        </p:spPr>
      </p:pic>
    </p:spTree>
    <p:extLst>
      <p:ext uri="{BB962C8B-B14F-4D97-AF65-F5344CB8AC3E}">
        <p14:creationId xmlns:p14="http://schemas.microsoft.com/office/powerpoint/2010/main" val="191863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89716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TotalTime>
  <Words>1583</Words>
  <Application>Microsoft Office PowerPoint</Application>
  <PresentationFormat>Widescreen</PresentationFormat>
  <Paragraphs>244</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Century Gothic</vt:lpstr>
      <vt:lpstr>Wingdings 3</vt:lpstr>
      <vt:lpstr>Ion</vt:lpstr>
      <vt:lpstr>PowerPoint Presentation</vt:lpstr>
      <vt:lpstr>PowerPoint Presentation</vt:lpstr>
      <vt:lpstr>The Rise and Fall of Psychoanalysis  in America &amp;  The Cognitive Revolution</vt:lpstr>
      <vt:lpstr>The Rise of Psychotherapy</vt:lpstr>
      <vt:lpstr>Emmanuel Church Healing Movement</vt:lpstr>
      <vt:lpstr>Emmanuel Church Healing Movement</vt:lpstr>
      <vt:lpstr>Freud Arrives</vt:lpstr>
      <vt:lpstr>Arrival of Freud</vt:lpstr>
      <vt:lpstr>Rise of Psychoanalysis in America</vt:lpstr>
      <vt:lpstr>Rise of Psychoanalysis America</vt:lpstr>
      <vt:lpstr>The Fall of Psychoanalysis</vt:lpstr>
      <vt:lpstr>The Fall of Psychoanalysis</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Rise of the Cognitive Revolution</vt:lpstr>
      <vt:lpstr>Recap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cp:revision>
  <dcterms:created xsi:type="dcterms:W3CDTF">2018-03-19T13:33:52Z</dcterms:created>
  <dcterms:modified xsi:type="dcterms:W3CDTF">2018-03-19T13:43:55Z</dcterms:modified>
</cp:coreProperties>
</file>