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43"/>
  </p:notesMasterIdLst>
  <p:sldIdLst>
    <p:sldId id="566" r:id="rId2"/>
    <p:sldId id="567" r:id="rId3"/>
    <p:sldId id="572" r:id="rId4"/>
    <p:sldId id="573" r:id="rId5"/>
    <p:sldId id="574" r:id="rId6"/>
    <p:sldId id="575" r:id="rId7"/>
    <p:sldId id="261" r:id="rId8"/>
    <p:sldId id="291" r:id="rId9"/>
    <p:sldId id="489" r:id="rId10"/>
    <p:sldId id="266" r:id="rId11"/>
    <p:sldId id="577" r:id="rId12"/>
    <p:sldId id="578" r:id="rId13"/>
    <p:sldId id="307" r:id="rId14"/>
    <p:sldId id="579" r:id="rId15"/>
    <p:sldId id="570" r:id="rId16"/>
    <p:sldId id="582" r:id="rId17"/>
    <p:sldId id="581" r:id="rId18"/>
    <p:sldId id="580" r:id="rId19"/>
    <p:sldId id="501" r:id="rId20"/>
    <p:sldId id="544" r:id="rId21"/>
    <p:sldId id="271" r:id="rId22"/>
    <p:sldId id="545" r:id="rId23"/>
    <p:sldId id="272" r:id="rId24"/>
    <p:sldId id="546" r:id="rId25"/>
    <p:sldId id="540" r:id="rId26"/>
    <p:sldId id="317" r:id="rId27"/>
    <p:sldId id="485" r:id="rId28"/>
    <p:sldId id="483" r:id="rId29"/>
    <p:sldId id="522" r:id="rId30"/>
    <p:sldId id="523" r:id="rId31"/>
    <p:sldId id="524" r:id="rId32"/>
    <p:sldId id="525" r:id="rId33"/>
    <p:sldId id="526" r:id="rId34"/>
    <p:sldId id="527" r:id="rId35"/>
    <p:sldId id="520" r:id="rId36"/>
    <p:sldId id="486" r:id="rId37"/>
    <p:sldId id="491" r:id="rId38"/>
    <p:sldId id="543" r:id="rId39"/>
    <p:sldId id="528" r:id="rId40"/>
    <p:sldId id="564" r:id="rId41"/>
    <p:sldId id="492" r:id="rId4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9176"/>
    <p:restoredTop sz="94618"/>
  </p:normalViewPr>
  <p:slideViewPr>
    <p:cSldViewPr snapToGrid="0" snapToObjects="1">
      <p:cViewPr varScale="1">
        <p:scale>
          <a:sx n="86" d="100"/>
          <a:sy n="86" d="100"/>
        </p:scale>
        <p:origin x="232" y="4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D4489-BEA3-9445-89B8-7E61889D9FF8}" type="datetimeFigureOut">
              <a:rPr lang="en-US" smtClean="0"/>
              <a:t>10/2/20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EE96D0-8398-2C4F-812E-96D68A927E4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04370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8AED8A-F357-D24F-B67B-0021F2FF37E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85384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A76D05-421B-4F27-B83C-F1936FBD3907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48202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Or you can increase the level by changing the goal posts!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2D3D2A-5AB6-B146-ADD0-F24AA7B5D14E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70890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Please, don’t think of these as activities for Foundation Phase only as there are really good resources out there to use with KS2 pupils as well.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2D3D2A-5AB6-B146-ADD0-F24AA7B5D14E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96547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7EF1C-84CE-734F-B0CE-86AACA69EFF1}" type="datetimeFigureOut">
              <a:rPr lang="en-US" smtClean="0"/>
              <a:t>10/2/20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0F8CF1E1-D110-C94F-8A33-3CEC5DA7621E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401625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7EF1C-84CE-734F-B0CE-86AACA69EFF1}" type="datetimeFigureOut">
              <a:rPr lang="en-US" smtClean="0"/>
              <a:t>10/2/20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8CF1E1-D110-C94F-8A33-3CEC5DA7621E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954212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7EF1C-84CE-734F-B0CE-86AACA69EFF1}" type="datetimeFigureOut">
              <a:rPr lang="en-US" smtClean="0"/>
              <a:t>10/2/20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8CF1E1-D110-C94F-8A33-3CEC5DA7621E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41100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7EF1C-84CE-734F-B0CE-86AACA69EFF1}" type="datetimeFigureOut">
              <a:rPr lang="en-US" smtClean="0"/>
              <a:t>10/2/20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8CF1E1-D110-C94F-8A33-3CEC5DA7621E}" type="slidenum">
              <a:rPr lang="en-US" smtClean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547643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7EF1C-84CE-734F-B0CE-86AACA69EFF1}" type="datetimeFigureOut">
              <a:rPr lang="en-US" smtClean="0"/>
              <a:t>10/2/20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8CF1E1-D110-C94F-8A33-3CEC5DA7621E}" type="slidenum">
              <a:rPr lang="en-US" smtClean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547016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7EF1C-84CE-734F-B0CE-86AACA69EFF1}" type="datetimeFigureOut">
              <a:rPr lang="en-US" smtClean="0"/>
              <a:t>10/2/20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8CF1E1-D110-C94F-8A33-3CEC5DA7621E}" type="slidenum">
              <a:rPr lang="en-US" smtClean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935618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7EF1C-84CE-734F-B0CE-86AACA69EFF1}" type="datetimeFigureOut">
              <a:rPr lang="en-US" smtClean="0"/>
              <a:t>10/2/20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8CF1E1-D110-C94F-8A33-3CEC5DA762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25067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7EF1C-84CE-734F-B0CE-86AACA69EFF1}" type="datetimeFigureOut">
              <a:rPr lang="en-US" smtClean="0"/>
              <a:t>10/2/20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8CF1E1-D110-C94F-8A33-3CEC5DA7621E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84097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6297EF1C-84CE-734F-B0CE-86AACA69EFF1}" type="datetimeFigureOut">
              <a:rPr lang="en-US" smtClean="0"/>
              <a:t>10/2/20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8CF1E1-D110-C94F-8A33-3CEC5DA7621E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315907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7EF1C-84CE-734F-B0CE-86AACA69EFF1}" type="datetimeFigureOut">
              <a:rPr lang="en-US" smtClean="0"/>
              <a:t>10/2/20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8CF1E1-D110-C94F-8A33-3CEC5DA7621E}" type="slidenum">
              <a:rPr lang="en-US" smtClean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410107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7EF1C-84CE-734F-B0CE-86AACA69EFF1}" type="datetimeFigureOut">
              <a:rPr lang="en-US" smtClean="0"/>
              <a:t>10/2/20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8CF1E1-D110-C94F-8A33-3CEC5DA7621E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891280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10/2/20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1795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97EF1C-84CE-734F-B0CE-86AACA69EFF1}" type="datetimeFigureOut">
              <a:rPr lang="en-US" smtClean="0"/>
              <a:t>10/2/20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0F8CF1E1-D110-C94F-8A33-3CEC5DA7621E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465706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tif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12.xml"/><Relationship Id="rId4" Type="http://schemas.openxmlformats.org/officeDocument/2006/relationships/hyperlink" Target="https://whiteboard.fi/b7u95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CET:Cwrs%20Sylfaen%202014:Taflen%20Cenedl%20Enwau%20W10.docx!OLE_LINK1" TargetMode="Externa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tiff"/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tif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tiff"/><Relationship Id="rId2" Type="http://schemas.openxmlformats.org/officeDocument/2006/relationships/image" Target="../media/image14.tif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6.tiff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oleObject" Target="CET:Cwrs%20Sylfaen%202014:Taflen%20Cenedl%20Enwau%20W10.docx!OLE_LINK1" TargetMode="Externa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7.tiff"/><Relationship Id="rId4" Type="http://schemas.openxmlformats.org/officeDocument/2006/relationships/image" Target="../media/image6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tiff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tif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tif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tif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tif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tiff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tiff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audio" Target="../media/media6.m4a"/><Relationship Id="rId13" Type="http://schemas.microsoft.com/office/2007/relationships/media" Target="../media/media9.m4a"/><Relationship Id="rId18" Type="http://schemas.openxmlformats.org/officeDocument/2006/relationships/image" Target="../media/image21.png"/><Relationship Id="rId3" Type="http://schemas.microsoft.com/office/2007/relationships/media" Target="../media/media4.m4a"/><Relationship Id="rId7" Type="http://schemas.microsoft.com/office/2007/relationships/media" Target="../media/media6.m4a"/><Relationship Id="rId12" Type="http://schemas.openxmlformats.org/officeDocument/2006/relationships/audio" Target="../media/media8.m4a"/><Relationship Id="rId17" Type="http://schemas.openxmlformats.org/officeDocument/2006/relationships/slideLayout" Target="../slideLayouts/slideLayout7.xml"/><Relationship Id="rId2" Type="http://schemas.openxmlformats.org/officeDocument/2006/relationships/audio" Target="../media/media3.m4a"/><Relationship Id="rId16" Type="http://schemas.openxmlformats.org/officeDocument/2006/relationships/audio" Target="../media/media10.m4a"/><Relationship Id="rId1" Type="http://schemas.microsoft.com/office/2007/relationships/media" Target="../media/media3.m4a"/><Relationship Id="rId6" Type="http://schemas.openxmlformats.org/officeDocument/2006/relationships/audio" Target="../media/media5.m4a"/><Relationship Id="rId11" Type="http://schemas.microsoft.com/office/2007/relationships/media" Target="../media/media8.m4a"/><Relationship Id="rId5" Type="http://schemas.microsoft.com/office/2007/relationships/media" Target="../media/media5.m4a"/><Relationship Id="rId15" Type="http://schemas.microsoft.com/office/2007/relationships/media" Target="../media/media10.m4a"/><Relationship Id="rId10" Type="http://schemas.openxmlformats.org/officeDocument/2006/relationships/audio" Target="../media/media7.m4a"/><Relationship Id="rId4" Type="http://schemas.openxmlformats.org/officeDocument/2006/relationships/audio" Target="../media/media4.m4a"/><Relationship Id="rId9" Type="http://schemas.microsoft.com/office/2007/relationships/media" Target="../media/media7.m4a"/><Relationship Id="rId14" Type="http://schemas.openxmlformats.org/officeDocument/2006/relationships/audio" Target="../media/media9.m4a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21.png"/><Relationship Id="rId4" Type="http://schemas.openxmlformats.org/officeDocument/2006/relationships/image" Target="../media/image26.tiff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21.png"/><Relationship Id="rId4" Type="http://schemas.openxmlformats.org/officeDocument/2006/relationships/image" Target="../media/image26.tiff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21.png"/><Relationship Id="rId4" Type="http://schemas.openxmlformats.org/officeDocument/2006/relationships/image" Target="../media/image26.tiff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21.png"/><Relationship Id="rId4" Type="http://schemas.openxmlformats.org/officeDocument/2006/relationships/image" Target="../media/image26.tiff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21.png"/><Relationship Id="rId4" Type="http://schemas.openxmlformats.org/officeDocument/2006/relationships/image" Target="../media/image26.tiff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5" Type="http://schemas.openxmlformats.org/officeDocument/2006/relationships/image" Target="../media/image21.png"/><Relationship Id="rId4" Type="http://schemas.openxmlformats.org/officeDocument/2006/relationships/image" Target="../media/image26.tiff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5" Type="http://schemas.openxmlformats.org/officeDocument/2006/relationships/image" Target="../media/image21.png"/><Relationship Id="rId4" Type="http://schemas.openxmlformats.org/officeDocument/2006/relationships/image" Target="../media/image26.tiff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hyperlink" Target="https://forms.office.com/Pages/ResponsePage.aspx?id=-REPTm4EBUWcuNshUjEeIWMJ-HPzQ8xBtikfUmIurHZUMEpHTklHM0pBUlc3NEpWTkNLSUY0SDBKNC4u" TargetMode="External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tiff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tiff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98C23-9D8C-4446-BE17-A73B1E48D74F}"/>
              </a:ext>
            </a:extLst>
          </p:cNvPr>
          <p:cNvSpPr txBox="1">
            <a:spLocks/>
          </p:cNvSpPr>
          <p:nvPr/>
        </p:nvSpPr>
        <p:spPr>
          <a:xfrm>
            <a:off x="1002056" y="229249"/>
            <a:ext cx="9712837" cy="226610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800" b="1" cap="all" dirty="0">
                <a:solidFill>
                  <a:srgbClr val="FF0000"/>
                </a:solidFill>
                <a:latin typeface="Segoe Script" panose="020B0804020000000003" pitchFamily="34" charset="0"/>
                <a:ea typeface="Ayuthaya" pitchFamily="2" charset="-34"/>
                <a:cs typeface="Ayuthaya" pitchFamily="2" charset="-34"/>
              </a:rPr>
              <a:t>Y </a:t>
            </a:r>
            <a:r>
              <a:rPr lang="en-US" sz="8800" b="1" cap="all" dirty="0" err="1">
                <a:solidFill>
                  <a:srgbClr val="FF0000"/>
                </a:solidFill>
                <a:latin typeface="Segoe Script" panose="020B0804020000000003" pitchFamily="34" charset="0"/>
                <a:ea typeface="Ayuthaya" pitchFamily="2" charset="-34"/>
                <a:cs typeface="Ayuthaya" pitchFamily="2" charset="-34"/>
              </a:rPr>
              <a:t>Gymraeg</a:t>
            </a:r>
            <a:endParaRPr lang="en-US" sz="8800" b="1" cap="all" dirty="0">
              <a:solidFill>
                <a:srgbClr val="FF0000"/>
              </a:solidFill>
              <a:latin typeface="Segoe Script" panose="020B0804020000000003" pitchFamily="34" charset="0"/>
              <a:ea typeface="Ayuthaya" pitchFamily="2" charset="-34"/>
              <a:cs typeface="Ayuthaya" pitchFamily="2" charset="-34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B.A. </a:t>
            </a:r>
            <a:r>
              <a:rPr lang="en-US" sz="4400" b="1" cap="all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AddysG</a:t>
            </a:r>
            <a:r>
              <a:rPr lang="en-US" sz="44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3b </a:t>
            </a:r>
            <a:r>
              <a:rPr lang="en-US" sz="16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</a:t>
            </a:r>
            <a:endParaRPr lang="en-US" sz="5400" b="1" cap="all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ED56267-21D4-EC43-A714-9CE239FF8FD9}"/>
              </a:ext>
            </a:extLst>
          </p:cNvPr>
          <p:cNvSpPr txBox="1">
            <a:spLocks/>
          </p:cNvSpPr>
          <p:nvPr/>
        </p:nvSpPr>
        <p:spPr>
          <a:xfrm>
            <a:off x="2678737" y="5110704"/>
            <a:ext cx="6666740" cy="1081975"/>
          </a:xfrm>
          <a:prstGeom prst="rect">
            <a:avLst/>
          </a:prstGeom>
        </p:spPr>
        <p:txBody>
          <a:bodyPr anchor="t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spcAft>
                <a:spcPts val="600"/>
              </a:spcAft>
            </a:pP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Dydd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 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Iau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, 1af o 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Hydref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, 2020</a:t>
            </a:r>
          </a:p>
          <a:p>
            <a:pPr algn="ctr">
              <a:spcAft>
                <a:spcPts val="600"/>
              </a:spcAft>
            </a:pP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1.10.2020</a:t>
            </a:r>
            <a:endParaRPr lang="en-US" sz="3600" b="1" kern="0" dirty="0">
              <a:solidFill>
                <a:schemeClr val="tx1"/>
              </a:solidFill>
              <a:latin typeface="American Typewriter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4A33D40-BDCB-3B41-B047-F11EF13385F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73" t="19687" r="736" b="30368"/>
          <a:stretch/>
        </p:blipFill>
        <p:spPr>
          <a:xfrm>
            <a:off x="4047159" y="2665841"/>
            <a:ext cx="3622629" cy="2147455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5" name="6-Point Star 4">
            <a:extLst>
              <a:ext uri="{FF2B5EF4-FFF2-40B4-BE49-F238E27FC236}">
                <a16:creationId xmlns:a16="http://schemas.microsoft.com/office/drawing/2014/main" id="{E4FFBF73-F58C-C445-8285-9D920FB109F5}"/>
              </a:ext>
            </a:extLst>
          </p:cNvPr>
          <p:cNvSpPr/>
          <p:nvPr/>
        </p:nvSpPr>
        <p:spPr>
          <a:xfrm>
            <a:off x="8741962" y="1725134"/>
            <a:ext cx="3097824" cy="345869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4159790-7F13-CC46-AA1D-0607A78B1EAB}"/>
              </a:ext>
            </a:extLst>
          </p:cNvPr>
          <p:cNvSpPr txBox="1"/>
          <p:nvPr/>
        </p:nvSpPr>
        <p:spPr>
          <a:xfrm>
            <a:off x="9345477" y="2792759"/>
            <a:ext cx="189079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/>
              <a:t>Darlith</a:t>
            </a:r>
            <a:endParaRPr lang="en-US" sz="4000" b="1" dirty="0"/>
          </a:p>
          <a:p>
            <a:pPr algn="ctr"/>
            <a:r>
              <a:rPr lang="en-US" sz="4000" b="1" dirty="0"/>
              <a:t>2</a:t>
            </a:r>
            <a:endParaRPr lang="en-US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7A3C4D8-29FC-8E40-B887-093F9FA3B1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806" y="6095339"/>
            <a:ext cx="3606800" cy="5588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FC4D6E3-2D6A-694C-B741-96C2C194F902}"/>
              </a:ext>
            </a:extLst>
          </p:cNvPr>
          <p:cNvSpPr txBox="1"/>
          <p:nvPr/>
        </p:nvSpPr>
        <p:spPr>
          <a:xfrm>
            <a:off x="8592350" y="6284807"/>
            <a:ext cx="3397046" cy="46166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n.evans@uwtsd.ac.uk</a:t>
            </a:r>
            <a:endParaRPr 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15797136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E5711-6209-41AE-A70C-E8BB5C3EB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2496" y="160812"/>
            <a:ext cx="8595360" cy="1912294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en-GB" sz="4400" b="1" dirty="0">
                <a:latin typeface="+mj-lt"/>
              </a:rPr>
              <a:t>Heddiw, </a:t>
            </a:r>
            <a:r>
              <a:rPr lang="en-GB" sz="4400" b="1" dirty="0" err="1">
                <a:latin typeface="+mj-lt"/>
              </a:rPr>
              <a:t>fe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fyddwn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ni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yn</a:t>
            </a:r>
            <a:r>
              <a:rPr lang="en-GB" sz="4400" b="1" dirty="0">
                <a:latin typeface="+mj-lt"/>
              </a:rPr>
              <a:t>…</a:t>
            </a:r>
            <a:br>
              <a:rPr lang="en-GB" sz="4400" b="1" dirty="0">
                <a:latin typeface="+mj-lt"/>
              </a:rPr>
            </a:br>
            <a:br>
              <a:rPr lang="en-GB" sz="4400" b="1" dirty="0">
                <a:latin typeface="+mj-lt"/>
              </a:rPr>
            </a:br>
            <a:r>
              <a:rPr lang="en-GB" sz="4400" b="1" dirty="0">
                <a:latin typeface="+mj-lt"/>
              </a:rPr>
              <a:t>Today we will…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536E36-6D9E-904D-B7B7-807A48CD57DA}"/>
              </a:ext>
            </a:extLst>
          </p:cNvPr>
          <p:cNvSpPr txBox="1"/>
          <p:nvPr/>
        </p:nvSpPr>
        <p:spPr>
          <a:xfrm>
            <a:off x="233651" y="2251022"/>
            <a:ext cx="5687464" cy="2985433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 err="1">
                <a:solidFill>
                  <a:srgbClr val="FF0000"/>
                </a:solidFill>
              </a:rPr>
              <a:t>edrych</a:t>
            </a:r>
            <a:r>
              <a:rPr lang="en-US" sz="3200" dirty="0">
                <a:solidFill>
                  <a:srgbClr val="FF0000"/>
                </a:solidFill>
              </a:rPr>
              <a:t> </a:t>
            </a:r>
            <a:r>
              <a:rPr lang="en-US" sz="3200" dirty="0" err="1">
                <a:solidFill>
                  <a:srgbClr val="FF0000"/>
                </a:solidFill>
              </a:rPr>
              <a:t>ar</a:t>
            </a:r>
            <a:r>
              <a:rPr lang="en-US" sz="3200" dirty="0">
                <a:solidFill>
                  <a:srgbClr val="FF0000"/>
                </a:solidFill>
              </a:rPr>
              <a:t> </a:t>
            </a:r>
            <a:r>
              <a:rPr lang="en-US" sz="3200" dirty="0" err="1">
                <a:solidFill>
                  <a:srgbClr val="FF0000"/>
                </a:solidFill>
              </a:rPr>
              <a:t>orchymion</a:t>
            </a:r>
            <a:r>
              <a:rPr lang="en-US" sz="3200" dirty="0">
                <a:solidFill>
                  <a:srgbClr val="FF0000"/>
                </a:solidFill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 err="1">
                <a:solidFill>
                  <a:srgbClr val="FF0000"/>
                </a:solidFill>
              </a:rPr>
              <a:t>adolygu</a:t>
            </a:r>
            <a:r>
              <a:rPr lang="en-US" sz="3200" dirty="0">
                <a:solidFill>
                  <a:srgbClr val="FF0000"/>
                </a:solidFill>
              </a:rPr>
              <a:t> </a:t>
            </a:r>
            <a:r>
              <a:rPr lang="en-US" sz="3200" dirty="0" err="1">
                <a:solidFill>
                  <a:srgbClr val="FF0000"/>
                </a:solidFill>
              </a:rPr>
              <a:t>rhifau</a:t>
            </a:r>
            <a:r>
              <a:rPr lang="en-US" sz="3200" dirty="0">
                <a:solidFill>
                  <a:srgbClr val="FF0000"/>
                </a:solidFill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 err="1">
                <a:solidFill>
                  <a:srgbClr val="FF0000"/>
                </a:solidFill>
              </a:rPr>
              <a:t>adolygu</a:t>
            </a:r>
            <a:r>
              <a:rPr lang="en-US" sz="3200" dirty="0">
                <a:solidFill>
                  <a:srgbClr val="FF0000"/>
                </a:solidFill>
              </a:rPr>
              <a:t> </a:t>
            </a:r>
            <a:r>
              <a:rPr lang="en-US" sz="3200" dirty="0" err="1">
                <a:solidFill>
                  <a:srgbClr val="FF0000"/>
                </a:solidFill>
              </a:rPr>
              <a:t>arddodiaid</a:t>
            </a:r>
            <a:r>
              <a:rPr lang="en-US" sz="3200" dirty="0">
                <a:solidFill>
                  <a:srgbClr val="FF0000"/>
                </a:solidFill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 err="1">
                <a:solidFill>
                  <a:srgbClr val="FF0000"/>
                </a:solidFill>
              </a:rPr>
              <a:t>sut</a:t>
            </a:r>
            <a:r>
              <a:rPr lang="en-US" sz="3200" dirty="0">
                <a:solidFill>
                  <a:srgbClr val="FF0000"/>
                </a:solidFill>
              </a:rPr>
              <a:t> </a:t>
            </a:r>
            <a:r>
              <a:rPr lang="en-US" sz="3200" dirty="0" err="1">
                <a:solidFill>
                  <a:srgbClr val="FF0000"/>
                </a:solidFill>
              </a:rPr>
              <a:t>i</a:t>
            </a:r>
            <a:r>
              <a:rPr lang="en-US" sz="3200" dirty="0">
                <a:solidFill>
                  <a:srgbClr val="FF0000"/>
                </a:solidFill>
              </a:rPr>
              <a:t> </a:t>
            </a:r>
            <a:r>
              <a:rPr lang="en-US" sz="3200" dirty="0" err="1">
                <a:solidFill>
                  <a:srgbClr val="FF0000"/>
                </a:solidFill>
              </a:rPr>
              <a:t>ddefnyddio</a:t>
            </a:r>
            <a:r>
              <a:rPr lang="en-US" sz="3200" dirty="0">
                <a:solidFill>
                  <a:srgbClr val="FF0000"/>
                </a:solidFill>
              </a:rPr>
              <a:t> </a:t>
            </a:r>
            <a:r>
              <a:rPr lang="en-US" sz="3200" dirty="0" err="1">
                <a:solidFill>
                  <a:srgbClr val="FF0000"/>
                </a:solidFill>
              </a:rPr>
              <a:t>matiau</a:t>
            </a:r>
            <a:r>
              <a:rPr lang="en-US" sz="3200" dirty="0">
                <a:solidFill>
                  <a:srgbClr val="FF0000"/>
                </a:solidFill>
              </a:rPr>
              <a:t> </a:t>
            </a:r>
            <a:r>
              <a:rPr lang="en-US" sz="3200" dirty="0" err="1">
                <a:solidFill>
                  <a:srgbClr val="FF0000"/>
                </a:solidFill>
              </a:rPr>
              <a:t>iaith</a:t>
            </a:r>
            <a:r>
              <a:rPr lang="en-US" sz="3200" dirty="0">
                <a:solidFill>
                  <a:srgbClr val="FF0000"/>
                </a:solidFill>
              </a:rPr>
              <a:t> </a:t>
            </a:r>
            <a:r>
              <a:rPr lang="en-US" sz="3200" dirty="0" err="1">
                <a:solidFill>
                  <a:srgbClr val="FF0000"/>
                </a:solidFill>
              </a:rPr>
              <a:t>gyda</a:t>
            </a:r>
            <a:r>
              <a:rPr lang="en-US" sz="3200" dirty="0">
                <a:solidFill>
                  <a:srgbClr val="FF0000"/>
                </a:solidFill>
              </a:rPr>
              <a:t> </a:t>
            </a:r>
            <a:r>
              <a:rPr lang="en-US" sz="3200" dirty="0" err="1">
                <a:solidFill>
                  <a:srgbClr val="FF0000"/>
                </a:solidFill>
              </a:rPr>
              <a:t>disgyblion</a:t>
            </a:r>
            <a:r>
              <a:rPr lang="en-US" sz="3200" dirty="0">
                <a:solidFill>
                  <a:srgbClr val="FF0000"/>
                </a:solidFill>
              </a:rPr>
              <a:t> CA2.</a:t>
            </a:r>
          </a:p>
          <a:p>
            <a:endParaRPr lang="en-US" sz="2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ECCAF5-CFED-C040-ACD7-109CD2960EC2}"/>
              </a:ext>
            </a:extLst>
          </p:cNvPr>
          <p:cNvSpPr txBox="1"/>
          <p:nvPr/>
        </p:nvSpPr>
        <p:spPr>
          <a:xfrm>
            <a:off x="6148690" y="2251021"/>
            <a:ext cx="5768490" cy="3046988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FF0000"/>
                </a:solidFill>
              </a:rPr>
              <a:t>looking at commands;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FF0000"/>
                </a:solidFill>
              </a:rPr>
              <a:t>looking at numbers;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FF0000"/>
                </a:solidFill>
              </a:rPr>
              <a:t>using prepositions;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FF0000"/>
                </a:solidFill>
              </a:rPr>
              <a:t>thinking about suitable language mats for use in KS2.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3200" dirty="0">
              <a:solidFill>
                <a:srgbClr val="FF0000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192C25-3B3A-C74D-97B2-59BCB75D3E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3" t="19687" r="736" b="30368"/>
          <a:stretch/>
        </p:blipFill>
        <p:spPr>
          <a:xfrm>
            <a:off x="5381309" y="5968366"/>
            <a:ext cx="1169272" cy="693132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88282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DB3170D-0798-0446-8C0D-9758BB8F2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4E5BCAB9-51A0-AD4D-B4FC-4845A0E70F21}"/>
              </a:ext>
            </a:extLst>
          </p:cNvPr>
          <p:cNvSpPr txBox="1">
            <a:spLocks/>
          </p:cNvSpPr>
          <p:nvPr/>
        </p:nvSpPr>
        <p:spPr>
          <a:xfrm>
            <a:off x="209862" y="271042"/>
            <a:ext cx="11527436" cy="69305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b="1">
                <a:solidFill>
                  <a:schemeClr val="bg1"/>
                </a:solidFill>
                <a:latin typeface="Segoe Print"/>
              </a:rPr>
              <a:t>Amser cofrestru             Registration time</a:t>
            </a:r>
            <a:r>
              <a:rPr lang="en-US" b="1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004D4A2-6F4E-914C-8B40-94EC0C311BD9}"/>
              </a:ext>
            </a:extLst>
          </p:cNvPr>
          <p:cNvSpPr txBox="1"/>
          <p:nvPr/>
        </p:nvSpPr>
        <p:spPr>
          <a:xfrm>
            <a:off x="1328614" y="1270300"/>
            <a:ext cx="8903286" cy="584775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Ydych</a:t>
            </a:r>
            <a:r>
              <a:rPr lang="en-US" sz="3200" b="1" dirty="0"/>
              <a:t> </a:t>
            </a:r>
            <a:r>
              <a:rPr lang="en-US" sz="3200" b="1" dirty="0" err="1"/>
              <a:t>chi’n</a:t>
            </a:r>
            <a:r>
              <a:rPr lang="en-US" sz="3200" b="1" dirty="0"/>
              <a:t> </a:t>
            </a:r>
            <a:r>
              <a:rPr lang="en-US" sz="3200" b="1" dirty="0" err="1"/>
              <a:t>cofio</a:t>
            </a:r>
            <a:r>
              <a:rPr lang="en-US" sz="3200" b="1" dirty="0"/>
              <a:t>?      Do you remember?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DFEFBBA-5C00-B845-8EE0-986B073B7E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5424" y="2319825"/>
            <a:ext cx="2583129" cy="258312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77A886D-8851-9845-B1AB-2D5AAABE01C0}"/>
              </a:ext>
            </a:extLst>
          </p:cNvPr>
          <p:cNvSpPr txBox="1"/>
          <p:nvPr/>
        </p:nvSpPr>
        <p:spPr>
          <a:xfrm>
            <a:off x="299328" y="2596116"/>
            <a:ext cx="308082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Come in!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21D2CC2-F054-7A41-B0E3-088602777E17}"/>
              </a:ext>
            </a:extLst>
          </p:cNvPr>
          <p:cNvSpPr txBox="1"/>
          <p:nvPr/>
        </p:nvSpPr>
        <p:spPr>
          <a:xfrm>
            <a:off x="817488" y="4162010"/>
            <a:ext cx="3080825" cy="95410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Welcome, everyone.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56BD82A-E047-764E-9080-E97BE2C8CD02}"/>
              </a:ext>
            </a:extLst>
          </p:cNvPr>
          <p:cNvSpPr txBox="1"/>
          <p:nvPr/>
        </p:nvSpPr>
        <p:spPr>
          <a:xfrm>
            <a:off x="2357900" y="5580867"/>
            <a:ext cx="308082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Sit! (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pl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EC2A895-91D7-5E49-A46A-08D3BEE60DBE}"/>
              </a:ext>
            </a:extLst>
          </p:cNvPr>
          <p:cNvSpPr txBox="1"/>
          <p:nvPr/>
        </p:nvSpPr>
        <p:spPr>
          <a:xfrm>
            <a:off x="8656473" y="2517766"/>
            <a:ext cx="3080825" cy="95410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Listen to me! (sg)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8B4053C-5CE7-FC4C-9A14-FBE6456CD329}"/>
              </a:ext>
            </a:extLst>
          </p:cNvPr>
          <p:cNvSpPr txBox="1"/>
          <p:nvPr/>
        </p:nvSpPr>
        <p:spPr>
          <a:xfrm>
            <a:off x="7536197" y="4088491"/>
            <a:ext cx="3080825" cy="95410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Read the book. (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pl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930B999-900D-0843-BBF1-9AF698082AD5}"/>
              </a:ext>
            </a:extLst>
          </p:cNvPr>
          <p:cNvSpPr txBox="1"/>
          <p:nvPr/>
        </p:nvSpPr>
        <p:spPr>
          <a:xfrm>
            <a:off x="5816989" y="5580867"/>
            <a:ext cx="3080825" cy="95410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Look at the book. (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pl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)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22CA8A2-6B28-C84D-95B0-86AE391EC742}"/>
              </a:ext>
            </a:extLst>
          </p:cNvPr>
          <p:cNvSpPr/>
          <p:nvPr/>
        </p:nvSpPr>
        <p:spPr>
          <a:xfrm>
            <a:off x="9381009" y="5994084"/>
            <a:ext cx="2704330" cy="646331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r>
              <a:rPr lang="en-US" dirty="0">
                <a:hlinkClick r:id="rId4"/>
              </a:rPr>
              <a:t>https://whiteboard.fi/b7u95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8204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8" grpId="0" animBg="1"/>
      <p:bldP spid="9" grpId="0" animBg="1"/>
      <p:bldP spid="11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AFBCAA-FDC3-5C45-BF9B-5FD2C52333F5}"/>
              </a:ext>
            </a:extLst>
          </p:cNvPr>
          <p:cNvSpPr txBox="1">
            <a:spLocks/>
          </p:cNvSpPr>
          <p:nvPr/>
        </p:nvSpPr>
        <p:spPr>
          <a:xfrm>
            <a:off x="999460" y="160813"/>
            <a:ext cx="10164725" cy="1497866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b="1" dirty="0" err="1">
                <a:latin typeface="+mj-lt"/>
              </a:rPr>
              <a:t>Enwau</a:t>
            </a:r>
            <a:r>
              <a:rPr lang="en-GB" b="1" dirty="0">
                <a:latin typeface="+mj-lt"/>
              </a:rPr>
              <a:t> </a:t>
            </a:r>
            <a:r>
              <a:rPr lang="en-GB" b="1" dirty="0" err="1">
                <a:latin typeface="+mj-lt"/>
              </a:rPr>
              <a:t>benywaidd</a:t>
            </a:r>
            <a:r>
              <a:rPr lang="en-GB" b="1" dirty="0">
                <a:latin typeface="+mj-lt"/>
              </a:rPr>
              <a:t> a </a:t>
            </a:r>
            <a:r>
              <a:rPr lang="en-GB" b="1" dirty="0" err="1">
                <a:latin typeface="+mj-lt"/>
              </a:rPr>
              <a:t>gwrywaidd</a:t>
            </a:r>
            <a:endParaRPr lang="en-GB" b="1" dirty="0">
              <a:latin typeface="+mj-lt"/>
            </a:endParaRPr>
          </a:p>
          <a:p>
            <a:pPr algn="ctr"/>
            <a:endParaRPr lang="en-GB" b="1" dirty="0">
              <a:latin typeface="+mj-lt"/>
            </a:endParaRPr>
          </a:p>
          <a:p>
            <a:pPr algn="ctr"/>
            <a:r>
              <a:rPr lang="en-GB" b="1" dirty="0">
                <a:latin typeface="+mj-lt"/>
              </a:rPr>
              <a:t>Feminine and masculine nouns</a:t>
            </a:r>
            <a:r>
              <a:rPr lang="en-GB" sz="3600" b="1" dirty="0">
                <a:latin typeface="+mj-lt"/>
              </a:rPr>
              <a:t>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5267C23-9CAC-4F48-851A-2D873C1432E7}"/>
              </a:ext>
            </a:extLst>
          </p:cNvPr>
          <p:cNvSpPr txBox="1"/>
          <p:nvPr/>
        </p:nvSpPr>
        <p:spPr>
          <a:xfrm>
            <a:off x="2457452" y="2200276"/>
            <a:ext cx="7643812" cy="310854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In Welsh nouns can be:</a:t>
            </a:r>
          </a:p>
          <a:p>
            <a:pPr algn="ctr"/>
            <a:endParaRPr lang="en-US" sz="28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dirty="0"/>
              <a:t>feminine, e.g. merch, </a:t>
            </a:r>
            <a:r>
              <a:rPr lang="en-US" sz="2800" b="1" dirty="0" err="1"/>
              <a:t>ysgol</a:t>
            </a:r>
            <a:endParaRPr lang="en-US" sz="2800" b="1" dirty="0"/>
          </a:p>
          <a:p>
            <a:pPr algn="ctr"/>
            <a:endParaRPr lang="en-US" sz="28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dirty="0"/>
              <a:t>masculine, e.g. </a:t>
            </a:r>
            <a:r>
              <a:rPr lang="en-US" sz="2800" b="1" dirty="0" err="1"/>
              <a:t>bachgen</a:t>
            </a:r>
            <a:r>
              <a:rPr lang="en-US" sz="2800" b="1" dirty="0"/>
              <a:t>, </a:t>
            </a:r>
            <a:r>
              <a:rPr lang="en-US" sz="2800" b="1" dirty="0" err="1"/>
              <a:t>disgybl</a:t>
            </a:r>
            <a:endParaRPr lang="en-US" sz="2800" b="1" dirty="0"/>
          </a:p>
          <a:p>
            <a:pPr algn="ctr"/>
            <a:endParaRPr lang="en-US" sz="28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dirty="0"/>
              <a:t>plural, e.g. plant, </a:t>
            </a:r>
            <a:r>
              <a:rPr lang="en-US" sz="2800" b="1" dirty="0" err="1"/>
              <a:t>llyfrau</a:t>
            </a:r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29753693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1254B0-5C21-CF44-B6F8-C338514345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2914" y="336688"/>
            <a:ext cx="11301412" cy="620576"/>
          </a:xfrm>
          <a:solidFill>
            <a:schemeClr val="tx1"/>
          </a:solidFill>
        </p:spPr>
        <p:txBody>
          <a:bodyPr/>
          <a:lstStyle/>
          <a:p>
            <a:r>
              <a:rPr lang="en-US" dirty="0" err="1">
                <a:solidFill>
                  <a:schemeClr val="bg1"/>
                </a:solidFill>
              </a:rPr>
              <a:t>Lawrlwythwch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nawr</a:t>
            </a:r>
            <a:r>
              <a:rPr lang="en-US" dirty="0">
                <a:solidFill>
                  <a:schemeClr val="bg1"/>
                </a:solidFill>
              </a:rPr>
              <a:t> …              download now …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0ECFA7F-4109-EF4A-8C95-104C033E39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71975" y="1165792"/>
            <a:ext cx="3043237" cy="5434352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B484BA1-7DB2-054E-94FB-A58AE0843294}"/>
              </a:ext>
            </a:extLst>
          </p:cNvPr>
          <p:cNvSpPr txBox="1"/>
          <p:nvPr/>
        </p:nvSpPr>
        <p:spPr>
          <a:xfrm>
            <a:off x="328612" y="1657351"/>
            <a:ext cx="2400300" cy="523220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/>
              <a:t>athro</a:t>
            </a:r>
            <a:endParaRPr lang="en-US" sz="28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6DEE2AC-620C-CD4D-8F22-5E1BE732A029}"/>
              </a:ext>
            </a:extLst>
          </p:cNvPr>
          <p:cNvSpPr txBox="1"/>
          <p:nvPr/>
        </p:nvSpPr>
        <p:spPr>
          <a:xfrm>
            <a:off x="1528762" y="2619048"/>
            <a:ext cx="2400300" cy="523220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/>
              <a:t>athrawes</a:t>
            </a:r>
            <a:endParaRPr lang="en-US" sz="28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F92B21A-6E6F-0440-94E4-E173B660C9FF}"/>
              </a:ext>
            </a:extLst>
          </p:cNvPr>
          <p:cNvSpPr txBox="1"/>
          <p:nvPr/>
        </p:nvSpPr>
        <p:spPr>
          <a:xfrm>
            <a:off x="328612" y="3621358"/>
            <a:ext cx="2400300" cy="523220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/>
              <a:t>dosbarth</a:t>
            </a:r>
            <a:endParaRPr lang="en-US" sz="28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89496A3-B8A5-404C-BB99-B916AB1613C7}"/>
              </a:ext>
            </a:extLst>
          </p:cNvPr>
          <p:cNvSpPr txBox="1"/>
          <p:nvPr/>
        </p:nvSpPr>
        <p:spPr>
          <a:xfrm>
            <a:off x="1528762" y="4804052"/>
            <a:ext cx="2400300" cy="523220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/>
              <a:t>llyfr</a:t>
            </a:r>
            <a:endParaRPr lang="en-US" sz="2800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9535447-1026-9A4A-94C3-1C969DE98F5F}"/>
              </a:ext>
            </a:extLst>
          </p:cNvPr>
          <p:cNvSpPr txBox="1"/>
          <p:nvPr/>
        </p:nvSpPr>
        <p:spPr>
          <a:xfrm>
            <a:off x="9344026" y="1526546"/>
            <a:ext cx="2400300" cy="523220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/>
              <a:t>bwrdd</a:t>
            </a:r>
            <a:endParaRPr lang="en-US" sz="2800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03BA729-7289-CA4F-B31F-D19CFC4EFB8D}"/>
              </a:ext>
            </a:extLst>
          </p:cNvPr>
          <p:cNvSpPr txBox="1"/>
          <p:nvPr/>
        </p:nvSpPr>
        <p:spPr>
          <a:xfrm>
            <a:off x="7858125" y="2619048"/>
            <a:ext cx="2400300" cy="523220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/>
              <a:t>desg</a:t>
            </a:r>
            <a:endParaRPr lang="en-US" sz="28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6CA9088-1C64-784B-AD47-0FC240994BE7}"/>
              </a:ext>
            </a:extLst>
          </p:cNvPr>
          <p:cNvSpPr txBox="1"/>
          <p:nvPr/>
        </p:nvSpPr>
        <p:spPr>
          <a:xfrm>
            <a:off x="9351170" y="3711550"/>
            <a:ext cx="2400300" cy="523220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/>
              <a:t>ystafell</a:t>
            </a:r>
            <a:endParaRPr lang="en-US" sz="28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424B6A0-3B72-E042-BD61-AA51EEC6E0D2}"/>
              </a:ext>
            </a:extLst>
          </p:cNvPr>
          <p:cNvSpPr txBox="1"/>
          <p:nvPr/>
        </p:nvSpPr>
        <p:spPr>
          <a:xfrm>
            <a:off x="7858125" y="4883376"/>
            <a:ext cx="2400300" cy="523220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/>
              <a:t>gwers</a:t>
            </a:r>
            <a:endParaRPr lang="en-US" sz="28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E104601-B853-264D-8E2B-157DC41DDB56}"/>
              </a:ext>
            </a:extLst>
          </p:cNvPr>
          <p:cNvSpPr txBox="1"/>
          <p:nvPr/>
        </p:nvSpPr>
        <p:spPr>
          <a:xfrm>
            <a:off x="328612" y="5986746"/>
            <a:ext cx="3493879" cy="64633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 err="1"/>
              <a:t>eb</a:t>
            </a:r>
            <a:r>
              <a:rPr lang="en-US" dirty="0"/>
              <a:t> = </a:t>
            </a:r>
            <a:r>
              <a:rPr lang="en-US" dirty="0" err="1"/>
              <a:t>enw</a:t>
            </a:r>
            <a:r>
              <a:rPr lang="en-US" dirty="0"/>
              <a:t> </a:t>
            </a:r>
            <a:r>
              <a:rPr lang="en-US" dirty="0" err="1"/>
              <a:t>benywaidd</a:t>
            </a:r>
            <a:r>
              <a:rPr lang="en-US" dirty="0"/>
              <a:t> = feminine noun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7ADD034-170F-6D46-B330-B3D9A1EA6BA2}"/>
              </a:ext>
            </a:extLst>
          </p:cNvPr>
          <p:cNvSpPr txBox="1"/>
          <p:nvPr/>
        </p:nvSpPr>
        <p:spPr>
          <a:xfrm>
            <a:off x="8140985" y="5896554"/>
            <a:ext cx="3493879" cy="64633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 err="1"/>
              <a:t>eg</a:t>
            </a:r>
            <a:r>
              <a:rPr lang="en-US" dirty="0"/>
              <a:t> = </a:t>
            </a:r>
            <a:r>
              <a:rPr lang="en-US" dirty="0" err="1"/>
              <a:t>enw</a:t>
            </a:r>
            <a:r>
              <a:rPr lang="en-US" dirty="0"/>
              <a:t> </a:t>
            </a:r>
            <a:r>
              <a:rPr lang="en-US" dirty="0" err="1"/>
              <a:t>gwrywaidd</a:t>
            </a:r>
            <a:r>
              <a:rPr lang="en-US" dirty="0"/>
              <a:t> = masculine noun</a:t>
            </a:r>
          </a:p>
        </p:txBody>
      </p:sp>
    </p:spTree>
    <p:extLst>
      <p:ext uri="{BB962C8B-B14F-4D97-AF65-F5344CB8AC3E}">
        <p14:creationId xmlns:p14="http://schemas.microsoft.com/office/powerpoint/2010/main" val="25517398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AFBCAA-FDC3-5C45-BF9B-5FD2C52333F5}"/>
              </a:ext>
            </a:extLst>
          </p:cNvPr>
          <p:cNvSpPr txBox="1">
            <a:spLocks/>
          </p:cNvSpPr>
          <p:nvPr/>
        </p:nvSpPr>
        <p:spPr>
          <a:xfrm>
            <a:off x="999460" y="160813"/>
            <a:ext cx="10164725" cy="1497866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b="1" dirty="0" err="1">
                <a:latin typeface="+mj-lt"/>
              </a:rPr>
              <a:t>Enwau</a:t>
            </a:r>
            <a:r>
              <a:rPr lang="en-GB" b="1" dirty="0">
                <a:latin typeface="+mj-lt"/>
              </a:rPr>
              <a:t> </a:t>
            </a:r>
            <a:r>
              <a:rPr lang="en-GB" b="1" dirty="0" err="1">
                <a:latin typeface="+mj-lt"/>
              </a:rPr>
              <a:t>benywaidd</a:t>
            </a:r>
            <a:r>
              <a:rPr lang="en-GB" b="1" dirty="0">
                <a:latin typeface="+mj-lt"/>
              </a:rPr>
              <a:t> a </a:t>
            </a:r>
            <a:r>
              <a:rPr lang="en-GB" b="1" dirty="0" err="1">
                <a:latin typeface="+mj-lt"/>
              </a:rPr>
              <a:t>gwrywaidd</a:t>
            </a:r>
            <a:endParaRPr lang="en-GB" b="1" dirty="0">
              <a:latin typeface="+mj-lt"/>
            </a:endParaRPr>
          </a:p>
          <a:p>
            <a:pPr algn="ctr"/>
            <a:endParaRPr lang="en-GB" b="1" dirty="0">
              <a:latin typeface="+mj-lt"/>
            </a:endParaRPr>
          </a:p>
          <a:p>
            <a:pPr algn="ctr"/>
            <a:r>
              <a:rPr lang="en-GB" b="1" dirty="0">
                <a:latin typeface="+mj-lt"/>
              </a:rPr>
              <a:t>Feminine and masculine nouns</a:t>
            </a:r>
            <a:r>
              <a:rPr lang="en-GB" sz="3600" b="1" dirty="0">
                <a:latin typeface="+mj-lt"/>
              </a:rPr>
              <a:t> 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372898A8-A6BD-DB45-A332-FF34A95C34D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47484698"/>
              </p:ext>
            </p:extLst>
          </p:nvPr>
        </p:nvGraphicFramePr>
        <p:xfrm>
          <a:off x="646771" y="2059368"/>
          <a:ext cx="10905892" cy="3535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52946">
                  <a:extLst>
                    <a:ext uri="{9D8B030D-6E8A-4147-A177-3AD203B41FA5}">
                      <a16:colId xmlns:a16="http://schemas.microsoft.com/office/drawing/2014/main" val="942133712"/>
                    </a:ext>
                  </a:extLst>
                </a:gridCol>
                <a:gridCol w="5452946">
                  <a:extLst>
                    <a:ext uri="{9D8B030D-6E8A-4147-A177-3AD203B41FA5}">
                      <a16:colId xmlns:a16="http://schemas.microsoft.com/office/drawing/2014/main" val="32019878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3600" b="1" dirty="0" err="1"/>
                        <a:t>enwau</a:t>
                      </a:r>
                      <a:r>
                        <a:rPr lang="en-US" sz="3600" b="1" dirty="0"/>
                        <a:t> </a:t>
                      </a:r>
                      <a:r>
                        <a:rPr lang="en-US" sz="3600" b="1" dirty="0" err="1"/>
                        <a:t>benywaidd</a:t>
                      </a:r>
                      <a:r>
                        <a:rPr lang="en-US" sz="3600" b="1" dirty="0"/>
                        <a:t> (</a:t>
                      </a:r>
                      <a:r>
                        <a:rPr lang="en-US" sz="3600" b="1" dirty="0" err="1"/>
                        <a:t>eb</a:t>
                      </a:r>
                      <a:r>
                        <a:rPr lang="en-US" sz="3600" b="1" dirty="0"/>
                        <a:t>)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600" b="1" dirty="0" err="1"/>
                        <a:t>enwau</a:t>
                      </a:r>
                      <a:r>
                        <a:rPr lang="en-US" sz="3600" b="1" dirty="0"/>
                        <a:t> </a:t>
                      </a:r>
                      <a:r>
                        <a:rPr lang="en-US" sz="3600" b="1" dirty="0" err="1"/>
                        <a:t>gwrywaidd</a:t>
                      </a:r>
                      <a:r>
                        <a:rPr lang="en-US" sz="3600" b="1" dirty="0"/>
                        <a:t> (</a:t>
                      </a:r>
                      <a:r>
                        <a:rPr lang="en-US" sz="3600" b="1" dirty="0" err="1"/>
                        <a:t>eg</a:t>
                      </a:r>
                      <a:r>
                        <a:rPr lang="en-US" sz="3600" b="1" dirty="0"/>
                        <a:t>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308715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/>
                        <a:t>merch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err="1"/>
                        <a:t>bachgen</a:t>
                      </a:r>
                      <a:endParaRPr lang="en-US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18893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err="1"/>
                        <a:t>ysgol</a:t>
                      </a:r>
                      <a:endParaRPr lang="en-US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err="1"/>
                        <a:t>disgybl</a:t>
                      </a:r>
                      <a:endParaRPr lang="en-US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406209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US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581395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US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633452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US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6359409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259261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>
          <a:xfrm>
            <a:off x="1186875" y="1198309"/>
            <a:ext cx="4098902" cy="639762"/>
          </a:xfrm>
        </p:spPr>
        <p:txBody>
          <a:bodyPr>
            <a:normAutofit/>
          </a:bodyPr>
          <a:lstStyle/>
          <a:p>
            <a:pPr algn="l"/>
            <a:r>
              <a:rPr lang="en-GB" b="1" dirty="0" err="1"/>
              <a:t>Gwrywaidd</a:t>
            </a:r>
            <a:r>
              <a:rPr lang="en-GB" b="1" dirty="0"/>
              <a:t>/Masculine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1708559" y="1932717"/>
            <a:ext cx="2075926" cy="4828229"/>
          </a:xfrm>
          <a:solidFill>
            <a:schemeClr val="bg1"/>
          </a:solidFill>
        </p:spPr>
        <p:txBody>
          <a:bodyPr>
            <a:noAutofit/>
          </a:bodyPr>
          <a:lstStyle/>
          <a:p>
            <a:r>
              <a:rPr lang="en-GB" sz="2000" dirty="0"/>
              <a:t>Un</a:t>
            </a:r>
          </a:p>
          <a:p>
            <a:r>
              <a:rPr lang="en-GB" sz="2000" dirty="0" err="1"/>
              <a:t>Dau</a:t>
            </a:r>
            <a:endParaRPr lang="en-GB" sz="2000" dirty="0"/>
          </a:p>
          <a:p>
            <a:r>
              <a:rPr lang="en-GB" sz="2000" dirty="0"/>
              <a:t>Tri</a:t>
            </a:r>
          </a:p>
          <a:p>
            <a:r>
              <a:rPr lang="en-GB" sz="2000" dirty="0" err="1"/>
              <a:t>Pedwar</a:t>
            </a:r>
            <a:endParaRPr lang="en-GB" sz="2000" dirty="0"/>
          </a:p>
          <a:p>
            <a:r>
              <a:rPr lang="en-GB" sz="2000" dirty="0"/>
              <a:t>Pump</a:t>
            </a:r>
          </a:p>
          <a:p>
            <a:r>
              <a:rPr lang="en-GB" sz="2000" dirty="0" err="1"/>
              <a:t>Chwech</a:t>
            </a:r>
            <a:endParaRPr lang="en-GB" sz="2000" dirty="0"/>
          </a:p>
          <a:p>
            <a:r>
              <a:rPr lang="en-GB" sz="2000" dirty="0" err="1"/>
              <a:t>Saith</a:t>
            </a:r>
            <a:endParaRPr lang="en-GB" sz="2000" dirty="0"/>
          </a:p>
          <a:p>
            <a:r>
              <a:rPr lang="en-GB" sz="2000" dirty="0" err="1"/>
              <a:t>Wyth</a:t>
            </a:r>
            <a:endParaRPr lang="en-GB" sz="2000" dirty="0"/>
          </a:p>
          <a:p>
            <a:r>
              <a:rPr lang="en-GB" sz="2000" dirty="0" err="1"/>
              <a:t>Naw</a:t>
            </a:r>
            <a:r>
              <a:rPr lang="en-GB" sz="2000" dirty="0"/>
              <a:t> </a:t>
            </a:r>
          </a:p>
          <a:p>
            <a:r>
              <a:rPr lang="en-GB" sz="2000" dirty="0"/>
              <a:t>Deg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>
          <a:xfrm>
            <a:off x="6286500" y="1382233"/>
            <a:ext cx="3665574" cy="455838"/>
          </a:xfrm>
        </p:spPr>
        <p:txBody>
          <a:bodyPr>
            <a:normAutofit/>
          </a:bodyPr>
          <a:lstStyle/>
          <a:p>
            <a:pPr algn="l"/>
            <a:r>
              <a:rPr lang="en-GB" b="1" dirty="0" err="1"/>
              <a:t>Benywaidd</a:t>
            </a:r>
            <a:r>
              <a:rPr lang="en-GB" b="1" dirty="0"/>
              <a:t>/Feminine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>
          <a:xfrm>
            <a:off x="8119287" y="1949825"/>
            <a:ext cx="1794244" cy="2150186"/>
          </a:xfrm>
          <a:solidFill>
            <a:schemeClr val="bg1"/>
          </a:solidFill>
        </p:spPr>
        <p:txBody>
          <a:bodyPr/>
          <a:lstStyle/>
          <a:p>
            <a:r>
              <a:rPr lang="en-GB" sz="2000" dirty="0"/>
              <a:t>Un</a:t>
            </a:r>
          </a:p>
          <a:p>
            <a:r>
              <a:rPr lang="en-GB" sz="2000" dirty="0" err="1"/>
              <a:t>Dwy</a:t>
            </a:r>
            <a:endParaRPr lang="en-GB" sz="2000" dirty="0"/>
          </a:p>
          <a:p>
            <a:r>
              <a:rPr lang="en-GB" sz="2000" dirty="0" err="1"/>
              <a:t>Tair</a:t>
            </a:r>
            <a:endParaRPr lang="en-GB" sz="2000" dirty="0"/>
          </a:p>
          <a:p>
            <a:r>
              <a:rPr lang="en-GB" sz="2000" dirty="0" err="1"/>
              <a:t>Pedair</a:t>
            </a:r>
            <a:endParaRPr lang="en-GB" sz="2000" dirty="0"/>
          </a:p>
          <a:p>
            <a:pPr>
              <a:buNone/>
            </a:pPr>
            <a:endParaRPr lang="en-GB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33EAAF2-51B3-B54C-BA9C-26B9A2316C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3474" y="242448"/>
            <a:ext cx="10768042" cy="675861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Beth </a:t>
            </a:r>
            <a:r>
              <a:rPr lang="en-US" dirty="0" err="1">
                <a:solidFill>
                  <a:schemeClr val="bg1"/>
                </a:solidFill>
                <a:latin typeface="Segoe Print" panose="02000800000000000000" pitchFamily="2" charset="0"/>
              </a:rPr>
              <a:t>yw’r</a:t>
            </a:r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Segoe Print" panose="02000800000000000000" pitchFamily="2" charset="0"/>
              </a:rPr>
              <a:t>rhif</a:t>
            </a:r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?           What is the number? </a:t>
            </a:r>
            <a:b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</a:br>
            <a:endParaRPr lang="en-US" sz="1600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9D637FE-D4F3-A24C-A659-0A6B25B0EC00}"/>
              </a:ext>
            </a:extLst>
          </p:cNvPr>
          <p:cNvSpPr txBox="1"/>
          <p:nvPr/>
        </p:nvSpPr>
        <p:spPr>
          <a:xfrm>
            <a:off x="4532284" y="4181474"/>
            <a:ext cx="2720917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In Welsh some numbers have a masculine version and a feminine version. 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CC64C9B0-B3BE-6141-BD66-A7A17B1FC5A1}"/>
              </a:ext>
            </a:extLst>
          </p:cNvPr>
          <p:cNvCxnSpPr>
            <a:cxnSpLocks/>
          </p:cNvCxnSpPr>
          <p:nvPr/>
        </p:nvCxnSpPr>
        <p:spPr>
          <a:xfrm>
            <a:off x="2914650" y="2157413"/>
            <a:ext cx="5086350" cy="0"/>
          </a:xfrm>
          <a:prstGeom prst="straightConnector1">
            <a:avLst/>
          </a:prstGeom>
          <a:ln w="76200"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348FB145-971C-0C49-9992-0ABBB40BD696}"/>
              </a:ext>
            </a:extLst>
          </p:cNvPr>
          <p:cNvCxnSpPr>
            <a:cxnSpLocks/>
          </p:cNvCxnSpPr>
          <p:nvPr/>
        </p:nvCxnSpPr>
        <p:spPr>
          <a:xfrm>
            <a:off x="2914648" y="2652713"/>
            <a:ext cx="5086352" cy="0"/>
          </a:xfrm>
          <a:prstGeom prst="straightConnector1">
            <a:avLst/>
          </a:prstGeom>
          <a:ln w="76200"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E068862E-D3AB-8144-97BB-3E0CEEBBC363}"/>
              </a:ext>
            </a:extLst>
          </p:cNvPr>
          <p:cNvCxnSpPr>
            <a:cxnSpLocks/>
          </p:cNvCxnSpPr>
          <p:nvPr/>
        </p:nvCxnSpPr>
        <p:spPr>
          <a:xfrm>
            <a:off x="2914648" y="3152776"/>
            <a:ext cx="5086352" cy="0"/>
          </a:xfrm>
          <a:prstGeom prst="straightConnector1">
            <a:avLst/>
          </a:prstGeom>
          <a:ln w="76200"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AFCD4C9E-051E-B84D-A252-543AE3A09DC6}"/>
              </a:ext>
            </a:extLst>
          </p:cNvPr>
          <p:cNvCxnSpPr>
            <a:cxnSpLocks/>
          </p:cNvCxnSpPr>
          <p:nvPr/>
        </p:nvCxnSpPr>
        <p:spPr>
          <a:xfrm>
            <a:off x="2914648" y="3667125"/>
            <a:ext cx="5086352" cy="0"/>
          </a:xfrm>
          <a:prstGeom prst="straightConnector1">
            <a:avLst/>
          </a:prstGeom>
          <a:ln w="76200"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7933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3010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06312112"/>
              </p:ext>
            </p:extLst>
          </p:nvPr>
        </p:nvGraphicFramePr>
        <p:xfrm>
          <a:off x="2624658" y="1531809"/>
          <a:ext cx="7005674" cy="482823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5" name="Document" r:id="rId3" imgW="22552381" imgH="15542857" progId="Word.Document.12">
                  <p:link updateAutomatic="1"/>
                </p:oleObj>
              </mc:Choice>
              <mc:Fallback>
                <p:oleObj name="Document" r:id="rId3" imgW="22552381" imgH="15542857" progId="Word.Document.12">
                  <p:link updateAutomatic="1"/>
                  <p:pic>
                    <p:nvPicPr>
                      <p:cNvPr id="4301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24658" y="1531809"/>
                        <a:ext cx="7005674" cy="4828234"/>
                      </a:xfrm>
                      <a:prstGeom prst="rect">
                        <a:avLst/>
                      </a:prstGeom>
                      <a:noFill/>
                      <a:ln w="38100">
                        <a:solidFill>
                          <a:schemeClr val="tx1"/>
                        </a:solidFill>
                      </a:ln>
                      <a:extLst>
                        <a:ext uri="{909E8E84-426E-40dd-AFC4-6F175D3DCCD1}">
                          <a14:hiddenFill xmlns:a14="http://schemas.microsoft.com/office/drawing/2010/main" xmlns="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xmlns="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Title 1">
            <a:extLst>
              <a:ext uri="{FF2B5EF4-FFF2-40B4-BE49-F238E27FC236}">
                <a16:creationId xmlns:a16="http://schemas.microsoft.com/office/drawing/2014/main" id="{B6731CB7-D77F-F244-8EE8-FA82FFFC29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3474" y="242448"/>
            <a:ext cx="10768042" cy="675861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Beth </a:t>
            </a:r>
            <a:r>
              <a:rPr lang="en-US" dirty="0" err="1">
                <a:solidFill>
                  <a:schemeClr val="bg1"/>
                </a:solidFill>
                <a:latin typeface="Segoe Print" panose="02000800000000000000" pitchFamily="2" charset="0"/>
              </a:rPr>
              <a:t>yw’r</a:t>
            </a:r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Segoe Print" panose="02000800000000000000" pitchFamily="2" charset="0"/>
              </a:rPr>
              <a:t>rhif</a:t>
            </a:r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?           What is the number? </a:t>
            </a:r>
            <a:b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</a:br>
            <a:endParaRPr lang="en-US" sz="1600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08144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E66AA2-B018-8F4D-BAF7-692E28F5E2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8002" y="189470"/>
            <a:ext cx="8596668" cy="712574"/>
          </a:xfrm>
        </p:spPr>
        <p:txBody>
          <a:bodyPr>
            <a:normAutofit/>
          </a:bodyPr>
          <a:lstStyle/>
          <a:p>
            <a:pPr algn="ctr"/>
            <a:r>
              <a:rPr lang="en-US" sz="4000" b="1" dirty="0"/>
              <a:t>Y </a:t>
            </a:r>
            <a:r>
              <a:rPr lang="en-US" sz="4000" b="1" dirty="0" err="1"/>
              <a:t>Treigladau</a:t>
            </a:r>
            <a:endParaRPr lang="en-US" sz="40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40E84B6-2353-CC47-9CF6-67535DBD9D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854" y="1892643"/>
            <a:ext cx="11887199" cy="496535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D24C990-A334-304D-9415-6B1E399D0784}"/>
              </a:ext>
            </a:extLst>
          </p:cNvPr>
          <p:cNvSpPr txBox="1"/>
          <p:nvPr/>
        </p:nvSpPr>
        <p:spPr>
          <a:xfrm>
            <a:off x="98854" y="1661810"/>
            <a:ext cx="11887199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2400" b="1" dirty="0"/>
              <a:t>    </a:t>
            </a:r>
            <a:r>
              <a:rPr lang="en-US" sz="2400" b="1" dirty="0">
                <a:solidFill>
                  <a:srgbClr val="FF0000"/>
                </a:solidFill>
              </a:rPr>
              <a:t>Y TREIGLAD MEDDAL	      Y TREIGLAD TRWYNOL      Y TREIGLAD LLAES</a:t>
            </a:r>
          </a:p>
        </p:txBody>
      </p:sp>
    </p:spTree>
    <p:extLst>
      <p:ext uri="{BB962C8B-B14F-4D97-AF65-F5344CB8AC3E}">
        <p14:creationId xmlns:p14="http://schemas.microsoft.com/office/powerpoint/2010/main" val="31394141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668" t="17590" r="26115" b="12340"/>
          <a:stretch/>
        </p:blipFill>
        <p:spPr>
          <a:xfrm rot="5400000">
            <a:off x="4895144" y="-797638"/>
            <a:ext cx="2312958" cy="7997693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E2481C58-AF27-EE4A-A158-927AF23A8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00611" y="228161"/>
            <a:ext cx="1996041" cy="1443477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pPr algn="ctr"/>
            <a:r>
              <a:rPr lang="en-US" sz="10700" dirty="0">
                <a:solidFill>
                  <a:schemeClr val="bg1"/>
                </a:solidFill>
                <a:latin typeface="Segoe Print" panose="02000800000000000000" pitchFamily="2" charset="0"/>
              </a:rPr>
              <a:t>2</a:t>
            </a:r>
            <a:b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</a:br>
            <a:endParaRPr lang="en-US" sz="1600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AE9E982-B940-C74A-917F-CE05CF270030}"/>
              </a:ext>
            </a:extLst>
          </p:cNvPr>
          <p:cNvSpPr txBox="1"/>
          <p:nvPr/>
        </p:nvSpPr>
        <p:spPr>
          <a:xfrm>
            <a:off x="203172" y="4679906"/>
            <a:ext cx="3025803" cy="175432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These names are masculine nouns. The masculine number 2 is used.  </a:t>
            </a:r>
            <a:r>
              <a:rPr lang="en-US" b="1" i="1" u="sng" dirty="0" err="1">
                <a:solidFill>
                  <a:schemeClr val="accent1"/>
                </a:solidFill>
              </a:rPr>
              <a:t>Dau</a:t>
            </a:r>
            <a:r>
              <a:rPr lang="en-US" b="1" dirty="0"/>
              <a:t> causes a soft mutation (</a:t>
            </a:r>
            <a:r>
              <a:rPr lang="en-US" b="1" dirty="0" err="1"/>
              <a:t>treiglad</a:t>
            </a:r>
            <a:r>
              <a:rPr lang="en-US" b="1" dirty="0"/>
              <a:t> </a:t>
            </a:r>
            <a:r>
              <a:rPr lang="en-US" b="1" dirty="0" err="1"/>
              <a:t>meddal</a:t>
            </a:r>
            <a:r>
              <a:rPr lang="en-US" b="1" dirty="0"/>
              <a:t>).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1E68D33-1186-7743-815F-5E10E5F6B3F3}"/>
              </a:ext>
            </a:extLst>
          </p:cNvPr>
          <p:cNvSpPr txBox="1"/>
          <p:nvPr/>
        </p:nvSpPr>
        <p:spPr>
          <a:xfrm>
            <a:off x="8770909" y="4651331"/>
            <a:ext cx="2873404" cy="175432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These names are feminine nouns. The feminine number 2 is used.  </a:t>
            </a:r>
            <a:r>
              <a:rPr lang="en-US" b="1" i="1" u="sng" dirty="0" err="1">
                <a:solidFill>
                  <a:schemeClr val="accent1"/>
                </a:solidFill>
              </a:rPr>
              <a:t>Dwy</a:t>
            </a:r>
            <a:r>
              <a:rPr lang="en-US" b="1" dirty="0"/>
              <a:t> causes a soft mutation (</a:t>
            </a:r>
            <a:r>
              <a:rPr lang="en-US" b="1" dirty="0" err="1"/>
              <a:t>treiglad</a:t>
            </a:r>
            <a:r>
              <a:rPr lang="en-US" b="1" dirty="0"/>
              <a:t> </a:t>
            </a:r>
            <a:r>
              <a:rPr lang="en-US" b="1" dirty="0" err="1"/>
              <a:t>meddal</a:t>
            </a:r>
            <a:r>
              <a:rPr lang="en-US" b="1" dirty="0"/>
              <a:t>). 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66D77276-112F-9A4B-8C78-FC3FD5EB11A6}"/>
              </a:ext>
            </a:extLst>
          </p:cNvPr>
          <p:cNvCxnSpPr>
            <a:cxnSpLocks/>
          </p:cNvCxnSpPr>
          <p:nvPr/>
        </p:nvCxnSpPr>
        <p:spPr>
          <a:xfrm flipV="1">
            <a:off x="1543051" y="4200525"/>
            <a:ext cx="1228724" cy="479382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BE550BBF-DE0F-7240-8104-4D6E084B573A}"/>
              </a:ext>
            </a:extLst>
          </p:cNvPr>
          <p:cNvCxnSpPr>
            <a:cxnSpLocks/>
          </p:cNvCxnSpPr>
          <p:nvPr/>
        </p:nvCxnSpPr>
        <p:spPr>
          <a:xfrm flipH="1" flipV="1">
            <a:off x="7225410" y="4050508"/>
            <a:ext cx="1545499" cy="60082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21132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2481C58-AF27-EE4A-A158-927AF23A8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00611" y="228161"/>
            <a:ext cx="1996041" cy="1443477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pPr algn="ctr"/>
            <a:r>
              <a:rPr lang="en-US" sz="12800" dirty="0">
                <a:solidFill>
                  <a:schemeClr val="bg1"/>
                </a:solidFill>
                <a:latin typeface="Segoe Print" panose="02000800000000000000" pitchFamily="2" charset="0"/>
              </a:rPr>
              <a:t>3</a:t>
            </a:r>
            <a:b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</a:br>
            <a:endParaRPr lang="en-US" sz="1600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AE9E982-B940-C74A-917F-CE05CF270030}"/>
              </a:ext>
            </a:extLst>
          </p:cNvPr>
          <p:cNvSpPr txBox="1"/>
          <p:nvPr/>
        </p:nvSpPr>
        <p:spPr>
          <a:xfrm>
            <a:off x="860397" y="4679907"/>
            <a:ext cx="3025803" cy="175432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These names are masculine nouns. The masculine number 3 is used.  </a:t>
            </a:r>
            <a:r>
              <a:rPr lang="en-US" b="1" i="1" u="sng" dirty="0">
                <a:solidFill>
                  <a:schemeClr val="accent1"/>
                </a:solidFill>
              </a:rPr>
              <a:t>Tri</a:t>
            </a:r>
            <a:r>
              <a:rPr lang="en-US" b="1" dirty="0"/>
              <a:t> causes a </a:t>
            </a:r>
            <a:r>
              <a:rPr lang="en-US" b="1" dirty="0" err="1"/>
              <a:t>aspirtate</a:t>
            </a:r>
            <a:r>
              <a:rPr lang="en-US" b="1" dirty="0"/>
              <a:t> mutation (</a:t>
            </a:r>
            <a:r>
              <a:rPr lang="en-US" b="1" dirty="0" err="1"/>
              <a:t>treiglad</a:t>
            </a:r>
            <a:r>
              <a:rPr lang="en-US" b="1" dirty="0"/>
              <a:t> </a:t>
            </a:r>
            <a:r>
              <a:rPr lang="en-US" b="1" dirty="0" err="1"/>
              <a:t>llaes</a:t>
            </a:r>
            <a:r>
              <a:rPr lang="en-US" b="1" dirty="0"/>
              <a:t>).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1E68D33-1186-7743-815F-5E10E5F6B3F3}"/>
              </a:ext>
            </a:extLst>
          </p:cNvPr>
          <p:cNvSpPr txBox="1"/>
          <p:nvPr/>
        </p:nvSpPr>
        <p:spPr>
          <a:xfrm>
            <a:off x="6879916" y="4651331"/>
            <a:ext cx="2873404" cy="147732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These names are feminine nouns. The feminine number 3 is used.  </a:t>
            </a:r>
            <a:r>
              <a:rPr lang="en-US" b="1" i="1" u="sng" dirty="0" err="1">
                <a:solidFill>
                  <a:schemeClr val="accent1"/>
                </a:solidFill>
              </a:rPr>
              <a:t>Tair</a:t>
            </a:r>
            <a:r>
              <a:rPr lang="en-US" b="1" dirty="0"/>
              <a:t> does NOT cause a mutation.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853AA47-87D3-A64E-89B5-417BB3B483B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083" t="14631" r="64940" b="16057"/>
          <a:stretch/>
        </p:blipFill>
        <p:spPr>
          <a:xfrm rot="5400000">
            <a:off x="5287950" y="-1529137"/>
            <a:ext cx="1857374" cy="9001128"/>
          </a:xfrm>
          <a:prstGeom prst="rect">
            <a:avLst/>
          </a:prstGeom>
        </p:spPr>
      </p:pic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0D506B2D-2003-AC41-B5FC-69A39C004FBD}"/>
              </a:ext>
            </a:extLst>
          </p:cNvPr>
          <p:cNvCxnSpPr>
            <a:cxnSpLocks/>
          </p:cNvCxnSpPr>
          <p:nvPr/>
        </p:nvCxnSpPr>
        <p:spPr>
          <a:xfrm flipV="1">
            <a:off x="1928813" y="3743326"/>
            <a:ext cx="657225" cy="936581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C257DABA-D51A-C943-9289-BCD1B52D1D3E}"/>
              </a:ext>
            </a:extLst>
          </p:cNvPr>
          <p:cNvCxnSpPr>
            <a:cxnSpLocks/>
          </p:cNvCxnSpPr>
          <p:nvPr/>
        </p:nvCxnSpPr>
        <p:spPr>
          <a:xfrm flipH="1" flipV="1">
            <a:off x="5579754" y="3306438"/>
            <a:ext cx="1316898" cy="134489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573985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2481C58-AF27-EE4A-A158-927AF23A8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00611" y="228161"/>
            <a:ext cx="1996041" cy="1443477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pPr algn="ctr"/>
            <a:r>
              <a:rPr lang="en-US" sz="12800" dirty="0">
                <a:solidFill>
                  <a:schemeClr val="bg1"/>
                </a:solidFill>
                <a:latin typeface="Segoe Print" panose="02000800000000000000" pitchFamily="2" charset="0"/>
              </a:rPr>
              <a:t>4</a:t>
            </a:r>
            <a:b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</a:br>
            <a:endParaRPr lang="en-US" sz="1600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AE9E982-B940-C74A-917F-CE05CF270030}"/>
              </a:ext>
            </a:extLst>
          </p:cNvPr>
          <p:cNvSpPr txBox="1"/>
          <p:nvPr/>
        </p:nvSpPr>
        <p:spPr>
          <a:xfrm>
            <a:off x="860397" y="4679907"/>
            <a:ext cx="3025803" cy="147732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These names are masculine nouns. The masculine number 4 is used.  </a:t>
            </a:r>
            <a:r>
              <a:rPr lang="en-US" b="1" i="1" u="sng" dirty="0" err="1">
                <a:solidFill>
                  <a:schemeClr val="accent1"/>
                </a:solidFill>
              </a:rPr>
              <a:t>Pedwar</a:t>
            </a:r>
            <a:r>
              <a:rPr lang="en-US" b="1" dirty="0"/>
              <a:t> does NOT cause a mutation.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1E68D33-1186-7743-815F-5E10E5F6B3F3}"/>
              </a:ext>
            </a:extLst>
          </p:cNvPr>
          <p:cNvSpPr txBox="1"/>
          <p:nvPr/>
        </p:nvSpPr>
        <p:spPr>
          <a:xfrm>
            <a:off x="7674188" y="4179525"/>
            <a:ext cx="2873404" cy="147732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These names are feminine nouns. The feminine number 4 is used.  </a:t>
            </a:r>
            <a:r>
              <a:rPr lang="en-US" b="1" i="1" u="sng" dirty="0" err="1">
                <a:solidFill>
                  <a:schemeClr val="accent1"/>
                </a:solidFill>
              </a:rPr>
              <a:t>Pedair</a:t>
            </a:r>
            <a:r>
              <a:rPr lang="en-US" b="1" dirty="0"/>
              <a:t> does NOT cause a mutation.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C1D1DF6-1474-3B4F-9956-447F4C4EEB3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587" t="14042" r="51179" b="15177"/>
          <a:stretch/>
        </p:blipFill>
        <p:spPr>
          <a:xfrm rot="5400000">
            <a:off x="5061156" y="-2776805"/>
            <a:ext cx="2354094" cy="11404773"/>
          </a:xfrm>
          <a:prstGeom prst="rect">
            <a:avLst/>
          </a:prstGeom>
        </p:spPr>
      </p:pic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51661D36-4B00-3040-9D5F-E45A643A2D48}"/>
              </a:ext>
            </a:extLst>
          </p:cNvPr>
          <p:cNvCxnSpPr>
            <a:cxnSpLocks/>
          </p:cNvCxnSpPr>
          <p:nvPr/>
        </p:nvCxnSpPr>
        <p:spPr>
          <a:xfrm flipV="1">
            <a:off x="1928813" y="3922978"/>
            <a:ext cx="0" cy="756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763817EB-58B1-E848-9835-30BA08E40B16}"/>
              </a:ext>
            </a:extLst>
          </p:cNvPr>
          <p:cNvCxnSpPr>
            <a:cxnSpLocks/>
          </p:cNvCxnSpPr>
          <p:nvPr/>
        </p:nvCxnSpPr>
        <p:spPr>
          <a:xfrm flipH="1" flipV="1">
            <a:off x="6152153" y="3335015"/>
            <a:ext cx="1522035" cy="84451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42873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BAA1F7-12B6-154C-B7F8-D4F895C53B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902" y="139148"/>
            <a:ext cx="11287897" cy="675861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Beth </a:t>
            </a:r>
            <a:r>
              <a:rPr lang="en-US" dirty="0" err="1">
                <a:solidFill>
                  <a:schemeClr val="bg1"/>
                </a:solidFill>
                <a:latin typeface="Segoe Print" panose="02000800000000000000" pitchFamily="2" charset="0"/>
              </a:rPr>
              <a:t>yw</a:t>
            </a:r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 ……?                    What is ……? </a:t>
            </a:r>
            <a:b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</a:br>
            <a:endParaRPr lang="en-US" sz="1600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3B9891C-AB8C-2945-8792-0CDE8E6188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6784" y="1847806"/>
            <a:ext cx="2804641" cy="184943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3748AA9-1ECB-6743-BFC1-EAB2375E1A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57115" y="1864020"/>
            <a:ext cx="3278155" cy="200192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9DBDF2B-1649-9345-8085-831069CE0CB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7901" y="1934078"/>
            <a:ext cx="1903413" cy="233686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F67EF47-31A9-6C49-B00A-DD5AC14A4CCD}"/>
              </a:ext>
            </a:extLst>
          </p:cNvPr>
          <p:cNvSpPr txBox="1"/>
          <p:nvPr/>
        </p:nvSpPr>
        <p:spPr>
          <a:xfrm>
            <a:off x="563581" y="4805235"/>
            <a:ext cx="2432052" cy="5847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dwy</a:t>
            </a:r>
            <a:r>
              <a:rPr lang="en-US" sz="3200" b="1" dirty="0"/>
              <a:t> </a:t>
            </a:r>
            <a:r>
              <a:rPr lang="en-US" sz="3200" b="1" dirty="0" err="1"/>
              <a:t>ferch</a:t>
            </a:r>
            <a:endParaRPr lang="en-US" sz="3200" b="1" dirty="0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01686C75-1A2C-3F4D-AFF2-01B333D74FE5}"/>
              </a:ext>
            </a:extLst>
          </p:cNvPr>
          <p:cNvSpPr txBox="1">
            <a:spLocks/>
          </p:cNvSpPr>
          <p:nvPr/>
        </p:nvSpPr>
        <p:spPr>
          <a:xfrm>
            <a:off x="1357313" y="1166683"/>
            <a:ext cx="786773" cy="738429"/>
          </a:xfrm>
          <a:prstGeom prst="rect">
            <a:avLst/>
          </a:prstGeom>
          <a:solidFill>
            <a:schemeClr val="accent1"/>
          </a:solidFill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dirty="0">
                <a:solidFill>
                  <a:schemeClr val="bg1"/>
                </a:solidFill>
                <a:latin typeface="Segoe Print" panose="02000800000000000000" pitchFamily="2" charset="0"/>
              </a:rPr>
              <a:t>2</a:t>
            </a: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44924FDE-CD9F-6C42-82FB-960F9A167DA0}"/>
              </a:ext>
            </a:extLst>
          </p:cNvPr>
          <p:cNvSpPr txBox="1">
            <a:spLocks/>
          </p:cNvSpPr>
          <p:nvPr/>
        </p:nvSpPr>
        <p:spPr>
          <a:xfrm>
            <a:off x="9402807" y="1125591"/>
            <a:ext cx="786773" cy="738429"/>
          </a:xfrm>
          <a:prstGeom prst="rect">
            <a:avLst/>
          </a:prstGeom>
          <a:solidFill>
            <a:schemeClr val="accent1"/>
          </a:solidFill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dirty="0">
                <a:solidFill>
                  <a:schemeClr val="bg1"/>
                </a:solidFill>
                <a:latin typeface="Segoe Print" panose="02000800000000000000" pitchFamily="2" charset="0"/>
              </a:rPr>
              <a:t>4</a:t>
            </a: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D86BF862-3FCA-E845-99A6-026DAC1DE4FE}"/>
              </a:ext>
            </a:extLst>
          </p:cNvPr>
          <p:cNvSpPr txBox="1">
            <a:spLocks/>
          </p:cNvSpPr>
          <p:nvPr/>
        </p:nvSpPr>
        <p:spPr>
          <a:xfrm>
            <a:off x="5091113" y="1166682"/>
            <a:ext cx="786773" cy="738429"/>
          </a:xfrm>
          <a:prstGeom prst="rect">
            <a:avLst/>
          </a:prstGeom>
          <a:solidFill>
            <a:schemeClr val="accent1"/>
          </a:solidFill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dirty="0">
                <a:solidFill>
                  <a:schemeClr val="bg1"/>
                </a:solidFill>
                <a:latin typeface="Segoe Print" panose="02000800000000000000" pitchFamily="2" charset="0"/>
              </a:rPr>
              <a:t>3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19252FF-CB6E-CA42-8192-355B0EC1F502}"/>
              </a:ext>
            </a:extLst>
          </p:cNvPr>
          <p:cNvSpPr txBox="1"/>
          <p:nvPr/>
        </p:nvSpPr>
        <p:spPr>
          <a:xfrm>
            <a:off x="4479373" y="4805234"/>
            <a:ext cx="2432052" cy="5847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tair</a:t>
            </a:r>
            <a:r>
              <a:rPr lang="en-US" sz="3200" b="1" dirty="0"/>
              <a:t> merch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5AD06EE-C2E5-C549-B3C7-FC201D9F4192}"/>
              </a:ext>
            </a:extLst>
          </p:cNvPr>
          <p:cNvSpPr txBox="1"/>
          <p:nvPr/>
        </p:nvSpPr>
        <p:spPr>
          <a:xfrm>
            <a:off x="8580166" y="4805233"/>
            <a:ext cx="2855104" cy="5847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pedair</a:t>
            </a:r>
            <a:r>
              <a:rPr lang="en-US" sz="3200" b="1" dirty="0"/>
              <a:t> merch</a:t>
            </a:r>
          </a:p>
        </p:txBody>
      </p:sp>
    </p:spTree>
    <p:extLst>
      <p:ext uri="{BB962C8B-B14F-4D97-AF65-F5344CB8AC3E}">
        <p14:creationId xmlns:p14="http://schemas.microsoft.com/office/powerpoint/2010/main" val="12148587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7" grpId="0" animBg="1"/>
      <p:bldP spid="1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BAA1F7-12B6-154C-B7F8-D4F895C53B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902" y="139148"/>
            <a:ext cx="11287897" cy="675861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Beth </a:t>
            </a:r>
            <a:r>
              <a:rPr lang="en-US" dirty="0" err="1">
                <a:solidFill>
                  <a:schemeClr val="bg1"/>
                </a:solidFill>
                <a:latin typeface="Segoe Print" panose="02000800000000000000" pitchFamily="2" charset="0"/>
              </a:rPr>
              <a:t>yw</a:t>
            </a:r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 ……?                    What is ……? </a:t>
            </a:r>
            <a:b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</a:br>
            <a:endParaRPr lang="en-US" sz="1600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F67EF47-31A9-6C49-B00A-DD5AC14A4CCD}"/>
              </a:ext>
            </a:extLst>
          </p:cNvPr>
          <p:cNvSpPr txBox="1"/>
          <p:nvPr/>
        </p:nvSpPr>
        <p:spPr>
          <a:xfrm>
            <a:off x="563581" y="4805235"/>
            <a:ext cx="2432052" cy="5847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dau</a:t>
            </a:r>
            <a:r>
              <a:rPr lang="en-US" sz="3200" b="1" dirty="0"/>
              <a:t> </a:t>
            </a:r>
            <a:r>
              <a:rPr lang="en-US" sz="3200" b="1" dirty="0" err="1"/>
              <a:t>lyfr</a:t>
            </a:r>
            <a:endParaRPr lang="en-US" sz="3200" b="1" dirty="0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01686C75-1A2C-3F4D-AFF2-01B333D74FE5}"/>
              </a:ext>
            </a:extLst>
          </p:cNvPr>
          <p:cNvSpPr txBox="1">
            <a:spLocks/>
          </p:cNvSpPr>
          <p:nvPr/>
        </p:nvSpPr>
        <p:spPr>
          <a:xfrm>
            <a:off x="1357313" y="1166683"/>
            <a:ext cx="786773" cy="738429"/>
          </a:xfrm>
          <a:prstGeom prst="rect">
            <a:avLst/>
          </a:prstGeom>
          <a:solidFill>
            <a:schemeClr val="accent1"/>
          </a:solidFill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dirty="0">
                <a:solidFill>
                  <a:schemeClr val="bg1"/>
                </a:solidFill>
                <a:latin typeface="Segoe Print" panose="02000800000000000000" pitchFamily="2" charset="0"/>
              </a:rPr>
              <a:t>2</a:t>
            </a: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44924FDE-CD9F-6C42-82FB-960F9A167DA0}"/>
              </a:ext>
            </a:extLst>
          </p:cNvPr>
          <p:cNvSpPr txBox="1">
            <a:spLocks/>
          </p:cNvSpPr>
          <p:nvPr/>
        </p:nvSpPr>
        <p:spPr>
          <a:xfrm>
            <a:off x="9402807" y="1125591"/>
            <a:ext cx="786773" cy="738429"/>
          </a:xfrm>
          <a:prstGeom prst="rect">
            <a:avLst/>
          </a:prstGeom>
          <a:solidFill>
            <a:schemeClr val="accent1"/>
          </a:solidFill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dirty="0">
                <a:solidFill>
                  <a:schemeClr val="bg1"/>
                </a:solidFill>
                <a:latin typeface="Segoe Print" panose="02000800000000000000" pitchFamily="2" charset="0"/>
              </a:rPr>
              <a:t>4</a:t>
            </a: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D86BF862-3FCA-E845-99A6-026DAC1DE4FE}"/>
              </a:ext>
            </a:extLst>
          </p:cNvPr>
          <p:cNvSpPr txBox="1">
            <a:spLocks/>
          </p:cNvSpPr>
          <p:nvPr/>
        </p:nvSpPr>
        <p:spPr>
          <a:xfrm>
            <a:off x="5670976" y="1166683"/>
            <a:ext cx="786773" cy="738429"/>
          </a:xfrm>
          <a:prstGeom prst="rect">
            <a:avLst/>
          </a:prstGeom>
          <a:solidFill>
            <a:schemeClr val="accent1"/>
          </a:solidFill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dirty="0">
                <a:solidFill>
                  <a:schemeClr val="bg1"/>
                </a:solidFill>
                <a:latin typeface="Segoe Print" panose="02000800000000000000" pitchFamily="2" charset="0"/>
              </a:rPr>
              <a:t>3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19252FF-CB6E-CA42-8192-355B0EC1F502}"/>
              </a:ext>
            </a:extLst>
          </p:cNvPr>
          <p:cNvSpPr txBox="1"/>
          <p:nvPr/>
        </p:nvSpPr>
        <p:spPr>
          <a:xfrm>
            <a:off x="5043756" y="4793139"/>
            <a:ext cx="2432052" cy="5847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tri </a:t>
            </a:r>
            <a:r>
              <a:rPr lang="en-US" sz="3200" b="1" dirty="0" err="1"/>
              <a:t>llyfr</a:t>
            </a:r>
            <a:endParaRPr lang="en-US" sz="3200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5AD06EE-C2E5-C549-B3C7-FC201D9F4192}"/>
              </a:ext>
            </a:extLst>
          </p:cNvPr>
          <p:cNvSpPr txBox="1"/>
          <p:nvPr/>
        </p:nvSpPr>
        <p:spPr>
          <a:xfrm>
            <a:off x="8580166" y="4805233"/>
            <a:ext cx="2855104" cy="5847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pedwar</a:t>
            </a:r>
            <a:r>
              <a:rPr lang="en-US" sz="3200" b="1" dirty="0"/>
              <a:t> </a:t>
            </a:r>
            <a:r>
              <a:rPr lang="en-US" sz="3200" b="1" dirty="0" err="1"/>
              <a:t>llyfr</a:t>
            </a:r>
            <a:endParaRPr lang="en-US" sz="32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AEB1044-B0E2-7E48-9249-C6B8192D02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232" y="2256786"/>
            <a:ext cx="2772749" cy="198053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612664B-2679-4642-BA8B-0243F6E0C9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2697" y="2256785"/>
            <a:ext cx="2503111" cy="215909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2D301C5-533E-504A-A522-C59C331C8E3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7276" t="17171" r="13103" b="9255"/>
          <a:stretch/>
        </p:blipFill>
        <p:spPr>
          <a:xfrm>
            <a:off x="8831766" y="2055922"/>
            <a:ext cx="2360691" cy="2181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4684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7" grpId="0" animBg="1"/>
      <p:bldP spid="1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1169FA1B-0102-1A45-9E40-CA8E36D57D4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04160420"/>
              </p:ext>
            </p:extLst>
          </p:nvPr>
        </p:nvGraphicFramePr>
        <p:xfrm>
          <a:off x="178418" y="987296"/>
          <a:ext cx="11686475" cy="56342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37295">
                  <a:extLst>
                    <a:ext uri="{9D8B030D-6E8A-4147-A177-3AD203B41FA5}">
                      <a16:colId xmlns:a16="http://schemas.microsoft.com/office/drawing/2014/main" val="1687260535"/>
                    </a:ext>
                  </a:extLst>
                </a:gridCol>
                <a:gridCol w="2337295">
                  <a:extLst>
                    <a:ext uri="{9D8B030D-6E8A-4147-A177-3AD203B41FA5}">
                      <a16:colId xmlns:a16="http://schemas.microsoft.com/office/drawing/2014/main" val="3090711031"/>
                    </a:ext>
                  </a:extLst>
                </a:gridCol>
                <a:gridCol w="2337295">
                  <a:extLst>
                    <a:ext uri="{9D8B030D-6E8A-4147-A177-3AD203B41FA5}">
                      <a16:colId xmlns:a16="http://schemas.microsoft.com/office/drawing/2014/main" val="1558769913"/>
                    </a:ext>
                  </a:extLst>
                </a:gridCol>
                <a:gridCol w="2337295">
                  <a:extLst>
                    <a:ext uri="{9D8B030D-6E8A-4147-A177-3AD203B41FA5}">
                      <a16:colId xmlns:a16="http://schemas.microsoft.com/office/drawing/2014/main" val="465079003"/>
                    </a:ext>
                  </a:extLst>
                </a:gridCol>
                <a:gridCol w="2337295">
                  <a:extLst>
                    <a:ext uri="{9D8B030D-6E8A-4147-A177-3AD203B41FA5}">
                      <a16:colId xmlns:a16="http://schemas.microsoft.com/office/drawing/2014/main" val="2227103334"/>
                    </a:ext>
                  </a:extLst>
                </a:gridCol>
              </a:tblGrid>
              <a:tr h="601417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/>
                        <a:t>Enw</a:t>
                      </a:r>
                      <a:r>
                        <a:rPr lang="en-US" sz="2400" b="1" dirty="0"/>
                        <a:t>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/>
                        <a:t>Ben / </a:t>
                      </a:r>
                      <a:r>
                        <a:rPr lang="en-US" sz="2400" b="1" dirty="0" err="1"/>
                        <a:t>Gwr</a:t>
                      </a:r>
                      <a:endParaRPr lang="en-US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/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/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/>
                        <a:t>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11945253"/>
                  </a:ext>
                </a:extLst>
              </a:tr>
              <a:tr h="601417"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bachgen</a:t>
                      </a:r>
                      <a:endParaRPr lang="en-US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/>
                        <a:t>eg</a:t>
                      </a:r>
                      <a:endParaRPr lang="en-US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52034858"/>
                  </a:ext>
                </a:extLst>
              </a:tr>
              <a:tr h="601417"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ysgol</a:t>
                      </a:r>
                      <a:endParaRPr lang="en-US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/>
                        <a:t>eb</a:t>
                      </a:r>
                      <a:endParaRPr lang="en-US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45100513"/>
                  </a:ext>
                </a:extLst>
              </a:tr>
              <a:tr h="601417"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athro</a:t>
                      </a:r>
                      <a:endParaRPr lang="en-US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/>
                        <a:t>dau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athro</a:t>
                      </a:r>
                      <a:endParaRPr lang="en-US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20096977"/>
                  </a:ext>
                </a:extLst>
              </a:tr>
              <a:tr h="601417"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athrawes</a:t>
                      </a:r>
                      <a:endParaRPr lang="en-US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/>
                        <a:t>pedair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athrawes</a:t>
                      </a:r>
                      <a:endParaRPr lang="en-US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89954790"/>
                  </a:ext>
                </a:extLst>
              </a:tr>
              <a:tr h="601417"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dosbarth</a:t>
                      </a:r>
                      <a:endParaRPr lang="en-US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/>
                        <a:t>tri </a:t>
                      </a:r>
                      <a:r>
                        <a:rPr lang="en-US" sz="2400" b="1" dirty="0" err="1"/>
                        <a:t>dosbarth</a:t>
                      </a:r>
                      <a:endParaRPr lang="en-US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8448440"/>
                  </a:ext>
                </a:extLst>
              </a:tr>
              <a:tr h="601417"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bwrdd</a:t>
                      </a:r>
                      <a:endParaRPr lang="en-US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08982080"/>
                  </a:ext>
                </a:extLst>
              </a:tr>
              <a:tr h="601417"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desg</a:t>
                      </a:r>
                      <a:endParaRPr lang="en-US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33477526"/>
                  </a:ext>
                </a:extLst>
              </a:tr>
              <a:tr h="601417"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gwers</a:t>
                      </a:r>
                      <a:endParaRPr lang="en-US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4833371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6CED7A90-A41C-E449-A50C-998AE850867D}"/>
              </a:ext>
            </a:extLst>
          </p:cNvPr>
          <p:cNvSpPr txBox="1"/>
          <p:nvPr/>
        </p:nvSpPr>
        <p:spPr>
          <a:xfrm>
            <a:off x="178418" y="160040"/>
            <a:ext cx="11686475" cy="523220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US" sz="2800" b="1" dirty="0" err="1">
                <a:solidFill>
                  <a:schemeClr val="bg1"/>
                </a:solidFill>
              </a:rPr>
              <a:t>Cwblhewch</a:t>
            </a:r>
            <a:r>
              <a:rPr lang="en-US" sz="2800" b="1" dirty="0">
                <a:solidFill>
                  <a:schemeClr val="bg1"/>
                </a:solidFill>
              </a:rPr>
              <a:t> y </a:t>
            </a:r>
            <a:r>
              <a:rPr lang="en-US" sz="2800" b="1" dirty="0" err="1">
                <a:solidFill>
                  <a:schemeClr val="bg1"/>
                </a:solidFill>
              </a:rPr>
              <a:t>tabl</a:t>
            </a:r>
            <a:r>
              <a:rPr lang="en-US" sz="2800" b="1" dirty="0">
                <a:solidFill>
                  <a:schemeClr val="bg1"/>
                </a:solidFill>
              </a:rPr>
              <a:t> </a:t>
            </a:r>
            <a:r>
              <a:rPr lang="en-US" sz="2800" b="1" dirty="0" err="1">
                <a:solidFill>
                  <a:schemeClr val="bg1"/>
                </a:solidFill>
              </a:rPr>
              <a:t>canlynol</a:t>
            </a:r>
            <a:r>
              <a:rPr lang="en-US" sz="2800" b="1" dirty="0">
                <a:solidFill>
                  <a:schemeClr val="bg1"/>
                </a:solidFill>
              </a:rPr>
              <a:t>:                    Complete the following table:</a:t>
            </a:r>
          </a:p>
        </p:txBody>
      </p:sp>
    </p:spTree>
    <p:extLst>
      <p:ext uri="{BB962C8B-B14F-4D97-AF65-F5344CB8AC3E}">
        <p14:creationId xmlns:p14="http://schemas.microsoft.com/office/powerpoint/2010/main" val="18838653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3010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15857086"/>
              </p:ext>
            </p:extLst>
          </p:nvPr>
        </p:nvGraphicFramePr>
        <p:xfrm>
          <a:off x="220058" y="2188564"/>
          <a:ext cx="4073447" cy="28073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6" name="Document" r:id="rId3" imgW="22552381" imgH="15542857" progId="Word.Document.12">
                  <p:link updateAutomatic="1"/>
                </p:oleObj>
              </mc:Choice>
              <mc:Fallback>
                <p:oleObj name="Document" r:id="rId3" imgW="22552381" imgH="15542857" progId="Word.Document.12">
                  <p:link updateAutomatic="1"/>
                  <p:pic>
                    <p:nvPicPr>
                      <p:cNvPr id="4301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0058" y="2188564"/>
                        <a:ext cx="4073447" cy="2807375"/>
                      </a:xfrm>
                      <a:prstGeom prst="rect">
                        <a:avLst/>
                      </a:prstGeom>
                      <a:noFill/>
                      <a:ln w="38100">
                        <a:solidFill>
                          <a:schemeClr val="tx1"/>
                        </a:solidFill>
                      </a:ln>
                      <a:extLst>
                        <a:ext uri="{909E8E84-426E-40dd-AFC4-6F175D3DCCD1}">
                          <a14:hiddenFill xmlns:a14="http://schemas.microsoft.com/office/drawing/2010/main" xmlns="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xmlns="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Title 1">
            <a:extLst>
              <a:ext uri="{FF2B5EF4-FFF2-40B4-BE49-F238E27FC236}">
                <a16:creationId xmlns:a16="http://schemas.microsoft.com/office/drawing/2014/main" id="{B6731CB7-D77F-F244-8EE8-FA82FFFC29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3474" y="242448"/>
            <a:ext cx="10768042" cy="675861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Help </a:t>
            </a:r>
            <a:r>
              <a:rPr lang="en-US" dirty="0" err="1">
                <a:solidFill>
                  <a:schemeClr val="bg1"/>
                </a:solidFill>
                <a:latin typeface="Segoe Print" panose="02000800000000000000" pitchFamily="2" charset="0"/>
              </a:rPr>
              <a:t>llaw</a:t>
            </a:r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…           a helping hand … </a:t>
            </a:r>
            <a:b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</a:br>
            <a:endParaRPr lang="en-US" sz="1600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B9E90A6-6BC0-ED42-A3C0-DC0CBED7D18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83648" y="2038662"/>
            <a:ext cx="7402784" cy="3092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79542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6F49423-A439-734B-B519-AA6A281D08D1}"/>
              </a:ext>
            </a:extLst>
          </p:cNvPr>
          <p:cNvSpPr txBox="1"/>
          <p:nvPr/>
        </p:nvSpPr>
        <p:spPr>
          <a:xfrm>
            <a:off x="1969196" y="1139983"/>
            <a:ext cx="7961971" cy="2308324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>
                <a:solidFill>
                  <a:schemeClr val="bg1"/>
                </a:solidFill>
              </a:rPr>
              <a:t>What about the task?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C8C82C8-ED64-5543-81DA-1CACD682BBD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65113"/>
          <a:stretch/>
        </p:blipFill>
        <p:spPr>
          <a:xfrm>
            <a:off x="3132945" y="3628930"/>
            <a:ext cx="5422900" cy="1392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68509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1169FA1B-0102-1A45-9E40-CA8E36D57D4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05809047"/>
              </p:ext>
            </p:extLst>
          </p:nvPr>
        </p:nvGraphicFramePr>
        <p:xfrm>
          <a:off x="178418" y="987296"/>
          <a:ext cx="11686475" cy="541275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37295">
                  <a:extLst>
                    <a:ext uri="{9D8B030D-6E8A-4147-A177-3AD203B41FA5}">
                      <a16:colId xmlns:a16="http://schemas.microsoft.com/office/drawing/2014/main" val="1687260535"/>
                    </a:ext>
                  </a:extLst>
                </a:gridCol>
                <a:gridCol w="2337295">
                  <a:extLst>
                    <a:ext uri="{9D8B030D-6E8A-4147-A177-3AD203B41FA5}">
                      <a16:colId xmlns:a16="http://schemas.microsoft.com/office/drawing/2014/main" val="3090711031"/>
                    </a:ext>
                  </a:extLst>
                </a:gridCol>
                <a:gridCol w="2337295">
                  <a:extLst>
                    <a:ext uri="{9D8B030D-6E8A-4147-A177-3AD203B41FA5}">
                      <a16:colId xmlns:a16="http://schemas.microsoft.com/office/drawing/2014/main" val="1558769913"/>
                    </a:ext>
                  </a:extLst>
                </a:gridCol>
                <a:gridCol w="2337295">
                  <a:extLst>
                    <a:ext uri="{9D8B030D-6E8A-4147-A177-3AD203B41FA5}">
                      <a16:colId xmlns:a16="http://schemas.microsoft.com/office/drawing/2014/main" val="465079003"/>
                    </a:ext>
                  </a:extLst>
                </a:gridCol>
                <a:gridCol w="2337295">
                  <a:extLst>
                    <a:ext uri="{9D8B030D-6E8A-4147-A177-3AD203B41FA5}">
                      <a16:colId xmlns:a16="http://schemas.microsoft.com/office/drawing/2014/main" val="2227103334"/>
                    </a:ext>
                  </a:extLst>
                </a:gridCol>
              </a:tblGrid>
              <a:tr h="601417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/>
                        <a:t>Enw</a:t>
                      </a:r>
                      <a:r>
                        <a:rPr lang="en-US" sz="2400" b="1" dirty="0"/>
                        <a:t>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/>
                        <a:t>Ben / </a:t>
                      </a:r>
                      <a:r>
                        <a:rPr lang="en-US" sz="2400" b="1" dirty="0" err="1"/>
                        <a:t>Gwr</a:t>
                      </a:r>
                      <a:endParaRPr lang="en-US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/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/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/>
                        <a:t>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11945253"/>
                  </a:ext>
                </a:extLst>
              </a:tr>
              <a:tr h="601417"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bachgen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/>
                        <a:t>eg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/>
                        <a:t>dau</a:t>
                      </a:r>
                      <a:r>
                        <a:rPr lang="en-US" sz="2000" b="1" dirty="0"/>
                        <a:t> </a:t>
                      </a:r>
                      <a:r>
                        <a:rPr lang="en-US" sz="2000" b="1" dirty="0" err="1"/>
                        <a:t>fachgen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tri </a:t>
                      </a:r>
                      <a:r>
                        <a:rPr lang="en-US" sz="2000" b="1" dirty="0" err="1"/>
                        <a:t>bachgen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/>
                        <a:t>pedwar</a:t>
                      </a:r>
                      <a:r>
                        <a:rPr lang="en-US" sz="2000" b="1" dirty="0"/>
                        <a:t> </a:t>
                      </a:r>
                      <a:r>
                        <a:rPr lang="en-US" sz="2000" b="1" dirty="0" err="1"/>
                        <a:t>bachgen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52034858"/>
                  </a:ext>
                </a:extLst>
              </a:tr>
              <a:tr h="601417"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ysgol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/>
                        <a:t>eb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/>
                        <a:t>dwy</a:t>
                      </a:r>
                      <a:r>
                        <a:rPr lang="en-US" sz="2000" b="1" dirty="0"/>
                        <a:t> </a:t>
                      </a:r>
                      <a:r>
                        <a:rPr lang="en-US" sz="2000" b="1" dirty="0" err="1"/>
                        <a:t>ysgol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/>
                        <a:t>tair</a:t>
                      </a:r>
                      <a:r>
                        <a:rPr lang="en-US" sz="2000" b="1" dirty="0"/>
                        <a:t> </a:t>
                      </a:r>
                      <a:r>
                        <a:rPr lang="en-US" sz="2000" b="1" dirty="0" err="1"/>
                        <a:t>ysgol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/>
                        <a:t>pedair</a:t>
                      </a:r>
                      <a:r>
                        <a:rPr lang="en-US" sz="2000" b="1" dirty="0"/>
                        <a:t> </a:t>
                      </a:r>
                      <a:r>
                        <a:rPr lang="en-US" sz="2000" b="1" dirty="0" err="1"/>
                        <a:t>ysgol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45100513"/>
                  </a:ext>
                </a:extLst>
              </a:tr>
              <a:tr h="601417"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athro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/>
                        <a:t>eg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/>
                        <a:t>dau</a:t>
                      </a:r>
                      <a:r>
                        <a:rPr lang="en-US" sz="2000" b="1" dirty="0"/>
                        <a:t> </a:t>
                      </a:r>
                      <a:r>
                        <a:rPr lang="en-US" sz="2000" b="1" dirty="0" err="1"/>
                        <a:t>athro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tri </a:t>
                      </a:r>
                      <a:r>
                        <a:rPr lang="en-US" sz="2000" b="1" dirty="0" err="1"/>
                        <a:t>athro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/>
                        <a:t>pedwar</a:t>
                      </a:r>
                      <a:r>
                        <a:rPr lang="en-US" sz="2000" b="1" dirty="0"/>
                        <a:t> </a:t>
                      </a:r>
                      <a:r>
                        <a:rPr lang="en-US" sz="2000" b="1" dirty="0" err="1"/>
                        <a:t>athro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20096977"/>
                  </a:ext>
                </a:extLst>
              </a:tr>
              <a:tr h="601417"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athrawes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/>
                        <a:t>eb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/>
                        <a:t>dwy</a:t>
                      </a:r>
                      <a:r>
                        <a:rPr lang="en-US" sz="2000" b="1" dirty="0"/>
                        <a:t> </a:t>
                      </a:r>
                      <a:r>
                        <a:rPr lang="en-US" sz="2000" b="1" dirty="0" err="1"/>
                        <a:t>athrawes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/>
                        <a:t>tair</a:t>
                      </a:r>
                      <a:r>
                        <a:rPr lang="en-US" sz="2000" b="1" dirty="0"/>
                        <a:t> </a:t>
                      </a:r>
                      <a:r>
                        <a:rPr lang="en-US" sz="2000" b="1" dirty="0" err="1"/>
                        <a:t>athrawes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/>
                        <a:t>pedair</a:t>
                      </a:r>
                      <a:r>
                        <a:rPr lang="en-US" sz="2000" b="1" dirty="0"/>
                        <a:t> </a:t>
                      </a:r>
                      <a:r>
                        <a:rPr lang="en-US" sz="2000" b="1" dirty="0" err="1"/>
                        <a:t>athrawes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89954790"/>
                  </a:ext>
                </a:extLst>
              </a:tr>
              <a:tr h="601417"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dosbarth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/>
                        <a:t>eg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/>
                        <a:t>dau</a:t>
                      </a:r>
                      <a:r>
                        <a:rPr lang="en-US" sz="2000" b="1" dirty="0"/>
                        <a:t> </a:t>
                      </a:r>
                      <a:r>
                        <a:rPr lang="en-US" sz="2000" b="1" dirty="0" err="1"/>
                        <a:t>ddosbarth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tri </a:t>
                      </a:r>
                      <a:r>
                        <a:rPr lang="en-US" sz="2000" b="1" dirty="0" err="1"/>
                        <a:t>dosbarth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/>
                        <a:t>pedwar</a:t>
                      </a:r>
                      <a:r>
                        <a:rPr lang="en-US" sz="2000" b="1" dirty="0"/>
                        <a:t> </a:t>
                      </a:r>
                      <a:r>
                        <a:rPr lang="en-US" sz="2000" b="1" dirty="0" err="1"/>
                        <a:t>dosbarth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8448440"/>
                  </a:ext>
                </a:extLst>
              </a:tr>
              <a:tr h="601417"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bwrdd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/>
                        <a:t>eg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/>
                        <a:t>dau</a:t>
                      </a:r>
                      <a:r>
                        <a:rPr lang="en-US" sz="2000" b="1" dirty="0"/>
                        <a:t> </a:t>
                      </a:r>
                      <a:r>
                        <a:rPr lang="en-US" sz="2000" b="1" dirty="0" err="1"/>
                        <a:t>fwrdd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tri </a:t>
                      </a:r>
                      <a:r>
                        <a:rPr lang="en-US" sz="2000" b="1" dirty="0" err="1"/>
                        <a:t>bwrdd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/>
                        <a:t>pedwar</a:t>
                      </a:r>
                      <a:r>
                        <a:rPr lang="en-US" sz="2000" b="1" dirty="0"/>
                        <a:t> </a:t>
                      </a:r>
                      <a:r>
                        <a:rPr lang="en-US" sz="2000" b="1" dirty="0" err="1"/>
                        <a:t>bwrdd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08982080"/>
                  </a:ext>
                </a:extLst>
              </a:tr>
              <a:tr h="601417"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desg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/>
                        <a:t>eb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/>
                        <a:t>dwy</a:t>
                      </a:r>
                      <a:r>
                        <a:rPr lang="en-US" sz="2000" b="1" dirty="0"/>
                        <a:t> </a:t>
                      </a:r>
                      <a:r>
                        <a:rPr lang="en-US" sz="2000" b="1" dirty="0" err="1"/>
                        <a:t>ddesg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/>
                        <a:t>dair</a:t>
                      </a:r>
                      <a:r>
                        <a:rPr lang="en-US" sz="2000" b="1" dirty="0"/>
                        <a:t> </a:t>
                      </a:r>
                      <a:r>
                        <a:rPr lang="en-US" sz="2000" b="1" dirty="0" err="1"/>
                        <a:t>desg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/>
                        <a:t>pedair</a:t>
                      </a:r>
                      <a:r>
                        <a:rPr lang="en-US" sz="2000" b="1" dirty="0"/>
                        <a:t> </a:t>
                      </a:r>
                      <a:r>
                        <a:rPr lang="en-US" sz="2000" b="1" dirty="0" err="1"/>
                        <a:t>desg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33477526"/>
                  </a:ext>
                </a:extLst>
              </a:tr>
              <a:tr h="601417"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gwers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/>
                        <a:t>eb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/>
                        <a:t>dwy</a:t>
                      </a:r>
                      <a:r>
                        <a:rPr lang="en-US" sz="2000" b="1" dirty="0"/>
                        <a:t> </a:t>
                      </a:r>
                      <a:r>
                        <a:rPr lang="en-US" sz="2000" b="1" dirty="0" err="1"/>
                        <a:t>wers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/>
                        <a:t>tair</a:t>
                      </a:r>
                      <a:r>
                        <a:rPr lang="en-US" sz="2000" b="1" dirty="0"/>
                        <a:t> </a:t>
                      </a:r>
                      <a:r>
                        <a:rPr lang="en-US" sz="2000" b="1" dirty="0" err="1"/>
                        <a:t>gwers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/>
                        <a:t>pedair</a:t>
                      </a:r>
                      <a:r>
                        <a:rPr lang="en-US" sz="2000" b="1" dirty="0"/>
                        <a:t> </a:t>
                      </a:r>
                      <a:r>
                        <a:rPr lang="en-US" sz="2000" b="1" dirty="0" err="1"/>
                        <a:t>gwers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4833371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6CED7A90-A41C-E449-A50C-998AE850867D}"/>
              </a:ext>
            </a:extLst>
          </p:cNvPr>
          <p:cNvSpPr txBox="1"/>
          <p:nvPr/>
        </p:nvSpPr>
        <p:spPr>
          <a:xfrm>
            <a:off x="178418" y="160040"/>
            <a:ext cx="11686475" cy="523220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US" sz="2800" b="1" dirty="0" err="1">
                <a:solidFill>
                  <a:schemeClr val="bg1"/>
                </a:solidFill>
              </a:rPr>
              <a:t>Cwblhewch</a:t>
            </a:r>
            <a:r>
              <a:rPr lang="en-US" sz="2800" b="1" dirty="0">
                <a:solidFill>
                  <a:schemeClr val="bg1"/>
                </a:solidFill>
              </a:rPr>
              <a:t> y </a:t>
            </a:r>
            <a:r>
              <a:rPr lang="en-US" sz="2800" b="1" dirty="0" err="1">
                <a:solidFill>
                  <a:schemeClr val="bg1"/>
                </a:solidFill>
              </a:rPr>
              <a:t>tabl</a:t>
            </a:r>
            <a:r>
              <a:rPr lang="en-US" sz="2800" b="1" dirty="0">
                <a:solidFill>
                  <a:schemeClr val="bg1"/>
                </a:solidFill>
              </a:rPr>
              <a:t> </a:t>
            </a:r>
            <a:r>
              <a:rPr lang="en-US" sz="2800" b="1" dirty="0" err="1">
                <a:solidFill>
                  <a:schemeClr val="bg1"/>
                </a:solidFill>
              </a:rPr>
              <a:t>canlynol</a:t>
            </a:r>
            <a:r>
              <a:rPr lang="en-US" sz="2800" b="1" dirty="0">
                <a:solidFill>
                  <a:schemeClr val="bg1"/>
                </a:solidFill>
              </a:rPr>
              <a:t>:                    Complete the following table:</a:t>
            </a:r>
          </a:p>
        </p:txBody>
      </p:sp>
    </p:spTree>
    <p:extLst>
      <p:ext uri="{BB962C8B-B14F-4D97-AF65-F5344CB8AC3E}">
        <p14:creationId xmlns:p14="http://schemas.microsoft.com/office/powerpoint/2010/main" val="157047178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98DDA76-550C-164B-B42A-A53932FE500E}"/>
              </a:ext>
            </a:extLst>
          </p:cNvPr>
          <p:cNvSpPr txBox="1"/>
          <p:nvPr/>
        </p:nvSpPr>
        <p:spPr>
          <a:xfrm>
            <a:off x="303432" y="944378"/>
            <a:ext cx="11478665" cy="49244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err="1"/>
              <a:t>Edrychwch</a:t>
            </a:r>
            <a:r>
              <a:rPr lang="en-US" sz="2800" b="1" dirty="0"/>
              <a:t> </a:t>
            </a:r>
            <a:r>
              <a:rPr lang="en-US" sz="2800" b="1" dirty="0" err="1"/>
              <a:t>ar</a:t>
            </a:r>
            <a:r>
              <a:rPr lang="en-US" sz="2800" b="1" dirty="0"/>
              <a:t> y </a:t>
            </a:r>
            <a:r>
              <a:rPr lang="en-US" sz="2800" b="1" dirty="0" err="1"/>
              <a:t>llun</a:t>
            </a:r>
            <a:r>
              <a:rPr lang="en-US" sz="2800" b="1" dirty="0"/>
              <a:t>.              </a:t>
            </a:r>
          </a:p>
          <a:p>
            <a:r>
              <a:rPr lang="en-US" sz="2800" b="1" i="1" dirty="0"/>
              <a:t>Look at the picture of the park.</a:t>
            </a:r>
          </a:p>
          <a:p>
            <a:endParaRPr lang="en-US" sz="2800" b="1" i="1" dirty="0">
              <a:solidFill>
                <a:srgbClr val="FF0000"/>
              </a:solidFill>
              <a:latin typeface="Segoe Print" panose="02000800000000000000" pitchFamily="2" charset="0"/>
            </a:endParaRPr>
          </a:p>
          <a:p>
            <a:r>
              <a:rPr lang="en-US" sz="2800" b="1" i="1" dirty="0">
                <a:solidFill>
                  <a:srgbClr val="FF0000"/>
                </a:solidFill>
                <a:latin typeface="Segoe Print" panose="02000800000000000000" pitchFamily="2" charset="0"/>
              </a:rPr>
              <a:t>       </a:t>
            </a:r>
          </a:p>
          <a:p>
            <a:r>
              <a:rPr lang="en-US" sz="2800" b="1" i="1" dirty="0">
                <a:solidFill>
                  <a:srgbClr val="FF0000"/>
                </a:solidFill>
                <a:latin typeface="Segoe Print" panose="02000800000000000000" pitchFamily="2" charset="0"/>
              </a:rPr>
              <a:t>        </a:t>
            </a:r>
            <a:r>
              <a:rPr lang="en-US" sz="4000" b="1" i="1" dirty="0">
                <a:solidFill>
                  <a:srgbClr val="FF0000"/>
                </a:solidFill>
                <a:latin typeface="Segoe Print" panose="02000800000000000000" pitchFamily="2" charset="0"/>
              </a:rPr>
              <a:t>3</a:t>
            </a:r>
            <a:r>
              <a:rPr lang="en-US" sz="4000" dirty="0">
                <a:solidFill>
                  <a:srgbClr val="FF0000"/>
                </a:solidFill>
                <a:latin typeface="Segoe Print" panose="02000800000000000000" pitchFamily="2" charset="0"/>
              </a:rPr>
              <a:t>, 2, 1</a:t>
            </a:r>
            <a:endParaRPr lang="en-US" sz="3200" dirty="0"/>
          </a:p>
          <a:p>
            <a:pPr marL="342900" indent="-342900">
              <a:buAutoNum type="arabicPeriod"/>
            </a:pPr>
            <a:endParaRPr lang="en-US" dirty="0"/>
          </a:p>
          <a:p>
            <a:pPr marL="342900" indent="-342900">
              <a:buAutoNum type="arabicPeriod"/>
            </a:pPr>
            <a:r>
              <a:rPr lang="en-US" dirty="0" err="1"/>
              <a:t>Enwch</a:t>
            </a:r>
            <a:r>
              <a:rPr lang="en-US" dirty="0"/>
              <a:t> 3 </a:t>
            </a:r>
            <a:r>
              <a:rPr lang="en-US" dirty="0" err="1"/>
              <a:t>pheth</a:t>
            </a:r>
            <a:r>
              <a:rPr lang="en-US" dirty="0"/>
              <a:t> </a:t>
            </a:r>
            <a:r>
              <a:rPr lang="en-US" dirty="0" err="1"/>
              <a:t>welwch</a:t>
            </a:r>
            <a:r>
              <a:rPr lang="en-US" dirty="0"/>
              <a:t> chi.  (</a:t>
            </a:r>
            <a:r>
              <a:rPr lang="en-US" dirty="0" err="1"/>
              <a:t>enwau</a:t>
            </a:r>
            <a:r>
              <a:rPr lang="en-US" dirty="0"/>
              <a:t>)</a:t>
            </a:r>
          </a:p>
          <a:p>
            <a:r>
              <a:rPr lang="en-US" dirty="0"/>
              <a:t>     Name 3 things that you can see.  (nouns)</a:t>
            </a:r>
          </a:p>
          <a:p>
            <a:pPr marL="342900" indent="-342900">
              <a:buAutoNum type="arabicPeriod"/>
            </a:pPr>
            <a:endParaRPr lang="en-US" dirty="0"/>
          </a:p>
          <a:p>
            <a:r>
              <a:rPr lang="en-US" dirty="0"/>
              <a:t>2.   </a:t>
            </a:r>
            <a:r>
              <a:rPr lang="en-US" dirty="0" err="1"/>
              <a:t>Enwch</a:t>
            </a:r>
            <a:r>
              <a:rPr lang="en-US" dirty="0"/>
              <a:t> 2 </a:t>
            </a:r>
            <a:r>
              <a:rPr lang="en-US" dirty="0" err="1"/>
              <a:t>beth</a:t>
            </a:r>
            <a:r>
              <a:rPr lang="en-US" dirty="0"/>
              <a:t> </a:t>
            </a:r>
            <a:r>
              <a:rPr lang="en-US" dirty="0" err="1"/>
              <a:t>sy’n</a:t>
            </a:r>
            <a:r>
              <a:rPr lang="en-US" dirty="0"/>
              <a:t> </a:t>
            </a:r>
            <a:r>
              <a:rPr lang="en-US" dirty="0" err="1"/>
              <a:t>digwydd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llun</a:t>
            </a:r>
            <a:r>
              <a:rPr lang="en-US" dirty="0"/>
              <a:t>. (</a:t>
            </a:r>
            <a:r>
              <a:rPr lang="en-US" dirty="0" err="1"/>
              <a:t>berfenwau</a:t>
            </a:r>
            <a:r>
              <a:rPr lang="en-US" dirty="0"/>
              <a:t>)</a:t>
            </a:r>
          </a:p>
          <a:p>
            <a:r>
              <a:rPr lang="en-US" dirty="0"/>
              <a:t>     Name 2 things that are happening. (verb-nouns)</a:t>
            </a:r>
          </a:p>
          <a:p>
            <a:pPr marL="342900" indent="-342900">
              <a:buAutoNum type="arabicPeriod"/>
            </a:pPr>
            <a:endParaRPr lang="en-US" dirty="0"/>
          </a:p>
          <a:p>
            <a:r>
              <a:rPr lang="en-US" dirty="0"/>
              <a:t>3.   </a:t>
            </a:r>
            <a:r>
              <a:rPr lang="en-US" dirty="0" err="1"/>
              <a:t>Meddyliwch</a:t>
            </a:r>
            <a:r>
              <a:rPr lang="en-US" dirty="0"/>
              <a:t> am un </a:t>
            </a:r>
            <a:r>
              <a:rPr lang="en-US" dirty="0" err="1"/>
              <a:t>ansoddair</a:t>
            </a:r>
            <a:r>
              <a:rPr lang="en-US" dirty="0"/>
              <a:t> </a:t>
            </a:r>
            <a:r>
              <a:rPr lang="en-US" dirty="0" err="1"/>
              <a:t>sy’n</a:t>
            </a:r>
            <a:r>
              <a:rPr lang="en-US" dirty="0"/>
              <a:t> </a:t>
            </a:r>
            <a:r>
              <a:rPr lang="en-US" dirty="0" err="1"/>
              <a:t>disgrifio’r</a:t>
            </a:r>
            <a:r>
              <a:rPr lang="en-US" dirty="0"/>
              <a:t> </a:t>
            </a:r>
            <a:r>
              <a:rPr lang="en-US" dirty="0" err="1"/>
              <a:t>llun</a:t>
            </a:r>
            <a:r>
              <a:rPr lang="en-US" dirty="0"/>
              <a:t>.</a:t>
            </a:r>
          </a:p>
          <a:p>
            <a:r>
              <a:rPr lang="en-US" dirty="0"/>
              <a:t>      Think of one adjective to describe the picture.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CFCE87D6-68C2-774B-A701-4DD6D0ABA8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432" y="110611"/>
            <a:ext cx="11585136" cy="610832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  <a:latin typeface="Segoe Print"/>
              </a:rPr>
              <a:t>Beth </a:t>
            </a:r>
            <a:r>
              <a:rPr lang="en-GB" b="1" dirty="0" err="1">
                <a:solidFill>
                  <a:schemeClr val="bg1"/>
                </a:solidFill>
                <a:latin typeface="Segoe Print"/>
              </a:rPr>
              <a:t>welwch</a:t>
            </a:r>
            <a:r>
              <a:rPr lang="en-GB" b="1" dirty="0">
                <a:solidFill>
                  <a:schemeClr val="bg1"/>
                </a:solidFill>
                <a:latin typeface="Segoe Print"/>
              </a:rPr>
              <a:t> chi?            What can you see?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75DBF9B-66BC-1348-A868-E911B66EFF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3035" y="721443"/>
            <a:ext cx="5309062" cy="6093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270489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98DDA76-550C-164B-B42A-A53932FE500E}"/>
              </a:ext>
            </a:extLst>
          </p:cNvPr>
          <p:cNvSpPr txBox="1"/>
          <p:nvPr/>
        </p:nvSpPr>
        <p:spPr>
          <a:xfrm>
            <a:off x="303432" y="944378"/>
            <a:ext cx="11478665" cy="49244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err="1"/>
              <a:t>Edrychwch</a:t>
            </a:r>
            <a:r>
              <a:rPr lang="en-US" sz="2800" b="1" dirty="0"/>
              <a:t> </a:t>
            </a:r>
            <a:r>
              <a:rPr lang="en-US" sz="2800" b="1" dirty="0" err="1"/>
              <a:t>ar</a:t>
            </a:r>
            <a:r>
              <a:rPr lang="en-US" sz="2800" b="1" dirty="0"/>
              <a:t> y </a:t>
            </a:r>
            <a:r>
              <a:rPr lang="en-US" sz="2800" b="1" dirty="0" err="1"/>
              <a:t>llun</a:t>
            </a:r>
            <a:r>
              <a:rPr lang="en-US" sz="2800" b="1" dirty="0"/>
              <a:t>.              </a:t>
            </a:r>
          </a:p>
          <a:p>
            <a:r>
              <a:rPr lang="en-US" sz="2800" b="1" i="1" dirty="0"/>
              <a:t>Look at the picture of the park.</a:t>
            </a:r>
          </a:p>
          <a:p>
            <a:endParaRPr lang="en-US" sz="2800" b="1" i="1" dirty="0">
              <a:solidFill>
                <a:srgbClr val="FF0000"/>
              </a:solidFill>
              <a:latin typeface="Segoe Print" panose="02000800000000000000" pitchFamily="2" charset="0"/>
            </a:endParaRPr>
          </a:p>
          <a:p>
            <a:r>
              <a:rPr lang="en-US" sz="2800" b="1" i="1" dirty="0">
                <a:solidFill>
                  <a:srgbClr val="FF0000"/>
                </a:solidFill>
                <a:latin typeface="Segoe Print" panose="02000800000000000000" pitchFamily="2" charset="0"/>
              </a:rPr>
              <a:t>       </a:t>
            </a:r>
          </a:p>
          <a:p>
            <a:r>
              <a:rPr lang="en-US" sz="2800" b="1" i="1" dirty="0">
                <a:solidFill>
                  <a:srgbClr val="FF0000"/>
                </a:solidFill>
                <a:latin typeface="Segoe Print" panose="02000800000000000000" pitchFamily="2" charset="0"/>
              </a:rPr>
              <a:t>        </a:t>
            </a:r>
            <a:r>
              <a:rPr lang="en-US" sz="4000" dirty="0">
                <a:solidFill>
                  <a:srgbClr val="FF0000"/>
                </a:solidFill>
                <a:latin typeface="Segoe Print" panose="02000800000000000000" pitchFamily="2" charset="0"/>
              </a:rPr>
              <a:t>10, 5, 1</a:t>
            </a:r>
            <a:endParaRPr lang="en-US" sz="3200" dirty="0"/>
          </a:p>
          <a:p>
            <a:pPr marL="342900" indent="-342900">
              <a:buAutoNum type="arabicPeriod"/>
            </a:pPr>
            <a:endParaRPr lang="en-US" dirty="0"/>
          </a:p>
          <a:p>
            <a:pPr marL="342900" indent="-342900">
              <a:buAutoNum type="arabicPeriod"/>
            </a:pPr>
            <a:r>
              <a:rPr lang="en-US" dirty="0" err="1"/>
              <a:t>Enwch</a:t>
            </a:r>
            <a:r>
              <a:rPr lang="en-US" dirty="0"/>
              <a:t> 10 </a:t>
            </a:r>
            <a:r>
              <a:rPr lang="en-US" dirty="0" err="1"/>
              <a:t>peth</a:t>
            </a:r>
            <a:r>
              <a:rPr lang="en-US" dirty="0"/>
              <a:t> </a:t>
            </a:r>
            <a:r>
              <a:rPr lang="en-US" dirty="0" err="1"/>
              <a:t>welwch</a:t>
            </a:r>
            <a:r>
              <a:rPr lang="en-US" dirty="0"/>
              <a:t> chi.  (</a:t>
            </a:r>
            <a:r>
              <a:rPr lang="en-US" dirty="0" err="1"/>
              <a:t>enwau</a:t>
            </a:r>
            <a:r>
              <a:rPr lang="en-US" dirty="0"/>
              <a:t>)</a:t>
            </a:r>
          </a:p>
          <a:p>
            <a:r>
              <a:rPr lang="en-US" dirty="0"/>
              <a:t>     Name 10 things that you can see.  (nouns)</a:t>
            </a:r>
          </a:p>
          <a:p>
            <a:pPr marL="342900" indent="-342900">
              <a:buAutoNum type="arabicPeriod"/>
            </a:pPr>
            <a:endParaRPr lang="en-US" dirty="0"/>
          </a:p>
          <a:p>
            <a:r>
              <a:rPr lang="en-US" dirty="0"/>
              <a:t>2.   </a:t>
            </a:r>
            <a:r>
              <a:rPr lang="en-US" dirty="0" err="1"/>
              <a:t>Enwch</a:t>
            </a:r>
            <a:r>
              <a:rPr lang="en-US" dirty="0"/>
              <a:t> 5 </a:t>
            </a:r>
            <a:r>
              <a:rPr lang="en-US" dirty="0" err="1"/>
              <a:t>peth</a:t>
            </a:r>
            <a:r>
              <a:rPr lang="en-US" dirty="0"/>
              <a:t> </a:t>
            </a:r>
            <a:r>
              <a:rPr lang="en-US" dirty="0" err="1"/>
              <a:t>sy’n</a:t>
            </a:r>
            <a:r>
              <a:rPr lang="en-US" dirty="0"/>
              <a:t> </a:t>
            </a:r>
            <a:r>
              <a:rPr lang="en-US" dirty="0" err="1"/>
              <a:t>digwydd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llun</a:t>
            </a:r>
            <a:r>
              <a:rPr lang="en-US" dirty="0"/>
              <a:t>. (</a:t>
            </a:r>
            <a:r>
              <a:rPr lang="en-US" dirty="0" err="1"/>
              <a:t>berfenwau</a:t>
            </a:r>
            <a:r>
              <a:rPr lang="en-US" dirty="0"/>
              <a:t>)</a:t>
            </a:r>
          </a:p>
          <a:p>
            <a:r>
              <a:rPr lang="en-US" dirty="0"/>
              <a:t>     Name 5 things that are happening. (verb-nouns)</a:t>
            </a:r>
          </a:p>
          <a:p>
            <a:pPr marL="342900" indent="-342900">
              <a:buAutoNum type="arabicPeriod"/>
            </a:pPr>
            <a:endParaRPr lang="en-US" dirty="0"/>
          </a:p>
          <a:p>
            <a:r>
              <a:rPr lang="en-US" dirty="0"/>
              <a:t>3.   </a:t>
            </a:r>
            <a:r>
              <a:rPr lang="en-US" dirty="0" err="1"/>
              <a:t>Meddyliwch</a:t>
            </a:r>
            <a:r>
              <a:rPr lang="en-US" dirty="0"/>
              <a:t> am un </a:t>
            </a:r>
            <a:r>
              <a:rPr lang="en-US" dirty="0" err="1"/>
              <a:t>ansoddair</a:t>
            </a:r>
            <a:r>
              <a:rPr lang="en-US" dirty="0"/>
              <a:t> </a:t>
            </a:r>
            <a:r>
              <a:rPr lang="en-US" dirty="0" err="1"/>
              <a:t>sy’n</a:t>
            </a:r>
            <a:r>
              <a:rPr lang="en-US" dirty="0"/>
              <a:t> </a:t>
            </a:r>
            <a:r>
              <a:rPr lang="en-US" dirty="0" err="1"/>
              <a:t>disgrifio’r</a:t>
            </a:r>
            <a:r>
              <a:rPr lang="en-US" dirty="0"/>
              <a:t> </a:t>
            </a:r>
            <a:r>
              <a:rPr lang="en-US" dirty="0" err="1"/>
              <a:t>llun</a:t>
            </a:r>
            <a:r>
              <a:rPr lang="en-US" dirty="0"/>
              <a:t>.</a:t>
            </a:r>
          </a:p>
          <a:p>
            <a:r>
              <a:rPr lang="en-US" dirty="0"/>
              <a:t>      Think of one adjective to describe the picture.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CFCE87D6-68C2-774B-A701-4DD6D0ABA8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432" y="110611"/>
            <a:ext cx="11585136" cy="610832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  <a:latin typeface="Segoe Print"/>
              </a:rPr>
              <a:t>Beth </a:t>
            </a:r>
            <a:r>
              <a:rPr lang="en-GB" b="1" dirty="0" err="1">
                <a:solidFill>
                  <a:schemeClr val="bg1"/>
                </a:solidFill>
                <a:latin typeface="Segoe Print"/>
              </a:rPr>
              <a:t>welwch</a:t>
            </a:r>
            <a:r>
              <a:rPr lang="en-GB" b="1" dirty="0">
                <a:solidFill>
                  <a:schemeClr val="bg1"/>
                </a:solidFill>
                <a:latin typeface="Segoe Print"/>
              </a:rPr>
              <a:t> chi?            What can you see?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D4DCE96-A9C7-1A46-B1AB-64AC5813C9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3896" y="721443"/>
            <a:ext cx="5041165" cy="6062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079407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666" t="10922" r="43933" b="16028"/>
          <a:stretch/>
        </p:blipFill>
        <p:spPr>
          <a:xfrm rot="5400000">
            <a:off x="4891132" y="-2733238"/>
            <a:ext cx="2517567" cy="1162335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9480FD6-67DA-D34B-9239-9841C65723E3}"/>
              </a:ext>
            </a:extLst>
          </p:cNvPr>
          <p:cNvSpPr txBox="1"/>
          <p:nvPr/>
        </p:nvSpPr>
        <p:spPr>
          <a:xfrm>
            <a:off x="3355848" y="5038344"/>
            <a:ext cx="4910328" cy="13849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u="sng" dirty="0" err="1"/>
              <a:t>Cofiwch</a:t>
            </a:r>
            <a:r>
              <a:rPr lang="en-US" sz="2800" b="1" u="sng" dirty="0"/>
              <a:t>:</a:t>
            </a:r>
          </a:p>
          <a:p>
            <a:pPr algn="ctr"/>
            <a:endParaRPr lang="en-US" sz="2800" dirty="0"/>
          </a:p>
          <a:p>
            <a:pPr algn="ctr"/>
            <a:r>
              <a:rPr lang="en-US" sz="2800" dirty="0" err="1"/>
              <a:t>Sawl</a:t>
            </a:r>
            <a:r>
              <a:rPr lang="en-US" sz="2800" dirty="0"/>
              <a:t> + </a:t>
            </a:r>
            <a:r>
              <a:rPr lang="en-US" sz="2800" dirty="0" err="1"/>
              <a:t>enw</a:t>
            </a:r>
            <a:r>
              <a:rPr lang="en-US" sz="2800" dirty="0"/>
              <a:t> </a:t>
            </a:r>
            <a:r>
              <a:rPr lang="en-US" sz="2800" b="1" u="sng" dirty="0" err="1"/>
              <a:t>unigol</a:t>
            </a:r>
            <a:r>
              <a:rPr lang="en-US" sz="2800" b="1" u="sng" dirty="0"/>
              <a:t> </a:t>
            </a:r>
            <a:r>
              <a:rPr lang="en-US" sz="2800" dirty="0"/>
              <a:t>…… ?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08F426F6-4233-484B-96F7-7D0F7ADCF4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432" y="110611"/>
            <a:ext cx="11585136" cy="610832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 b="1" dirty="0" err="1">
                <a:solidFill>
                  <a:schemeClr val="bg1"/>
                </a:solidFill>
                <a:latin typeface="Segoe Print"/>
              </a:rPr>
              <a:t>Ydych</a:t>
            </a:r>
            <a:r>
              <a:rPr lang="en-GB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GB" b="1" dirty="0" err="1">
                <a:solidFill>
                  <a:schemeClr val="bg1"/>
                </a:solidFill>
                <a:latin typeface="Segoe Print"/>
              </a:rPr>
              <a:t>chi’n</a:t>
            </a:r>
            <a:r>
              <a:rPr lang="en-GB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GB" b="1" dirty="0" err="1">
                <a:solidFill>
                  <a:schemeClr val="bg1"/>
                </a:solidFill>
                <a:latin typeface="Segoe Print"/>
              </a:rPr>
              <a:t>cofio</a:t>
            </a:r>
            <a:r>
              <a:rPr lang="en-GB" b="1" dirty="0">
                <a:solidFill>
                  <a:schemeClr val="bg1"/>
                </a:solidFill>
                <a:latin typeface="Segoe Print"/>
              </a:rPr>
              <a:t>?                     Do you remember?</a:t>
            </a:r>
          </a:p>
        </p:txBody>
      </p:sp>
      <p:pic>
        <p:nvPicPr>
          <p:cNvPr id="3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BAFF54EF-5967-0E46-9311-28FAA5BDF64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404612" y="2774406"/>
            <a:ext cx="812800" cy="8128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331229A-A611-DF40-8FC0-9EB7130E143C}"/>
              </a:ext>
            </a:extLst>
          </p:cNvPr>
          <p:cNvSpPr txBox="1"/>
          <p:nvPr/>
        </p:nvSpPr>
        <p:spPr>
          <a:xfrm>
            <a:off x="9633097" y="5945801"/>
            <a:ext cx="2105247" cy="646331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enw</a:t>
            </a:r>
            <a:r>
              <a:rPr lang="en-US" b="1" dirty="0"/>
              <a:t> </a:t>
            </a:r>
            <a:r>
              <a:rPr lang="en-US" b="1" dirty="0" err="1"/>
              <a:t>unigol</a:t>
            </a:r>
            <a:r>
              <a:rPr lang="en-US" b="1" dirty="0"/>
              <a:t> = singular noun </a:t>
            </a:r>
          </a:p>
        </p:txBody>
      </p:sp>
    </p:spTree>
    <p:extLst>
      <p:ext uri="{BB962C8B-B14F-4D97-AF65-F5344CB8AC3E}">
        <p14:creationId xmlns:p14="http://schemas.microsoft.com/office/powerpoint/2010/main" val="977507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31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98DDA76-550C-164B-B42A-A53932FE500E}"/>
              </a:ext>
            </a:extLst>
          </p:cNvPr>
          <p:cNvSpPr txBox="1"/>
          <p:nvPr/>
        </p:nvSpPr>
        <p:spPr>
          <a:xfrm>
            <a:off x="303432" y="944378"/>
            <a:ext cx="5931113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err="1"/>
              <a:t>Edrychwch</a:t>
            </a:r>
            <a:r>
              <a:rPr lang="en-US" sz="2800" b="1" dirty="0"/>
              <a:t> </a:t>
            </a:r>
            <a:r>
              <a:rPr lang="en-US" sz="2800" b="1" dirty="0" err="1"/>
              <a:t>ar</a:t>
            </a:r>
            <a:r>
              <a:rPr lang="en-US" sz="2800" b="1" dirty="0"/>
              <a:t> y </a:t>
            </a:r>
            <a:r>
              <a:rPr lang="en-US" sz="2800" b="1" dirty="0" err="1"/>
              <a:t>llun</a:t>
            </a:r>
            <a:r>
              <a:rPr lang="en-US" sz="2800" b="1" dirty="0"/>
              <a:t>.              </a:t>
            </a:r>
          </a:p>
          <a:p>
            <a:r>
              <a:rPr lang="en-US" sz="2800" b="1" i="1" dirty="0"/>
              <a:t>Look at the picture of the park.</a:t>
            </a:r>
          </a:p>
          <a:p>
            <a:endParaRPr lang="en-US" sz="2800" b="1" i="1" dirty="0">
              <a:solidFill>
                <a:srgbClr val="FF0000"/>
              </a:solidFill>
              <a:latin typeface="Segoe Print" panose="02000800000000000000" pitchFamily="2" charset="0"/>
            </a:endParaRPr>
          </a:p>
          <a:p>
            <a:r>
              <a:rPr lang="en-US" sz="2800" b="1" i="1" dirty="0">
                <a:solidFill>
                  <a:srgbClr val="FF0000"/>
                </a:solidFill>
                <a:latin typeface="Segoe Print" panose="02000800000000000000" pitchFamily="2" charset="0"/>
              </a:rPr>
              <a:t>       </a:t>
            </a:r>
          </a:p>
          <a:p>
            <a:r>
              <a:rPr lang="en-US" sz="2800" b="1" i="1" dirty="0">
                <a:solidFill>
                  <a:srgbClr val="FF0000"/>
                </a:solidFill>
                <a:latin typeface="Segoe Print" panose="02000800000000000000" pitchFamily="2" charset="0"/>
              </a:rPr>
              <a:t> </a:t>
            </a:r>
            <a:r>
              <a:rPr lang="en-US" sz="4000" dirty="0" err="1">
                <a:solidFill>
                  <a:srgbClr val="FF0000"/>
                </a:solidFill>
                <a:latin typeface="Segoe Print" panose="02000800000000000000" pitchFamily="2" charset="0"/>
              </a:rPr>
              <a:t>Sawl</a:t>
            </a:r>
            <a:r>
              <a:rPr lang="en-US" sz="4000" dirty="0">
                <a:solidFill>
                  <a:srgbClr val="FF0000"/>
                </a:solidFill>
                <a:latin typeface="Segoe Print" panose="02000800000000000000" pitchFamily="2" charset="0"/>
              </a:rPr>
              <a:t> + (</a:t>
            </a:r>
            <a:r>
              <a:rPr lang="en-US" sz="4000" dirty="0" err="1">
                <a:solidFill>
                  <a:srgbClr val="FF0000"/>
                </a:solidFill>
                <a:latin typeface="Segoe Print" panose="02000800000000000000" pitchFamily="2" charset="0"/>
              </a:rPr>
              <a:t>enw</a:t>
            </a:r>
            <a:r>
              <a:rPr lang="en-US" sz="4000" dirty="0">
                <a:solidFill>
                  <a:srgbClr val="FF0000"/>
                </a:solidFill>
                <a:latin typeface="Segoe Print" panose="02000800000000000000" pitchFamily="2" charset="0"/>
              </a:rPr>
              <a:t> </a:t>
            </a:r>
            <a:r>
              <a:rPr lang="en-US" sz="4000" dirty="0" err="1">
                <a:solidFill>
                  <a:srgbClr val="FF0000"/>
                </a:solidFill>
                <a:latin typeface="Segoe Print" panose="02000800000000000000" pitchFamily="2" charset="0"/>
              </a:rPr>
              <a:t>unigol</a:t>
            </a:r>
            <a:r>
              <a:rPr lang="en-US" sz="4000" dirty="0">
                <a:solidFill>
                  <a:srgbClr val="FF0000"/>
                </a:solidFill>
                <a:latin typeface="Segoe Print" panose="02000800000000000000" pitchFamily="2" charset="0"/>
              </a:rPr>
              <a:t>) </a:t>
            </a:r>
            <a:r>
              <a:rPr lang="en-US" sz="4000" dirty="0" err="1">
                <a:solidFill>
                  <a:srgbClr val="FF0000"/>
                </a:solidFill>
                <a:latin typeface="Segoe Print" panose="02000800000000000000" pitchFamily="2" charset="0"/>
              </a:rPr>
              <a:t>sy</a:t>
            </a:r>
            <a:r>
              <a:rPr lang="en-US" sz="4000" dirty="0">
                <a:solidFill>
                  <a:srgbClr val="FF0000"/>
                </a:solidFill>
                <a:latin typeface="Segoe Print" panose="02000800000000000000" pitchFamily="2" charset="0"/>
              </a:rPr>
              <a:t> </a:t>
            </a:r>
            <a:r>
              <a:rPr lang="en-US" sz="4000" dirty="0" err="1">
                <a:solidFill>
                  <a:srgbClr val="FF0000"/>
                </a:solidFill>
                <a:latin typeface="Segoe Print" panose="02000800000000000000" pitchFamily="2" charset="0"/>
              </a:rPr>
              <a:t>yn</a:t>
            </a:r>
            <a:r>
              <a:rPr lang="en-US" sz="4000" dirty="0">
                <a:solidFill>
                  <a:srgbClr val="FF0000"/>
                </a:solidFill>
                <a:latin typeface="Segoe Print" panose="02000800000000000000" pitchFamily="2" charset="0"/>
              </a:rPr>
              <a:t> y </a:t>
            </a:r>
            <a:r>
              <a:rPr lang="en-US" sz="4000" dirty="0" err="1">
                <a:solidFill>
                  <a:srgbClr val="FF0000"/>
                </a:solidFill>
                <a:latin typeface="Segoe Print" panose="02000800000000000000" pitchFamily="2" charset="0"/>
              </a:rPr>
              <a:t>parc</a:t>
            </a:r>
            <a:r>
              <a:rPr lang="en-US" sz="4000" dirty="0">
                <a:solidFill>
                  <a:srgbClr val="FF0000"/>
                </a:solidFill>
                <a:latin typeface="Segoe Print" panose="02000800000000000000" pitchFamily="2" charset="0"/>
              </a:rPr>
              <a:t>?</a:t>
            </a:r>
          </a:p>
          <a:p>
            <a:endParaRPr lang="en-US" sz="4000" dirty="0">
              <a:solidFill>
                <a:srgbClr val="FF0000"/>
              </a:solidFill>
              <a:latin typeface="Segoe Print" panose="02000800000000000000" pitchFamily="2" charset="0"/>
            </a:endParaRPr>
          </a:p>
          <a:p>
            <a:endParaRPr lang="en-US" sz="4000" dirty="0">
              <a:solidFill>
                <a:srgbClr val="FF0000"/>
              </a:solidFill>
              <a:latin typeface="Segoe Print" panose="02000800000000000000" pitchFamily="2" charset="0"/>
            </a:endParaRPr>
          </a:p>
          <a:p>
            <a:r>
              <a:rPr lang="en-US" sz="2800" b="1" dirty="0">
                <a:latin typeface="+mj-lt"/>
              </a:rPr>
              <a:t>Think of questions and share them in the chat.</a:t>
            </a:r>
          </a:p>
          <a:p>
            <a:pPr marL="342900" indent="-342900">
              <a:buAutoNum type="arabicPeriod"/>
            </a:pPr>
            <a:endParaRPr lang="en-US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CFCE87D6-68C2-774B-A701-4DD6D0ABA8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432" y="110611"/>
            <a:ext cx="11585136" cy="610832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  <a:latin typeface="Segoe Print"/>
              </a:rPr>
              <a:t>Beth </a:t>
            </a:r>
            <a:r>
              <a:rPr lang="en-GB" b="1" dirty="0" err="1">
                <a:solidFill>
                  <a:schemeClr val="bg1"/>
                </a:solidFill>
                <a:latin typeface="Segoe Print"/>
              </a:rPr>
              <a:t>welwch</a:t>
            </a:r>
            <a:r>
              <a:rPr lang="en-GB" b="1" dirty="0">
                <a:solidFill>
                  <a:schemeClr val="bg1"/>
                </a:solidFill>
                <a:latin typeface="Segoe Print"/>
              </a:rPr>
              <a:t> chi?            What can you see?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D4DCE96-A9C7-1A46-B1AB-64AC5813C9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7403" y="721443"/>
            <a:ext cx="5041165" cy="6062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576540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692" t="11064" r="25879" b="16029"/>
          <a:stretch/>
        </p:blipFill>
        <p:spPr>
          <a:xfrm rot="5400000">
            <a:off x="4981255" y="-2951617"/>
            <a:ext cx="2439471" cy="1198201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3519D17-9435-A945-AE9D-22F96D8D0400}"/>
              </a:ext>
            </a:extLst>
          </p:cNvPr>
          <p:cNvSpPr txBox="1"/>
          <p:nvPr/>
        </p:nvSpPr>
        <p:spPr>
          <a:xfrm>
            <a:off x="1587062" y="4975282"/>
            <a:ext cx="7882759" cy="13849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u="sng" dirty="0" err="1"/>
              <a:t>Cofiwch</a:t>
            </a:r>
            <a:r>
              <a:rPr lang="en-US" sz="2800" b="1" u="sng" dirty="0"/>
              <a:t>:</a:t>
            </a:r>
          </a:p>
          <a:p>
            <a:pPr algn="ctr"/>
            <a:endParaRPr lang="en-US" sz="2800" dirty="0"/>
          </a:p>
          <a:p>
            <a:pPr algn="ctr"/>
            <a:r>
              <a:rPr lang="en-US" sz="2800" dirty="0"/>
              <a:t>Faint o + </a:t>
            </a:r>
            <a:r>
              <a:rPr lang="en-US" sz="2800" dirty="0" err="1"/>
              <a:t>enw</a:t>
            </a:r>
            <a:r>
              <a:rPr lang="en-US" sz="2800" dirty="0"/>
              <a:t> </a:t>
            </a:r>
            <a:r>
              <a:rPr lang="en-US" sz="2800" b="1" u="sng" dirty="0" err="1"/>
              <a:t>lluosog</a:t>
            </a:r>
            <a:r>
              <a:rPr lang="en-US" sz="2800" dirty="0"/>
              <a:t>  (+ </a:t>
            </a:r>
            <a:r>
              <a:rPr lang="en-US" sz="2800" dirty="0" err="1"/>
              <a:t>treiglad</a:t>
            </a:r>
            <a:r>
              <a:rPr lang="en-US" sz="2800" dirty="0"/>
              <a:t> </a:t>
            </a:r>
            <a:r>
              <a:rPr lang="en-US" sz="2800" dirty="0" err="1"/>
              <a:t>meddal</a:t>
            </a:r>
            <a:r>
              <a:rPr lang="en-US" sz="2800" dirty="0"/>
              <a:t>) …..?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8791776-C653-BA48-BA97-A0AAC65CD19A}"/>
              </a:ext>
            </a:extLst>
          </p:cNvPr>
          <p:cNvSpPr txBox="1">
            <a:spLocks/>
          </p:cNvSpPr>
          <p:nvPr/>
        </p:nvSpPr>
        <p:spPr>
          <a:xfrm>
            <a:off x="303432" y="110611"/>
            <a:ext cx="11585136" cy="610832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solidFill>
                  <a:schemeClr val="bg1"/>
                </a:solidFill>
                <a:latin typeface="Segoe Print"/>
              </a:rPr>
              <a:t>Faint o … ?                                     How many … 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3B86026-5476-BA46-B3A7-86FBE7F70144}"/>
              </a:ext>
            </a:extLst>
          </p:cNvPr>
          <p:cNvSpPr txBox="1"/>
          <p:nvPr/>
        </p:nvSpPr>
        <p:spPr>
          <a:xfrm>
            <a:off x="9627475" y="5357341"/>
            <a:ext cx="2427889" cy="646331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en-US" dirty="0" err="1"/>
              <a:t>enw</a:t>
            </a:r>
            <a:r>
              <a:rPr lang="en-US" dirty="0"/>
              <a:t> </a:t>
            </a:r>
            <a:r>
              <a:rPr lang="en-US" dirty="0" err="1"/>
              <a:t>lluosog</a:t>
            </a:r>
            <a:r>
              <a:rPr lang="en-US" dirty="0"/>
              <a:t> = </a:t>
            </a:r>
            <a:r>
              <a:rPr lang="en-US" i="1" dirty="0"/>
              <a:t>plural noun</a:t>
            </a:r>
          </a:p>
        </p:txBody>
      </p:sp>
      <p:pic>
        <p:nvPicPr>
          <p:cNvPr id="6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8808016B-2281-B241-813B-BFE139195F4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283200" y="266192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1234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22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98DDA76-550C-164B-B42A-A53932FE500E}"/>
              </a:ext>
            </a:extLst>
          </p:cNvPr>
          <p:cNvSpPr txBox="1"/>
          <p:nvPr/>
        </p:nvSpPr>
        <p:spPr>
          <a:xfrm>
            <a:off x="303432" y="944378"/>
            <a:ext cx="5931113" cy="54168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err="1"/>
              <a:t>Edrychwch</a:t>
            </a:r>
            <a:r>
              <a:rPr lang="en-US" sz="2800" b="1" dirty="0"/>
              <a:t> </a:t>
            </a:r>
            <a:r>
              <a:rPr lang="en-US" sz="2800" b="1" dirty="0" err="1"/>
              <a:t>ar</a:t>
            </a:r>
            <a:r>
              <a:rPr lang="en-US" sz="2800" b="1" dirty="0"/>
              <a:t> y </a:t>
            </a:r>
            <a:r>
              <a:rPr lang="en-US" sz="2800" b="1" dirty="0" err="1"/>
              <a:t>llun</a:t>
            </a:r>
            <a:r>
              <a:rPr lang="en-US" sz="2800" b="1" dirty="0"/>
              <a:t>.              </a:t>
            </a:r>
          </a:p>
          <a:p>
            <a:r>
              <a:rPr lang="en-US" sz="2800" b="1" i="1" dirty="0"/>
              <a:t>Look at the picture of the park.</a:t>
            </a:r>
          </a:p>
          <a:p>
            <a:endParaRPr lang="en-US" sz="2800" b="1" i="1" dirty="0">
              <a:solidFill>
                <a:srgbClr val="FF0000"/>
              </a:solidFill>
              <a:latin typeface="Segoe Print" panose="02000800000000000000" pitchFamily="2" charset="0"/>
            </a:endParaRPr>
          </a:p>
          <a:p>
            <a:r>
              <a:rPr lang="en-US" sz="2800" b="1" i="1" dirty="0">
                <a:solidFill>
                  <a:srgbClr val="FF0000"/>
                </a:solidFill>
                <a:latin typeface="Segoe Print" panose="02000800000000000000" pitchFamily="2" charset="0"/>
              </a:rPr>
              <a:t>       </a:t>
            </a:r>
          </a:p>
          <a:p>
            <a:r>
              <a:rPr lang="en-US" sz="2800" b="1" i="1" dirty="0">
                <a:solidFill>
                  <a:srgbClr val="FF0000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i="1" dirty="0">
                <a:solidFill>
                  <a:srgbClr val="FF0000"/>
                </a:solidFill>
                <a:latin typeface="Segoe Print" panose="02000800000000000000" pitchFamily="2" charset="0"/>
              </a:rPr>
              <a:t>Faint o</a:t>
            </a:r>
            <a:r>
              <a:rPr lang="en-US" sz="4000" dirty="0">
                <a:solidFill>
                  <a:srgbClr val="FF0000"/>
                </a:solidFill>
                <a:latin typeface="Segoe Print" panose="02000800000000000000" pitchFamily="2" charset="0"/>
              </a:rPr>
              <a:t> + (</a:t>
            </a:r>
            <a:r>
              <a:rPr lang="en-US" sz="4000" dirty="0" err="1">
                <a:solidFill>
                  <a:srgbClr val="FF0000"/>
                </a:solidFill>
                <a:latin typeface="Segoe Print" panose="02000800000000000000" pitchFamily="2" charset="0"/>
              </a:rPr>
              <a:t>enw</a:t>
            </a:r>
            <a:r>
              <a:rPr lang="en-US" sz="4000" dirty="0">
                <a:solidFill>
                  <a:srgbClr val="FF0000"/>
                </a:solidFill>
                <a:latin typeface="Segoe Print" panose="02000800000000000000" pitchFamily="2" charset="0"/>
              </a:rPr>
              <a:t> </a:t>
            </a:r>
            <a:r>
              <a:rPr lang="en-US" sz="4000" dirty="0" err="1">
                <a:solidFill>
                  <a:srgbClr val="FF0000"/>
                </a:solidFill>
                <a:latin typeface="Segoe Print" panose="02000800000000000000" pitchFamily="2" charset="0"/>
              </a:rPr>
              <a:t>lluosog</a:t>
            </a:r>
            <a:r>
              <a:rPr lang="en-US" sz="4000" dirty="0">
                <a:solidFill>
                  <a:srgbClr val="FF0000"/>
                </a:solidFill>
                <a:latin typeface="Segoe Print" panose="02000800000000000000" pitchFamily="2" charset="0"/>
              </a:rPr>
              <a:t> + </a:t>
            </a:r>
            <a:r>
              <a:rPr lang="en-US" sz="4000" dirty="0" err="1">
                <a:solidFill>
                  <a:srgbClr val="FF0000"/>
                </a:solidFill>
                <a:latin typeface="Segoe Print" panose="02000800000000000000" pitchFamily="2" charset="0"/>
              </a:rPr>
              <a:t>treiglad</a:t>
            </a:r>
            <a:r>
              <a:rPr lang="en-US" sz="4000" dirty="0">
                <a:solidFill>
                  <a:srgbClr val="FF0000"/>
                </a:solidFill>
                <a:latin typeface="Segoe Print" panose="02000800000000000000" pitchFamily="2" charset="0"/>
              </a:rPr>
              <a:t> </a:t>
            </a:r>
            <a:r>
              <a:rPr lang="en-US" sz="4000" dirty="0" err="1">
                <a:solidFill>
                  <a:srgbClr val="FF0000"/>
                </a:solidFill>
                <a:latin typeface="Segoe Print" panose="02000800000000000000" pitchFamily="2" charset="0"/>
              </a:rPr>
              <a:t>meddal</a:t>
            </a:r>
            <a:r>
              <a:rPr lang="en-US" sz="4000" dirty="0">
                <a:solidFill>
                  <a:srgbClr val="FF0000"/>
                </a:solidFill>
                <a:latin typeface="Segoe Print" panose="02000800000000000000" pitchFamily="2" charset="0"/>
              </a:rPr>
              <a:t>) </a:t>
            </a:r>
            <a:r>
              <a:rPr lang="en-US" sz="4000" dirty="0" err="1">
                <a:solidFill>
                  <a:srgbClr val="FF0000"/>
                </a:solidFill>
                <a:latin typeface="Segoe Print" panose="02000800000000000000" pitchFamily="2" charset="0"/>
              </a:rPr>
              <a:t>sy</a:t>
            </a:r>
            <a:r>
              <a:rPr lang="en-US" sz="4000" dirty="0">
                <a:solidFill>
                  <a:srgbClr val="FF0000"/>
                </a:solidFill>
                <a:latin typeface="Segoe Print" panose="02000800000000000000" pitchFamily="2" charset="0"/>
              </a:rPr>
              <a:t> </a:t>
            </a:r>
            <a:r>
              <a:rPr lang="en-US" sz="4000" dirty="0" err="1">
                <a:solidFill>
                  <a:srgbClr val="FF0000"/>
                </a:solidFill>
                <a:latin typeface="Segoe Print" panose="02000800000000000000" pitchFamily="2" charset="0"/>
              </a:rPr>
              <a:t>yn</a:t>
            </a:r>
            <a:r>
              <a:rPr lang="en-US" sz="4000" dirty="0">
                <a:solidFill>
                  <a:srgbClr val="FF0000"/>
                </a:solidFill>
                <a:latin typeface="Segoe Print" panose="02000800000000000000" pitchFamily="2" charset="0"/>
              </a:rPr>
              <a:t> y </a:t>
            </a:r>
            <a:r>
              <a:rPr lang="en-US" sz="4000" dirty="0" err="1">
                <a:solidFill>
                  <a:srgbClr val="FF0000"/>
                </a:solidFill>
                <a:latin typeface="Segoe Print" panose="02000800000000000000" pitchFamily="2" charset="0"/>
              </a:rPr>
              <a:t>parc</a:t>
            </a:r>
            <a:r>
              <a:rPr lang="en-US" sz="4000" dirty="0">
                <a:solidFill>
                  <a:srgbClr val="FF0000"/>
                </a:solidFill>
                <a:latin typeface="Segoe Print" panose="02000800000000000000" pitchFamily="2" charset="0"/>
              </a:rPr>
              <a:t>?</a:t>
            </a:r>
          </a:p>
          <a:p>
            <a:endParaRPr lang="en-US" sz="4000" dirty="0">
              <a:solidFill>
                <a:srgbClr val="FF0000"/>
              </a:solidFill>
              <a:latin typeface="Segoe Print" panose="02000800000000000000" pitchFamily="2" charset="0"/>
            </a:endParaRPr>
          </a:p>
          <a:p>
            <a:r>
              <a:rPr lang="en-US" sz="2800" b="1" dirty="0">
                <a:latin typeface="+mj-lt"/>
              </a:rPr>
              <a:t>Think of questions and share them in the chat.</a:t>
            </a:r>
          </a:p>
          <a:p>
            <a:pPr marL="342900" indent="-342900">
              <a:buAutoNum type="arabicPeriod"/>
            </a:pPr>
            <a:endParaRPr lang="en-US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CFCE87D6-68C2-774B-A701-4DD6D0ABA8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432" y="110611"/>
            <a:ext cx="11585136" cy="610832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  <a:latin typeface="Segoe Print"/>
              </a:rPr>
              <a:t>Beth </a:t>
            </a:r>
            <a:r>
              <a:rPr lang="en-GB" b="1" dirty="0" err="1">
                <a:solidFill>
                  <a:schemeClr val="bg1"/>
                </a:solidFill>
                <a:latin typeface="Segoe Print"/>
              </a:rPr>
              <a:t>welwch</a:t>
            </a:r>
            <a:r>
              <a:rPr lang="en-GB" b="1" dirty="0">
                <a:solidFill>
                  <a:schemeClr val="bg1"/>
                </a:solidFill>
                <a:latin typeface="Segoe Print"/>
              </a:rPr>
              <a:t> chi?            What can you see?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D4DCE96-A9C7-1A46-B1AB-64AC5813C9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7403" y="721443"/>
            <a:ext cx="5041165" cy="6062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873649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8E530-8448-4C90-801F-6F8621B7C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432" y="110611"/>
            <a:ext cx="11585136" cy="610832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  <a:latin typeface="Segoe Print"/>
              </a:rPr>
              <a:t>Beth </a:t>
            </a:r>
            <a:r>
              <a:rPr lang="en-GB" b="1" dirty="0" err="1">
                <a:solidFill>
                  <a:schemeClr val="bg1"/>
                </a:solidFill>
                <a:latin typeface="Segoe Print"/>
              </a:rPr>
              <a:t>welwch</a:t>
            </a:r>
            <a:r>
              <a:rPr lang="en-GB" b="1" dirty="0">
                <a:solidFill>
                  <a:schemeClr val="bg1"/>
                </a:solidFill>
                <a:latin typeface="Segoe Print"/>
              </a:rPr>
              <a:t> chi?            What can you see?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6A5998F-EA29-7A48-A6B9-F9120C26D528}"/>
              </a:ext>
            </a:extLst>
          </p:cNvPr>
          <p:cNvSpPr txBox="1"/>
          <p:nvPr/>
        </p:nvSpPr>
        <p:spPr>
          <a:xfrm>
            <a:off x="5911269" y="26933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4DE64E8-5D68-CD41-8958-9FF3DA45E2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7272" y="871072"/>
            <a:ext cx="4103077" cy="555733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31430F7-7D3A-6545-8198-F21DD61A0D3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880169"/>
            <a:ext cx="4963058" cy="56541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405806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5A07C94-CF95-4ED0-B2D4-4E0D07A910A4}"/>
              </a:ext>
            </a:extLst>
          </p:cNvPr>
          <p:cNvSpPr/>
          <p:nvPr/>
        </p:nvSpPr>
        <p:spPr>
          <a:xfrm>
            <a:off x="241738" y="227867"/>
            <a:ext cx="11740055" cy="923330"/>
          </a:xfrm>
          <a:prstGeom prst="rect">
            <a:avLst/>
          </a:prstGeom>
          <a:solidFill>
            <a:schemeClr val="tx1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bg1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Arddodiaid</a:t>
            </a:r>
            <a:r>
              <a:rPr lang="en-US" sz="54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bg1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                  Prepositions</a:t>
            </a:r>
            <a:endParaRPr lang="en-US" sz="5400" b="1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chemeClr val="bg1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1207286-F280-4705-9ADA-F04889EC0E7F}"/>
              </a:ext>
            </a:extLst>
          </p:cNvPr>
          <p:cNvSpPr txBox="1"/>
          <p:nvPr/>
        </p:nvSpPr>
        <p:spPr>
          <a:xfrm>
            <a:off x="241738" y="1304930"/>
            <a:ext cx="5662744" cy="2308324"/>
          </a:xfrm>
          <a:prstGeom prst="rect">
            <a:avLst/>
          </a:prstGeom>
          <a:solidFill>
            <a:schemeClr val="bg1"/>
          </a:solidFill>
          <a:ln w="762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/>
              <a:t>Mae </a:t>
            </a:r>
            <a:r>
              <a:rPr lang="en-GB" sz="2400" b="1" dirty="0" err="1"/>
              <a:t>arddodiad</a:t>
            </a:r>
            <a:r>
              <a:rPr lang="en-GB" sz="2400" b="1" dirty="0"/>
              <a:t> </a:t>
            </a:r>
            <a:r>
              <a:rPr lang="en-GB" sz="2400" b="1" dirty="0" err="1"/>
              <a:t>yn</a:t>
            </a:r>
            <a:r>
              <a:rPr lang="en-GB" sz="2400" b="1" dirty="0"/>
              <a:t> air neu </a:t>
            </a:r>
            <a:r>
              <a:rPr lang="en-GB" sz="2400" b="1" dirty="0" err="1"/>
              <a:t>ymadrodd</a:t>
            </a:r>
            <a:r>
              <a:rPr lang="en-GB" sz="2400" b="1" dirty="0"/>
              <a:t> </a:t>
            </a:r>
            <a:r>
              <a:rPr lang="en-GB" sz="2400" b="1" dirty="0" err="1"/>
              <a:t>sy’n</a:t>
            </a:r>
            <a:r>
              <a:rPr lang="en-GB" sz="2400" b="1" dirty="0"/>
              <a:t> </a:t>
            </a:r>
            <a:r>
              <a:rPr lang="en-GB" sz="2400" b="1" dirty="0" err="1"/>
              <a:t>disgrifio’r</a:t>
            </a:r>
            <a:r>
              <a:rPr lang="en-GB" sz="2400" b="1" dirty="0"/>
              <a:t> </a:t>
            </a:r>
            <a:r>
              <a:rPr lang="en-GB" sz="2400" b="1" dirty="0" err="1"/>
              <a:t>berthynas</a:t>
            </a:r>
            <a:r>
              <a:rPr lang="en-GB" sz="2400" b="1" dirty="0"/>
              <a:t> </a:t>
            </a:r>
            <a:r>
              <a:rPr lang="en-GB" sz="2400" b="1" dirty="0" err="1"/>
              <a:t>rhwng</a:t>
            </a:r>
            <a:r>
              <a:rPr lang="en-GB" sz="2400" b="1" dirty="0"/>
              <a:t> </a:t>
            </a:r>
            <a:r>
              <a:rPr lang="en-GB" sz="2400" b="1" dirty="0" err="1"/>
              <a:t>enw</a:t>
            </a:r>
            <a:r>
              <a:rPr lang="en-GB" sz="2400" b="1" dirty="0"/>
              <a:t> a </a:t>
            </a:r>
            <a:r>
              <a:rPr lang="en-GB" sz="2400" b="1" dirty="0" err="1"/>
              <a:t>gair</a:t>
            </a:r>
            <a:r>
              <a:rPr lang="en-GB" sz="2400" b="1" dirty="0"/>
              <a:t> </a:t>
            </a:r>
            <a:r>
              <a:rPr lang="en-GB" sz="2400" b="1" dirty="0" err="1"/>
              <a:t>arall</a:t>
            </a:r>
            <a:r>
              <a:rPr lang="en-GB" sz="2400" b="1" dirty="0"/>
              <a:t> </a:t>
            </a:r>
            <a:r>
              <a:rPr lang="en-GB" sz="2400" b="1" dirty="0" err="1"/>
              <a:t>mewn</a:t>
            </a:r>
            <a:r>
              <a:rPr lang="en-GB" sz="2400" b="1" dirty="0"/>
              <a:t> </a:t>
            </a:r>
            <a:r>
              <a:rPr lang="en-GB" sz="2400" b="1" dirty="0" err="1"/>
              <a:t>brawddeg</a:t>
            </a:r>
            <a:r>
              <a:rPr lang="en-GB" sz="2400" b="1" dirty="0"/>
              <a:t>.  Mae </a:t>
            </a:r>
            <a:r>
              <a:rPr lang="en-GB" sz="2400" b="1" dirty="0" err="1"/>
              <a:t>llawer</a:t>
            </a:r>
            <a:r>
              <a:rPr lang="en-GB" sz="2400" b="1" dirty="0"/>
              <a:t> o </a:t>
            </a:r>
            <a:r>
              <a:rPr lang="en-GB" sz="2400" b="1" dirty="0" err="1"/>
              <a:t>arddodiaid</a:t>
            </a:r>
            <a:r>
              <a:rPr lang="en-GB" sz="2400" b="1" dirty="0"/>
              <a:t> </a:t>
            </a:r>
            <a:r>
              <a:rPr lang="en-GB" sz="2400" b="1" dirty="0" err="1"/>
              <a:t>yn</a:t>
            </a:r>
            <a:r>
              <a:rPr lang="en-GB" sz="2400" b="1" dirty="0"/>
              <a:t> </a:t>
            </a:r>
            <a:r>
              <a:rPr lang="en-GB" sz="2400" b="1" dirty="0" err="1"/>
              <a:t>dweud</a:t>
            </a:r>
            <a:r>
              <a:rPr lang="en-GB" sz="2400" b="1" dirty="0"/>
              <a:t> </a:t>
            </a:r>
            <a:r>
              <a:rPr lang="en-GB" sz="2400" b="1" dirty="0" err="1"/>
              <a:t>ble</a:t>
            </a:r>
            <a:r>
              <a:rPr lang="en-GB" sz="2400" b="1" dirty="0"/>
              <a:t> </a:t>
            </a:r>
            <a:r>
              <a:rPr lang="en-GB" sz="2400" b="1" dirty="0" err="1"/>
              <a:t>mae</a:t>
            </a:r>
            <a:r>
              <a:rPr lang="en-GB" sz="2400" b="1" dirty="0"/>
              <a:t> </a:t>
            </a:r>
            <a:r>
              <a:rPr lang="en-GB" sz="2400" b="1" dirty="0" err="1"/>
              <a:t>rhywbeth</a:t>
            </a:r>
            <a:r>
              <a:rPr lang="en-GB" sz="2400" b="1" dirty="0"/>
              <a:t> neu </a:t>
            </a:r>
            <a:r>
              <a:rPr lang="en-GB" sz="2400" b="1" dirty="0" err="1"/>
              <a:t>pryd</a:t>
            </a:r>
            <a:r>
              <a:rPr lang="en-GB" sz="2400" b="1" dirty="0"/>
              <a:t> </a:t>
            </a:r>
            <a:r>
              <a:rPr lang="en-GB" sz="2400" b="1" dirty="0" err="1"/>
              <a:t>ddigwyddodd</a:t>
            </a:r>
            <a:endParaRPr lang="en-GB" sz="2400" b="1" dirty="0"/>
          </a:p>
          <a:p>
            <a:r>
              <a:rPr lang="en-GB" sz="2400" b="1" dirty="0"/>
              <a:t> </a:t>
            </a:r>
            <a:r>
              <a:rPr lang="en-GB" sz="2400" b="1" dirty="0" err="1"/>
              <a:t>rhywbeth</a:t>
            </a:r>
            <a:r>
              <a:rPr lang="en-GB" sz="2400" b="1" dirty="0"/>
              <a:t>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0D2CAF1-CE76-2649-A346-2C3A8B06B9C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779" b="5219"/>
          <a:stretch/>
        </p:blipFill>
        <p:spPr>
          <a:xfrm>
            <a:off x="2108824" y="3766987"/>
            <a:ext cx="1884917" cy="195315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C716571-8183-FF45-89F7-D4C7C0F4881D}"/>
              </a:ext>
            </a:extLst>
          </p:cNvPr>
          <p:cNvSpPr txBox="1"/>
          <p:nvPr/>
        </p:nvSpPr>
        <p:spPr>
          <a:xfrm>
            <a:off x="241738" y="5720141"/>
            <a:ext cx="5381860" cy="95410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2800" dirty="0"/>
              <a:t>LLE – e.e. </a:t>
            </a:r>
            <a:r>
              <a:rPr lang="cy-GB" sz="2800" i="1" dirty="0"/>
              <a:t>Mae’r gath yn cysgu </a:t>
            </a:r>
            <a:r>
              <a:rPr lang="cy-GB" sz="2800" i="1" dirty="0">
                <a:highlight>
                  <a:srgbClr val="FFFF00"/>
                </a:highlight>
              </a:rPr>
              <a:t>ar</a:t>
            </a:r>
            <a:r>
              <a:rPr lang="cy-GB" sz="2800" i="1" dirty="0"/>
              <a:t> y gadair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F37F793-249D-B740-87CB-7DD09142A2E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47" b="8045"/>
          <a:stretch/>
        </p:blipFill>
        <p:spPr>
          <a:xfrm>
            <a:off x="7947371" y="3430051"/>
            <a:ext cx="2277890" cy="211464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8634CFC-ADAA-BB40-A22F-7DC125DD0E7A}"/>
              </a:ext>
            </a:extLst>
          </p:cNvPr>
          <p:cNvSpPr txBox="1"/>
          <p:nvPr/>
        </p:nvSpPr>
        <p:spPr>
          <a:xfrm>
            <a:off x="6274251" y="5720141"/>
            <a:ext cx="5624130" cy="95410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2800" dirty="0"/>
              <a:t>AMSER – e.e. </a:t>
            </a:r>
            <a:r>
              <a:rPr lang="cy-GB" sz="2800" i="1" dirty="0"/>
              <a:t>Mae amser cinio  </a:t>
            </a:r>
            <a:r>
              <a:rPr lang="cy-GB" sz="2800" i="1" dirty="0">
                <a:highlight>
                  <a:srgbClr val="FFFF00"/>
                </a:highlight>
              </a:rPr>
              <a:t>ar ôl </a:t>
            </a:r>
            <a:r>
              <a:rPr lang="cy-GB" sz="2800" i="1" dirty="0"/>
              <a:t>amser egwyl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C143947-8B30-B044-B77D-1D6F6C85198C}"/>
              </a:ext>
            </a:extLst>
          </p:cNvPr>
          <p:cNvSpPr txBox="1"/>
          <p:nvPr/>
        </p:nvSpPr>
        <p:spPr>
          <a:xfrm>
            <a:off x="6358270" y="1321128"/>
            <a:ext cx="5456092" cy="1938992"/>
          </a:xfrm>
          <a:prstGeom prst="rect">
            <a:avLst/>
          </a:prstGeom>
          <a:solidFill>
            <a:schemeClr val="bg1"/>
          </a:solidFill>
          <a:ln w="762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/>
              <a:t>Prepositions indicate relationships between other words in a sentence. Many prepositions tell you where something is or when something happened.</a:t>
            </a:r>
            <a:endParaRPr lang="en-GB" sz="2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516719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5A07C94-CF95-4ED0-B2D4-4E0D07A910A4}"/>
              </a:ext>
            </a:extLst>
          </p:cNvPr>
          <p:cNvSpPr/>
          <p:nvPr/>
        </p:nvSpPr>
        <p:spPr>
          <a:xfrm>
            <a:off x="370704" y="227867"/>
            <a:ext cx="11527006" cy="923330"/>
          </a:xfrm>
          <a:prstGeom prst="rect">
            <a:avLst/>
          </a:prstGeom>
          <a:solidFill>
            <a:schemeClr val="tx1"/>
          </a:solidFill>
        </p:spPr>
        <p:txBody>
          <a:bodyPr wrap="square" lIns="91440" tIns="45720" rIns="91440" bIns="45720">
            <a:spAutoFit/>
          </a:bodyPr>
          <a:lstStyle/>
          <a:p>
            <a:r>
              <a:rPr lang="en-US" sz="5400" b="1" cap="none" spc="0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bg1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Ble</a:t>
            </a:r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bg1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 </a:t>
            </a:r>
            <a:r>
              <a:rPr lang="en-US" sz="5400" b="1" cap="none" spc="0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bg1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mae</a:t>
            </a:r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bg1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 </a:t>
            </a:r>
            <a:r>
              <a:rPr lang="en-US" sz="54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bg1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…</a:t>
            </a:r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bg1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 ?                 Where is …?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24A59DE-1D7F-984E-BEA4-EC64D3F9A931}"/>
              </a:ext>
            </a:extLst>
          </p:cNvPr>
          <p:cNvSpPr txBox="1"/>
          <p:nvPr/>
        </p:nvSpPr>
        <p:spPr>
          <a:xfrm>
            <a:off x="370703" y="1519880"/>
            <a:ext cx="3430587" cy="126188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/>
              <a:t>ar</a:t>
            </a:r>
            <a:r>
              <a:rPr lang="en-US" sz="4000" b="1" dirty="0"/>
              <a:t> </a:t>
            </a:r>
            <a:r>
              <a:rPr lang="en-US" sz="4000" b="1" dirty="0" err="1"/>
              <a:t>bwys</a:t>
            </a:r>
            <a:endParaRPr lang="en-US" sz="4000" b="1" dirty="0"/>
          </a:p>
          <a:p>
            <a:pPr algn="ctr"/>
            <a:endParaRPr lang="en-US" b="1" dirty="0"/>
          </a:p>
          <a:p>
            <a:pPr algn="ctr"/>
            <a:r>
              <a:rPr lang="en-US" b="1" dirty="0"/>
              <a:t>next to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FCA3FCB-94BF-0244-9255-B44A05A65410}"/>
              </a:ext>
            </a:extLst>
          </p:cNvPr>
          <p:cNvSpPr txBox="1"/>
          <p:nvPr/>
        </p:nvSpPr>
        <p:spPr>
          <a:xfrm>
            <a:off x="4749114" y="1519880"/>
            <a:ext cx="3641598" cy="126188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/>
              <a:t>o </a:t>
            </a:r>
            <a:r>
              <a:rPr lang="en-US" sz="4000" b="1" dirty="0" err="1"/>
              <a:t>flaen</a:t>
            </a:r>
            <a:endParaRPr lang="en-US" sz="4000" b="1" dirty="0"/>
          </a:p>
          <a:p>
            <a:pPr algn="ctr"/>
            <a:endParaRPr lang="en-US" b="1" dirty="0"/>
          </a:p>
          <a:p>
            <a:pPr algn="ctr"/>
            <a:r>
              <a:rPr lang="en-US" b="1" dirty="0"/>
              <a:t>in front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8C71EEB-99E2-3C48-BE54-645D22A63575}"/>
              </a:ext>
            </a:extLst>
          </p:cNvPr>
          <p:cNvSpPr txBox="1"/>
          <p:nvPr/>
        </p:nvSpPr>
        <p:spPr>
          <a:xfrm>
            <a:off x="8791302" y="1519880"/>
            <a:ext cx="3213463" cy="132343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/>
              <a:t>tu</a:t>
            </a:r>
            <a:r>
              <a:rPr lang="en-US" sz="4000" b="1" dirty="0"/>
              <a:t> </a:t>
            </a:r>
            <a:r>
              <a:rPr lang="en-US" sz="4000" b="1" dirty="0" err="1"/>
              <a:t>ôl</a:t>
            </a:r>
            <a:endParaRPr lang="en-US" sz="4000" b="1" dirty="0"/>
          </a:p>
          <a:p>
            <a:pPr algn="ctr"/>
            <a:r>
              <a:rPr lang="en-US" b="1" dirty="0"/>
              <a:t>behind</a:t>
            </a:r>
            <a:r>
              <a:rPr lang="en-US" sz="4000" b="1" dirty="0"/>
              <a:t>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A00D1FF-C405-4441-A9F9-06B2575B3C34}"/>
              </a:ext>
            </a:extLst>
          </p:cNvPr>
          <p:cNvSpPr txBox="1"/>
          <p:nvPr/>
        </p:nvSpPr>
        <p:spPr>
          <a:xfrm>
            <a:off x="1298776" y="3249756"/>
            <a:ext cx="3641598" cy="132343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/>
              <a:t>rhwng</a:t>
            </a:r>
            <a:endParaRPr lang="en-US" sz="4000" b="1" dirty="0"/>
          </a:p>
          <a:p>
            <a:pPr algn="ctr"/>
            <a:r>
              <a:rPr lang="en-US" b="1" dirty="0"/>
              <a:t>between</a:t>
            </a:r>
            <a:r>
              <a:rPr lang="en-US" sz="4000" b="1" dirty="0"/>
              <a:t>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A0E1681-7905-E240-BE28-81998A77CF84}"/>
              </a:ext>
            </a:extLst>
          </p:cNvPr>
          <p:cNvSpPr txBox="1"/>
          <p:nvPr/>
        </p:nvSpPr>
        <p:spPr>
          <a:xfrm>
            <a:off x="9321114" y="5269023"/>
            <a:ext cx="2775091" cy="126188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/>
              <a:t>ar</a:t>
            </a:r>
            <a:r>
              <a:rPr lang="en-US" sz="4000" b="1" dirty="0"/>
              <a:t> y</a:t>
            </a:r>
          </a:p>
          <a:p>
            <a:pPr algn="ctr"/>
            <a:endParaRPr lang="en-US" b="1" dirty="0"/>
          </a:p>
          <a:p>
            <a:pPr algn="ctr"/>
            <a:r>
              <a:rPr lang="en-US" b="1" dirty="0"/>
              <a:t>on the 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2AA26F6-929C-724A-AE1F-5940D03A76CD}"/>
              </a:ext>
            </a:extLst>
          </p:cNvPr>
          <p:cNvSpPr txBox="1"/>
          <p:nvPr/>
        </p:nvSpPr>
        <p:spPr>
          <a:xfrm>
            <a:off x="370703" y="5281451"/>
            <a:ext cx="3143205" cy="126188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/>
              <a:t>yn</a:t>
            </a:r>
            <a:r>
              <a:rPr lang="en-US" sz="4000" b="1" dirty="0"/>
              <a:t> y</a:t>
            </a:r>
          </a:p>
          <a:p>
            <a:pPr algn="ctr"/>
            <a:endParaRPr lang="en-US" b="1" dirty="0"/>
          </a:p>
          <a:p>
            <a:pPr algn="ctr"/>
            <a:r>
              <a:rPr lang="en-US" b="1" dirty="0"/>
              <a:t>in the 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B5BDF13-FBF8-FA43-98E1-F4A32C95792C}"/>
              </a:ext>
            </a:extLst>
          </p:cNvPr>
          <p:cNvSpPr txBox="1"/>
          <p:nvPr/>
        </p:nvSpPr>
        <p:spPr>
          <a:xfrm>
            <a:off x="4226716" y="4828514"/>
            <a:ext cx="4755761" cy="126188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/>
              <a:t>gyferbyn</a:t>
            </a:r>
            <a:r>
              <a:rPr lang="en-US" sz="4000" b="1" dirty="0"/>
              <a:t> </a:t>
            </a:r>
            <a:r>
              <a:rPr lang="en-US" sz="4000" b="1" dirty="0" err="1"/>
              <a:t>â</a:t>
            </a:r>
            <a:endParaRPr lang="en-US" sz="4000" b="1" dirty="0"/>
          </a:p>
          <a:p>
            <a:pPr algn="ctr"/>
            <a:endParaRPr lang="en-US" b="1" dirty="0"/>
          </a:p>
          <a:p>
            <a:pPr algn="ctr"/>
            <a:r>
              <a:rPr lang="en-US" b="1" dirty="0"/>
              <a:t>opposite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C29DD37-2706-9A4B-B41D-A3C8237ED536}"/>
              </a:ext>
            </a:extLst>
          </p:cNvPr>
          <p:cNvSpPr txBox="1"/>
          <p:nvPr/>
        </p:nvSpPr>
        <p:spPr>
          <a:xfrm>
            <a:off x="7401010" y="3197632"/>
            <a:ext cx="3258280" cy="126188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/>
              <a:t> o dan</a:t>
            </a:r>
          </a:p>
          <a:p>
            <a:pPr algn="ctr"/>
            <a:endParaRPr lang="en-US" b="1" dirty="0"/>
          </a:p>
          <a:p>
            <a:pPr algn="ctr"/>
            <a:r>
              <a:rPr lang="en-US" b="1" dirty="0"/>
              <a:t>under</a:t>
            </a:r>
          </a:p>
        </p:txBody>
      </p:sp>
      <p:pic>
        <p:nvPicPr>
          <p:cNvPr id="4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917E9892-1235-6E48-B696-099E203D715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2988490" y="1621311"/>
            <a:ext cx="812800" cy="812800"/>
          </a:xfrm>
          <a:prstGeom prst="rect">
            <a:avLst/>
          </a:prstGeom>
        </p:spPr>
      </p:pic>
      <p:pic>
        <p:nvPicPr>
          <p:cNvPr id="5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9B4DA8B7-4A50-8A41-AE18-BCF6FD2FB385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7401010" y="1566115"/>
            <a:ext cx="812800" cy="812800"/>
          </a:xfrm>
          <a:prstGeom prst="rect">
            <a:avLst/>
          </a:prstGeom>
        </p:spPr>
      </p:pic>
      <p:pic>
        <p:nvPicPr>
          <p:cNvPr id="7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FBB95B13-86AC-834D-A96A-2DBC8DA91B6F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11042608" y="1677023"/>
            <a:ext cx="812800" cy="812800"/>
          </a:xfrm>
          <a:prstGeom prst="rect">
            <a:avLst/>
          </a:prstGeom>
        </p:spPr>
      </p:pic>
      <p:pic>
        <p:nvPicPr>
          <p:cNvPr id="8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69721A74-AE9F-C048-AE10-DB6BF39E5885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3936314" y="3505075"/>
            <a:ext cx="812800" cy="812800"/>
          </a:xfrm>
          <a:prstGeom prst="rect">
            <a:avLst/>
          </a:prstGeom>
        </p:spPr>
      </p:pic>
      <p:pic>
        <p:nvPicPr>
          <p:cNvPr id="15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6D8C4566-6FCC-FD45-960C-742EF4AA4EBF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9846490" y="3299063"/>
            <a:ext cx="812800" cy="812800"/>
          </a:xfrm>
          <a:prstGeom prst="rect">
            <a:avLst/>
          </a:prstGeom>
        </p:spPr>
      </p:pic>
      <p:pic>
        <p:nvPicPr>
          <p:cNvPr id="16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0860147E-C125-D040-809B-CA4A6B11A179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2582090" y="5368475"/>
            <a:ext cx="812800" cy="812800"/>
          </a:xfrm>
          <a:prstGeom prst="rect">
            <a:avLst/>
          </a:prstGeom>
        </p:spPr>
      </p:pic>
      <p:pic>
        <p:nvPicPr>
          <p:cNvPr id="17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47F646FE-AB26-6547-95E8-61900FE92B80}"/>
              </a:ext>
            </a:extLst>
          </p:cNvPr>
          <p:cNvPicPr>
            <a:picLocks noChangeAspect="1"/>
          </p:cNvPicPr>
          <p:nvPr>
            <a:audi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7984312" y="5053056"/>
            <a:ext cx="812800" cy="812800"/>
          </a:xfrm>
          <a:prstGeom prst="rect">
            <a:avLst/>
          </a:prstGeom>
        </p:spPr>
      </p:pic>
      <p:pic>
        <p:nvPicPr>
          <p:cNvPr id="18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0FF0FB09-6E4B-0F4E-B8BB-C99E1C402DD0}"/>
              </a:ext>
            </a:extLst>
          </p:cNvPr>
          <p:cNvPicPr>
            <a:picLocks noChangeAspect="1"/>
          </p:cNvPicPr>
          <p:nvPr>
            <a:audioFile r:link="rId16"/>
            <p:extLst>
              <p:ext uri="{DAA4B4D4-6D71-4841-9C94-3DE7FCFB9230}">
                <p14:media xmlns:p14="http://schemas.microsoft.com/office/powerpoint/2010/main" r:embed="rId15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11191965" y="53684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2603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7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39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2623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448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4156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6" dur="350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4226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4" dur="4202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95455">
                <p:cTn id="3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3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>
                <p:cTn id="3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>
                <p:cTn id="3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audio>
              <p:cMediaNode vol="80000">
                <p:cTn id="4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audio>
              <p:cMediaNode vol="80000">
                <p:cTn id="4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  <p:audio>
              <p:cMediaNode vol="80000">
                <p:cTn id="4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5A07C94-CF95-4ED0-B2D4-4E0D07A910A4}"/>
              </a:ext>
            </a:extLst>
          </p:cNvPr>
          <p:cNvSpPr/>
          <p:nvPr/>
        </p:nvSpPr>
        <p:spPr>
          <a:xfrm>
            <a:off x="1400164" y="227867"/>
            <a:ext cx="9515061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Ble</a:t>
            </a:r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 </a:t>
            </a:r>
            <a:r>
              <a:rPr lang="en-US" sz="5400" b="1" cap="none" spc="0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mae</a:t>
            </a:r>
            <a:r>
              <a:rPr lang="en-US" sz="5400" b="1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’r</a:t>
            </a:r>
            <a:r>
              <a:rPr lang="en-US" sz="5400" b="1" dirty="0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 </a:t>
            </a:r>
            <a:r>
              <a:rPr lang="en-US" sz="5400" b="1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afal</a:t>
            </a:r>
            <a:r>
              <a:rPr lang="en-US" sz="5400" b="1" dirty="0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 </a:t>
            </a:r>
            <a:r>
              <a:rPr lang="en-US" sz="5400" b="1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coch</a:t>
            </a:r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C716571-8183-FF45-89F7-D4C7C0F4881D}"/>
              </a:ext>
            </a:extLst>
          </p:cNvPr>
          <p:cNvSpPr txBox="1"/>
          <p:nvPr/>
        </p:nvSpPr>
        <p:spPr>
          <a:xfrm>
            <a:off x="1400163" y="4697848"/>
            <a:ext cx="95150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1" dirty="0"/>
              <a:t>Mae’r afal </a:t>
            </a:r>
            <a:r>
              <a:rPr lang="cy-GB" sz="4000" b="1" dirty="0">
                <a:solidFill>
                  <a:srgbClr val="FF0000"/>
                </a:solidFill>
              </a:rPr>
              <a:t>ar</a:t>
            </a:r>
            <a:r>
              <a:rPr lang="cy-GB" sz="4000" b="1" dirty="0"/>
              <a:t> y bocs.</a:t>
            </a:r>
          </a:p>
          <a:p>
            <a:pPr algn="ctr"/>
            <a:r>
              <a:rPr lang="cy-GB" sz="3200" b="1" i="1" dirty="0"/>
              <a:t>The apple is </a:t>
            </a:r>
            <a:r>
              <a:rPr lang="cy-GB" sz="3200" b="1" i="1" dirty="0">
                <a:solidFill>
                  <a:srgbClr val="FF0000"/>
                </a:solidFill>
              </a:rPr>
              <a:t>on</a:t>
            </a:r>
            <a:r>
              <a:rPr lang="cy-GB" sz="3200" b="1" i="1" dirty="0"/>
              <a:t> the box.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0CAC312-2D41-1346-BFDF-88786295EDE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76207" b="76964"/>
          <a:stretch/>
        </p:blipFill>
        <p:spPr>
          <a:xfrm>
            <a:off x="4486323" y="1151197"/>
            <a:ext cx="3342741" cy="3356127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23AFDEF-37EC-DA43-B011-8A29883F54B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965744" y="282926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7081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128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5A07C94-CF95-4ED0-B2D4-4E0D07A910A4}"/>
              </a:ext>
            </a:extLst>
          </p:cNvPr>
          <p:cNvSpPr/>
          <p:nvPr/>
        </p:nvSpPr>
        <p:spPr>
          <a:xfrm>
            <a:off x="1400164" y="227867"/>
            <a:ext cx="9515061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Ble</a:t>
            </a:r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 </a:t>
            </a:r>
            <a:r>
              <a:rPr lang="en-US" sz="5400" b="1" cap="none" spc="0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mae</a:t>
            </a:r>
            <a:r>
              <a:rPr lang="en-US" sz="5400" b="1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’r</a:t>
            </a:r>
            <a:r>
              <a:rPr lang="en-US" sz="5400" b="1" dirty="0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 </a:t>
            </a:r>
            <a:r>
              <a:rPr lang="en-US" sz="5400" b="1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afal</a:t>
            </a:r>
            <a:r>
              <a:rPr lang="en-US" sz="5400" b="1" dirty="0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 </a:t>
            </a:r>
            <a:r>
              <a:rPr lang="en-US" sz="5400" b="1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coch</a:t>
            </a:r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C716571-8183-FF45-89F7-D4C7C0F4881D}"/>
              </a:ext>
            </a:extLst>
          </p:cNvPr>
          <p:cNvSpPr txBox="1"/>
          <p:nvPr/>
        </p:nvSpPr>
        <p:spPr>
          <a:xfrm>
            <a:off x="1400164" y="4664597"/>
            <a:ext cx="95150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1" dirty="0"/>
              <a:t>Mae’r afal </a:t>
            </a:r>
            <a:r>
              <a:rPr lang="cy-GB" sz="4000" b="1" dirty="0">
                <a:solidFill>
                  <a:srgbClr val="FF0000"/>
                </a:solidFill>
              </a:rPr>
              <a:t>yn</a:t>
            </a:r>
            <a:r>
              <a:rPr lang="cy-GB" sz="4000" b="1" dirty="0"/>
              <a:t> y bocs.</a:t>
            </a:r>
          </a:p>
          <a:p>
            <a:pPr algn="ctr"/>
            <a:r>
              <a:rPr lang="cy-GB" sz="3200" b="1" i="1" dirty="0"/>
              <a:t>The apple is </a:t>
            </a:r>
            <a:r>
              <a:rPr lang="cy-GB" sz="3200" b="1" i="1" dirty="0">
                <a:solidFill>
                  <a:srgbClr val="FF0000"/>
                </a:solidFill>
              </a:rPr>
              <a:t>in</a:t>
            </a:r>
            <a:r>
              <a:rPr lang="cy-GB" sz="3200" b="1" i="1" dirty="0"/>
              <a:t> the box.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3D7F70F-7A79-4D4F-A513-CFA6CA47861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2718" t="4936" r="43547" b="75306"/>
          <a:stretch/>
        </p:blipFill>
        <p:spPr>
          <a:xfrm>
            <a:off x="4355020" y="1315786"/>
            <a:ext cx="3605348" cy="2921331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0470D98-71D6-9149-B1F8-51EBE68A03E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034966" y="2370051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1497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214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8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5A07C94-CF95-4ED0-B2D4-4E0D07A910A4}"/>
              </a:ext>
            </a:extLst>
          </p:cNvPr>
          <p:cNvSpPr/>
          <p:nvPr/>
        </p:nvSpPr>
        <p:spPr>
          <a:xfrm>
            <a:off x="1400164" y="227867"/>
            <a:ext cx="9515061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Ble</a:t>
            </a:r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 </a:t>
            </a:r>
            <a:r>
              <a:rPr lang="en-US" sz="5400" b="1" cap="none" spc="0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mae</a:t>
            </a:r>
            <a:r>
              <a:rPr lang="en-US" sz="5400" b="1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’r</a:t>
            </a:r>
            <a:r>
              <a:rPr lang="en-US" sz="5400" b="1" dirty="0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 </a:t>
            </a:r>
            <a:r>
              <a:rPr lang="en-US" sz="5400" b="1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afal</a:t>
            </a:r>
            <a:r>
              <a:rPr lang="en-US" sz="5400" b="1" dirty="0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 </a:t>
            </a:r>
            <a:r>
              <a:rPr lang="en-US" sz="5400" b="1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coch</a:t>
            </a:r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C716571-8183-FF45-89F7-D4C7C0F4881D}"/>
              </a:ext>
            </a:extLst>
          </p:cNvPr>
          <p:cNvSpPr txBox="1"/>
          <p:nvPr/>
        </p:nvSpPr>
        <p:spPr>
          <a:xfrm>
            <a:off x="1400164" y="4618808"/>
            <a:ext cx="95150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1" dirty="0"/>
              <a:t>Mae’r afal </a:t>
            </a:r>
            <a:r>
              <a:rPr lang="cy-GB" sz="4000" b="1" dirty="0">
                <a:solidFill>
                  <a:srgbClr val="FF0000"/>
                </a:solidFill>
              </a:rPr>
              <a:t>ar bwys </a:t>
            </a:r>
            <a:r>
              <a:rPr lang="cy-GB" sz="4000" b="1" dirty="0"/>
              <a:t>y bocs.</a:t>
            </a:r>
          </a:p>
          <a:p>
            <a:pPr algn="ctr"/>
            <a:r>
              <a:rPr lang="cy-GB" sz="3200" b="1" i="1" dirty="0"/>
              <a:t>The apple is </a:t>
            </a:r>
            <a:r>
              <a:rPr lang="cy-GB" sz="3200" b="1" i="1" dirty="0">
                <a:solidFill>
                  <a:srgbClr val="FF0000"/>
                </a:solidFill>
              </a:rPr>
              <a:t>next to</a:t>
            </a:r>
            <a:r>
              <a:rPr lang="cy-GB" sz="3200" b="1" i="1" dirty="0"/>
              <a:t> the box.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3D7F70F-7A79-4D4F-A513-CFA6CA47861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67742" t="5578" r="2092" b="74476"/>
          <a:stretch/>
        </p:blipFill>
        <p:spPr>
          <a:xfrm>
            <a:off x="3714940" y="1151197"/>
            <a:ext cx="4885508" cy="3144446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0391DE5-BAC4-4B40-92CD-CACD65C7A0E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351436" y="231702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5021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033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8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5A07C94-CF95-4ED0-B2D4-4E0D07A910A4}"/>
              </a:ext>
            </a:extLst>
          </p:cNvPr>
          <p:cNvSpPr/>
          <p:nvPr/>
        </p:nvSpPr>
        <p:spPr>
          <a:xfrm>
            <a:off x="1400164" y="227867"/>
            <a:ext cx="9515061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Ble</a:t>
            </a:r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 </a:t>
            </a:r>
            <a:r>
              <a:rPr lang="en-US" sz="5400" b="1" cap="none" spc="0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mae</a:t>
            </a:r>
            <a:r>
              <a:rPr lang="en-US" sz="5400" b="1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’r</a:t>
            </a:r>
            <a:r>
              <a:rPr lang="en-US" sz="5400" b="1" dirty="0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 </a:t>
            </a:r>
            <a:r>
              <a:rPr lang="en-US" sz="5400" b="1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afal</a:t>
            </a:r>
            <a:r>
              <a:rPr lang="en-US" sz="5400" b="1" dirty="0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 </a:t>
            </a:r>
            <a:r>
              <a:rPr lang="en-US" sz="5400" b="1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coch</a:t>
            </a:r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C716571-8183-FF45-89F7-D4C7C0F4881D}"/>
              </a:ext>
            </a:extLst>
          </p:cNvPr>
          <p:cNvSpPr txBox="1"/>
          <p:nvPr/>
        </p:nvSpPr>
        <p:spPr>
          <a:xfrm>
            <a:off x="1400164" y="4747724"/>
            <a:ext cx="95150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1" dirty="0"/>
              <a:t>Mae’r afal </a:t>
            </a:r>
            <a:r>
              <a:rPr lang="cy-GB" sz="4000" b="1" dirty="0">
                <a:solidFill>
                  <a:srgbClr val="FF0000"/>
                </a:solidFill>
              </a:rPr>
              <a:t>o flaen </a:t>
            </a:r>
            <a:r>
              <a:rPr lang="cy-GB" sz="4000" b="1" dirty="0"/>
              <a:t>y bocs.</a:t>
            </a:r>
          </a:p>
          <a:p>
            <a:pPr algn="ctr"/>
            <a:r>
              <a:rPr lang="cy-GB" sz="3200" b="1" i="1" dirty="0"/>
              <a:t>The apple is </a:t>
            </a:r>
            <a:r>
              <a:rPr lang="cy-GB" sz="3200" b="1" i="1" dirty="0">
                <a:solidFill>
                  <a:srgbClr val="FF0000"/>
                </a:solidFill>
              </a:rPr>
              <a:t>in front </a:t>
            </a:r>
            <a:r>
              <a:rPr lang="cy-GB" sz="3200" b="1" i="1" dirty="0"/>
              <a:t>of the box.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3D7F70F-7A79-4D4F-A513-CFA6CA47861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41618" r="74795" b="41278"/>
          <a:stretch/>
        </p:blipFill>
        <p:spPr>
          <a:xfrm>
            <a:off x="3895193" y="1384293"/>
            <a:ext cx="4525002" cy="2988602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9CC245E-65FF-294A-B480-51518409131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280293" y="2472194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6498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037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8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5A07C94-CF95-4ED0-B2D4-4E0D07A910A4}"/>
              </a:ext>
            </a:extLst>
          </p:cNvPr>
          <p:cNvSpPr/>
          <p:nvPr/>
        </p:nvSpPr>
        <p:spPr>
          <a:xfrm>
            <a:off x="1400164" y="227867"/>
            <a:ext cx="9515061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Ble</a:t>
            </a:r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 </a:t>
            </a:r>
            <a:r>
              <a:rPr lang="en-US" sz="5400" b="1" cap="none" spc="0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mae</a:t>
            </a:r>
            <a:r>
              <a:rPr lang="en-US" sz="5400" b="1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’r</a:t>
            </a:r>
            <a:r>
              <a:rPr lang="en-US" sz="5400" b="1" dirty="0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 </a:t>
            </a:r>
            <a:r>
              <a:rPr lang="en-US" sz="5400" b="1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afal</a:t>
            </a:r>
            <a:r>
              <a:rPr lang="en-US" sz="5400" b="1" dirty="0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 </a:t>
            </a:r>
            <a:r>
              <a:rPr lang="en-US" sz="5400" b="1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coch</a:t>
            </a:r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C716571-8183-FF45-89F7-D4C7C0F4881D}"/>
              </a:ext>
            </a:extLst>
          </p:cNvPr>
          <p:cNvSpPr txBox="1"/>
          <p:nvPr/>
        </p:nvSpPr>
        <p:spPr>
          <a:xfrm>
            <a:off x="1400164" y="4811844"/>
            <a:ext cx="95150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1" dirty="0"/>
              <a:t>Mae’r afal </a:t>
            </a:r>
            <a:r>
              <a:rPr lang="cy-GB" sz="4000" b="1" dirty="0">
                <a:solidFill>
                  <a:srgbClr val="FF0000"/>
                </a:solidFill>
              </a:rPr>
              <a:t>tu ôl </a:t>
            </a:r>
            <a:r>
              <a:rPr lang="cy-GB" sz="4000" b="1" dirty="0"/>
              <a:t>y bocs.</a:t>
            </a:r>
          </a:p>
          <a:p>
            <a:pPr algn="ctr"/>
            <a:r>
              <a:rPr lang="cy-GB" sz="3200" b="1" i="1" dirty="0"/>
              <a:t>The apple is </a:t>
            </a:r>
            <a:r>
              <a:rPr lang="cy-GB" sz="3200" b="1" i="1" dirty="0">
                <a:solidFill>
                  <a:srgbClr val="FF0000"/>
                </a:solidFill>
              </a:rPr>
              <a:t>behind</a:t>
            </a:r>
            <a:r>
              <a:rPr lang="cy-GB" sz="3200" b="1" i="1" dirty="0"/>
              <a:t> the box.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3D7F70F-7A79-4D4F-A513-CFA6CA47861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2474" t="40713" r="39252" b="42108"/>
          <a:stretch/>
        </p:blipFill>
        <p:spPr>
          <a:xfrm>
            <a:off x="3187338" y="1151197"/>
            <a:ext cx="5643154" cy="3337482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FB101B4-EB90-4F41-8F03-1827ADF55AC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804866" y="216872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3087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198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8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5A07C94-CF95-4ED0-B2D4-4E0D07A910A4}"/>
              </a:ext>
            </a:extLst>
          </p:cNvPr>
          <p:cNvSpPr/>
          <p:nvPr/>
        </p:nvSpPr>
        <p:spPr>
          <a:xfrm>
            <a:off x="1400164" y="227867"/>
            <a:ext cx="9515061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Ble</a:t>
            </a:r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 </a:t>
            </a:r>
            <a:r>
              <a:rPr lang="en-US" sz="5400" b="1" cap="none" spc="0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mae</a:t>
            </a:r>
            <a:r>
              <a:rPr lang="en-US" sz="5400" b="1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’r</a:t>
            </a:r>
            <a:r>
              <a:rPr lang="en-US" sz="5400" b="1" dirty="0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 </a:t>
            </a:r>
            <a:r>
              <a:rPr lang="en-US" sz="5400" b="1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afal</a:t>
            </a:r>
            <a:r>
              <a:rPr lang="en-US" sz="5400" b="1" dirty="0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 </a:t>
            </a:r>
            <a:r>
              <a:rPr lang="en-US" sz="5400" b="1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coch</a:t>
            </a:r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C716571-8183-FF45-89F7-D4C7C0F4881D}"/>
              </a:ext>
            </a:extLst>
          </p:cNvPr>
          <p:cNvSpPr txBox="1"/>
          <p:nvPr/>
        </p:nvSpPr>
        <p:spPr>
          <a:xfrm>
            <a:off x="1400164" y="4365338"/>
            <a:ext cx="95150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1" dirty="0"/>
              <a:t>Mae’r afal </a:t>
            </a:r>
            <a:r>
              <a:rPr lang="cy-GB" sz="4000" b="1" dirty="0">
                <a:solidFill>
                  <a:srgbClr val="FF0000"/>
                </a:solidFill>
              </a:rPr>
              <a:t>rhwng</a:t>
            </a:r>
            <a:r>
              <a:rPr lang="cy-GB" sz="4000" b="1" dirty="0"/>
              <a:t> y bocsys.</a:t>
            </a:r>
          </a:p>
          <a:p>
            <a:pPr algn="ctr"/>
            <a:r>
              <a:rPr lang="cy-GB" sz="3200" b="1" i="1" dirty="0"/>
              <a:t>The apple is </a:t>
            </a:r>
            <a:r>
              <a:rPr lang="cy-GB" sz="3200" b="1" i="1" dirty="0">
                <a:solidFill>
                  <a:srgbClr val="FF0000"/>
                </a:solidFill>
              </a:rPr>
              <a:t>between</a:t>
            </a:r>
            <a:r>
              <a:rPr lang="cy-GB" sz="3200" b="1" i="1" dirty="0"/>
              <a:t> the boxes.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3D7F70F-7A79-4D4F-A513-CFA6CA47861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65226" t="40424" r="1283" b="41278"/>
          <a:stretch/>
        </p:blipFill>
        <p:spPr>
          <a:xfrm>
            <a:off x="3281322" y="1151197"/>
            <a:ext cx="5752744" cy="3059188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676DEF0-9BDB-6848-9F2E-07A3AE00BC5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927063" y="2680791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9697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337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8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5A07C94-CF95-4ED0-B2D4-4E0D07A910A4}"/>
              </a:ext>
            </a:extLst>
          </p:cNvPr>
          <p:cNvSpPr/>
          <p:nvPr/>
        </p:nvSpPr>
        <p:spPr>
          <a:xfrm>
            <a:off x="1400164" y="227867"/>
            <a:ext cx="9515061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Ble</a:t>
            </a:r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 </a:t>
            </a:r>
            <a:r>
              <a:rPr lang="en-US" sz="5400" b="1" cap="none" spc="0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mae</a:t>
            </a:r>
            <a:r>
              <a:rPr lang="en-US" sz="5400" b="1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’r</a:t>
            </a:r>
            <a:r>
              <a:rPr lang="en-US" sz="5400" b="1" dirty="0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 </a:t>
            </a:r>
            <a:r>
              <a:rPr lang="en-US" sz="5400" b="1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afal</a:t>
            </a:r>
            <a:r>
              <a:rPr lang="en-US" sz="5400" b="1" dirty="0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 </a:t>
            </a:r>
            <a:r>
              <a:rPr lang="en-US" sz="5400" b="1" dirty="0" err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coch</a:t>
            </a:r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C716571-8183-FF45-89F7-D4C7C0F4881D}"/>
              </a:ext>
            </a:extLst>
          </p:cNvPr>
          <p:cNvSpPr txBox="1"/>
          <p:nvPr/>
        </p:nvSpPr>
        <p:spPr>
          <a:xfrm>
            <a:off x="1400163" y="4996384"/>
            <a:ext cx="95150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1" dirty="0"/>
              <a:t>Mae’r afal </a:t>
            </a:r>
            <a:r>
              <a:rPr lang="cy-GB" sz="4000" b="1" dirty="0">
                <a:solidFill>
                  <a:srgbClr val="FF0000"/>
                </a:solidFill>
              </a:rPr>
              <a:t>o dan </a:t>
            </a:r>
            <a:r>
              <a:rPr lang="cy-GB" sz="4000" b="1" dirty="0"/>
              <a:t>y bocs.</a:t>
            </a:r>
          </a:p>
          <a:p>
            <a:pPr algn="ctr"/>
            <a:r>
              <a:rPr lang="cy-GB" sz="3200" b="1" i="1" dirty="0"/>
              <a:t>The apple is </a:t>
            </a:r>
            <a:r>
              <a:rPr lang="cy-GB" sz="3200" b="1" i="1" dirty="0">
                <a:solidFill>
                  <a:srgbClr val="FF0000"/>
                </a:solidFill>
              </a:rPr>
              <a:t>under</a:t>
            </a:r>
            <a:r>
              <a:rPr lang="cy-GB" sz="3200" b="1" i="1" dirty="0"/>
              <a:t> the box.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3D7F70F-7A79-4D4F-A513-CFA6CA47861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70367" r="73180" b="7250"/>
          <a:stretch/>
        </p:blipFill>
        <p:spPr>
          <a:xfrm>
            <a:off x="3790690" y="1151197"/>
            <a:ext cx="4734007" cy="3845187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D71193E-B9EB-D446-B958-11F301B25AC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547922" y="266739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492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195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8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17D73BE9-7508-C145-AF76-54C0B70506CD}"/>
              </a:ext>
            </a:extLst>
          </p:cNvPr>
          <p:cNvSpPr txBox="1">
            <a:spLocks/>
          </p:cNvSpPr>
          <p:nvPr/>
        </p:nvSpPr>
        <p:spPr>
          <a:xfrm>
            <a:off x="1358537" y="166750"/>
            <a:ext cx="9980023" cy="705610"/>
          </a:xfrm>
          <a:prstGeom prst="rect">
            <a:avLst/>
          </a:prstGeom>
          <a:solidFill>
            <a:schemeClr val="tx1"/>
          </a:solidFill>
        </p:spPr>
        <p:txBody>
          <a:bodyPr>
            <a:normAutofit fontScale="97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dirty="0">
                <a:solidFill>
                  <a:schemeClr val="bg1"/>
                </a:solidFill>
                <a:latin typeface="Segoe Print" panose="02000800000000000000" pitchFamily="2" charset="0"/>
              </a:rPr>
              <a:t>EICH TRO CHI ….           IT’S YOUR TURN …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C1F4C65-A633-3744-99B4-4E4EB524D7D0}"/>
              </a:ext>
            </a:extLst>
          </p:cNvPr>
          <p:cNvSpPr txBox="1"/>
          <p:nvPr/>
        </p:nvSpPr>
        <p:spPr>
          <a:xfrm>
            <a:off x="579120" y="1802674"/>
            <a:ext cx="4937760" cy="1077218"/>
          </a:xfrm>
          <a:prstGeom prst="rect">
            <a:avLst/>
          </a:prstGeom>
          <a:solidFill>
            <a:schemeClr val="bg1"/>
          </a:solidFill>
          <a:ln w="762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US" sz="3200" dirty="0" err="1"/>
              <a:t>Dilynwch</a:t>
            </a:r>
            <a:r>
              <a:rPr lang="en-US" sz="3200" dirty="0"/>
              <a:t> y </a:t>
            </a:r>
            <a:r>
              <a:rPr lang="en-US" sz="3200" dirty="0" err="1"/>
              <a:t>ddolen</a:t>
            </a:r>
            <a:r>
              <a:rPr lang="en-US" sz="3200" dirty="0"/>
              <a:t> </a:t>
            </a:r>
            <a:r>
              <a:rPr lang="en-US" sz="3200" dirty="0" err="1"/>
              <a:t>ganlynol</a:t>
            </a:r>
            <a:r>
              <a:rPr lang="en-US" sz="3200" dirty="0"/>
              <a:t> </a:t>
            </a:r>
            <a:r>
              <a:rPr lang="en-US" sz="3200" dirty="0" err="1"/>
              <a:t>er</a:t>
            </a:r>
            <a:r>
              <a:rPr lang="en-US" sz="3200" dirty="0"/>
              <a:t> </a:t>
            </a:r>
            <a:r>
              <a:rPr lang="en-US" sz="3200" dirty="0" err="1"/>
              <a:t>mwyn</a:t>
            </a:r>
            <a:r>
              <a:rPr lang="en-US" sz="3200" dirty="0"/>
              <a:t> </a:t>
            </a:r>
            <a:r>
              <a:rPr lang="en-US" sz="3200" dirty="0" err="1"/>
              <a:t>cyflawni’r</a:t>
            </a:r>
            <a:r>
              <a:rPr lang="en-US" sz="3200" dirty="0"/>
              <a:t> </a:t>
            </a:r>
            <a:r>
              <a:rPr lang="en-US" sz="3200" dirty="0" err="1"/>
              <a:t>dasg</a:t>
            </a:r>
            <a:r>
              <a:rPr lang="en-US" sz="3200" dirty="0"/>
              <a:t>: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242C947-A6AA-304F-AC5E-32C4D1D4DE20}"/>
              </a:ext>
            </a:extLst>
          </p:cNvPr>
          <p:cNvSpPr txBox="1"/>
          <p:nvPr/>
        </p:nvSpPr>
        <p:spPr>
          <a:xfrm>
            <a:off x="6348547" y="1802674"/>
            <a:ext cx="4937760" cy="1077218"/>
          </a:xfrm>
          <a:prstGeom prst="rect">
            <a:avLst/>
          </a:prstGeom>
          <a:solidFill>
            <a:schemeClr val="bg1"/>
          </a:solidFill>
          <a:ln w="762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US" sz="3200" dirty="0"/>
              <a:t>Follow the link to complete your task: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526CBA05-1055-FB4F-8BD1-03FA667A1360}"/>
              </a:ext>
            </a:extLst>
          </p:cNvPr>
          <p:cNvSpPr/>
          <p:nvPr/>
        </p:nvSpPr>
        <p:spPr>
          <a:xfrm>
            <a:off x="2721427" y="4004493"/>
            <a:ext cx="6096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>
                <a:hlinkClick r:id="rId2"/>
              </a:rPr>
              <a:t>https://forms.office.com/Pages/ResponsePage.aspx?id=-REPTm4EBUWcuNshUjEeIWMJ-HPzQ8xBtikfUmIurHZUMEpHTklHM0pBUlc3NEpWTkNLSUY0SDBKNC4u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870077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5A07C94-CF95-4ED0-B2D4-4E0D07A910A4}"/>
              </a:ext>
            </a:extLst>
          </p:cNvPr>
          <p:cNvSpPr/>
          <p:nvPr/>
        </p:nvSpPr>
        <p:spPr>
          <a:xfrm>
            <a:off x="3129005" y="198917"/>
            <a:ext cx="5579762" cy="923330"/>
          </a:xfrm>
          <a:prstGeom prst="rect">
            <a:avLst/>
          </a:prstGeom>
          <a:solidFill>
            <a:schemeClr val="tx1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bg1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Ble</a:t>
            </a:r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 </a:t>
            </a:r>
            <a:r>
              <a:rPr lang="en-US" sz="5400" b="1" cap="none" spc="0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bg1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mae</a:t>
            </a:r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bg1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 …… ?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BE6297D8-43F8-E846-931F-E72F523104F7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3129005" y="1384663"/>
          <a:ext cx="5579762" cy="5120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89881">
                  <a:extLst>
                    <a:ext uri="{9D8B030D-6E8A-4147-A177-3AD203B41FA5}">
                      <a16:colId xmlns:a16="http://schemas.microsoft.com/office/drawing/2014/main" val="2522282003"/>
                    </a:ext>
                  </a:extLst>
                </a:gridCol>
                <a:gridCol w="2789881">
                  <a:extLst>
                    <a:ext uri="{9D8B030D-6E8A-4147-A177-3AD203B41FA5}">
                      <a16:colId xmlns:a16="http://schemas.microsoft.com/office/drawing/2014/main" val="3843454733"/>
                    </a:ext>
                  </a:extLst>
                </a:gridCol>
              </a:tblGrid>
              <a:tr h="575385">
                <a:tc>
                  <a:txBody>
                    <a:bodyPr/>
                    <a:lstStyle/>
                    <a:p>
                      <a:r>
                        <a:rPr lang="en-US" sz="3600" b="1" dirty="0" err="1">
                          <a:solidFill>
                            <a:schemeClr val="tx1"/>
                          </a:solidFill>
                        </a:rPr>
                        <a:t>ar</a:t>
                      </a:r>
                      <a:r>
                        <a:rPr lang="en-US" sz="36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3600" b="1" dirty="0" err="1">
                          <a:solidFill>
                            <a:schemeClr val="tx1"/>
                          </a:solidFill>
                        </a:rPr>
                        <a:t>bwys</a:t>
                      </a:r>
                      <a:endParaRPr lang="en-US" sz="3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600" b="1" i="1" dirty="0">
                          <a:solidFill>
                            <a:schemeClr val="tx1"/>
                          </a:solidFill>
                        </a:rPr>
                        <a:t>next to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58904366"/>
                  </a:ext>
                </a:extLst>
              </a:tr>
              <a:tr h="575385">
                <a:tc>
                  <a:txBody>
                    <a:bodyPr/>
                    <a:lstStyle/>
                    <a:p>
                      <a:r>
                        <a:rPr lang="en-US" sz="3600" b="1" dirty="0"/>
                        <a:t>o </a:t>
                      </a:r>
                      <a:r>
                        <a:rPr lang="en-US" sz="3600" b="1" dirty="0" err="1"/>
                        <a:t>flaen</a:t>
                      </a:r>
                      <a:endParaRPr lang="en-US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600" b="1" i="1" dirty="0"/>
                        <a:t>in front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99155369"/>
                  </a:ext>
                </a:extLst>
              </a:tr>
              <a:tr h="575385">
                <a:tc>
                  <a:txBody>
                    <a:bodyPr/>
                    <a:lstStyle/>
                    <a:p>
                      <a:r>
                        <a:rPr lang="en-US" sz="3600" b="1" dirty="0" err="1"/>
                        <a:t>rhwng</a:t>
                      </a:r>
                      <a:endParaRPr lang="en-US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600" b="1" i="1" dirty="0"/>
                        <a:t>between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00476895"/>
                  </a:ext>
                </a:extLst>
              </a:tr>
              <a:tr h="575385">
                <a:tc>
                  <a:txBody>
                    <a:bodyPr/>
                    <a:lstStyle/>
                    <a:p>
                      <a:r>
                        <a:rPr lang="en-US" sz="3600" b="1" dirty="0" err="1"/>
                        <a:t>tu</a:t>
                      </a:r>
                      <a:r>
                        <a:rPr lang="en-US" sz="3600" b="1" dirty="0"/>
                        <a:t> </a:t>
                      </a:r>
                      <a:r>
                        <a:rPr lang="en-US" sz="3600" b="1" dirty="0" err="1"/>
                        <a:t>ôl</a:t>
                      </a:r>
                      <a:endParaRPr lang="en-US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600" b="1" i="1" dirty="0"/>
                        <a:t>behind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91154505"/>
                  </a:ext>
                </a:extLst>
              </a:tr>
              <a:tr h="575385">
                <a:tc>
                  <a:txBody>
                    <a:bodyPr/>
                    <a:lstStyle/>
                    <a:p>
                      <a:r>
                        <a:rPr lang="en-US" sz="3600" b="1" dirty="0" err="1"/>
                        <a:t>yn</a:t>
                      </a:r>
                      <a:r>
                        <a:rPr lang="en-US" sz="3600" b="1" dirty="0"/>
                        <a:t> y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600" b="1" i="1" dirty="0"/>
                        <a:t>in the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64042022"/>
                  </a:ext>
                </a:extLst>
              </a:tr>
              <a:tr h="575385">
                <a:tc>
                  <a:txBody>
                    <a:bodyPr/>
                    <a:lstStyle/>
                    <a:p>
                      <a:r>
                        <a:rPr lang="en-US" sz="3600" b="1" dirty="0"/>
                        <a:t>o dan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600" b="1" i="1" dirty="0"/>
                        <a:t>under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66992068"/>
                  </a:ext>
                </a:extLst>
              </a:tr>
              <a:tr h="575385">
                <a:tc>
                  <a:txBody>
                    <a:bodyPr/>
                    <a:lstStyle/>
                    <a:p>
                      <a:r>
                        <a:rPr lang="en-US" sz="3600" b="1" dirty="0" err="1"/>
                        <a:t>gyferbyn</a:t>
                      </a:r>
                      <a:r>
                        <a:rPr lang="en-US" sz="3600" b="1" dirty="0"/>
                        <a:t> </a:t>
                      </a:r>
                      <a:r>
                        <a:rPr lang="en-US" sz="3600" b="1" dirty="0" err="1"/>
                        <a:t>â</a:t>
                      </a:r>
                      <a:endParaRPr lang="en-US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600" b="1" i="1" dirty="0"/>
                        <a:t>opposite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6010997"/>
                  </a:ext>
                </a:extLst>
              </a:tr>
              <a:tr h="575385">
                <a:tc>
                  <a:txBody>
                    <a:bodyPr/>
                    <a:lstStyle/>
                    <a:p>
                      <a:r>
                        <a:rPr lang="en-US" sz="3600" b="1" dirty="0" err="1"/>
                        <a:t>ar</a:t>
                      </a:r>
                      <a:r>
                        <a:rPr lang="en-US" sz="3600" b="1" dirty="0"/>
                        <a:t> 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600" b="1" i="1" dirty="0"/>
                        <a:t>on the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8241406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6418064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0139B3-6DF6-DB49-8F42-3A6D119D2D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848" y="166750"/>
            <a:ext cx="11992303" cy="705610"/>
          </a:xfrm>
          <a:solidFill>
            <a:schemeClr val="tx1"/>
          </a:solidFill>
        </p:spPr>
        <p:txBody>
          <a:bodyPr>
            <a:noAutofit/>
          </a:bodyPr>
          <a:lstStyle/>
          <a:p>
            <a:r>
              <a:rPr lang="en-US" sz="28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Sut</a:t>
            </a:r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28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mae</a:t>
            </a:r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28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gofyn</a:t>
            </a:r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28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cwestiwn</a:t>
            </a:r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? How do you ask questions?</a:t>
            </a:r>
          </a:p>
        </p:txBody>
      </p:sp>
      <p:pic>
        <p:nvPicPr>
          <p:cNvPr id="93186" name="Picture 2" descr="Image result for asking questions">
            <a:extLst>
              <a:ext uri="{FF2B5EF4-FFF2-40B4-BE49-F238E27FC236}">
                <a16:creationId xmlns:a16="http://schemas.microsoft.com/office/drawing/2014/main" id="{F3215422-B1D5-AD42-BA7A-F65ACF0D62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4951" y="2309041"/>
            <a:ext cx="3552497" cy="1989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D04F3D7-E2F2-D64B-9A81-05129818456A}"/>
              </a:ext>
            </a:extLst>
          </p:cNvPr>
          <p:cNvSpPr txBox="1"/>
          <p:nvPr/>
        </p:nvSpPr>
        <p:spPr>
          <a:xfrm>
            <a:off x="262758" y="1623120"/>
            <a:ext cx="3090042" cy="954107"/>
          </a:xfrm>
          <a:prstGeom prst="rect">
            <a:avLst/>
          </a:prstGeom>
          <a:solidFill>
            <a:schemeClr val="accent3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3200" b="1" dirty="0"/>
              <a:t>Pa </a:t>
            </a:r>
            <a:r>
              <a:rPr lang="en-US" sz="3200" b="1" dirty="0" err="1"/>
              <a:t>liw</a:t>
            </a:r>
            <a:r>
              <a:rPr lang="en-US" sz="3200" b="1" dirty="0"/>
              <a:t> </a:t>
            </a:r>
            <a:r>
              <a:rPr lang="en-US" sz="3200" b="1" dirty="0" err="1"/>
              <a:t>ydy</a:t>
            </a:r>
            <a:r>
              <a:rPr lang="en-US" sz="3200" b="1" dirty="0"/>
              <a:t> … ?</a:t>
            </a:r>
          </a:p>
          <a:p>
            <a:r>
              <a:rPr lang="en-US" sz="2400" b="1" i="1" dirty="0"/>
              <a:t>What </a:t>
            </a:r>
            <a:r>
              <a:rPr lang="en-US" sz="2400" b="1" i="1" dirty="0" err="1"/>
              <a:t>colour</a:t>
            </a:r>
            <a:r>
              <a:rPr lang="en-US" sz="2400" b="1" i="1" dirty="0"/>
              <a:t> is …?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5D84288-1F31-E648-B86D-E5A26FC6BB2A}"/>
              </a:ext>
            </a:extLst>
          </p:cNvPr>
          <p:cNvSpPr txBox="1"/>
          <p:nvPr/>
        </p:nvSpPr>
        <p:spPr>
          <a:xfrm>
            <a:off x="1266498" y="4975175"/>
            <a:ext cx="3894082" cy="954107"/>
          </a:xfrm>
          <a:prstGeom prst="rect">
            <a:avLst/>
          </a:prstGeom>
          <a:solidFill>
            <a:schemeClr val="accent3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3200" b="1" dirty="0" err="1"/>
              <a:t>Sawl</a:t>
            </a:r>
            <a:r>
              <a:rPr lang="en-US" sz="3200" b="1" dirty="0"/>
              <a:t> … </a:t>
            </a:r>
            <a:r>
              <a:rPr lang="en-US" sz="3200" b="1" dirty="0" err="1"/>
              <a:t>sy</a:t>
            </a:r>
            <a:r>
              <a:rPr lang="en-US" sz="3200" b="1" dirty="0"/>
              <a:t> </a:t>
            </a:r>
            <a:r>
              <a:rPr lang="en-US" sz="3200" b="1" dirty="0" err="1"/>
              <a:t>ar</a:t>
            </a:r>
            <a:r>
              <a:rPr lang="en-US" sz="3200" b="1" dirty="0"/>
              <a:t> y … ?</a:t>
            </a:r>
          </a:p>
          <a:p>
            <a:r>
              <a:rPr lang="en-US" sz="2400" b="1" i="1" dirty="0"/>
              <a:t>How many ….?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BB318FD-FB53-544B-BD19-B1A69E6D9A38}"/>
              </a:ext>
            </a:extLst>
          </p:cNvPr>
          <p:cNvSpPr txBox="1"/>
          <p:nvPr/>
        </p:nvSpPr>
        <p:spPr>
          <a:xfrm>
            <a:off x="467707" y="3130851"/>
            <a:ext cx="3090042" cy="954107"/>
          </a:xfrm>
          <a:prstGeom prst="rect">
            <a:avLst/>
          </a:prstGeom>
          <a:solidFill>
            <a:schemeClr val="accent3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3200" b="1" dirty="0" err="1"/>
              <a:t>Ble</a:t>
            </a:r>
            <a:r>
              <a:rPr lang="en-US" sz="3200" b="1" dirty="0"/>
              <a:t> </a:t>
            </a:r>
            <a:r>
              <a:rPr lang="en-US" sz="3200" b="1" dirty="0" err="1"/>
              <a:t>mae</a:t>
            </a:r>
            <a:r>
              <a:rPr lang="en-US" sz="3200" b="1" dirty="0"/>
              <a:t>  … ?</a:t>
            </a:r>
          </a:p>
          <a:p>
            <a:r>
              <a:rPr lang="en-US" sz="2400" b="1" i="1" dirty="0"/>
              <a:t>Where is …?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C8443EB-CC52-9C47-8CFA-14F971605FF9}"/>
              </a:ext>
            </a:extLst>
          </p:cNvPr>
          <p:cNvSpPr txBox="1"/>
          <p:nvPr/>
        </p:nvSpPr>
        <p:spPr>
          <a:xfrm>
            <a:off x="6316719" y="4968447"/>
            <a:ext cx="4288219" cy="954107"/>
          </a:xfrm>
          <a:prstGeom prst="rect">
            <a:avLst/>
          </a:prstGeom>
          <a:solidFill>
            <a:schemeClr val="accent3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3200" b="1" dirty="0"/>
              <a:t>Faint o … </a:t>
            </a:r>
            <a:r>
              <a:rPr lang="en-US" sz="3200" b="1" dirty="0" err="1"/>
              <a:t>sy</a:t>
            </a:r>
            <a:r>
              <a:rPr lang="en-US" sz="3200" b="1" dirty="0"/>
              <a:t> </a:t>
            </a:r>
            <a:r>
              <a:rPr lang="en-US" sz="3200" b="1" dirty="0" err="1"/>
              <a:t>ar</a:t>
            </a:r>
            <a:r>
              <a:rPr lang="en-US" sz="3200" b="1" dirty="0"/>
              <a:t> y … ?</a:t>
            </a:r>
          </a:p>
          <a:p>
            <a:r>
              <a:rPr lang="en-US" sz="2400" b="1" dirty="0"/>
              <a:t>How many …?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CF23F42-D714-BA4A-9CA2-1D3A289540E2}"/>
              </a:ext>
            </a:extLst>
          </p:cNvPr>
          <p:cNvSpPr txBox="1"/>
          <p:nvPr/>
        </p:nvSpPr>
        <p:spPr>
          <a:xfrm>
            <a:off x="8024650" y="3130851"/>
            <a:ext cx="2916619" cy="954107"/>
          </a:xfrm>
          <a:prstGeom prst="rect">
            <a:avLst/>
          </a:prstGeom>
          <a:solidFill>
            <a:schemeClr val="accent3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3200" b="1" dirty="0" err="1"/>
              <a:t>Ydy</a:t>
            </a:r>
            <a:r>
              <a:rPr lang="en-US" sz="3200" b="1" dirty="0"/>
              <a:t> </a:t>
            </a:r>
            <a:r>
              <a:rPr lang="en-US" sz="3200" b="1" dirty="0" err="1"/>
              <a:t>hi’n</a:t>
            </a:r>
            <a:r>
              <a:rPr lang="en-US" sz="3200" b="1" dirty="0"/>
              <a:t> … ?</a:t>
            </a:r>
          </a:p>
          <a:p>
            <a:r>
              <a:rPr lang="en-US" sz="2400" b="1" dirty="0"/>
              <a:t>Is it …?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2E9683D-5AF8-5341-A2B3-74083DB3BD28}"/>
              </a:ext>
            </a:extLst>
          </p:cNvPr>
          <p:cNvSpPr txBox="1"/>
          <p:nvPr/>
        </p:nvSpPr>
        <p:spPr>
          <a:xfrm>
            <a:off x="8581698" y="1662508"/>
            <a:ext cx="3210909" cy="954107"/>
          </a:xfrm>
          <a:prstGeom prst="rect">
            <a:avLst/>
          </a:prstGeom>
          <a:solidFill>
            <a:schemeClr val="accent3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3200" b="1" dirty="0" err="1"/>
              <a:t>Ydy</a:t>
            </a:r>
            <a:r>
              <a:rPr lang="en-US" sz="3200" b="1" dirty="0"/>
              <a:t> … </a:t>
            </a:r>
            <a:r>
              <a:rPr lang="en-US" sz="3200" b="1" dirty="0" err="1"/>
              <a:t>ar</a:t>
            </a:r>
            <a:r>
              <a:rPr lang="en-US" sz="3200" b="1" dirty="0"/>
              <a:t> y … ?</a:t>
            </a:r>
          </a:p>
          <a:p>
            <a:r>
              <a:rPr lang="en-US" sz="2400" b="1" i="1" dirty="0"/>
              <a:t>Is … on the …?</a:t>
            </a:r>
          </a:p>
        </p:txBody>
      </p:sp>
    </p:spTree>
    <p:extLst>
      <p:ext uri="{BB962C8B-B14F-4D97-AF65-F5344CB8AC3E}">
        <p14:creationId xmlns:p14="http://schemas.microsoft.com/office/powerpoint/2010/main" val="326935033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8E530-8448-4C90-801F-6F8621B7C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05212" y="110611"/>
            <a:ext cx="7996844" cy="610832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 b="1" dirty="0" err="1">
                <a:solidFill>
                  <a:schemeClr val="bg1"/>
                </a:solidFill>
                <a:latin typeface="Segoe Print"/>
              </a:rPr>
              <a:t>Adolygu</a:t>
            </a:r>
            <a:r>
              <a:rPr lang="en-GB" b="1" dirty="0">
                <a:solidFill>
                  <a:schemeClr val="bg1"/>
                </a:solidFill>
                <a:latin typeface="Segoe Print"/>
              </a:rPr>
              <a:t> …            revision …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6A5998F-EA29-7A48-A6B9-F9120C26D528}"/>
              </a:ext>
            </a:extLst>
          </p:cNvPr>
          <p:cNvSpPr txBox="1"/>
          <p:nvPr/>
        </p:nvSpPr>
        <p:spPr>
          <a:xfrm>
            <a:off x="5911269" y="26933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4353DAB-6063-6848-AEA7-99DFA0E928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71517" y="721443"/>
            <a:ext cx="5017051" cy="599495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820F563-0618-DE48-B1E0-DBB6C287E6CD}"/>
              </a:ext>
            </a:extLst>
          </p:cNvPr>
          <p:cNvSpPr txBox="1"/>
          <p:nvPr/>
        </p:nvSpPr>
        <p:spPr>
          <a:xfrm>
            <a:off x="303432" y="1956556"/>
            <a:ext cx="6100355" cy="4708981"/>
          </a:xfrm>
          <a:prstGeom prst="rect">
            <a:avLst/>
          </a:prstGeom>
          <a:solidFill>
            <a:schemeClr val="bg1"/>
          </a:solidFill>
        </p:spPr>
        <p:txBody>
          <a:bodyPr wrap="square" rtlCol="0" anchor="t">
            <a:spAutoFit/>
          </a:bodyPr>
          <a:lstStyle/>
          <a:p>
            <a:pPr marL="342900" indent="-342900">
              <a:buAutoNum type="arabicPeriod"/>
            </a:pPr>
            <a:r>
              <a:rPr lang="en-US" sz="2000" dirty="0"/>
              <a:t>Where is the dog?</a:t>
            </a:r>
          </a:p>
          <a:p>
            <a:pPr marL="342900" indent="-342900">
              <a:buAutoNum type="arabicPeriod"/>
            </a:pPr>
            <a:endParaRPr lang="en-US" sz="2000" dirty="0"/>
          </a:p>
          <a:p>
            <a:pPr marL="342900" indent="-342900">
              <a:buAutoNum type="arabicPeriod"/>
            </a:pPr>
            <a:r>
              <a:rPr lang="en-US" sz="2000" dirty="0"/>
              <a:t>The dog is under the tree.</a:t>
            </a:r>
          </a:p>
          <a:p>
            <a:pPr marL="342900" indent="-342900">
              <a:buAutoNum type="arabicPeriod"/>
            </a:pPr>
            <a:endParaRPr lang="en-US" sz="2000" dirty="0"/>
          </a:p>
          <a:p>
            <a:pPr marL="342900" indent="-342900">
              <a:buAutoNum type="arabicPeriod"/>
            </a:pPr>
            <a:r>
              <a:rPr lang="en-US" sz="2000" dirty="0"/>
              <a:t>Where is the soil?   </a:t>
            </a:r>
            <a:r>
              <a:rPr lang="en-US" sz="2000" dirty="0">
                <a:solidFill>
                  <a:srgbClr val="00B050"/>
                </a:solidFill>
              </a:rPr>
              <a:t>(soil = </a:t>
            </a:r>
            <a:r>
              <a:rPr lang="en-US" sz="2000" dirty="0" err="1">
                <a:solidFill>
                  <a:srgbClr val="00B050"/>
                </a:solidFill>
              </a:rPr>
              <a:t>pridd</a:t>
            </a:r>
            <a:r>
              <a:rPr lang="en-US" sz="2000" dirty="0">
                <a:solidFill>
                  <a:srgbClr val="00B050"/>
                </a:solidFill>
              </a:rPr>
              <a:t>)</a:t>
            </a:r>
          </a:p>
          <a:p>
            <a:pPr marL="342900" indent="-342900">
              <a:buAutoNum type="arabicPeriod"/>
            </a:pPr>
            <a:endParaRPr lang="en-US" sz="2000" dirty="0"/>
          </a:p>
          <a:p>
            <a:pPr marL="342900" indent="-342900">
              <a:buAutoNum type="arabicPeriod"/>
            </a:pPr>
            <a:r>
              <a:rPr lang="en-US" sz="2000" dirty="0"/>
              <a:t>The soil is in the wheelbarrow.  </a:t>
            </a:r>
            <a:r>
              <a:rPr lang="en-US" sz="2000" dirty="0">
                <a:solidFill>
                  <a:srgbClr val="00B050"/>
                </a:solidFill>
              </a:rPr>
              <a:t>(wheelbarrow = </a:t>
            </a:r>
            <a:r>
              <a:rPr lang="en-US" sz="2000" dirty="0" err="1">
                <a:solidFill>
                  <a:srgbClr val="00B050"/>
                </a:solidFill>
              </a:rPr>
              <a:t>whilber</a:t>
            </a:r>
            <a:r>
              <a:rPr lang="en-US" sz="2000" dirty="0">
                <a:solidFill>
                  <a:srgbClr val="00B050"/>
                </a:solidFill>
              </a:rPr>
              <a:t>)</a:t>
            </a:r>
          </a:p>
          <a:p>
            <a:pPr marL="342900" indent="-342900">
              <a:buAutoNum type="arabicPeriod"/>
            </a:pPr>
            <a:endParaRPr lang="en-US" sz="2000" dirty="0"/>
          </a:p>
          <a:p>
            <a:pPr marL="342900" indent="-342900">
              <a:buAutoNum type="arabicPeriod"/>
            </a:pPr>
            <a:r>
              <a:rPr lang="en-US" sz="2000" dirty="0"/>
              <a:t>What </a:t>
            </a:r>
            <a:r>
              <a:rPr lang="en-US" sz="2000" dirty="0" err="1"/>
              <a:t>colour</a:t>
            </a:r>
            <a:r>
              <a:rPr lang="en-US" sz="2000" dirty="0"/>
              <a:t> is the wheelbarrow?</a:t>
            </a:r>
          </a:p>
          <a:p>
            <a:pPr marL="342900" indent="-342900">
              <a:buAutoNum type="arabicPeriod"/>
            </a:pPr>
            <a:endParaRPr lang="en-US" sz="2000" dirty="0"/>
          </a:p>
          <a:p>
            <a:pPr marL="342900" indent="-342900">
              <a:buAutoNum type="arabicPeriod"/>
            </a:pPr>
            <a:r>
              <a:rPr lang="en-US" sz="2000" dirty="0"/>
              <a:t>How many wheelbarrows are in the garden?</a:t>
            </a:r>
          </a:p>
          <a:p>
            <a:pPr marL="342900" indent="-342900">
              <a:buAutoNum type="arabicPeriod"/>
            </a:pPr>
            <a:endParaRPr lang="en-US" sz="2000" dirty="0"/>
          </a:p>
          <a:p>
            <a:pPr marL="342900" indent="-342900">
              <a:buAutoNum type="arabicPeriod"/>
            </a:pPr>
            <a:r>
              <a:rPr lang="en-US" sz="2000" dirty="0"/>
              <a:t>How many children are in the garden?</a:t>
            </a:r>
          </a:p>
          <a:p>
            <a:r>
              <a:rPr lang="en-US" sz="2000" dirty="0">
                <a:solidFill>
                  <a:srgbClr val="00B050"/>
                </a:solidFill>
              </a:rPr>
              <a:t>    (children = plant)</a:t>
            </a:r>
            <a:endParaRPr lang="en-US" sz="2400" dirty="0">
              <a:solidFill>
                <a:srgbClr val="00B050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F386CA9-842C-1F4E-9EB7-2097FFA7B67B}"/>
              </a:ext>
            </a:extLst>
          </p:cNvPr>
          <p:cNvSpPr txBox="1"/>
          <p:nvPr/>
        </p:nvSpPr>
        <p:spPr>
          <a:xfrm>
            <a:off x="2165484" y="1330036"/>
            <a:ext cx="2739026" cy="369333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en-US" dirty="0"/>
              <a:t>Translate the following:</a:t>
            </a:r>
          </a:p>
        </p:txBody>
      </p:sp>
    </p:spTree>
    <p:extLst>
      <p:ext uri="{BB962C8B-B14F-4D97-AF65-F5344CB8AC3E}">
        <p14:creationId xmlns:p14="http://schemas.microsoft.com/office/powerpoint/2010/main" val="133849943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AC6C2C60-CB67-7048-9CD7-85FBA6293BF6}"/>
              </a:ext>
            </a:extLst>
          </p:cNvPr>
          <p:cNvSpPr txBox="1">
            <a:spLocks/>
          </p:cNvSpPr>
          <p:nvPr/>
        </p:nvSpPr>
        <p:spPr>
          <a:xfrm>
            <a:off x="285750" y="251012"/>
            <a:ext cx="11687175" cy="1394908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 fontScale="82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Segoe Print" panose="02000800000000000000" pitchFamily="2" charset="0"/>
              </a:rPr>
              <a:t>Beth </a:t>
            </a:r>
            <a:r>
              <a:rPr lang="en-GB" b="1" dirty="0" err="1">
                <a:latin typeface="Segoe Print" panose="02000800000000000000" pitchFamily="2" charset="0"/>
              </a:rPr>
              <a:t>sydd</a:t>
            </a:r>
            <a:r>
              <a:rPr lang="en-GB" b="1" dirty="0">
                <a:latin typeface="Segoe Print" panose="02000800000000000000" pitchFamily="2" charset="0"/>
              </a:rPr>
              <a:t> </a:t>
            </a:r>
            <a:r>
              <a:rPr lang="en-GB" b="1" dirty="0" err="1">
                <a:latin typeface="Segoe Print" panose="02000800000000000000" pitchFamily="2" charset="0"/>
              </a:rPr>
              <a:t>angen</a:t>
            </a:r>
            <a:r>
              <a:rPr lang="en-GB" b="1" dirty="0">
                <a:latin typeface="Segoe Print" panose="02000800000000000000" pitchFamily="2" charset="0"/>
              </a:rPr>
              <a:t> </a:t>
            </a:r>
            <a:r>
              <a:rPr lang="en-GB" b="1" dirty="0" err="1">
                <a:latin typeface="Segoe Print" panose="02000800000000000000" pitchFamily="2" charset="0"/>
              </a:rPr>
              <a:t>gwneud</a:t>
            </a:r>
            <a:r>
              <a:rPr lang="en-GB" b="1" dirty="0">
                <a:latin typeface="Segoe Print" panose="02000800000000000000" pitchFamily="2" charset="0"/>
              </a:rPr>
              <a:t> </a:t>
            </a:r>
            <a:r>
              <a:rPr lang="en-GB" b="1" dirty="0" err="1">
                <a:latin typeface="Segoe Print" panose="02000800000000000000" pitchFamily="2" charset="0"/>
              </a:rPr>
              <a:t>cyn</a:t>
            </a:r>
            <a:r>
              <a:rPr lang="en-GB" b="1" dirty="0">
                <a:latin typeface="Segoe Print" panose="02000800000000000000" pitchFamily="2" charset="0"/>
              </a:rPr>
              <a:t> y </a:t>
            </a:r>
            <a:r>
              <a:rPr lang="en-GB" b="1" dirty="0" err="1">
                <a:latin typeface="Segoe Print" panose="02000800000000000000" pitchFamily="2" charset="0"/>
              </a:rPr>
              <a:t>tro</a:t>
            </a:r>
            <a:r>
              <a:rPr lang="en-GB" b="1" dirty="0">
                <a:latin typeface="Segoe Print" panose="02000800000000000000" pitchFamily="2" charset="0"/>
              </a:rPr>
              <a:t> </a:t>
            </a:r>
            <a:r>
              <a:rPr lang="en-GB" b="1" dirty="0" err="1">
                <a:latin typeface="Segoe Print" panose="02000800000000000000" pitchFamily="2" charset="0"/>
              </a:rPr>
              <a:t>nesaf</a:t>
            </a:r>
            <a:r>
              <a:rPr lang="en-GB" b="1" dirty="0">
                <a:latin typeface="Segoe Print" panose="02000800000000000000" pitchFamily="2" charset="0"/>
              </a:rPr>
              <a:t>?                   </a:t>
            </a:r>
          </a:p>
          <a:p>
            <a:r>
              <a:rPr lang="en-GB" b="1" dirty="0">
                <a:latin typeface="Segoe Print" panose="02000800000000000000" pitchFamily="2" charset="0"/>
              </a:rPr>
              <a:t>What do you need to do before the next session?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52F2997-2016-004D-AD4F-D3EA2798A63C}"/>
              </a:ext>
            </a:extLst>
          </p:cNvPr>
          <p:cNvSpPr txBox="1"/>
          <p:nvPr/>
        </p:nvSpPr>
        <p:spPr>
          <a:xfrm>
            <a:off x="548639" y="2194558"/>
            <a:ext cx="5721531" cy="295465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 err="1"/>
              <a:t>Ymarfer</a:t>
            </a:r>
            <a:r>
              <a:rPr lang="en-US" sz="2800" dirty="0"/>
              <a:t> </a:t>
            </a:r>
            <a:r>
              <a:rPr lang="en-US" sz="2800" dirty="0" err="1"/>
              <a:t>ynganu</a:t>
            </a:r>
            <a:r>
              <a:rPr lang="en-US" sz="2800" dirty="0"/>
              <a:t> – </a:t>
            </a:r>
            <a:r>
              <a:rPr lang="en-US" sz="2800" dirty="0" err="1"/>
              <a:t>defnyddio’r</a:t>
            </a:r>
            <a:r>
              <a:rPr lang="en-US" sz="2800" dirty="0"/>
              <a:t> </a:t>
            </a:r>
            <a:r>
              <a:rPr lang="en-US" sz="2800" dirty="0" err="1"/>
              <a:t>clipiau</a:t>
            </a:r>
            <a:r>
              <a:rPr lang="en-US" sz="2800" dirty="0"/>
              <a:t> </a:t>
            </a:r>
            <a:r>
              <a:rPr lang="en-US" sz="2800" dirty="0" err="1"/>
              <a:t>sain</a:t>
            </a:r>
            <a:r>
              <a:rPr lang="en-US" sz="2800" dirty="0"/>
              <a:t>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 err="1"/>
              <a:t>Tasg</a:t>
            </a:r>
            <a:r>
              <a:rPr lang="en-US" sz="2800" dirty="0"/>
              <a:t> Forms </a:t>
            </a:r>
            <a:r>
              <a:rPr lang="en-US" sz="2800" dirty="0" err="1"/>
              <a:t>ar</a:t>
            </a:r>
            <a:r>
              <a:rPr lang="en-US" sz="2800" dirty="0"/>
              <a:t> </a:t>
            </a:r>
            <a:r>
              <a:rPr lang="en-US" sz="2800" dirty="0" err="1"/>
              <a:t>sleid</a:t>
            </a:r>
            <a:r>
              <a:rPr lang="en-US" sz="2800" dirty="0"/>
              <a:t> 35</a:t>
            </a:r>
          </a:p>
          <a:p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 err="1"/>
              <a:t>Tasg</a:t>
            </a:r>
            <a:r>
              <a:rPr lang="en-US" sz="2800" dirty="0"/>
              <a:t> </a:t>
            </a:r>
            <a:r>
              <a:rPr lang="en-US" sz="2800" dirty="0" err="1"/>
              <a:t>gyfieithu</a:t>
            </a:r>
            <a:r>
              <a:rPr lang="en-US" sz="2800" dirty="0"/>
              <a:t> </a:t>
            </a:r>
            <a:r>
              <a:rPr lang="en-US" sz="2800" dirty="0" err="1"/>
              <a:t>ar</a:t>
            </a:r>
            <a:r>
              <a:rPr lang="en-US" sz="2800" dirty="0"/>
              <a:t> </a:t>
            </a:r>
            <a:r>
              <a:rPr lang="en-US" sz="2800" dirty="0" err="1"/>
              <a:t>sleid</a:t>
            </a:r>
            <a:r>
              <a:rPr lang="en-US" sz="2800" dirty="0"/>
              <a:t> 38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8BBA4B0-38BC-5749-ADDA-FAFF38A6C9AD}"/>
              </a:ext>
            </a:extLst>
          </p:cNvPr>
          <p:cNvSpPr txBox="1"/>
          <p:nvPr/>
        </p:nvSpPr>
        <p:spPr>
          <a:xfrm>
            <a:off x="6531429" y="2194559"/>
            <a:ext cx="5142411" cy="295465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Use the sound clips to practice your pronunciation;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Forms task on slide 35</a:t>
            </a:r>
          </a:p>
          <a:p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Translation task on slide 38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1911D3F-029C-E441-A875-FBCCC9071EB6}"/>
              </a:ext>
            </a:extLst>
          </p:cNvPr>
          <p:cNvSpPr txBox="1"/>
          <p:nvPr/>
        </p:nvSpPr>
        <p:spPr>
          <a:xfrm>
            <a:off x="2144684" y="5486400"/>
            <a:ext cx="7381701" cy="923330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We will discuss the above tasks at the beginning of our next session:</a:t>
            </a:r>
          </a:p>
          <a:p>
            <a:pPr algn="ctr"/>
            <a:endParaRPr lang="en-US" b="1" dirty="0"/>
          </a:p>
          <a:p>
            <a:pPr algn="ctr"/>
            <a:r>
              <a:rPr lang="en-US" b="1" dirty="0"/>
              <a:t>20.10.2020</a:t>
            </a:r>
          </a:p>
        </p:txBody>
      </p:sp>
    </p:spTree>
    <p:extLst>
      <p:ext uri="{BB962C8B-B14F-4D97-AF65-F5344CB8AC3E}">
        <p14:creationId xmlns:p14="http://schemas.microsoft.com/office/powerpoint/2010/main" val="137634673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2F134F-55DA-4468-8799-106CA74BD7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750" y="251012"/>
            <a:ext cx="11687175" cy="910985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 b="1" dirty="0">
                <a:latin typeface="+mj-lt"/>
              </a:rPr>
              <a:t>Beth </a:t>
            </a:r>
            <a:r>
              <a:rPr lang="en-GB" b="1" dirty="0" err="1">
                <a:latin typeface="+mj-lt"/>
              </a:rPr>
              <a:t>ydych</a:t>
            </a:r>
            <a:r>
              <a:rPr lang="en-GB" b="1" dirty="0">
                <a:latin typeface="+mj-lt"/>
              </a:rPr>
              <a:t> </a:t>
            </a:r>
            <a:r>
              <a:rPr lang="en-GB" b="1" dirty="0" err="1">
                <a:latin typeface="+mj-lt"/>
              </a:rPr>
              <a:t>chi’n</a:t>
            </a:r>
            <a:r>
              <a:rPr lang="en-GB" b="1" dirty="0">
                <a:latin typeface="+mj-lt"/>
              </a:rPr>
              <a:t> </a:t>
            </a:r>
            <a:r>
              <a:rPr lang="en-GB" b="1" dirty="0" err="1">
                <a:latin typeface="+mj-lt"/>
              </a:rPr>
              <a:t>wneud</a:t>
            </a:r>
            <a:r>
              <a:rPr lang="en-GB" b="1" dirty="0">
                <a:latin typeface="+mj-lt"/>
              </a:rPr>
              <a:t>?                   What are you doing?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7D36591-C8B8-2744-87DA-FF5083A3F8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83205" y="1447800"/>
            <a:ext cx="5062728" cy="5062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107437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305F65F-A896-9444-8327-0279CA895D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599"/>
            <a:ext cx="10870232" cy="2329543"/>
          </a:xfrm>
        </p:spPr>
        <p:txBody>
          <a:bodyPr>
            <a:noAutofit/>
          </a:bodyPr>
          <a:lstStyle/>
          <a:p>
            <a:pPr algn="ctr"/>
            <a:br>
              <a:rPr lang="en-US" sz="7200" b="1" dirty="0"/>
            </a:br>
            <a:br>
              <a:rPr lang="en-US" sz="7200" b="1" dirty="0">
                <a:solidFill>
                  <a:schemeClr val="tx1"/>
                </a:solidFill>
              </a:rPr>
            </a:br>
            <a:r>
              <a:rPr lang="en-US" sz="4400" b="1" dirty="0" err="1">
                <a:solidFill>
                  <a:schemeClr val="tx1"/>
                </a:solidFill>
              </a:rPr>
              <a:t>Diolch</a:t>
            </a:r>
            <a:r>
              <a:rPr lang="en-US" sz="4400" b="1" dirty="0">
                <a:solidFill>
                  <a:schemeClr val="tx1"/>
                </a:solidFill>
              </a:rPr>
              <a:t> a </a:t>
            </a:r>
            <a:r>
              <a:rPr lang="en-US" sz="4400" b="1" dirty="0" err="1">
                <a:solidFill>
                  <a:schemeClr val="tx1"/>
                </a:solidFill>
              </a:rPr>
              <a:t>chadwch</a:t>
            </a:r>
            <a:r>
              <a:rPr lang="en-US" sz="4400" b="1" dirty="0">
                <a:solidFill>
                  <a:schemeClr val="tx1"/>
                </a:solidFill>
              </a:rPr>
              <a:t> </a:t>
            </a:r>
            <a:r>
              <a:rPr lang="en-US" sz="4400" b="1" dirty="0" err="1">
                <a:solidFill>
                  <a:schemeClr val="tx1"/>
                </a:solidFill>
              </a:rPr>
              <a:t>yn</a:t>
            </a:r>
            <a:r>
              <a:rPr lang="en-US" sz="4400" b="1" dirty="0">
                <a:solidFill>
                  <a:schemeClr val="tx1"/>
                </a:solidFill>
              </a:rPr>
              <a:t> </a:t>
            </a:r>
            <a:r>
              <a:rPr lang="en-US" sz="4400" b="1" dirty="0" err="1">
                <a:solidFill>
                  <a:schemeClr val="tx1"/>
                </a:solidFill>
              </a:rPr>
              <a:t>ddiogel</a:t>
            </a:r>
            <a:r>
              <a:rPr lang="en-US" sz="4400" b="1" dirty="0">
                <a:solidFill>
                  <a:schemeClr val="tx1"/>
                </a:solidFill>
              </a:rPr>
              <a:t>.</a:t>
            </a:r>
            <a:br>
              <a:rPr lang="en-US" sz="4400" b="1" dirty="0">
                <a:solidFill>
                  <a:schemeClr val="tx1"/>
                </a:solidFill>
              </a:rPr>
            </a:br>
            <a:br>
              <a:rPr lang="en-US" sz="4400" b="1" dirty="0">
                <a:solidFill>
                  <a:schemeClr val="tx1"/>
                </a:solidFill>
              </a:rPr>
            </a:br>
            <a:r>
              <a:rPr lang="en-US" sz="4400" b="1" dirty="0">
                <a:solidFill>
                  <a:schemeClr val="tx1"/>
                </a:solidFill>
              </a:rPr>
              <a:t>Thank you and keep safe.</a:t>
            </a:r>
            <a:endParaRPr lang="en-US" sz="7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8937515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{C2E16165-10AA-6D48-8E02-7493BDFFA99A}tf10001119</Template>
  <TotalTime>159</TotalTime>
  <Words>1677</Words>
  <Application>Microsoft Macintosh PowerPoint</Application>
  <PresentationFormat>Widescreen</PresentationFormat>
  <Paragraphs>347</Paragraphs>
  <Slides>41</Slides>
  <Notes>4</Notes>
  <HiddenSlides>0</HiddenSlides>
  <MMClips>17</MMClips>
  <ScaleCrop>false</ScaleCrop>
  <HeadingPairs>
    <vt:vector size="8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Links</vt:lpstr>
      </vt:variant>
      <vt:variant>
        <vt:i4>2</vt:i4>
      </vt:variant>
      <vt:variant>
        <vt:lpstr>Slide Titles</vt:lpstr>
      </vt:variant>
      <vt:variant>
        <vt:i4>41</vt:i4>
      </vt:variant>
    </vt:vector>
  </HeadingPairs>
  <TitlesOfParts>
    <vt:vector size="52" baseType="lpstr">
      <vt:lpstr>American Typewriter</vt:lpstr>
      <vt:lpstr>Arial</vt:lpstr>
      <vt:lpstr>Ayuthaya</vt:lpstr>
      <vt:lpstr>Bookman Old Style</vt:lpstr>
      <vt:lpstr>Calibri</vt:lpstr>
      <vt:lpstr>Gill Sans MT</vt:lpstr>
      <vt:lpstr>Segoe Print</vt:lpstr>
      <vt:lpstr>Segoe Script</vt:lpstr>
      <vt:lpstr>Gallery</vt:lpstr>
      <vt:lpstr>CET:Cwrs%20Sylfaen%202014:Taflen%20Cenedl%20Enwau%20W10.docx!OLE_LINK1</vt:lpstr>
      <vt:lpstr>CET:Cwrs%20Sylfaen%202014:Taflen%20Cenedl%20Enwau%20W10.docx!OLE_LINK1</vt:lpstr>
      <vt:lpstr>PowerPoint Presentation</vt:lpstr>
      <vt:lpstr>Heddiw, fe fyddwn ni yn…  Today we will… </vt:lpstr>
      <vt:lpstr>PowerPoint Presentation</vt:lpstr>
      <vt:lpstr>PowerPoint Presentation</vt:lpstr>
      <vt:lpstr>Lawrlwythwch nawr …              download now …</vt:lpstr>
      <vt:lpstr>PowerPoint Presentation</vt:lpstr>
      <vt:lpstr>Beth yw’r rhif?           What is the number?  </vt:lpstr>
      <vt:lpstr>Beth yw’r rhif?           What is the number?  </vt:lpstr>
      <vt:lpstr>Y Treigladau</vt:lpstr>
      <vt:lpstr>2 </vt:lpstr>
      <vt:lpstr>3 </vt:lpstr>
      <vt:lpstr>4 </vt:lpstr>
      <vt:lpstr>Beth yw ……?                    What is ……?  </vt:lpstr>
      <vt:lpstr>Beth yw ……?                    What is ……?  </vt:lpstr>
      <vt:lpstr>PowerPoint Presentation</vt:lpstr>
      <vt:lpstr>Help llaw…           a helping hand …  </vt:lpstr>
      <vt:lpstr>PowerPoint Presentation</vt:lpstr>
      <vt:lpstr>PowerPoint Presentation</vt:lpstr>
      <vt:lpstr>Beth welwch chi?            What can you see?</vt:lpstr>
      <vt:lpstr>Beth welwch chi?            What can you see?</vt:lpstr>
      <vt:lpstr>Ydych chi’n cofio?                     Do you remember?</vt:lpstr>
      <vt:lpstr>Beth welwch chi?            What can you see?</vt:lpstr>
      <vt:lpstr>PowerPoint Presentation</vt:lpstr>
      <vt:lpstr>Beth welwch chi?            What can you see?</vt:lpstr>
      <vt:lpstr>Beth welwch chi?            What can you see?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Sut mae gofyn cwestiwn? How do you ask questions?</vt:lpstr>
      <vt:lpstr>Adolygu …            revision …</vt:lpstr>
      <vt:lpstr>PowerPoint Presentation</vt:lpstr>
      <vt:lpstr>Beth ydych chi’n wneud?                   What are you doing?</vt:lpstr>
      <vt:lpstr>  Diolch a chadwch yn ddiogel.  Thank you and keep safe.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Microsoft Office User</cp:lastModifiedBy>
  <cp:revision>18</cp:revision>
  <dcterms:created xsi:type="dcterms:W3CDTF">2020-09-29T15:15:31Z</dcterms:created>
  <dcterms:modified xsi:type="dcterms:W3CDTF">2020-10-02T13:28:48Z</dcterms:modified>
</cp:coreProperties>
</file>