
<file path=[Content_Types].xml><?xml version="1.0" encoding="utf-8"?>
<Types xmlns="http://schemas.openxmlformats.org/package/2006/content-types">
  <Override PartName="/customXml/itemProps2.xml" ContentType="application/vnd.openxmlformats-officedocument.customXmlProperties+xml"/>
  <Override PartName="/customXml/itemProps3.xml" ContentType="application/vnd.openxmlformats-officedocument.customXmlProperties+xml"/>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customXml/itemProps1.xml" ContentType="application/vnd.openxmlformats-officedocument.customXmlPropertie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notesMasters/notesMaster1.xml" ContentType="application/vnd.openxmlformats-officedocument.presentationml.notesMaster+xml"/>
  <Default Extension="fntdata" ContentType="application/x-fontdata"/>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commentAuthors.xml" ContentType="application/vnd.openxmlformats-officedocument.presentationml.commentAuthors+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handoutMasters/handoutMaster1.xml" ContentType="application/vnd.openxmlformats-officedocument.presentationml.handoutMaster+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4"/>
  </p:sldMasterIdLst>
  <p:notesMasterIdLst>
    <p:notesMasterId r:id="rId16"/>
  </p:notesMasterIdLst>
  <p:handoutMasterIdLst>
    <p:handoutMasterId r:id="rId17"/>
  </p:handoutMasterIdLst>
  <p:sldIdLst>
    <p:sldId id="256" r:id="rId5"/>
    <p:sldId id="323" r:id="rId6"/>
    <p:sldId id="259" r:id="rId7"/>
    <p:sldId id="261" r:id="rId8"/>
    <p:sldId id="324" r:id="rId9"/>
    <p:sldId id="325" r:id="rId10"/>
    <p:sldId id="262" r:id="rId11"/>
    <p:sldId id="260" r:id="rId12"/>
    <p:sldId id="326" r:id="rId13"/>
    <p:sldId id="311" r:id="rId14"/>
    <p:sldId id="265" r:id="rId15"/>
  </p:sldIdLst>
  <p:sldSz cx="9144000" cy="6858000" type="screen4x3"/>
  <p:notesSz cx="6858000" cy="9144000"/>
  <p:embeddedFontLst>
    <p:embeddedFont>
      <p:font typeface="Rockwell Condensed" pitchFamily="18" charset="0"/>
      <p:regular r:id="rId18"/>
      <p:bold r:id="rId19"/>
    </p:embeddedFont>
    <p:embeddedFont>
      <p:font typeface="Calibri" pitchFamily="34" charset="0"/>
      <p:regular r:id="rId20"/>
      <p:bold r:id="rId21"/>
      <p:italic r:id="rId22"/>
      <p:boldItalic r:id="rId23"/>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 uri="{2D200454-40CA-4A62-9FC3-DE9A4176ACB9}">
      <p15:notesGuideLst xmlns:p15="http://schemas.microsoft.com/office/powerpoint/2012/main" xmlns="">
        <p15:guide id="1" orient="horz" pos="2880">
          <p15:clr>
            <a:srgbClr val="A4A3A4"/>
          </p15:clr>
        </p15:guide>
        <p15:guide id="2" pos="2160">
          <p15:clr>
            <a:srgbClr val="A4A3A4"/>
          </p15:clr>
        </p15:guide>
      </p15:notesGuideLst>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Sujeewa Herath" initials="SH" lastIdx="2" clrIdx="0">
    <p:extLst>
      <p:ext uri="{19B8F6BF-5375-455C-9EA6-DF929625EA0E}">
        <p15:presenceInfo xmlns:p15="http://schemas.microsoft.com/office/powerpoint/2012/main" xmlns="" userId="S::s.herath@uwtsd.ac.uk::e5350ab0-0c1d-4953-8d97-39bf0c1d0ffc"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6167" autoAdjust="0"/>
    <p:restoredTop sz="95952" autoAdjust="0"/>
  </p:normalViewPr>
  <p:slideViewPr>
    <p:cSldViewPr>
      <p:cViewPr varScale="1">
        <p:scale>
          <a:sx n="90" d="100"/>
          <a:sy n="90" d="100"/>
        </p:scale>
        <p:origin x="-120" y="-234"/>
      </p:cViewPr>
      <p:guideLst>
        <p:guide orient="horz" pos="2160"/>
        <p:guide pos="2880"/>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p:cViewPr varScale="1">
        <p:scale>
          <a:sx n="83" d="100"/>
          <a:sy n="83" d="100"/>
        </p:scale>
        <p:origin x="-2166" y="-78"/>
      </p:cViewPr>
      <p:guideLst>
        <p:guide orient="horz" pos="2880"/>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font" Target="fonts/font1.fntdata"/><Relationship Id="rId26" Type="http://schemas.openxmlformats.org/officeDocument/2006/relationships/viewProps" Target="viewProps.xml"/><Relationship Id="rId3" Type="http://schemas.openxmlformats.org/officeDocument/2006/relationships/customXml" Target="../customXml/item3.xml"/><Relationship Id="rId21" Type="http://schemas.openxmlformats.org/officeDocument/2006/relationships/font" Target="fonts/font4.fntdata"/><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handoutMaster" Target="handoutMasters/handoutMaster1.xml"/><Relationship Id="rId25"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font" Target="fonts/font3.fntdata"/><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font" Target="fonts/font6.fntdata"/><Relationship Id="rId28"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font" Target="fonts/font2.fntdata"/><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font" Target="fonts/font5.fntdata"/><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pPr/>
              <a:t>22/11/2025</a:t>
            </a:fld>
            <a:endParaRPr lang="en-GB" dirty="0"/>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dirty="0"/>
          </a:p>
        </p:txBody>
      </p:sp>
    </p:spTree>
    <p:extLst>
      <p:ext uri="{BB962C8B-B14F-4D97-AF65-F5344CB8AC3E}">
        <p14:creationId xmlns:p14="http://schemas.microsoft.com/office/powerpoint/2010/main" xmlns=""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2C52AA0-F73F-F045-97A6-855AB18EE645}" type="datetimeFigureOut">
              <a:rPr lang="en-US" smtClean="0"/>
              <a:pPr/>
              <a:t>11/22/2025</a:t>
            </a:fld>
            <a:endParaRPr lang="en-US"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936E1E2-17D2-5E4C-B96D-EEDAC0EF77DB}" type="slidenum">
              <a:rPr lang="en-US" smtClean="0"/>
              <a:pPr/>
              <a:t>‹#›</a:t>
            </a:fld>
            <a:endParaRPr lang="en-US" dirty="0"/>
          </a:p>
        </p:txBody>
      </p:sp>
    </p:spTree>
    <p:extLst>
      <p:ext uri="{BB962C8B-B14F-4D97-AF65-F5344CB8AC3E}">
        <p14:creationId xmlns:p14="http://schemas.microsoft.com/office/powerpoint/2010/main" xmlns="" val="242024808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22/11/2025</a:t>
            </a:fld>
            <a:endParaRPr lang="en-GB" dirty="0"/>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22/11/2025</a:t>
            </a:fld>
            <a:endParaRPr lang="en-GB" dirty="0"/>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22/11/2025</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22/11/2025</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22/11/2025</a:t>
            </a:fld>
            <a:endParaRPr lang="en-GB" dirty="0"/>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22/11/2025</a:t>
            </a:fld>
            <a:endParaRPr lang="en-GB" dirty="0"/>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22/11/2025</a:t>
            </a:fld>
            <a:endParaRPr lang="en-GB" dirty="0"/>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22/11/2025</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endParaRPr lang="en-GB" dirty="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22/11/2025</a:t>
            </a:fld>
            <a:endParaRPr lang="en-GB" dirty="0"/>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22/11/2025</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22/11/2025</a:t>
            </a:fld>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22/11/2025</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xmlns=""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2132856"/>
            <a:ext cx="7992888" cy="3384376"/>
          </a:xfrm>
        </p:spPr>
        <p:txBody>
          <a:bodyPr>
            <a:normAutofit fontScale="90000"/>
          </a:bodyPr>
          <a:lstStyle/>
          <a:p>
            <a:r>
              <a:rPr lang="en-GB" altLang="en-US" sz="2000" b="1" dirty="0"/>
              <a:t>Certificate of Higher Education in Skills for the Workplace</a:t>
            </a:r>
            <a:r>
              <a:rPr lang="en-GB" altLang="en-US" sz="1800" dirty="0"/>
              <a:t/>
            </a:r>
            <a:br>
              <a:rPr lang="en-GB" altLang="en-US" sz="1800" dirty="0"/>
            </a:br>
            <a:r>
              <a:rPr lang="en-GB" sz="3600" dirty="0"/>
              <a:t> </a:t>
            </a:r>
            <a:r>
              <a:rPr lang="en-GB" sz="2400" b="1" dirty="0">
                <a:solidFill>
                  <a:schemeClr val="accent2">
                    <a:lumMod val="20000"/>
                    <a:lumOff val="80000"/>
                  </a:schemeClr>
                </a:solidFill>
              </a:rPr>
              <a:t>Effective Teamworking &amp; Communications</a:t>
            </a:r>
            <a:r>
              <a:rPr lang="en-GB" sz="3200" b="1" dirty="0">
                <a:solidFill>
                  <a:schemeClr val="accent2">
                    <a:lumMod val="20000"/>
                    <a:lumOff val="80000"/>
                  </a:schemeClr>
                </a:solidFill>
              </a:rPr>
              <a:t/>
            </a:r>
            <a:br>
              <a:rPr lang="en-GB" sz="3200" b="1" dirty="0">
                <a:solidFill>
                  <a:schemeClr val="accent2">
                    <a:lumMod val="20000"/>
                    <a:lumOff val="80000"/>
                  </a:schemeClr>
                </a:solidFill>
              </a:rPr>
            </a:br>
            <a:r>
              <a:rPr lang="en-GB" sz="2400" b="1" dirty="0">
                <a:solidFill>
                  <a:schemeClr val="accent2">
                    <a:lumMod val="20000"/>
                    <a:lumOff val="80000"/>
                  </a:schemeClr>
                </a:solidFill>
              </a:rPr>
              <a:t>(LCLM4003)</a:t>
            </a:r>
            <a:br>
              <a:rPr lang="en-GB" sz="2400" b="1" dirty="0">
                <a:solidFill>
                  <a:schemeClr val="accent2">
                    <a:lumMod val="20000"/>
                    <a:lumOff val="80000"/>
                  </a:schemeClr>
                </a:solidFill>
              </a:rPr>
            </a:br>
            <a:r>
              <a:rPr lang="en-GB" sz="2400" b="1" dirty="0">
                <a:solidFill>
                  <a:schemeClr val="accent2">
                    <a:lumMod val="20000"/>
                    <a:lumOff val="80000"/>
                  </a:schemeClr>
                </a:solidFill>
              </a:rPr>
              <a:t/>
            </a:r>
            <a:br>
              <a:rPr lang="en-GB" sz="2400" b="1" dirty="0">
                <a:solidFill>
                  <a:schemeClr val="accent2">
                    <a:lumMod val="20000"/>
                    <a:lumOff val="80000"/>
                  </a:schemeClr>
                </a:solidFill>
              </a:rPr>
            </a:br>
            <a:r>
              <a:rPr lang="en-GB" sz="2700" u="sng" dirty="0"/>
              <a:t>Group Members: </a:t>
            </a:r>
            <a:r>
              <a:rPr lang="en-GB" sz="2700" dirty="0"/>
              <a:t/>
            </a:r>
            <a:br>
              <a:rPr lang="en-GB" sz="2700" dirty="0"/>
            </a:br>
            <a:r>
              <a:rPr lang="en-GB" sz="1800" dirty="0"/>
              <a:t>1. Marius Popovici</a:t>
            </a:r>
            <a:br>
              <a:rPr lang="en-GB" sz="1800" dirty="0"/>
            </a:br>
            <a:r>
              <a:rPr lang="en-GB" sz="1800" dirty="0"/>
              <a:t>2. Radu Popovici</a:t>
            </a:r>
            <a:br>
              <a:rPr lang="en-GB" sz="1800" dirty="0"/>
            </a:br>
            <a:r>
              <a:rPr lang="en-GB" sz="1800" dirty="0"/>
              <a:t/>
            </a:r>
            <a:br>
              <a:rPr lang="en-GB" sz="1800" dirty="0"/>
            </a:br>
            <a:r>
              <a:rPr lang="en-GB" sz="1800" dirty="0"/>
              <a:t/>
            </a:r>
            <a:br>
              <a:rPr lang="en-GB" sz="1800" dirty="0"/>
            </a:br>
            <a:r>
              <a:rPr lang="en-GB" sz="1800" dirty="0"/>
              <a:t>Lecturer’s Name: Abdallah Naser</a:t>
            </a:r>
            <a:r>
              <a:rPr lang="en-GB" sz="2700" dirty="0"/>
              <a:t/>
            </a:r>
            <a:br>
              <a:rPr lang="en-GB" sz="2700" dirty="0"/>
            </a:br>
            <a:endParaRPr lang="en-GB" altLang="en-US" sz="3600" dirty="0">
              <a:solidFill>
                <a:schemeClr val="accent2">
                  <a:lumMod val="20000"/>
                  <a:lumOff val="80000"/>
                </a:schemeClr>
              </a:solidFill>
            </a:endParaRPr>
          </a:p>
        </p:txBody>
      </p:sp>
    </p:spTree>
    <p:extLst>
      <p:ext uri="{BB962C8B-B14F-4D97-AF65-F5344CB8AC3E}">
        <p14:creationId xmlns:p14="http://schemas.microsoft.com/office/powerpoint/2010/main" xmlns=""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F8777264-65F7-5D78-62C8-93AA03C8F2E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Content </a:t>
            </a:r>
          </a:p>
        </p:txBody>
      </p:sp>
      <p:sp>
        <p:nvSpPr>
          <p:cNvPr id="3" name="Content Placeholder 2">
            <a:extLst>
              <a:ext uri="{FF2B5EF4-FFF2-40B4-BE49-F238E27FC236}">
                <a16:creationId xmlns:a16="http://schemas.microsoft.com/office/drawing/2014/main" xmlns="" id="{2010943C-D68E-A9ED-05C2-C6FA9CB6A22A}"/>
              </a:ext>
            </a:extLst>
          </p:cNvPr>
          <p:cNvSpPr>
            <a:spLocks noGrp="1"/>
          </p:cNvSpPr>
          <p:nvPr>
            <p:ph idx="1"/>
          </p:nvPr>
        </p:nvSpPr>
        <p:spPr/>
        <p:txBody>
          <a:bodyPr/>
          <a:lstStyle/>
          <a:p>
            <a:pPr marL="0" indent="0">
              <a:buNone/>
            </a:pPr>
            <a:r>
              <a:rPr lang="en-GB" dirty="0"/>
              <a:t> </a:t>
            </a:r>
            <a:r>
              <a:rPr lang="en-GB" dirty="0">
                <a:latin typeface="Arial" panose="020B0604020202020204" pitchFamily="34" charset="0"/>
                <a:cs typeface="Arial" panose="020B0604020202020204" pitchFamily="34" charset="0"/>
              </a:rPr>
              <a:t>Today we will be identifying the issues at Flight Foods Ltd.</a:t>
            </a:r>
          </a:p>
          <a:p>
            <a:pPr marL="0" indent="0">
              <a:buNone/>
            </a:pPr>
            <a:r>
              <a:rPr lang="en-GB" dirty="0">
                <a:latin typeface="Arial" panose="020B0604020202020204" pitchFamily="34" charset="0"/>
                <a:cs typeface="Arial" panose="020B0604020202020204" pitchFamily="34" charset="0"/>
              </a:rPr>
              <a:t> We will explore these issues via the learned techniques acquired in class.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Our investigation into the matter will hopefully lead to some efficient methods in resolving it.</a:t>
            </a:r>
          </a:p>
        </p:txBody>
      </p:sp>
    </p:spTree>
    <p:extLst>
      <p:ext uri="{BB962C8B-B14F-4D97-AF65-F5344CB8AC3E}">
        <p14:creationId xmlns:p14="http://schemas.microsoft.com/office/powerpoint/2010/main" xmlns="" val="25697759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10058A6-F518-3F21-E2DE-7EC05F217A5B}"/>
              </a:ext>
            </a:extLst>
          </p:cNvPr>
          <p:cNvSpPr>
            <a:spLocks noGrp="1"/>
          </p:cNvSpPr>
          <p:nvPr>
            <p:ph type="title"/>
          </p:nvPr>
        </p:nvSpPr>
        <p:spPr/>
        <p:txBody>
          <a:bodyPr/>
          <a:lstStyle/>
          <a:p>
            <a:r>
              <a:rPr lang="en-GB" b="1" dirty="0">
                <a:latin typeface="Arial" panose="020B0604020202020204" pitchFamily="34" charset="0"/>
                <a:cs typeface="Arial" panose="020B0604020202020204" pitchFamily="34" charset="0"/>
              </a:rPr>
              <a:t>Summary of Case Study</a:t>
            </a:r>
          </a:p>
        </p:txBody>
      </p:sp>
      <p:sp>
        <p:nvSpPr>
          <p:cNvPr id="3" name="Content Placeholder 2">
            <a:extLst>
              <a:ext uri="{FF2B5EF4-FFF2-40B4-BE49-F238E27FC236}">
                <a16:creationId xmlns:a16="http://schemas.microsoft.com/office/drawing/2014/main" xmlns="" id="{3C22A90E-9F76-050D-E0EB-CFE372524E66}"/>
              </a:ext>
            </a:extLst>
          </p:cNvPr>
          <p:cNvSpPr>
            <a:spLocks noGrp="1"/>
          </p:cNvSpPr>
          <p:nvPr>
            <p:ph idx="1"/>
          </p:nvPr>
        </p:nvSpPr>
        <p:spPr/>
        <p:txBody>
          <a:bodyPr>
            <a:normAutofit lnSpcReduction="10000"/>
          </a:bodyPr>
          <a:lstStyle/>
          <a:p>
            <a:pPr marL="0" indent="0">
              <a:buNone/>
            </a:pPr>
            <a:r>
              <a:rPr lang="en-GB" dirty="0"/>
              <a:t>In summary, the issues at Flight Foods are large </a:t>
            </a:r>
            <a:r>
              <a:rPr lang="en-GB" dirty="0">
                <a:latin typeface="Arial" panose="020B0604020202020204" pitchFamily="34" charset="0"/>
                <a:cs typeface="Arial" panose="020B0604020202020204" pitchFamily="34" charset="0"/>
              </a:rPr>
              <a:t>and</a:t>
            </a:r>
            <a:r>
              <a:rPr lang="en-GB" dirty="0"/>
              <a:t> numerous. </a:t>
            </a:r>
            <a:br>
              <a:rPr lang="en-GB" dirty="0"/>
            </a:br>
            <a:r>
              <a:rPr lang="en-GB" dirty="0"/>
              <a:t/>
            </a:r>
            <a:br>
              <a:rPr lang="en-GB" dirty="0"/>
            </a:br>
            <a:r>
              <a:rPr lang="en-GB" sz="2000" dirty="0"/>
              <a:t>A misuse of authority, lack of communication, non-existent work ethic, old and ineffective machinery, lacking standards and a general disregard and disconnect with the company’s goals are some of the more glaring issues Flight Foods are struggling with. This composition, if following the current trend, may very well lead to the dissolving of the company. </a:t>
            </a:r>
            <a:br>
              <a:rPr lang="en-GB" sz="2000" dirty="0"/>
            </a:br>
            <a:r>
              <a:rPr lang="en-GB" sz="2000" dirty="0"/>
              <a:t/>
            </a:r>
            <a:br>
              <a:rPr lang="en-GB" sz="2000" dirty="0"/>
            </a:br>
            <a:r>
              <a:rPr lang="en-GB" sz="2000" i="1" dirty="0"/>
              <a:t>Hopefully, this proposal may prevent that.</a:t>
            </a:r>
          </a:p>
        </p:txBody>
      </p:sp>
    </p:spTree>
    <p:extLst>
      <p:ext uri="{BB962C8B-B14F-4D97-AF65-F5344CB8AC3E}">
        <p14:creationId xmlns:p14="http://schemas.microsoft.com/office/powerpoint/2010/main" xmlns="" val="16675266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10058A6-F518-3F21-E2DE-7EC05F217A5B}"/>
              </a:ext>
            </a:extLst>
          </p:cNvPr>
          <p:cNvSpPr>
            <a:spLocks noGrp="1"/>
          </p:cNvSpPr>
          <p:nvPr>
            <p:ph type="title"/>
          </p:nvPr>
        </p:nvSpPr>
        <p:spPr/>
        <p:txBody>
          <a:bodyPr>
            <a:normAutofit/>
          </a:bodyPr>
          <a:lstStyle/>
          <a:p>
            <a:r>
              <a:rPr lang="en-GB" b="1" dirty="0">
                <a:latin typeface="Arial" panose="020B0604020202020204" pitchFamily="34" charset="0"/>
                <a:cs typeface="Arial" panose="020B0604020202020204" pitchFamily="34" charset="0"/>
              </a:rPr>
              <a:t>Communication Barriers </a:t>
            </a:r>
          </a:p>
        </p:txBody>
      </p:sp>
      <p:sp>
        <p:nvSpPr>
          <p:cNvPr id="3" name="Content Placeholder 2">
            <a:extLst>
              <a:ext uri="{FF2B5EF4-FFF2-40B4-BE49-F238E27FC236}">
                <a16:creationId xmlns:a16="http://schemas.microsoft.com/office/drawing/2014/main" xmlns="" id="{3C22A90E-9F76-050D-E0EB-CFE372524E66}"/>
              </a:ext>
            </a:extLst>
          </p:cNvPr>
          <p:cNvSpPr>
            <a:spLocks noGrp="1"/>
          </p:cNvSpPr>
          <p:nvPr>
            <p:ph idx="1"/>
          </p:nvPr>
        </p:nvSpPr>
        <p:spPr/>
        <p:txBody>
          <a:bodyPr>
            <a:normAutofit fontScale="92500" lnSpcReduction="10000"/>
          </a:bodyPr>
          <a:lstStyle/>
          <a:p>
            <a:pPr marL="0" indent="0">
              <a:buNone/>
            </a:pPr>
            <a:r>
              <a:rPr lang="en-GB" sz="2000" dirty="0">
                <a:latin typeface="Arial" panose="020B0604020202020204" pitchFamily="34" charset="0"/>
                <a:cs typeface="Arial" panose="020B0604020202020204" pitchFamily="34" charset="0"/>
              </a:rPr>
              <a:t>Due to the nature of the employees at Flight Foods, Gary and the team are running into several issues:</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1. Medium of communication – Without there being a commonly shared language at a sufficiently high level, they’re struggling to effectively communicate.</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2. Cultural &amp; interpersonal differences (Amaram, 2017) – Without many common elements, it is difficult for Gary to get through to a team that doesn’t sympathise with his struggles, as they do not share them.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
            </a: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3. Lack of mutual understanding – Despite Gary’s exasperation, he’s failing to communicate the stakes of the situation. With no consequences or changes in approach, improvement is unlikely.</a:t>
            </a:r>
          </a:p>
        </p:txBody>
      </p:sp>
    </p:spTree>
    <p:extLst>
      <p:ext uri="{BB962C8B-B14F-4D97-AF65-F5344CB8AC3E}">
        <p14:creationId xmlns:p14="http://schemas.microsoft.com/office/powerpoint/2010/main" xmlns="" val="7807383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xmlns="" id="{D32F5CFB-BD6A-0D35-B68B-85A6770D71DF}"/>
              </a:ext>
            </a:extLst>
          </p:cNvPr>
          <p:cNvPicPr>
            <a:picLocks noGrp="1" noChangeAspect="1"/>
          </p:cNvPicPr>
          <p:nvPr>
            <p:ph idx="1"/>
          </p:nvPr>
        </p:nvPicPr>
        <p:blipFill>
          <a:blip r:embed="rId2"/>
          <a:stretch>
            <a:fillRect/>
          </a:stretch>
        </p:blipFill>
        <p:spPr>
          <a:xfrm>
            <a:off x="1961964" y="44624"/>
            <a:ext cx="5220072" cy="2880320"/>
          </a:xfrm>
        </p:spPr>
      </p:pic>
      <p:graphicFrame>
        <p:nvGraphicFramePr>
          <p:cNvPr id="6" name="Table 5">
            <a:extLst>
              <a:ext uri="{FF2B5EF4-FFF2-40B4-BE49-F238E27FC236}">
                <a16:creationId xmlns:a16="http://schemas.microsoft.com/office/drawing/2014/main" xmlns="" id="{42ADBA5C-00B0-6ADF-0AEE-9A36F2E60553}"/>
              </a:ext>
            </a:extLst>
          </p:cNvPr>
          <p:cNvGraphicFramePr>
            <a:graphicFrameLocks noGrp="1"/>
          </p:cNvGraphicFramePr>
          <p:nvPr>
            <p:extLst>
              <p:ext uri="{D42A27DB-BD31-4B8C-83A1-F6EECF244321}">
                <p14:modId xmlns:p14="http://schemas.microsoft.com/office/powerpoint/2010/main" xmlns="" val="3582169324"/>
              </p:ext>
            </p:extLst>
          </p:nvPr>
        </p:nvGraphicFramePr>
        <p:xfrm>
          <a:off x="1806115" y="853680"/>
          <a:ext cx="378143" cy="1997515"/>
        </p:xfrm>
        <a:graphic>
          <a:graphicData uri="http://schemas.openxmlformats.org/drawingml/2006/table">
            <a:tbl>
              <a:tblPr firstRow="1" bandRow="1">
                <a:tableStyleId>{5C22544A-7EE6-4342-B048-85BDC9FD1C3A}</a:tableStyleId>
              </a:tblPr>
              <a:tblGrid>
                <a:gridCol w="378143">
                  <a:extLst>
                    <a:ext uri="{9D8B030D-6E8A-4147-A177-3AD203B41FA5}">
                      <a16:colId xmlns:a16="http://schemas.microsoft.com/office/drawing/2014/main" xmlns="" val="1456405568"/>
                    </a:ext>
                  </a:extLst>
                </a:gridCol>
              </a:tblGrid>
              <a:tr h="399503">
                <a:tc>
                  <a:txBody>
                    <a:bodyPr/>
                    <a:lstStyle/>
                    <a:p>
                      <a:r>
                        <a:rPr lang="en-GB" dirty="0"/>
                        <a:t>5</a:t>
                      </a:r>
                    </a:p>
                  </a:txBody>
                  <a:tcPr/>
                </a:tc>
                <a:extLst>
                  <a:ext uri="{0D108BD9-81ED-4DB2-BD59-A6C34878D82A}">
                    <a16:rowId xmlns:a16="http://schemas.microsoft.com/office/drawing/2014/main" xmlns="" val="2640364227"/>
                  </a:ext>
                </a:extLst>
              </a:tr>
              <a:tr h="399503">
                <a:tc>
                  <a:txBody>
                    <a:bodyPr/>
                    <a:lstStyle/>
                    <a:p>
                      <a:r>
                        <a:rPr lang="en-GB" dirty="0"/>
                        <a:t>2</a:t>
                      </a:r>
                    </a:p>
                  </a:txBody>
                  <a:tcPr/>
                </a:tc>
                <a:extLst>
                  <a:ext uri="{0D108BD9-81ED-4DB2-BD59-A6C34878D82A}">
                    <a16:rowId xmlns:a16="http://schemas.microsoft.com/office/drawing/2014/main" xmlns="" val="1131805075"/>
                  </a:ext>
                </a:extLst>
              </a:tr>
              <a:tr h="399503">
                <a:tc>
                  <a:txBody>
                    <a:bodyPr/>
                    <a:lstStyle/>
                    <a:p>
                      <a:r>
                        <a:rPr lang="en-GB" dirty="0"/>
                        <a:t>5</a:t>
                      </a:r>
                    </a:p>
                  </a:txBody>
                  <a:tcPr/>
                </a:tc>
                <a:extLst>
                  <a:ext uri="{0D108BD9-81ED-4DB2-BD59-A6C34878D82A}">
                    <a16:rowId xmlns:a16="http://schemas.microsoft.com/office/drawing/2014/main" xmlns="" val="2005281672"/>
                  </a:ext>
                </a:extLst>
              </a:tr>
              <a:tr h="399503">
                <a:tc>
                  <a:txBody>
                    <a:bodyPr/>
                    <a:lstStyle/>
                    <a:p>
                      <a:r>
                        <a:rPr lang="en-GB" dirty="0"/>
                        <a:t>3</a:t>
                      </a:r>
                    </a:p>
                  </a:txBody>
                  <a:tcPr/>
                </a:tc>
                <a:extLst>
                  <a:ext uri="{0D108BD9-81ED-4DB2-BD59-A6C34878D82A}">
                    <a16:rowId xmlns:a16="http://schemas.microsoft.com/office/drawing/2014/main" xmlns="" val="2990842464"/>
                  </a:ext>
                </a:extLst>
              </a:tr>
              <a:tr h="399503">
                <a:tc>
                  <a:txBody>
                    <a:bodyPr/>
                    <a:lstStyle/>
                    <a:p>
                      <a:r>
                        <a:rPr lang="en-GB" dirty="0"/>
                        <a:t>3</a:t>
                      </a:r>
                    </a:p>
                  </a:txBody>
                  <a:tcPr/>
                </a:tc>
                <a:extLst>
                  <a:ext uri="{0D108BD9-81ED-4DB2-BD59-A6C34878D82A}">
                    <a16:rowId xmlns:a16="http://schemas.microsoft.com/office/drawing/2014/main" xmlns="" val="770473910"/>
                  </a:ext>
                </a:extLst>
              </a:tr>
            </a:tbl>
          </a:graphicData>
        </a:graphic>
      </p:graphicFrame>
      <p:graphicFrame>
        <p:nvGraphicFramePr>
          <p:cNvPr id="7" name="Table 6">
            <a:extLst>
              <a:ext uri="{FF2B5EF4-FFF2-40B4-BE49-F238E27FC236}">
                <a16:creationId xmlns:a16="http://schemas.microsoft.com/office/drawing/2014/main" xmlns="" id="{8DCDA898-62C1-6E0C-DC90-027CF0ADA145}"/>
              </a:ext>
            </a:extLst>
          </p:cNvPr>
          <p:cNvGraphicFramePr>
            <a:graphicFrameLocks noGrp="1"/>
          </p:cNvGraphicFramePr>
          <p:nvPr>
            <p:extLst>
              <p:ext uri="{D42A27DB-BD31-4B8C-83A1-F6EECF244321}">
                <p14:modId xmlns:p14="http://schemas.microsoft.com/office/powerpoint/2010/main" xmlns="" val="2389329118"/>
              </p:ext>
            </p:extLst>
          </p:nvPr>
        </p:nvGraphicFramePr>
        <p:xfrm>
          <a:off x="7033651" y="853679"/>
          <a:ext cx="378142" cy="1997515"/>
        </p:xfrm>
        <a:graphic>
          <a:graphicData uri="http://schemas.openxmlformats.org/drawingml/2006/table">
            <a:tbl>
              <a:tblPr firstRow="1" bandRow="1">
                <a:tableStyleId>{5C22544A-7EE6-4342-B048-85BDC9FD1C3A}</a:tableStyleId>
              </a:tblPr>
              <a:tblGrid>
                <a:gridCol w="378142">
                  <a:extLst>
                    <a:ext uri="{9D8B030D-6E8A-4147-A177-3AD203B41FA5}">
                      <a16:colId xmlns:a16="http://schemas.microsoft.com/office/drawing/2014/main" xmlns="" val="1456405568"/>
                    </a:ext>
                  </a:extLst>
                </a:gridCol>
              </a:tblGrid>
              <a:tr h="399503">
                <a:tc>
                  <a:txBody>
                    <a:bodyPr/>
                    <a:lstStyle/>
                    <a:p>
                      <a:r>
                        <a:rPr lang="en-GB" dirty="0"/>
                        <a:t>1</a:t>
                      </a:r>
                    </a:p>
                  </a:txBody>
                  <a:tcPr/>
                </a:tc>
                <a:extLst>
                  <a:ext uri="{0D108BD9-81ED-4DB2-BD59-A6C34878D82A}">
                    <a16:rowId xmlns:a16="http://schemas.microsoft.com/office/drawing/2014/main" xmlns="" val="2640364227"/>
                  </a:ext>
                </a:extLst>
              </a:tr>
              <a:tr h="399503">
                <a:tc>
                  <a:txBody>
                    <a:bodyPr/>
                    <a:lstStyle/>
                    <a:p>
                      <a:r>
                        <a:rPr lang="en-GB" dirty="0"/>
                        <a:t>3</a:t>
                      </a:r>
                    </a:p>
                  </a:txBody>
                  <a:tcPr/>
                </a:tc>
                <a:extLst>
                  <a:ext uri="{0D108BD9-81ED-4DB2-BD59-A6C34878D82A}">
                    <a16:rowId xmlns:a16="http://schemas.microsoft.com/office/drawing/2014/main" xmlns="" val="1131805075"/>
                  </a:ext>
                </a:extLst>
              </a:tr>
              <a:tr h="399503">
                <a:tc>
                  <a:txBody>
                    <a:bodyPr/>
                    <a:lstStyle/>
                    <a:p>
                      <a:r>
                        <a:rPr lang="en-GB" dirty="0"/>
                        <a:t>3</a:t>
                      </a:r>
                    </a:p>
                  </a:txBody>
                  <a:tcPr/>
                </a:tc>
                <a:extLst>
                  <a:ext uri="{0D108BD9-81ED-4DB2-BD59-A6C34878D82A}">
                    <a16:rowId xmlns:a16="http://schemas.microsoft.com/office/drawing/2014/main" xmlns="" val="2005281672"/>
                  </a:ext>
                </a:extLst>
              </a:tr>
              <a:tr h="399503">
                <a:tc>
                  <a:txBody>
                    <a:bodyPr/>
                    <a:lstStyle/>
                    <a:p>
                      <a:r>
                        <a:rPr lang="en-GB" dirty="0"/>
                        <a:t>4</a:t>
                      </a:r>
                    </a:p>
                  </a:txBody>
                  <a:tcPr/>
                </a:tc>
                <a:extLst>
                  <a:ext uri="{0D108BD9-81ED-4DB2-BD59-A6C34878D82A}">
                    <a16:rowId xmlns:a16="http://schemas.microsoft.com/office/drawing/2014/main" xmlns="" val="2990842464"/>
                  </a:ext>
                </a:extLst>
              </a:tr>
              <a:tr h="399503">
                <a:tc>
                  <a:txBody>
                    <a:bodyPr/>
                    <a:lstStyle/>
                    <a:p>
                      <a:r>
                        <a:rPr lang="en-GB" dirty="0"/>
                        <a:t>5</a:t>
                      </a:r>
                    </a:p>
                  </a:txBody>
                  <a:tcPr/>
                </a:tc>
                <a:extLst>
                  <a:ext uri="{0D108BD9-81ED-4DB2-BD59-A6C34878D82A}">
                    <a16:rowId xmlns:a16="http://schemas.microsoft.com/office/drawing/2014/main" xmlns="" val="770473910"/>
                  </a:ext>
                </a:extLst>
              </a:tr>
            </a:tbl>
          </a:graphicData>
        </a:graphic>
      </p:graphicFrame>
      <p:sp>
        <p:nvSpPr>
          <p:cNvPr id="9" name="TextBox 8">
            <a:extLst>
              <a:ext uri="{FF2B5EF4-FFF2-40B4-BE49-F238E27FC236}">
                <a16:creationId xmlns:a16="http://schemas.microsoft.com/office/drawing/2014/main" xmlns="" id="{9D2EA300-F45A-7DCC-F359-73FB113C4AAF}"/>
              </a:ext>
            </a:extLst>
          </p:cNvPr>
          <p:cNvSpPr txBox="1"/>
          <p:nvPr/>
        </p:nvSpPr>
        <p:spPr>
          <a:xfrm>
            <a:off x="0" y="3062709"/>
            <a:ext cx="4572000" cy="2677656"/>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Based on Berlo’s Model of Communication (Petersons, 2016), we’ve implemented a suggestive, theoretical approach, whose purpose is to encourage the user to actively target sections of Berlo’s breakdown model in an attempt to promote communication in a more targeted way.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By rating each aspect of communication based on the Source (Gary) and the Receiver (employees), we can approximate which method of approach Gary can employ in attempting to convey his thoughts in such a manner that the Receiver actually absorbs them.</a:t>
            </a:r>
          </a:p>
        </p:txBody>
      </p:sp>
      <p:graphicFrame>
        <p:nvGraphicFramePr>
          <p:cNvPr id="10" name="Table 9">
            <a:extLst>
              <a:ext uri="{FF2B5EF4-FFF2-40B4-BE49-F238E27FC236}">
                <a16:creationId xmlns:a16="http://schemas.microsoft.com/office/drawing/2014/main" xmlns="" id="{779456F1-780C-EE56-65A4-C926BBE9F231}"/>
              </a:ext>
            </a:extLst>
          </p:cNvPr>
          <p:cNvGraphicFramePr>
            <a:graphicFrameLocks noGrp="1"/>
          </p:cNvGraphicFramePr>
          <p:nvPr>
            <p:extLst>
              <p:ext uri="{D42A27DB-BD31-4B8C-83A1-F6EECF244321}">
                <p14:modId xmlns:p14="http://schemas.microsoft.com/office/powerpoint/2010/main" xmlns="" val="3260177054"/>
              </p:ext>
            </p:extLst>
          </p:nvPr>
        </p:nvGraphicFramePr>
        <p:xfrm>
          <a:off x="4356926" y="853678"/>
          <a:ext cx="504057" cy="1997515"/>
        </p:xfrm>
        <a:graphic>
          <a:graphicData uri="http://schemas.openxmlformats.org/drawingml/2006/table">
            <a:tbl>
              <a:tblPr firstRow="1" bandRow="1">
                <a:tableStyleId>{5C22544A-7EE6-4342-B048-85BDC9FD1C3A}</a:tableStyleId>
              </a:tblPr>
              <a:tblGrid>
                <a:gridCol w="504057">
                  <a:extLst>
                    <a:ext uri="{9D8B030D-6E8A-4147-A177-3AD203B41FA5}">
                      <a16:colId xmlns:a16="http://schemas.microsoft.com/office/drawing/2014/main" xmlns="" val="905863699"/>
                    </a:ext>
                  </a:extLst>
                </a:gridCol>
              </a:tblGrid>
              <a:tr h="399503">
                <a:tc>
                  <a:txBody>
                    <a:bodyPr/>
                    <a:lstStyle/>
                    <a:p>
                      <a:r>
                        <a:rPr lang="en-GB" dirty="0"/>
                        <a:t>3</a:t>
                      </a:r>
                    </a:p>
                  </a:txBody>
                  <a:tcPr/>
                </a:tc>
                <a:extLst>
                  <a:ext uri="{0D108BD9-81ED-4DB2-BD59-A6C34878D82A}">
                    <a16:rowId xmlns:a16="http://schemas.microsoft.com/office/drawing/2014/main" xmlns="" val="2698331019"/>
                  </a:ext>
                </a:extLst>
              </a:tr>
              <a:tr h="399503">
                <a:tc>
                  <a:txBody>
                    <a:bodyPr/>
                    <a:lstStyle/>
                    <a:p>
                      <a:r>
                        <a:rPr lang="en-GB" dirty="0"/>
                        <a:t>2.5</a:t>
                      </a:r>
                    </a:p>
                  </a:txBody>
                  <a:tcPr/>
                </a:tc>
                <a:extLst>
                  <a:ext uri="{0D108BD9-81ED-4DB2-BD59-A6C34878D82A}">
                    <a16:rowId xmlns:a16="http://schemas.microsoft.com/office/drawing/2014/main" xmlns="" val="2748707571"/>
                  </a:ext>
                </a:extLst>
              </a:tr>
              <a:tr h="399503">
                <a:tc>
                  <a:txBody>
                    <a:bodyPr/>
                    <a:lstStyle/>
                    <a:p>
                      <a:r>
                        <a:rPr lang="en-GB" dirty="0"/>
                        <a:t>4</a:t>
                      </a:r>
                    </a:p>
                  </a:txBody>
                  <a:tcPr/>
                </a:tc>
                <a:extLst>
                  <a:ext uri="{0D108BD9-81ED-4DB2-BD59-A6C34878D82A}">
                    <a16:rowId xmlns:a16="http://schemas.microsoft.com/office/drawing/2014/main" xmlns="" val="702123772"/>
                  </a:ext>
                </a:extLst>
              </a:tr>
              <a:tr h="399503">
                <a:tc>
                  <a:txBody>
                    <a:bodyPr/>
                    <a:lstStyle/>
                    <a:p>
                      <a:r>
                        <a:rPr lang="en-GB" dirty="0"/>
                        <a:t>3.5</a:t>
                      </a:r>
                    </a:p>
                  </a:txBody>
                  <a:tcPr/>
                </a:tc>
                <a:extLst>
                  <a:ext uri="{0D108BD9-81ED-4DB2-BD59-A6C34878D82A}">
                    <a16:rowId xmlns:a16="http://schemas.microsoft.com/office/drawing/2014/main" xmlns="" val="3138476769"/>
                  </a:ext>
                </a:extLst>
              </a:tr>
              <a:tr h="399503">
                <a:tc>
                  <a:txBody>
                    <a:bodyPr/>
                    <a:lstStyle/>
                    <a:p>
                      <a:r>
                        <a:rPr lang="en-GB" dirty="0"/>
                        <a:t>4</a:t>
                      </a:r>
                    </a:p>
                  </a:txBody>
                  <a:tcPr/>
                </a:tc>
                <a:extLst>
                  <a:ext uri="{0D108BD9-81ED-4DB2-BD59-A6C34878D82A}">
                    <a16:rowId xmlns:a16="http://schemas.microsoft.com/office/drawing/2014/main" xmlns="" val="2834244825"/>
                  </a:ext>
                </a:extLst>
              </a:tr>
            </a:tbl>
          </a:graphicData>
        </a:graphic>
      </p:graphicFrame>
      <p:sp>
        <p:nvSpPr>
          <p:cNvPr id="14" name="TextBox 13">
            <a:extLst>
              <a:ext uri="{FF2B5EF4-FFF2-40B4-BE49-F238E27FC236}">
                <a16:creationId xmlns:a16="http://schemas.microsoft.com/office/drawing/2014/main" xmlns="" id="{4346A20A-AF3B-B740-AB1F-5520CD4E5BC3}"/>
              </a:ext>
            </a:extLst>
          </p:cNvPr>
          <p:cNvSpPr txBox="1"/>
          <p:nvPr/>
        </p:nvSpPr>
        <p:spPr>
          <a:xfrm>
            <a:off x="4572000" y="3068960"/>
            <a:ext cx="4536504" cy="2246769"/>
          </a:xfrm>
          <a:prstGeom prst="rect">
            <a:avLst/>
          </a:prstGeom>
          <a:noFill/>
        </p:spPr>
        <p:txBody>
          <a:bodyPr wrap="square" rtlCol="0">
            <a:spAutoFit/>
          </a:bodyPr>
          <a:lstStyle/>
          <a:p>
            <a:r>
              <a:rPr lang="en-GB" sz="1400" dirty="0">
                <a:latin typeface="Arial" panose="020B0604020202020204" pitchFamily="34" charset="0"/>
                <a:cs typeface="Arial" panose="020B0604020202020204" pitchFamily="34" charset="0"/>
              </a:rPr>
              <a:t>Based on the example above, we can more easily deduce that relying upon communication skills and/or attitudes alone is not the way to go.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Instead, a more impactful connection can be made in the cultural and knowledge areas, with some potential in the social system category.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This can offer Gary the ammunition he needs in order to proceed to the next step. </a:t>
            </a:r>
          </a:p>
        </p:txBody>
      </p:sp>
      <p:sp>
        <p:nvSpPr>
          <p:cNvPr id="15" name="TextBox 14">
            <a:extLst>
              <a:ext uri="{FF2B5EF4-FFF2-40B4-BE49-F238E27FC236}">
                <a16:creationId xmlns:a16="http://schemas.microsoft.com/office/drawing/2014/main" xmlns="" id="{0B07FE5D-871D-0270-274E-784E87F9B385}"/>
              </a:ext>
            </a:extLst>
          </p:cNvPr>
          <p:cNvSpPr txBox="1"/>
          <p:nvPr/>
        </p:nvSpPr>
        <p:spPr>
          <a:xfrm>
            <a:off x="3268108" y="2204862"/>
            <a:ext cx="1010893" cy="646331"/>
          </a:xfrm>
          <a:prstGeom prst="rect">
            <a:avLst/>
          </a:prstGeom>
          <a:noFill/>
        </p:spPr>
        <p:txBody>
          <a:bodyPr wrap="square" rtlCol="0">
            <a:spAutoFit/>
          </a:bodyPr>
          <a:lstStyle/>
          <a:p>
            <a:r>
              <a:rPr lang="en-GB" sz="1200" dirty="0">
                <a:solidFill>
                  <a:srgbClr val="FF0000"/>
                </a:solidFill>
              </a:rPr>
              <a:t>Average of rating values.*</a:t>
            </a:r>
          </a:p>
        </p:txBody>
      </p:sp>
    </p:spTree>
    <p:extLst>
      <p:ext uri="{BB962C8B-B14F-4D97-AF65-F5344CB8AC3E}">
        <p14:creationId xmlns:p14="http://schemas.microsoft.com/office/powerpoint/2010/main" xmlns="" val="28444454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group of squares on a black background&#10;&#10;AI-generated content may be incorrect.">
            <a:extLst>
              <a:ext uri="{FF2B5EF4-FFF2-40B4-BE49-F238E27FC236}">
                <a16:creationId xmlns:a16="http://schemas.microsoft.com/office/drawing/2014/main" xmlns="" id="{ECB8ED53-7649-C6DC-0907-B3AC9E94C883}"/>
              </a:ext>
            </a:extLst>
          </p:cNvPr>
          <p:cNvPicPr>
            <a:picLocks noGrp="1" noChangeAspect="1"/>
          </p:cNvPicPr>
          <p:nvPr>
            <p:ph idx="1"/>
          </p:nvPr>
        </p:nvPicPr>
        <p:blipFill>
          <a:blip r:embed="rId2">
            <a:extLst>
              <a:ext uri="{28A0092B-C50C-407E-A947-70E740481C1C}">
                <a14:useLocalDpi xmlns:a14="http://schemas.microsoft.com/office/drawing/2010/main" xmlns="" val="0"/>
              </a:ext>
            </a:extLst>
          </a:blip>
          <a:stretch>
            <a:fillRect/>
          </a:stretch>
        </p:blipFill>
        <p:spPr bwMode="auto">
          <a:xfrm>
            <a:off x="457200" y="188641"/>
            <a:ext cx="8229600" cy="2592288"/>
          </a:xfrm>
          <a:prstGeom prst="rect">
            <a:avLst/>
          </a:prstGeom>
          <a:noFill/>
          <a:extLst>
            <a:ext uri="{909E8E84-426E-40DD-AFC4-6F175D3DCCD1}">
              <a14:hiddenFill xmlns:a14="http://schemas.microsoft.com/office/drawing/2010/main" xmlns="">
                <a:solidFill>
                  <a:srgbClr val="FFFFFF"/>
                </a:solidFill>
              </a14:hiddenFill>
            </a:ext>
          </a:extLst>
        </p:spPr>
      </p:pic>
      <p:graphicFrame>
        <p:nvGraphicFramePr>
          <p:cNvPr id="9" name="Table 8">
            <a:extLst>
              <a:ext uri="{FF2B5EF4-FFF2-40B4-BE49-F238E27FC236}">
                <a16:creationId xmlns:a16="http://schemas.microsoft.com/office/drawing/2014/main" xmlns="" id="{6165E867-CC96-1D18-74B7-D29ACC8528F6}"/>
              </a:ext>
            </a:extLst>
          </p:cNvPr>
          <p:cNvGraphicFramePr>
            <a:graphicFrameLocks noGrp="1"/>
          </p:cNvGraphicFramePr>
          <p:nvPr>
            <p:extLst>
              <p:ext uri="{D42A27DB-BD31-4B8C-83A1-F6EECF244321}">
                <p14:modId xmlns:p14="http://schemas.microsoft.com/office/powerpoint/2010/main" xmlns="" val="2072919239"/>
              </p:ext>
            </p:extLst>
          </p:nvPr>
        </p:nvGraphicFramePr>
        <p:xfrm>
          <a:off x="683568" y="4064298"/>
          <a:ext cx="7080448" cy="1554480"/>
        </p:xfrm>
        <a:graphic>
          <a:graphicData uri="http://schemas.openxmlformats.org/drawingml/2006/table">
            <a:tbl>
              <a:tblPr firstRow="1" bandRow="1">
                <a:tableStyleId>{5C22544A-7EE6-4342-B048-85BDC9FD1C3A}</a:tableStyleId>
              </a:tblPr>
              <a:tblGrid>
                <a:gridCol w="1770112">
                  <a:extLst>
                    <a:ext uri="{9D8B030D-6E8A-4147-A177-3AD203B41FA5}">
                      <a16:colId xmlns:a16="http://schemas.microsoft.com/office/drawing/2014/main" xmlns="" val="2271021428"/>
                    </a:ext>
                  </a:extLst>
                </a:gridCol>
                <a:gridCol w="1770112">
                  <a:extLst>
                    <a:ext uri="{9D8B030D-6E8A-4147-A177-3AD203B41FA5}">
                      <a16:colId xmlns:a16="http://schemas.microsoft.com/office/drawing/2014/main" xmlns="" val="593816065"/>
                    </a:ext>
                  </a:extLst>
                </a:gridCol>
                <a:gridCol w="1770112">
                  <a:extLst>
                    <a:ext uri="{9D8B030D-6E8A-4147-A177-3AD203B41FA5}">
                      <a16:colId xmlns:a16="http://schemas.microsoft.com/office/drawing/2014/main" xmlns="" val="3884795270"/>
                    </a:ext>
                  </a:extLst>
                </a:gridCol>
                <a:gridCol w="1770112">
                  <a:extLst>
                    <a:ext uri="{9D8B030D-6E8A-4147-A177-3AD203B41FA5}">
                      <a16:colId xmlns:a16="http://schemas.microsoft.com/office/drawing/2014/main" xmlns="" val="1954668818"/>
                    </a:ext>
                  </a:extLst>
                </a:gridCol>
              </a:tblGrid>
              <a:tr h="576064">
                <a:tc>
                  <a:txBody>
                    <a:bodyPr/>
                    <a:lstStyle/>
                    <a:p>
                      <a:r>
                        <a:rPr lang="en-GB" dirty="0"/>
                        <a:t>Language </a:t>
                      </a:r>
                      <a:r>
                        <a:rPr lang="en-GB" dirty="0">
                          <a:latin typeface="Arial" panose="020B0604020202020204" pitchFamily="34" charset="0"/>
                          <a:cs typeface="Arial" panose="020B0604020202020204" pitchFamily="34" charset="0"/>
                        </a:rPr>
                        <a:t>Barriers</a:t>
                      </a:r>
                    </a:p>
                  </a:txBody>
                  <a:tcPr/>
                </a:tc>
                <a:tc>
                  <a:txBody>
                    <a:bodyPr/>
                    <a:lstStyle/>
                    <a:p>
                      <a:r>
                        <a:rPr lang="en-GB" dirty="0"/>
                        <a:t>Cultural Differences</a:t>
                      </a:r>
                    </a:p>
                  </a:txBody>
                  <a:tcPr/>
                </a:tc>
                <a:tc>
                  <a:txBody>
                    <a:bodyPr/>
                    <a:lstStyle/>
                    <a:p>
                      <a:r>
                        <a:rPr lang="en-GB" dirty="0"/>
                        <a:t>Social Disconnect</a:t>
                      </a:r>
                    </a:p>
                  </a:txBody>
                  <a:tcPr/>
                </a:tc>
                <a:tc>
                  <a:txBody>
                    <a:bodyPr/>
                    <a:lstStyle/>
                    <a:p>
                      <a:r>
                        <a:rPr lang="en-GB" dirty="0"/>
                        <a:t>Age differences</a:t>
                      </a:r>
                    </a:p>
                  </a:txBody>
                  <a:tcPr/>
                </a:tc>
                <a:extLst>
                  <a:ext uri="{0D108BD9-81ED-4DB2-BD59-A6C34878D82A}">
                    <a16:rowId xmlns:a16="http://schemas.microsoft.com/office/drawing/2014/main" xmlns="" val="2692743298"/>
                  </a:ext>
                </a:extLst>
              </a:tr>
              <a:tr h="576064">
                <a:tc>
                  <a:txBody>
                    <a:bodyPr/>
                    <a:lstStyle/>
                    <a:p>
                      <a:r>
                        <a:rPr lang="en-GB" dirty="0"/>
                        <a:t>Mutual understanding</a:t>
                      </a:r>
                    </a:p>
                  </a:txBody>
                  <a:tcPr/>
                </a:tc>
                <a:tc>
                  <a:txBody>
                    <a:bodyPr/>
                    <a:lstStyle/>
                    <a:p>
                      <a:r>
                        <a:rPr lang="en-GB" dirty="0"/>
                        <a:t>Lack of homogeneity</a:t>
                      </a:r>
                    </a:p>
                  </a:txBody>
                  <a:tcPr/>
                </a:tc>
                <a:tc>
                  <a:txBody>
                    <a:bodyPr/>
                    <a:lstStyle/>
                    <a:p>
                      <a:r>
                        <a:rPr lang="en-GB" dirty="0"/>
                        <a:t>Lack of consequences</a:t>
                      </a:r>
                    </a:p>
                  </a:txBody>
                  <a:tcPr/>
                </a:tc>
                <a:tc>
                  <a:txBody>
                    <a:bodyPr/>
                    <a:lstStyle/>
                    <a:p>
                      <a:r>
                        <a:rPr lang="en-GB" dirty="0"/>
                        <a:t>Respect for authority, rules &amp; regulations</a:t>
                      </a:r>
                    </a:p>
                  </a:txBody>
                  <a:tcPr/>
                </a:tc>
                <a:extLst>
                  <a:ext uri="{0D108BD9-81ED-4DB2-BD59-A6C34878D82A}">
                    <a16:rowId xmlns:a16="http://schemas.microsoft.com/office/drawing/2014/main" xmlns="" val="2203623509"/>
                  </a:ext>
                </a:extLst>
              </a:tr>
            </a:tbl>
          </a:graphicData>
        </a:graphic>
      </p:graphicFrame>
      <p:sp>
        <p:nvSpPr>
          <p:cNvPr id="10" name="TextBox 9">
            <a:extLst>
              <a:ext uri="{FF2B5EF4-FFF2-40B4-BE49-F238E27FC236}">
                <a16:creationId xmlns:a16="http://schemas.microsoft.com/office/drawing/2014/main" xmlns="" id="{DFB3F0D9-55BE-1F16-4DDD-39B65DF841D9}"/>
              </a:ext>
            </a:extLst>
          </p:cNvPr>
          <p:cNvSpPr txBox="1"/>
          <p:nvPr/>
        </p:nvSpPr>
        <p:spPr>
          <a:xfrm>
            <a:off x="457200" y="3140968"/>
            <a:ext cx="8507288" cy="923330"/>
          </a:xfrm>
          <a:prstGeom prst="rect">
            <a:avLst/>
          </a:prstGeom>
          <a:noFill/>
        </p:spPr>
        <p:txBody>
          <a:bodyPr wrap="square" rtlCol="0">
            <a:spAutoFit/>
          </a:bodyPr>
          <a:lstStyle/>
          <a:p>
            <a:r>
              <a:rPr lang="en-GB" dirty="0">
                <a:latin typeface="Arial" panose="020B0604020202020204" pitchFamily="34" charset="0"/>
                <a:cs typeface="Arial" panose="020B0604020202020204" pitchFamily="34" charset="0"/>
              </a:rPr>
              <a:t>In our case, cased on the Shannon &amp; Weaver model (Al-</a:t>
            </a:r>
            <a:r>
              <a:rPr lang="en-GB" dirty="0" err="1">
                <a:latin typeface="Arial" panose="020B0604020202020204" pitchFamily="34" charset="0"/>
                <a:cs typeface="Arial" panose="020B0604020202020204" pitchFamily="34" charset="0"/>
              </a:rPr>
              <a:t>Fedaghi</a:t>
            </a:r>
            <a:r>
              <a:rPr lang="en-GB" dirty="0">
                <a:latin typeface="Arial" panose="020B0604020202020204" pitchFamily="34" charset="0"/>
                <a:cs typeface="Arial" panose="020B0604020202020204" pitchFamily="34" charset="0"/>
              </a:rPr>
              <a:t>, 2012), the “noise” is the most significant part of the problem at Flight Foods. It includes, but may not be limited to:</a:t>
            </a:r>
          </a:p>
        </p:txBody>
      </p:sp>
    </p:spTree>
    <p:extLst>
      <p:ext uri="{BB962C8B-B14F-4D97-AF65-F5344CB8AC3E}">
        <p14:creationId xmlns:p14="http://schemas.microsoft.com/office/powerpoint/2010/main" xmlns="" val="396846317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10058A6-F518-3F21-E2DE-7EC05F217A5B}"/>
              </a:ext>
            </a:extLst>
          </p:cNvPr>
          <p:cNvSpPr>
            <a:spLocks noGrp="1"/>
          </p:cNvSpPr>
          <p:nvPr>
            <p:ph type="title"/>
          </p:nvPr>
        </p:nvSpPr>
        <p:spPr>
          <a:xfrm>
            <a:off x="457200" y="188640"/>
            <a:ext cx="8229600" cy="576064"/>
          </a:xfrm>
        </p:spPr>
        <p:txBody>
          <a:bodyPr>
            <a:normAutofit fontScale="90000"/>
          </a:bodyPr>
          <a:lstStyle/>
          <a:p>
            <a:r>
              <a:rPr lang="en-GB" sz="3600" b="1" dirty="0"/>
              <a:t>Theoretical Framework</a:t>
            </a:r>
          </a:p>
        </p:txBody>
      </p:sp>
      <p:sp>
        <p:nvSpPr>
          <p:cNvPr id="3" name="Content Placeholder 2">
            <a:extLst>
              <a:ext uri="{FF2B5EF4-FFF2-40B4-BE49-F238E27FC236}">
                <a16:creationId xmlns:a16="http://schemas.microsoft.com/office/drawing/2014/main" xmlns="" id="{3C22A90E-9F76-050D-E0EB-CFE372524E66}"/>
              </a:ext>
            </a:extLst>
          </p:cNvPr>
          <p:cNvSpPr>
            <a:spLocks noGrp="1"/>
          </p:cNvSpPr>
          <p:nvPr>
            <p:ph idx="1"/>
          </p:nvPr>
        </p:nvSpPr>
        <p:spPr>
          <a:xfrm>
            <a:off x="457200" y="908720"/>
            <a:ext cx="8229600" cy="4608513"/>
          </a:xfrm>
        </p:spPr>
        <p:txBody>
          <a:bodyPr>
            <a:normAutofit/>
          </a:bodyPr>
          <a:lstStyle/>
          <a:p>
            <a:pPr marL="0" indent="0">
              <a:buNone/>
            </a:pPr>
            <a:r>
              <a:rPr lang="en-GB" sz="1600" dirty="0"/>
              <a:t>Based on the information we have acquired by employing Berlo’s and Shannon &amp; Weaver’s models, we can deduce the following:</a:t>
            </a:r>
            <a:br>
              <a:rPr lang="en-GB" sz="1600" dirty="0"/>
            </a:br>
            <a:r>
              <a:rPr lang="en-GB" sz="1600" dirty="0"/>
              <a:t/>
            </a:r>
            <a:br>
              <a:rPr lang="en-GB" sz="1600" dirty="0"/>
            </a:br>
            <a:r>
              <a:rPr lang="en-GB" sz="1600" dirty="0"/>
              <a:t>1. Gary currently has too many moving parts as well as too many Noise sources within the current system that he needs to juggle and balance by himself. </a:t>
            </a:r>
            <a:br>
              <a:rPr lang="en-GB" sz="1600" dirty="0"/>
            </a:br>
            <a:r>
              <a:rPr lang="en-GB" sz="1600" dirty="0"/>
              <a:t/>
            </a:r>
            <a:br>
              <a:rPr lang="en-GB" sz="1600" dirty="0"/>
            </a:br>
            <a:r>
              <a:rPr lang="en-GB" sz="1600" dirty="0"/>
              <a:t>2. The disconnect between both Gary and the employees, as well as the different groups of employees currently working for Flight Foods is too great of a challenge for Gary to continue tackling via the already tried and tested ways he’s attempted so far, resulting in a logical need for a strategy change.</a:t>
            </a:r>
            <a:br>
              <a:rPr lang="en-GB" sz="1600" dirty="0"/>
            </a:br>
            <a:r>
              <a:rPr lang="en-GB" sz="1600" dirty="0"/>
              <a:t/>
            </a:r>
            <a:br>
              <a:rPr lang="en-GB" sz="1600" dirty="0"/>
            </a:br>
            <a:r>
              <a:rPr lang="en-GB" sz="1600" dirty="0"/>
              <a:t>3. Based on the usage of the previous models, we have a clearer perspective as to which attributes of the situation Gary can target in order to reach a positive conclusion to the situation.</a:t>
            </a:r>
            <a:br>
              <a:rPr lang="en-GB" sz="1600" dirty="0"/>
            </a:br>
            <a:r>
              <a:rPr lang="en-GB" sz="1600" dirty="0"/>
              <a:t/>
            </a:r>
            <a:br>
              <a:rPr lang="en-GB" sz="1600" dirty="0"/>
            </a:br>
            <a:endParaRPr lang="en-GB" sz="1600" dirty="0"/>
          </a:p>
        </p:txBody>
      </p:sp>
      <p:sp>
        <p:nvSpPr>
          <p:cNvPr id="4" name="AutoShape 2" descr="Image">
            <a:extLst>
              <a:ext uri="{FF2B5EF4-FFF2-40B4-BE49-F238E27FC236}">
                <a16:creationId xmlns:a16="http://schemas.microsoft.com/office/drawing/2014/main" xmlns="" id="{75F385CD-33B6-F0D6-B041-892BADBC4DE8}"/>
              </a:ext>
            </a:extLst>
          </p:cNvPr>
          <p:cNvSpPr>
            <a:spLocks noChangeAspect="1" noChangeArrowheads="1"/>
          </p:cNvSpPr>
          <p:nvPr/>
        </p:nvSpPr>
        <p:spPr bwMode="auto">
          <a:xfrm>
            <a:off x="4419600" y="3276600"/>
            <a:ext cx="304800" cy="304800"/>
          </a:xfrm>
          <a:prstGeom prst="rect">
            <a:avLst/>
          </a:prstGeom>
          <a:noFill/>
          <a:extLst>
            <a:ext uri="{909E8E84-426E-40DD-AFC4-6F175D3DCCD1}">
              <a14:hiddenFill xmlns:a14="http://schemas.microsoft.com/office/drawing/2010/main" xmlns="">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dirty="0"/>
          </a:p>
        </p:txBody>
      </p:sp>
    </p:spTree>
    <p:extLst>
      <p:ext uri="{BB962C8B-B14F-4D97-AF65-F5344CB8AC3E}">
        <p14:creationId xmlns:p14="http://schemas.microsoft.com/office/powerpoint/2010/main" xmlns="" val="26282509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10058A6-F518-3F21-E2DE-7EC05F217A5B}"/>
              </a:ext>
            </a:extLst>
          </p:cNvPr>
          <p:cNvSpPr>
            <a:spLocks noGrp="1"/>
          </p:cNvSpPr>
          <p:nvPr>
            <p:ph type="title"/>
          </p:nvPr>
        </p:nvSpPr>
        <p:spPr>
          <a:xfrm>
            <a:off x="457200" y="116632"/>
            <a:ext cx="8229600" cy="648072"/>
          </a:xfrm>
        </p:spPr>
        <p:txBody>
          <a:bodyPr>
            <a:normAutofit fontScale="90000"/>
          </a:bodyPr>
          <a:lstStyle/>
          <a:p>
            <a:r>
              <a:rPr lang="en-GB" b="1" dirty="0"/>
              <a:t>Strategies to Overcome Barriers</a:t>
            </a:r>
          </a:p>
        </p:txBody>
      </p:sp>
      <p:sp>
        <p:nvSpPr>
          <p:cNvPr id="3" name="Content Placeholder 2">
            <a:extLst>
              <a:ext uri="{FF2B5EF4-FFF2-40B4-BE49-F238E27FC236}">
                <a16:creationId xmlns:a16="http://schemas.microsoft.com/office/drawing/2014/main" xmlns="" id="{3C22A90E-9F76-050D-E0EB-CFE372524E66}"/>
              </a:ext>
            </a:extLst>
          </p:cNvPr>
          <p:cNvSpPr>
            <a:spLocks noGrp="1"/>
          </p:cNvSpPr>
          <p:nvPr>
            <p:ph idx="1"/>
          </p:nvPr>
        </p:nvSpPr>
        <p:spPr>
          <a:xfrm>
            <a:off x="457200" y="1124744"/>
            <a:ext cx="8229600" cy="4392489"/>
          </a:xfrm>
        </p:spPr>
        <p:txBody>
          <a:bodyPr>
            <a:normAutofit lnSpcReduction="10000"/>
          </a:bodyPr>
          <a:lstStyle/>
          <a:p>
            <a:pPr marL="0" indent="0">
              <a:buNone/>
            </a:pPr>
            <a:r>
              <a:rPr lang="en-GB" sz="1600" dirty="0"/>
              <a:t>Taking the Theoretical Framework into account, these are the proposed steps that would lead to an overall improvement to Flight Foods’ situation:</a:t>
            </a:r>
          </a:p>
          <a:p>
            <a:pPr marL="0" indent="0">
              <a:buNone/>
            </a:pPr>
            <a:endParaRPr lang="en-GB" sz="1200" dirty="0"/>
          </a:p>
          <a:p>
            <a:pPr marL="0" indent="0">
              <a:buNone/>
            </a:pPr>
            <a:r>
              <a:rPr lang="en-GB" sz="1600" dirty="0"/>
              <a:t>The fact that there are 5 primary cultural groups working for Flight Foods may seem as an issue at first, due to the disconnect between themselves as well as management, however one could argue it is actually a strength in disguise. </a:t>
            </a:r>
            <a:br>
              <a:rPr lang="en-GB" sz="1600" dirty="0"/>
            </a:br>
            <a:r>
              <a:rPr lang="en-GB" sz="1600" dirty="0"/>
              <a:t/>
            </a:r>
            <a:br>
              <a:rPr lang="en-GB" sz="1600" dirty="0"/>
            </a:br>
            <a:r>
              <a:rPr lang="en-GB" sz="1600" dirty="0"/>
              <a:t>This is further reinforced by Gary’s statements, where he notes that the more elderly employees are the most cooperative, with the younger ones having an issue with (especially different) authority figures. </a:t>
            </a:r>
            <a:br>
              <a:rPr lang="en-GB" sz="1600" dirty="0"/>
            </a:br>
            <a:r>
              <a:rPr lang="en-GB" sz="1600" dirty="0"/>
              <a:t/>
            </a:r>
            <a:br>
              <a:rPr lang="en-GB" sz="1600" dirty="0"/>
            </a:br>
            <a:r>
              <a:rPr lang="en-GB" sz="1600" dirty="0"/>
              <a:t>Also worth noting, a staff of 40 people is too much for a single supervisor to monitor, suggesting more delegation of duties and responsibility is needed.</a:t>
            </a:r>
            <a:br>
              <a:rPr lang="en-GB" sz="1600" dirty="0"/>
            </a:br>
            <a:r>
              <a:rPr lang="en-GB" sz="1600" dirty="0"/>
              <a:t/>
            </a:r>
            <a:br>
              <a:rPr lang="en-GB" sz="1600" dirty="0"/>
            </a:br>
            <a:r>
              <a:rPr lang="en-GB" sz="1600" dirty="0"/>
              <a:t>With the language disconnect between management and the various cultural groups of employees, no uniform solution is within the scope of the project, hence the need to lower the scope and prioritise. </a:t>
            </a:r>
            <a:br>
              <a:rPr lang="en-GB" sz="1600" dirty="0"/>
            </a:br>
            <a:r>
              <a:rPr lang="en-GB" sz="1600" dirty="0"/>
              <a:t/>
            </a:r>
            <a:br>
              <a:rPr lang="en-GB" sz="1600" dirty="0"/>
            </a:br>
            <a:endParaRPr lang="en-GB" sz="1600" dirty="0"/>
          </a:p>
        </p:txBody>
      </p:sp>
    </p:spTree>
    <p:extLst>
      <p:ext uri="{BB962C8B-B14F-4D97-AF65-F5344CB8AC3E}">
        <p14:creationId xmlns:p14="http://schemas.microsoft.com/office/powerpoint/2010/main" xmlns="" val="18805771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38B2EFF-5F4D-1246-65A7-7934A832A655}"/>
              </a:ext>
            </a:extLst>
          </p:cNvPr>
          <p:cNvSpPr>
            <a:spLocks noGrp="1"/>
          </p:cNvSpPr>
          <p:nvPr>
            <p:ph type="title"/>
          </p:nvPr>
        </p:nvSpPr>
        <p:spPr>
          <a:xfrm>
            <a:off x="457200" y="274638"/>
            <a:ext cx="8229600" cy="562074"/>
          </a:xfrm>
        </p:spPr>
        <p:txBody>
          <a:bodyPr>
            <a:normAutofit fontScale="90000"/>
          </a:bodyPr>
          <a:lstStyle/>
          <a:p>
            <a:r>
              <a:rPr lang="en-GB" dirty="0"/>
              <a:t>Steps to implement</a:t>
            </a:r>
          </a:p>
        </p:txBody>
      </p:sp>
      <p:sp>
        <p:nvSpPr>
          <p:cNvPr id="3" name="Content Placeholder 2">
            <a:extLst>
              <a:ext uri="{FF2B5EF4-FFF2-40B4-BE49-F238E27FC236}">
                <a16:creationId xmlns:a16="http://schemas.microsoft.com/office/drawing/2014/main" xmlns="" id="{4D16CE5F-5D03-8A4B-9939-DF93F504C607}"/>
              </a:ext>
            </a:extLst>
          </p:cNvPr>
          <p:cNvSpPr>
            <a:spLocks noGrp="1"/>
          </p:cNvSpPr>
          <p:nvPr>
            <p:ph idx="1"/>
          </p:nvPr>
        </p:nvSpPr>
        <p:spPr>
          <a:xfrm>
            <a:off x="457200" y="1196752"/>
            <a:ext cx="8229600" cy="3917032"/>
          </a:xfrm>
        </p:spPr>
        <p:txBody>
          <a:bodyPr>
            <a:normAutofit lnSpcReduction="10000"/>
          </a:bodyPr>
          <a:lstStyle/>
          <a:p>
            <a:pPr marL="0" indent="0">
              <a:buNone/>
            </a:pPr>
            <a:r>
              <a:rPr lang="en-GB" sz="1400" dirty="0">
                <a:latin typeface="Arial" panose="020B0604020202020204" pitchFamily="34" charset="0"/>
                <a:cs typeface="Arial" panose="020B0604020202020204" pitchFamily="34" charset="0"/>
              </a:rPr>
              <a:t>Based on the notes above, these are the steps to be implemented:</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1. Instead of attempting homogeneity (Vallet-</a:t>
            </a:r>
            <a:r>
              <a:rPr lang="en-GB" sz="1400" dirty="0" err="1">
                <a:latin typeface="Arial" panose="020B0604020202020204" pitchFamily="34" charset="0"/>
                <a:cs typeface="Arial" panose="020B0604020202020204" pitchFamily="34" charset="0"/>
              </a:rPr>
              <a:t>Bellmunt</a:t>
            </a:r>
            <a:r>
              <a:rPr lang="en-GB" sz="1400" dirty="0">
                <a:latin typeface="Arial" panose="020B0604020202020204" pitchFamily="34" charset="0"/>
                <a:cs typeface="Arial" panose="020B0604020202020204" pitchFamily="34" charset="0"/>
              </a:rPr>
              <a:t> and all, 2018) long term with such a diverse group, Gary needs to make use of the present heterogeneity short-term instead, by turning the 5 cultural groups into 5 cultural </a:t>
            </a:r>
            <a:r>
              <a:rPr lang="en-GB" sz="1400" i="1" dirty="0">
                <a:latin typeface="Arial" panose="020B0604020202020204" pitchFamily="34" charset="0"/>
                <a:cs typeface="Arial" panose="020B0604020202020204" pitchFamily="34" charset="0"/>
              </a:rPr>
              <a:t>teams. </a:t>
            </a:r>
            <a:br>
              <a:rPr lang="en-GB" sz="1400" i="1"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The proposed way of doing so is by appointing an individual from each group (one that strikes the right balance between language, work ethic, knowledge and familiarity with the rest, as well as a position of natural, cultural authority e.g. an older individual) as the Team Leader, to take charge in managing their fellow employees.</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2. With these newly appointed 5 T.L.s, Gary can maintain higher communication levels, thus allowing him more time to manage the situation in a better direction. A first step here would be to appeal to the new T.L.s increased seniority, to be used with the purpose of training their respective teams in matters such as food safety and proper protocol in handling food, packaging and whatever else.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
            </a:r>
            <a:br>
              <a:rPr lang="en-GB" sz="1400" dirty="0">
                <a:latin typeface="Arial" panose="020B0604020202020204" pitchFamily="34" charset="0"/>
                <a:cs typeface="Arial" panose="020B0604020202020204" pitchFamily="34" charset="0"/>
              </a:rPr>
            </a:br>
            <a:r>
              <a:rPr lang="en-GB" sz="1400" dirty="0">
                <a:latin typeface="Arial" panose="020B0604020202020204" pitchFamily="34" charset="0"/>
                <a:cs typeface="Arial" panose="020B0604020202020204" pitchFamily="34" charset="0"/>
              </a:rPr>
              <a:t>3. In parallel, the added value of communication can go both ways, in the sense that it is easier for Gary to collect data from employees now, via the use of T.L.s, some of which is suspected to be in relation to the “old, noisy machines” they must use, which may impede their attempts at a job well done.</a:t>
            </a:r>
            <a:endParaRPr lang="en-GB" sz="1400" i="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xmlns="" val="23573620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2EF814B7-F6C6-4252-976F-D8EBC8EF2D79}"/>
              </a:ext>
            </a:extLst>
          </p:cNvPr>
          <p:cNvSpPr>
            <a:spLocks noGrp="1"/>
          </p:cNvSpPr>
          <p:nvPr>
            <p:ph type="title"/>
          </p:nvPr>
        </p:nvSpPr>
        <p:spPr>
          <a:xfrm>
            <a:off x="457200" y="274638"/>
            <a:ext cx="8229600" cy="850106"/>
          </a:xfrm>
        </p:spPr>
        <p:txBody>
          <a:bodyPr>
            <a:normAutofit fontScale="90000"/>
          </a:bodyPr>
          <a:lstStyle/>
          <a:p>
            <a:r>
              <a:rPr lang="en-GB" sz="5400" cap="all" dirty="0">
                <a:blipFill>
                  <a:blip r:embed="rId2">
                    <a:extLst>
                      <a:ext uri="{28A0092B-C50C-407E-A947-70E740481C1C}">
                        <a14:useLocalDpi xmlns:a14="http://schemas.microsoft.com/office/drawing/2010/main" xmlns="" val="0"/>
                      </a:ext>
                    </a:extLst>
                  </a:blip>
                  <a:tile tx="6350" ty="-127000" sx="65000" sy="64000" flip="none" algn="tl"/>
                </a:blipFill>
                <a:latin typeface="Rockwell Condensed" panose="02060603050405020104"/>
              </a:rPr>
              <a:t>Conclusion</a:t>
            </a:r>
          </a:p>
        </p:txBody>
      </p:sp>
      <p:sp>
        <p:nvSpPr>
          <p:cNvPr id="3" name="Content Placeholder 2">
            <a:extLst>
              <a:ext uri="{FF2B5EF4-FFF2-40B4-BE49-F238E27FC236}">
                <a16:creationId xmlns:a16="http://schemas.microsoft.com/office/drawing/2014/main" xmlns="" id="{28025432-1175-4309-B3A0-1AF07FEF42AE}"/>
              </a:ext>
            </a:extLst>
          </p:cNvPr>
          <p:cNvSpPr>
            <a:spLocks noGrp="1"/>
          </p:cNvSpPr>
          <p:nvPr>
            <p:ph idx="1"/>
          </p:nvPr>
        </p:nvSpPr>
        <p:spPr>
          <a:xfrm>
            <a:off x="457200" y="1600201"/>
            <a:ext cx="8229600" cy="3052935"/>
          </a:xfrm>
        </p:spPr>
        <p:txBody>
          <a:bodyPr>
            <a:noAutofit/>
          </a:bodyPr>
          <a:lstStyle/>
          <a:p>
            <a:pPr marL="0" indent="0">
              <a:buNone/>
            </a:pPr>
            <a:r>
              <a:rPr lang="en-GB" sz="2000" dirty="0"/>
              <a:t>In conclusion, Flight Foods attempts at increasing its market share need a certain period of grace, as the company first needs to reach a plateaued level of operating well, before it can consider improving its efficiency and reach above that standard. </a:t>
            </a:r>
            <a:br>
              <a:rPr lang="en-GB" sz="2000" dirty="0"/>
            </a:br>
            <a:r>
              <a:rPr lang="en-GB" sz="2000" dirty="0"/>
              <a:t/>
            </a:r>
            <a:br>
              <a:rPr lang="en-GB" sz="2000" dirty="0"/>
            </a:br>
            <a:r>
              <a:rPr lang="en-GB" sz="2000" dirty="0"/>
              <a:t>There are several issues within the company that need to be resolved first, before radical improvements in productivity can be made, however we believe that the 3 aforementioned steps can bring Flight Foods to an expected, standardised level of productivity. </a:t>
            </a:r>
          </a:p>
        </p:txBody>
      </p:sp>
    </p:spTree>
    <p:extLst>
      <p:ext uri="{BB962C8B-B14F-4D97-AF65-F5344CB8AC3E}">
        <p14:creationId xmlns:p14="http://schemas.microsoft.com/office/powerpoint/2010/main" xmlns="" val="25337938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1D492B7-E1BA-4F1E-487A-98DED85C6330}"/>
              </a:ext>
            </a:extLst>
          </p:cNvPr>
          <p:cNvSpPr>
            <a:spLocks noGrp="1"/>
          </p:cNvSpPr>
          <p:nvPr>
            <p:ph type="title"/>
          </p:nvPr>
        </p:nvSpPr>
        <p:spPr/>
        <p:txBody>
          <a:bodyPr/>
          <a:lstStyle/>
          <a:p>
            <a:r>
              <a:rPr lang="en-GB" dirty="0"/>
              <a:t>References </a:t>
            </a:r>
          </a:p>
        </p:txBody>
      </p:sp>
      <p:sp>
        <p:nvSpPr>
          <p:cNvPr id="3" name="Content Placeholder 2">
            <a:extLst>
              <a:ext uri="{FF2B5EF4-FFF2-40B4-BE49-F238E27FC236}">
                <a16:creationId xmlns:a16="http://schemas.microsoft.com/office/drawing/2014/main" xmlns="" id="{D5B334FF-ACA9-B91F-31BE-B1A77F0E50C7}"/>
              </a:ext>
            </a:extLst>
          </p:cNvPr>
          <p:cNvSpPr>
            <a:spLocks noGrp="1"/>
          </p:cNvSpPr>
          <p:nvPr>
            <p:ph idx="1"/>
          </p:nvPr>
        </p:nvSpPr>
        <p:spPr/>
        <p:txBody>
          <a:bodyPr>
            <a:normAutofit/>
          </a:bodyPr>
          <a:lstStyle/>
          <a:p>
            <a:r>
              <a:rPr lang="en-GB" sz="1200" dirty="0"/>
              <a:t>1. Vallet-</a:t>
            </a:r>
            <a:r>
              <a:rPr lang="en-GB" sz="1200" dirty="0" err="1"/>
              <a:t>Bellmunt</a:t>
            </a:r>
            <a:r>
              <a:rPr lang="en-GB" sz="1200" dirty="0"/>
              <a:t>, T., Martínez-Fernández, T. and E. Reyes, J. (2018). HOMOGENEITY VERSUS HETEROGENEITY IN TEAM FORMATION. AN INTERNATIONAL COMPARISON. </a:t>
            </a:r>
            <a:r>
              <a:rPr lang="en-GB" sz="1200" i="1" dirty="0"/>
              <a:t>INTED2018 Proceedings</a:t>
            </a:r>
            <a:r>
              <a:rPr lang="en-GB" sz="1200" dirty="0"/>
              <a:t>, [online] pp.471–478. </a:t>
            </a:r>
            <a:br>
              <a:rPr lang="en-GB" sz="1200" dirty="0"/>
            </a:br>
            <a:r>
              <a:rPr lang="en-GB" sz="1200" dirty="0"/>
              <a:t/>
            </a:r>
            <a:br>
              <a:rPr lang="en-GB" sz="1200" dirty="0"/>
            </a:br>
            <a:r>
              <a:rPr lang="en-GB" sz="1200" dirty="0"/>
              <a:t>2. Petersons, A., &amp; </a:t>
            </a:r>
            <a:r>
              <a:rPr lang="en-GB" sz="1200" dirty="0" err="1"/>
              <a:t>Khalimzoda</a:t>
            </a:r>
            <a:r>
              <a:rPr lang="en-GB" sz="1200" dirty="0"/>
              <a:t>, I. (2016). COMMUNICATION MODELS AND COMMON BASIS FOR MULTICULTURAL </a:t>
            </a:r>
            <a:r>
              <a:rPr lang="en-GB" sz="1200" dirty="0">
                <a:latin typeface="Arial" panose="020B0604020202020204" pitchFamily="34" charset="0"/>
                <a:cs typeface="Arial" panose="020B0604020202020204" pitchFamily="34" charset="0"/>
              </a:rPr>
              <a:t>COMMUNICATION</a:t>
            </a:r>
            <a:r>
              <a:rPr lang="en-GB" sz="1200" dirty="0"/>
              <a:t> IN LATVIA. </a:t>
            </a:r>
            <a:r>
              <a:rPr lang="en-GB" sz="1200" i="1" dirty="0"/>
              <a:t>SOCIETY. INTEGRATION. EDUCATION. Proceedings of the International Scientific Conference</a:t>
            </a:r>
            <a:r>
              <a:rPr lang="en-GB" sz="1200" dirty="0"/>
              <a:t>, </a:t>
            </a:r>
            <a:r>
              <a:rPr lang="en-GB" sz="1200" i="1" dirty="0"/>
              <a:t>4</a:t>
            </a:r>
            <a:r>
              <a:rPr lang="en-GB" sz="1200" dirty="0"/>
              <a:t>, 423-433.</a:t>
            </a:r>
            <a:br>
              <a:rPr lang="en-GB" sz="1200" dirty="0"/>
            </a:br>
            <a:r>
              <a:rPr lang="en-GB" dirty="0"/>
              <a:t>‌</a:t>
            </a:r>
            <a:r>
              <a:rPr lang="en-GB" sz="1200" dirty="0"/>
              <a:t>3. Al-</a:t>
            </a:r>
            <a:r>
              <a:rPr lang="en-GB" sz="1200" dirty="0" err="1"/>
              <a:t>Fedaghi</a:t>
            </a:r>
            <a:r>
              <a:rPr lang="en-GB" sz="1200" dirty="0"/>
              <a:t>, S. (2012). A Conceptual Foundation for the Shannon-Weaver Model of Communication. </a:t>
            </a:r>
            <a:r>
              <a:rPr lang="en-GB" sz="1200" i="1" dirty="0"/>
              <a:t>International Journal of Soft Computing</a:t>
            </a:r>
            <a:r>
              <a:rPr lang="en-GB" sz="1200" dirty="0"/>
              <a:t>, 7(1), pp.12–19. </a:t>
            </a:r>
            <a:br>
              <a:rPr lang="en-GB" sz="1200" dirty="0"/>
            </a:br>
            <a:r>
              <a:rPr lang="en-GB" sz="1200" dirty="0"/>
              <a:t/>
            </a:r>
            <a:br>
              <a:rPr lang="en-GB" sz="1200" dirty="0"/>
            </a:br>
            <a:r>
              <a:rPr lang="en-GB" sz="1200" dirty="0"/>
              <a:t>4. Amaram, D.I. (2017). Cultural Diversity: Implications For Workplace Management. </a:t>
            </a:r>
            <a:r>
              <a:rPr lang="en-GB" sz="1200" i="1" dirty="0"/>
              <a:t>Journal of Diversity Management (JDM)</a:t>
            </a:r>
            <a:r>
              <a:rPr lang="en-GB" sz="1200" dirty="0"/>
              <a:t>, [online] 2(4), p.1.</a:t>
            </a:r>
          </a:p>
        </p:txBody>
      </p:sp>
    </p:spTree>
    <p:extLst>
      <p:ext uri="{BB962C8B-B14F-4D97-AF65-F5344CB8AC3E}">
        <p14:creationId xmlns:p14="http://schemas.microsoft.com/office/powerpoint/2010/main" xmlns="" val="56110857"/>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Alison Harding</DisplayName>
        <AccountId>352</AccountId>
        <AccountType/>
      </UserInfo>
      <UserInfo>
        <DisplayName>Rachel Bendall</DisplayName>
        <AccountId>2520</AccountId>
        <AccountType/>
      </UserInfo>
      <UserInfo>
        <DisplayName>Ruth Groff</DisplayName>
        <AccountId>2266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a99b5ab61f45874ac4021837dd475404">
  <xsd:schema xmlns:xsd="http://www.w3.org/2001/XMLSchema" xmlns:xs="http://www.w3.org/2001/XMLSchema" xmlns:p="http://schemas.microsoft.com/office/2006/metadata/properties" xmlns:ns2="303dbf9b-b85b-46a0-94f1-894078c07ecd" targetNamespace="http://schemas.microsoft.com/office/2006/metadata/properties" ma:root="true" ma:fieldsID="c4d360f611fb76bcade101f689d84229"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http://schemas.microsoft.com/office/2006/documentManagement/types"/>
    <ds:schemaRef ds:uri="http://schemas.microsoft.com/office/infopath/2007/PartnerControls"/>
    <ds:schemaRef ds:uri="303dbf9b-b85b-46a0-94f1-894078c07ecd"/>
    <ds:schemaRef ds:uri="http://purl.org/dc/elements/1.1/"/>
    <ds:schemaRef ds:uri="http://purl.org/dc/dcmitype/"/>
    <ds:schemaRef ds:uri="http://schemas.microsoft.com/office/2006/metadata/properties"/>
    <ds:schemaRef ds:uri="http://www.w3.org/XML/1998/namespace"/>
    <ds:schemaRef ds:uri="http://schemas.openxmlformats.org/package/2006/metadata/core-properties"/>
    <ds:schemaRef ds:uri="http://purl.org/dc/terms/"/>
  </ds:schemaRefs>
</ds:datastoreItem>
</file>

<file path=customXml/itemProps3.xml><?xml version="1.0" encoding="utf-8"?>
<ds:datastoreItem xmlns:ds="http://schemas.openxmlformats.org/officeDocument/2006/customXml" ds:itemID="{F5B0EF21-CA5D-4A60-A3B8-014B63530527}">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3151</TotalTime>
  <Words>426</Words>
  <Application>Microsoft Office PowerPoint</Application>
  <PresentationFormat>On-screen Show (4:3)</PresentationFormat>
  <Paragraphs>47</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Arial</vt:lpstr>
      <vt:lpstr>Myriad Pro</vt:lpstr>
      <vt:lpstr>Rockwell Condensed</vt:lpstr>
      <vt:lpstr>Calibri</vt:lpstr>
      <vt:lpstr>20140311PresentationUWTSDTemplate</vt:lpstr>
      <vt:lpstr>Certificate of Higher Education in Skills for the Workplace  Effective Teamworking &amp; Communications (LCLM4003)  Group Members:  1. Marius Popovici 2. Radu Popovici   Lecturer’s Name: Abdallah Naser </vt:lpstr>
      <vt:lpstr>Content </vt:lpstr>
      <vt:lpstr>Summary of Case Study</vt:lpstr>
      <vt:lpstr>Communication Barriers </vt:lpstr>
      <vt:lpstr>Slide 5</vt:lpstr>
      <vt:lpstr>Slide 6</vt:lpstr>
      <vt:lpstr>Theoretical Framework</vt:lpstr>
      <vt:lpstr>Strategies to Overcome Barriers</vt:lpstr>
      <vt:lpstr>Steps to implement</vt:lpstr>
      <vt:lpstr>Conclusion</vt:lpstr>
      <vt:lpstr>References </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Certificate of Higher Education in Skills for the Workplace   Effective Team Working &amp; Communications (BMSW 4002) Channels of Communication</dc:title>
  <dc:creator>Sujeewa Herath</dc:creator>
  <cp:lastModifiedBy>customer</cp:lastModifiedBy>
  <cp:revision>21</cp:revision>
  <dcterms:created xsi:type="dcterms:W3CDTF">2020-10-21T23:25:25Z</dcterms:created>
  <dcterms:modified xsi:type="dcterms:W3CDTF">2025-11-22T20:07:23Z</dcterms:modified>
</cp:coreProperties>
</file>