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3"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EFFEF7E-D3E9-4ED7-8F1E-46F1DE78F149}"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EEDDE7C8-B578-45F4-9A2A-42B7E305019B}" type="slidenum">
              <a:rPr lang="en-US" smtClean="0"/>
              <a:t>‹#›</a:t>
            </a:fld>
            <a:endParaRPr lang="en-US"/>
          </a:p>
        </p:txBody>
      </p:sp>
    </p:spTree>
    <p:extLst>
      <p:ext uri="{BB962C8B-B14F-4D97-AF65-F5344CB8AC3E}">
        <p14:creationId xmlns:p14="http://schemas.microsoft.com/office/powerpoint/2010/main" val="1194212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FFEF7E-D3E9-4ED7-8F1E-46F1DE78F149}"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1558495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FEFFEF7E-D3E9-4ED7-8F1E-46F1DE78F149}" type="datetimeFigureOut">
              <a:rPr lang="en-US" smtClean="0"/>
              <a:t>7/3/2026</a:t>
            </a:fld>
            <a:endParaRPr lang="en-US"/>
          </a:p>
        </p:txBody>
      </p:sp>
      <p:sp>
        <p:nvSpPr>
          <p:cNvPr id="5" name="Footer Placeholder 4"/>
          <p:cNvSpPr>
            <a:spLocks noGrp="1"/>
          </p:cNvSpPr>
          <p:nvPr>
            <p:ph type="ftr" sz="quarter" idx="11"/>
          </p:nvPr>
        </p:nvSpPr>
        <p:spPr>
          <a:xfrm>
            <a:off x="2182708" y="6272784"/>
            <a:ext cx="6327648" cy="365125"/>
          </a:xfrm>
        </p:spPr>
        <p:txBody>
          <a:body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EEDDE7C8-B578-45F4-9A2A-42B7E305019B}" type="slidenum">
              <a:rPr lang="en-US" smtClean="0"/>
              <a:t>‹#›</a:t>
            </a:fld>
            <a:endParaRPr lang="en-US"/>
          </a:p>
        </p:txBody>
      </p:sp>
    </p:spTree>
    <p:extLst>
      <p:ext uri="{BB962C8B-B14F-4D97-AF65-F5344CB8AC3E}">
        <p14:creationId xmlns:p14="http://schemas.microsoft.com/office/powerpoint/2010/main" val="3130935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EFFEF7E-D3E9-4ED7-8F1E-46F1DE78F149}"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3908634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EFFEF7E-D3E9-4ED7-8F1E-46F1DE78F149}" type="datetimeFigureOut">
              <a:rPr lang="en-US" smtClean="0"/>
              <a:t>7/3/2026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2584245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EFFEF7E-D3E9-4ED7-8F1E-46F1DE78F149}" type="datetimeFigureOut">
              <a:rPr lang="en-US" smtClean="0"/>
              <a:t>7/3/2026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244651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FEF7E-D3E9-4ED7-8F1E-46F1DE78F149}" type="datetimeFigureOut">
              <a:rPr lang="en-US" smtClean="0"/>
              <a:t>7/3/2026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3334601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EFFEF7E-D3E9-4ED7-8F1E-46F1DE78F149}"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385829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EFFEF7E-D3E9-4ED7-8F1E-46F1DE78F149}" type="datetimeFigureOut">
              <a:rPr lang="en-US" smtClean="0"/>
              <a:t>7/3/2026</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523031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FFEF7E-D3E9-4ED7-8F1E-46F1DE78F149}"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180033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FFEF7E-D3E9-4ED7-8F1E-46F1DE78F149}"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DDE7C8-B578-45F4-9A2A-42B7E305019B}" type="slidenum">
              <a:rPr lang="en-US" smtClean="0"/>
              <a:t>‹#›</a:t>
            </a:fld>
            <a:endParaRPr lang="en-US"/>
          </a:p>
        </p:txBody>
      </p:sp>
    </p:spTree>
    <p:extLst>
      <p:ext uri="{BB962C8B-B14F-4D97-AF65-F5344CB8AC3E}">
        <p14:creationId xmlns:p14="http://schemas.microsoft.com/office/powerpoint/2010/main" val="4167400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FEFFEF7E-D3E9-4ED7-8F1E-46F1DE78F149}" type="datetimeFigureOut">
              <a:rPr lang="en-US" smtClean="0"/>
              <a:t>7/3/2026</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EEDDE7C8-B578-45F4-9A2A-42B7E305019B}" type="slidenum">
              <a:rPr lang="en-US" smtClean="0"/>
              <a:t>‹#›</a:t>
            </a:fld>
            <a:endParaRPr lang="en-US"/>
          </a:p>
        </p:txBody>
      </p:sp>
    </p:spTree>
    <p:extLst>
      <p:ext uri="{BB962C8B-B14F-4D97-AF65-F5344CB8AC3E}">
        <p14:creationId xmlns:p14="http://schemas.microsoft.com/office/powerpoint/2010/main" val="98553318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5F488-121F-9BB2-4805-0BA1C29422B5}"/>
              </a:ext>
            </a:extLst>
          </p:cNvPr>
          <p:cNvSpPr>
            <a:spLocks noGrp="1"/>
          </p:cNvSpPr>
          <p:nvPr>
            <p:ph type="ctrTitle"/>
          </p:nvPr>
        </p:nvSpPr>
        <p:spPr>
          <a:xfrm>
            <a:off x="1588008" y="2333053"/>
            <a:ext cx="9144000" cy="1095947"/>
          </a:xfrm>
        </p:spPr>
        <p:txBody>
          <a:bodyPr>
            <a:normAutofit/>
          </a:bodyPr>
          <a:lstStyle/>
          <a:p>
            <a:r>
              <a:rPr lang="en-US" sz="2500" dirty="0"/>
              <a:t>Eating Disorders: A Critical Examination of Historical and Contemporary Treatment, Provision of Care, and the Influence of Social, Cultural and Political Contexts</a:t>
            </a:r>
          </a:p>
        </p:txBody>
      </p:sp>
      <p:sp>
        <p:nvSpPr>
          <p:cNvPr id="3" name="Subtitle 2">
            <a:extLst>
              <a:ext uri="{FF2B5EF4-FFF2-40B4-BE49-F238E27FC236}">
                <a16:creationId xmlns:a16="http://schemas.microsoft.com/office/drawing/2014/main" id="{6E0D896C-6424-4AF6-FB14-ECC55EB34F74}"/>
              </a:ext>
            </a:extLst>
          </p:cNvPr>
          <p:cNvSpPr>
            <a:spLocks noGrp="1"/>
          </p:cNvSpPr>
          <p:nvPr>
            <p:ph type="subTitle" idx="1"/>
          </p:nvPr>
        </p:nvSpPr>
        <p:spPr>
          <a:xfrm>
            <a:off x="0" y="5762052"/>
            <a:ext cx="4733544" cy="1095948"/>
          </a:xfrm>
        </p:spPr>
        <p:txBody>
          <a:bodyPr>
            <a:normAutofit fontScale="92500" lnSpcReduction="20000"/>
          </a:bodyPr>
          <a:lstStyle/>
          <a:p>
            <a:r>
              <a:rPr lang="en-US" dirty="0"/>
              <a:t>Student Name: Francesca Florescu </a:t>
            </a:r>
          </a:p>
          <a:p>
            <a:r>
              <a:rPr lang="en-US" dirty="0"/>
              <a:t>Student Number: 2332791</a:t>
            </a:r>
          </a:p>
          <a:p>
            <a:r>
              <a:rPr lang="en-US" dirty="0"/>
              <a:t>Module Code: BMHP6029</a:t>
            </a:r>
          </a:p>
        </p:txBody>
      </p:sp>
    </p:spTree>
    <p:extLst>
      <p:ext uri="{BB962C8B-B14F-4D97-AF65-F5344CB8AC3E}">
        <p14:creationId xmlns:p14="http://schemas.microsoft.com/office/powerpoint/2010/main" val="1562011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053777DD-8BC9-1E28-A49D-85F6677CA459}"/>
              </a:ext>
            </a:extLst>
          </p:cNvPr>
          <p:cNvPicPr>
            <a:picLocks noChangeAspect="1"/>
          </p:cNvPicPr>
          <p:nvPr/>
        </p:nvPicPr>
        <p:blipFill>
          <a:blip r:embed="rId2"/>
          <a:stretch>
            <a:fillRect/>
          </a:stretch>
        </p:blipFill>
        <p:spPr>
          <a:xfrm>
            <a:off x="6096000" y="0"/>
            <a:ext cx="6096000" cy="3392209"/>
          </a:xfrm>
          <a:prstGeom prst="rect">
            <a:avLst/>
          </a:prstGeom>
        </p:spPr>
      </p:pic>
      <p:pic>
        <p:nvPicPr>
          <p:cNvPr id="16" name="Picture 15">
            <a:extLst>
              <a:ext uri="{FF2B5EF4-FFF2-40B4-BE49-F238E27FC236}">
                <a16:creationId xmlns:a16="http://schemas.microsoft.com/office/drawing/2014/main" id="{33B7D98D-25B6-5D03-3623-ED4FC6BAE6EC}"/>
              </a:ext>
            </a:extLst>
          </p:cNvPr>
          <p:cNvPicPr>
            <a:picLocks noChangeAspect="1"/>
          </p:cNvPicPr>
          <p:nvPr/>
        </p:nvPicPr>
        <p:blipFill>
          <a:blip r:embed="rId3"/>
          <a:stretch>
            <a:fillRect/>
          </a:stretch>
        </p:blipFill>
        <p:spPr>
          <a:xfrm>
            <a:off x="1" y="3392209"/>
            <a:ext cx="6095999" cy="3465791"/>
          </a:xfrm>
          <a:prstGeom prst="rect">
            <a:avLst/>
          </a:prstGeom>
        </p:spPr>
      </p:pic>
      <p:sp>
        <p:nvSpPr>
          <p:cNvPr id="6" name="TextBox 5">
            <a:extLst>
              <a:ext uri="{FF2B5EF4-FFF2-40B4-BE49-F238E27FC236}">
                <a16:creationId xmlns:a16="http://schemas.microsoft.com/office/drawing/2014/main" id="{1330F635-0241-C75F-51C5-E77EF4FA5116}"/>
              </a:ext>
            </a:extLst>
          </p:cNvPr>
          <p:cNvSpPr txBox="1"/>
          <p:nvPr/>
        </p:nvSpPr>
        <p:spPr>
          <a:xfrm>
            <a:off x="6864100" y="879556"/>
            <a:ext cx="5117589" cy="5493812"/>
          </a:xfrm>
          <a:prstGeom prst="rect">
            <a:avLst/>
          </a:prstGeom>
          <a:noFill/>
        </p:spPr>
        <p:txBody>
          <a:bodyPr wrap="square" rtlCol="0">
            <a:spAutoFit/>
          </a:bodyPr>
          <a:lstStyle/>
          <a:p>
            <a:pPr marL="285750" indent="-285750">
              <a:buFont typeface="Arial" panose="020B0604020202020204" pitchFamily="34" charset="0"/>
              <a:buChar char="•"/>
            </a:pPr>
            <a:r>
              <a:rPr lang="en-US" sz="1400" dirty="0"/>
              <a:t>The understanding and treatment of eating disorders have changed considerably over time. Early accounts of </a:t>
            </a:r>
            <a:r>
              <a:rPr lang="en-US" sz="1400" dirty="0" err="1"/>
              <a:t>behaviours</a:t>
            </a:r>
            <a:r>
              <a:rPr lang="en-US" sz="1400" dirty="0"/>
              <a:t> resembling anorexia nervosa were documented as far back as the Middle Ages, when extreme fasting was often interpreted as a sign of religious devotion rather than a mental health condition. By the late nineteenth century, clinicians began </a:t>
            </a:r>
            <a:r>
              <a:rPr lang="en-US" sz="1400" dirty="0" err="1"/>
              <a:t>recognising</a:t>
            </a:r>
            <a:r>
              <a:rPr lang="en-US" sz="1400" dirty="0"/>
              <a:t> anorexia nervosa as a medical disorder, although explanations frequently focused on individual weakness, hysteria or family dysfunction (Silverman, 2018).</a:t>
            </a:r>
          </a:p>
          <a:p>
            <a:pPr marL="285750" indent="-285750" algn="r">
              <a:buFont typeface="Arial" panose="020B0604020202020204" pitchFamily="34" charset="0"/>
              <a:buChar char="•"/>
            </a:pPr>
            <a:endParaRPr lang="en-US" sz="1500" dirty="0"/>
          </a:p>
          <a:p>
            <a:pPr marL="285750" indent="-285750">
              <a:buFont typeface="Arial" panose="020B0604020202020204" pitchFamily="34" charset="0"/>
              <a:buChar char="•"/>
            </a:pPr>
            <a:r>
              <a:rPr lang="en-US" sz="1400" dirty="0"/>
              <a:t>Throughout much of the twentieth century, treatment was largely </a:t>
            </a:r>
            <a:r>
              <a:rPr lang="en-US" sz="1400" dirty="0" err="1"/>
              <a:t>centred</a:t>
            </a:r>
            <a:r>
              <a:rPr lang="en-US" sz="1400" dirty="0"/>
              <a:t> on restoring weight and managing physical health risks, often within institutional settings. While these approaches helped prevent severe medical complications, they frequently overlooked the psychological, social and emotional factors contributing to the disorder. The dominance of biomedical models also led to a tendency to view patients as passive recipients of care rather than active participants in recovery. Contemporary perspectives now acknowledge that eating disorders arise from a complex interaction of biological, psychological and sociocultural influences, reflecting a significant shift from earlier reductionist approaches (Keel and Forney, 2013; Treasure et al., 2020).</a:t>
            </a:r>
          </a:p>
        </p:txBody>
      </p:sp>
      <p:sp>
        <p:nvSpPr>
          <p:cNvPr id="9" name="TextBox 8">
            <a:extLst>
              <a:ext uri="{FF2B5EF4-FFF2-40B4-BE49-F238E27FC236}">
                <a16:creationId xmlns:a16="http://schemas.microsoft.com/office/drawing/2014/main" id="{4434682C-CAAC-E441-8759-02021B00EB3A}"/>
              </a:ext>
            </a:extLst>
          </p:cNvPr>
          <p:cNvSpPr txBox="1"/>
          <p:nvPr/>
        </p:nvSpPr>
        <p:spPr>
          <a:xfrm>
            <a:off x="51437" y="578866"/>
            <a:ext cx="4653915" cy="5216813"/>
          </a:xfrm>
          <a:prstGeom prst="rect">
            <a:avLst/>
          </a:prstGeom>
          <a:noFill/>
        </p:spPr>
        <p:txBody>
          <a:bodyPr wrap="square" rtlCol="0">
            <a:spAutoFit/>
          </a:bodyPr>
          <a:lstStyle/>
          <a:p>
            <a:pPr marL="285750" indent="-285750">
              <a:buFont typeface="Arial" panose="020B0604020202020204" pitchFamily="34" charset="0"/>
              <a:buChar char="•"/>
            </a:pPr>
            <a:r>
              <a:rPr lang="en-US" sz="1500" dirty="0"/>
              <a:t>Eating disorders are serious mental health conditions </a:t>
            </a:r>
            <a:r>
              <a:rPr lang="en-US" sz="1500" dirty="0" err="1"/>
              <a:t>characterised</a:t>
            </a:r>
            <a:r>
              <a:rPr lang="en-US" sz="1500" dirty="0"/>
              <a:t> by persistent disturbances in eating </a:t>
            </a:r>
            <a:r>
              <a:rPr lang="en-US" sz="1500" dirty="0" err="1"/>
              <a:t>behaviours</a:t>
            </a:r>
            <a:r>
              <a:rPr lang="en-US" sz="1500" dirty="0"/>
              <a:t>, thoughts and emotions surrounding food, body weight and body image. According to the ICD-11, eating disorders include anorexia nervosa, bulimia nervosa, binge eating disorder, avoidant/restrictive food intake disorder (ARFID) and other specified feeding or eating disorders. These illnesses affect individuals across all ages, genders and cultural backgrounds and are associated with </a:t>
            </a:r>
            <a:r>
              <a:rPr lang="en-US" sz="1500" dirty="0">
                <a:solidFill>
                  <a:schemeClr val="bg1"/>
                </a:solidFill>
              </a:rPr>
              <a:t>significant physical, psychological and social consequences. If left untreated, eating disorders can result in severe medical complications and have one of the highest mortality rates of any mental health disorder. Early identification, evidence-based treatment and person-</a:t>
            </a:r>
            <a:r>
              <a:rPr lang="en-US" sz="1500" dirty="0" err="1">
                <a:solidFill>
                  <a:schemeClr val="bg1"/>
                </a:solidFill>
              </a:rPr>
              <a:t>centred</a:t>
            </a:r>
            <a:r>
              <a:rPr lang="en-US" sz="1500" dirty="0">
                <a:solidFill>
                  <a:schemeClr val="bg1"/>
                </a:solidFill>
              </a:rPr>
              <a:t> care are therefore essential to improve recovery outcomes and quality of life (WHO, 2024; Treasure et al., 2020).  </a:t>
            </a:r>
          </a:p>
          <a:p>
            <a:endParaRPr lang="en-US" dirty="0"/>
          </a:p>
        </p:txBody>
      </p:sp>
      <p:sp>
        <p:nvSpPr>
          <p:cNvPr id="11" name="TextBox 10">
            <a:extLst>
              <a:ext uri="{FF2B5EF4-FFF2-40B4-BE49-F238E27FC236}">
                <a16:creationId xmlns:a16="http://schemas.microsoft.com/office/drawing/2014/main" id="{D3EC01DF-8BEE-264C-5369-AF39823A2AA0}"/>
              </a:ext>
            </a:extLst>
          </p:cNvPr>
          <p:cNvSpPr txBox="1"/>
          <p:nvPr/>
        </p:nvSpPr>
        <p:spPr>
          <a:xfrm>
            <a:off x="7486650" y="394200"/>
            <a:ext cx="4495039" cy="369332"/>
          </a:xfrm>
          <a:prstGeom prst="rect">
            <a:avLst/>
          </a:prstGeom>
          <a:noFill/>
        </p:spPr>
        <p:txBody>
          <a:bodyPr wrap="square">
            <a:spAutoFit/>
          </a:bodyPr>
          <a:lstStyle/>
          <a:p>
            <a:r>
              <a:rPr lang="en-US" dirty="0"/>
              <a:t>Historical Treatment of Eating Disorders.</a:t>
            </a:r>
          </a:p>
        </p:txBody>
      </p:sp>
      <p:sp>
        <p:nvSpPr>
          <p:cNvPr id="14" name="TextBox 13">
            <a:extLst>
              <a:ext uri="{FF2B5EF4-FFF2-40B4-BE49-F238E27FC236}">
                <a16:creationId xmlns:a16="http://schemas.microsoft.com/office/drawing/2014/main" id="{524FAE0F-A536-5CBD-9A29-616A094B237E}"/>
              </a:ext>
            </a:extLst>
          </p:cNvPr>
          <p:cNvSpPr txBox="1"/>
          <p:nvPr/>
        </p:nvSpPr>
        <p:spPr>
          <a:xfrm>
            <a:off x="1216152" y="209534"/>
            <a:ext cx="1591056" cy="369332"/>
          </a:xfrm>
          <a:prstGeom prst="rect">
            <a:avLst/>
          </a:prstGeom>
          <a:noFill/>
        </p:spPr>
        <p:txBody>
          <a:bodyPr wrap="square" rtlCol="0">
            <a:spAutoFit/>
          </a:bodyPr>
          <a:lstStyle/>
          <a:p>
            <a:r>
              <a:rPr lang="en-US" dirty="0"/>
              <a:t>Introduction.</a:t>
            </a:r>
          </a:p>
        </p:txBody>
      </p:sp>
    </p:spTree>
    <p:extLst>
      <p:ext uri="{BB962C8B-B14F-4D97-AF65-F5344CB8AC3E}">
        <p14:creationId xmlns:p14="http://schemas.microsoft.com/office/powerpoint/2010/main" val="1918722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5AE9EC17-3B39-7BE9-EFAF-241E128113A5}"/>
              </a:ext>
            </a:extLst>
          </p:cNvPr>
          <p:cNvPicPr>
            <a:picLocks noChangeAspect="1"/>
          </p:cNvPicPr>
          <p:nvPr/>
        </p:nvPicPr>
        <p:blipFill>
          <a:blip r:embed="rId2"/>
          <a:stretch>
            <a:fillRect/>
          </a:stretch>
        </p:blipFill>
        <p:spPr>
          <a:xfrm>
            <a:off x="6095470" y="3368034"/>
            <a:ext cx="6096528" cy="3456732"/>
          </a:xfrm>
          <a:prstGeom prst="rect">
            <a:avLst/>
          </a:prstGeom>
        </p:spPr>
      </p:pic>
      <p:pic>
        <p:nvPicPr>
          <p:cNvPr id="17" name="Picture 16">
            <a:extLst>
              <a:ext uri="{FF2B5EF4-FFF2-40B4-BE49-F238E27FC236}">
                <a16:creationId xmlns:a16="http://schemas.microsoft.com/office/drawing/2014/main" id="{97B8C289-FA37-EEE9-C173-F158987B8C87}"/>
              </a:ext>
            </a:extLst>
          </p:cNvPr>
          <p:cNvPicPr>
            <a:picLocks noChangeAspect="1"/>
          </p:cNvPicPr>
          <p:nvPr/>
        </p:nvPicPr>
        <p:blipFill>
          <a:blip r:embed="rId3"/>
          <a:stretch>
            <a:fillRect/>
          </a:stretch>
        </p:blipFill>
        <p:spPr>
          <a:xfrm>
            <a:off x="6095471" y="0"/>
            <a:ext cx="6096528" cy="3393141"/>
          </a:xfrm>
          <a:prstGeom prst="rect">
            <a:avLst/>
          </a:prstGeom>
        </p:spPr>
      </p:pic>
      <p:pic>
        <p:nvPicPr>
          <p:cNvPr id="13" name="Picture 12">
            <a:extLst>
              <a:ext uri="{FF2B5EF4-FFF2-40B4-BE49-F238E27FC236}">
                <a16:creationId xmlns:a16="http://schemas.microsoft.com/office/drawing/2014/main" id="{EBB77B95-4E08-19F0-770A-146AEFC511E3}"/>
              </a:ext>
            </a:extLst>
          </p:cNvPr>
          <p:cNvPicPr>
            <a:picLocks noChangeAspect="1"/>
          </p:cNvPicPr>
          <p:nvPr/>
        </p:nvPicPr>
        <p:blipFill>
          <a:blip r:embed="rId4"/>
          <a:stretch>
            <a:fillRect/>
          </a:stretch>
        </p:blipFill>
        <p:spPr>
          <a:xfrm>
            <a:off x="-1060" y="3393141"/>
            <a:ext cx="6096528" cy="3464859"/>
          </a:xfrm>
          <a:prstGeom prst="rect">
            <a:avLst/>
          </a:prstGeom>
        </p:spPr>
      </p:pic>
      <p:pic>
        <p:nvPicPr>
          <p:cNvPr id="19" name="Picture 18">
            <a:extLst>
              <a:ext uri="{FF2B5EF4-FFF2-40B4-BE49-F238E27FC236}">
                <a16:creationId xmlns:a16="http://schemas.microsoft.com/office/drawing/2014/main" id="{A2DAF40F-90FC-4C9E-F5DC-99E3DC22B727}"/>
              </a:ext>
            </a:extLst>
          </p:cNvPr>
          <p:cNvPicPr>
            <a:picLocks noChangeAspect="1"/>
          </p:cNvPicPr>
          <p:nvPr/>
        </p:nvPicPr>
        <p:blipFill>
          <a:blip r:embed="rId5"/>
          <a:stretch>
            <a:fillRect/>
          </a:stretch>
        </p:blipFill>
        <p:spPr>
          <a:xfrm>
            <a:off x="0" y="-2625"/>
            <a:ext cx="6096528" cy="3395766"/>
          </a:xfrm>
          <a:prstGeom prst="rect">
            <a:avLst/>
          </a:prstGeom>
        </p:spPr>
      </p:pic>
      <p:sp>
        <p:nvSpPr>
          <p:cNvPr id="5" name="TextBox 4">
            <a:extLst>
              <a:ext uri="{FF2B5EF4-FFF2-40B4-BE49-F238E27FC236}">
                <a16:creationId xmlns:a16="http://schemas.microsoft.com/office/drawing/2014/main" id="{1A989A73-8BEB-A58D-CB30-C22E5049A0A8}"/>
              </a:ext>
            </a:extLst>
          </p:cNvPr>
          <p:cNvSpPr txBox="1"/>
          <p:nvPr/>
        </p:nvSpPr>
        <p:spPr>
          <a:xfrm>
            <a:off x="0" y="556665"/>
            <a:ext cx="5239512" cy="6463308"/>
          </a:xfrm>
          <a:prstGeom prst="rect">
            <a:avLst/>
          </a:prstGeom>
          <a:noFill/>
        </p:spPr>
        <p:txBody>
          <a:bodyPr wrap="square">
            <a:spAutoFit/>
          </a:bodyPr>
          <a:lstStyle/>
          <a:p>
            <a:pPr marL="171450" indent="-171450">
              <a:buFont typeface="Arial" panose="020B0604020202020204" pitchFamily="34" charset="0"/>
              <a:buChar char="•"/>
            </a:pPr>
            <a:r>
              <a:rPr lang="en-US" sz="1100" dirty="0"/>
              <a:t>Today, the treatment of eating disorders has moved beyond simply restoring weight to </a:t>
            </a:r>
            <a:r>
              <a:rPr lang="en-US" sz="1100" dirty="0" err="1"/>
              <a:t>recognising</a:t>
            </a:r>
            <a:r>
              <a:rPr lang="en-US" sz="1100" dirty="0"/>
              <a:t> the importance of addressing the psychological, physical and social aspects of recovery. Current evidence supports a multidisciplinary approach, where psychiatrists, psychologists, dietitians, nurses and other healthcare professionals work together to provide person-</a:t>
            </a:r>
            <a:r>
              <a:rPr lang="en-US" sz="1100" dirty="0" err="1"/>
              <a:t>centred</a:t>
            </a:r>
            <a:r>
              <a:rPr lang="en-US" sz="1100" dirty="0"/>
              <a:t> care. This approach acknowledges that recovery is rarely linear and should be tailored to each individual’s needs, preferences and stage of illness (Treasure et al., 2020).</a:t>
            </a:r>
          </a:p>
          <a:p>
            <a:endParaRPr lang="en-US" sz="1100" dirty="0"/>
          </a:p>
          <a:p>
            <a:pPr marL="171450" indent="-171450">
              <a:buFont typeface="Arial" panose="020B0604020202020204" pitchFamily="34" charset="0"/>
              <a:buChar char="•"/>
            </a:pPr>
            <a:r>
              <a:rPr lang="en-US" sz="1100" dirty="0"/>
              <a:t>Psychological therapies are considered the foundation of treatment. Cognitive </a:t>
            </a:r>
            <a:r>
              <a:rPr lang="en-US" sz="1100" dirty="0" err="1"/>
              <a:t>Behavioural</a:t>
            </a:r>
            <a:r>
              <a:rPr lang="en-US" sz="1100" dirty="0"/>
              <a:t> Therapy for Eating Disorders (CBT-E) is widely recommended for adults with bulimia nervosa, binge eating disorder and many other eating disorders because it helps individuals identify and change unhelpful thoughts and </a:t>
            </a:r>
            <a:r>
              <a:rPr lang="en-US" sz="1100" dirty="0" err="1"/>
              <a:t>behaviours</a:t>
            </a:r>
            <a:r>
              <a:rPr lang="en-US" sz="1100" dirty="0"/>
              <a:t> related to food, weight and body image. For children and adolescents with anorexia nervosa, Family-Based Treatment (FBT) is regarded as the first-line intervention, as it actively involves families in supporting nutritional rehabilitation and recovery (National Institute for Health and Care Excellence (NICE), 2020).</a:t>
            </a:r>
          </a:p>
          <a:p>
            <a:endParaRPr lang="en-US" sz="1100" dirty="0"/>
          </a:p>
          <a:p>
            <a:pPr marL="171450" indent="-171450">
              <a:buFont typeface="Arial" panose="020B0604020202020204" pitchFamily="34" charset="0"/>
              <a:buChar char="•"/>
            </a:pPr>
            <a:r>
              <a:rPr lang="en-US" sz="1100" dirty="0"/>
              <a:t>Medical monitoring also plays a vital role, particularly for people experiencing severe malnutrition or physical complications such as electrolyte imbalances or cardiovascular problems. In some cases, hospital admission may be necessary to ensure medical stability before continuing treatment in the community. Increasingly, services are adopting recovery-oriented and trauma-informed models of care, which </a:t>
            </a:r>
            <a:r>
              <a:rPr lang="en-US" sz="1100" dirty="0" err="1"/>
              <a:t>emphasise</a:t>
            </a:r>
            <a:r>
              <a:rPr lang="en-US" sz="1100" dirty="0"/>
              <a:t> collaboration, respect, hope and empowering individuals to take an active role in their recovery rather than focusing solely on symptom reduction (Hay et al., 2023).</a:t>
            </a:r>
          </a:p>
          <a:p>
            <a:endParaRPr lang="en-US" sz="1100" dirty="0"/>
          </a:p>
          <a:p>
            <a:pPr marL="171450" indent="-171450">
              <a:buFont typeface="Arial" panose="020B0604020202020204" pitchFamily="34" charset="0"/>
              <a:buChar char="•"/>
            </a:pPr>
            <a:r>
              <a:rPr lang="en-US" sz="1100" dirty="0"/>
              <a:t>Despite these advances, a</a:t>
            </a:r>
            <a:r>
              <a:rPr lang="en-US" sz="1100" dirty="0">
                <a:solidFill>
                  <a:schemeClr val="bg1"/>
                </a:solidFill>
              </a:rPr>
              <a:t>ccess</a:t>
            </a:r>
            <a:r>
              <a:rPr lang="en-US" sz="1100" dirty="0"/>
              <a:t> to specialist eating disorder services remains unequal. Long wa</a:t>
            </a:r>
            <a:r>
              <a:rPr lang="en-US" sz="1100" dirty="0">
                <a:solidFill>
                  <a:schemeClr val="bg1"/>
                </a:solidFill>
              </a:rPr>
              <a:t>iting</a:t>
            </a:r>
            <a:r>
              <a:rPr lang="en-US" sz="1100" dirty="0"/>
              <a:t> times, limited funding and shortages of trained professionals can </a:t>
            </a:r>
            <a:r>
              <a:rPr lang="en-US" sz="1100" dirty="0">
                <a:solidFill>
                  <a:schemeClr val="bg1"/>
                </a:solidFill>
              </a:rPr>
              <a:t>delay </a:t>
            </a:r>
            <a:r>
              <a:rPr lang="en-US" sz="1100" dirty="0"/>
              <a:t>diagnosis and treatment, increasing the risk of poorer physical and me</a:t>
            </a:r>
            <a:r>
              <a:rPr lang="en-US" sz="1100" dirty="0">
                <a:solidFill>
                  <a:schemeClr val="bg1"/>
                </a:solidFill>
              </a:rPr>
              <a:t>ntal</a:t>
            </a:r>
            <a:r>
              <a:rPr lang="en-US" sz="1100" dirty="0"/>
              <a:t> </a:t>
            </a:r>
            <a:r>
              <a:rPr lang="en-US" sz="1100" dirty="0">
                <a:solidFill>
                  <a:schemeClr val="bg1"/>
                </a:solidFill>
              </a:rPr>
              <a:t>h</a:t>
            </a:r>
            <a:r>
              <a:rPr lang="en-US" sz="1100" dirty="0"/>
              <a:t>ealth outcomes. These challenges highlight that while evidence-based </a:t>
            </a:r>
            <a:r>
              <a:rPr lang="en-US" sz="1100" dirty="0">
                <a:solidFill>
                  <a:schemeClr val="bg1"/>
                </a:solidFill>
              </a:rPr>
              <a:t>treat</a:t>
            </a:r>
            <a:r>
              <a:rPr lang="en-US" sz="1100" dirty="0"/>
              <a:t>ments are available, equitable access to high-quality care remains an ongoing issue in many healthcare systems (World Health Organization, 2024).</a:t>
            </a:r>
          </a:p>
          <a:p>
            <a:endParaRPr lang="en-US" dirty="0"/>
          </a:p>
        </p:txBody>
      </p:sp>
      <p:sp>
        <p:nvSpPr>
          <p:cNvPr id="7" name="TextBox 6">
            <a:extLst>
              <a:ext uri="{FF2B5EF4-FFF2-40B4-BE49-F238E27FC236}">
                <a16:creationId xmlns:a16="http://schemas.microsoft.com/office/drawing/2014/main" id="{A48CD9B7-C7BE-0A70-50B4-E2D5F8C1EB8A}"/>
              </a:ext>
            </a:extLst>
          </p:cNvPr>
          <p:cNvSpPr txBox="1"/>
          <p:nvPr/>
        </p:nvSpPr>
        <p:spPr>
          <a:xfrm>
            <a:off x="1" y="176581"/>
            <a:ext cx="5239511" cy="369332"/>
          </a:xfrm>
          <a:prstGeom prst="rect">
            <a:avLst/>
          </a:prstGeom>
          <a:noFill/>
        </p:spPr>
        <p:txBody>
          <a:bodyPr wrap="square">
            <a:spAutoFit/>
          </a:bodyPr>
          <a:lstStyle/>
          <a:p>
            <a:r>
              <a:rPr lang="en-US" dirty="0"/>
              <a:t>Contemporary Treatment and Provision of Care.</a:t>
            </a:r>
          </a:p>
        </p:txBody>
      </p:sp>
      <p:sp>
        <p:nvSpPr>
          <p:cNvPr id="9" name="TextBox 8">
            <a:extLst>
              <a:ext uri="{FF2B5EF4-FFF2-40B4-BE49-F238E27FC236}">
                <a16:creationId xmlns:a16="http://schemas.microsoft.com/office/drawing/2014/main" id="{48C582C0-49D5-EF4A-BDFB-9C7C9CACB953}"/>
              </a:ext>
            </a:extLst>
          </p:cNvPr>
          <p:cNvSpPr txBox="1"/>
          <p:nvPr/>
        </p:nvSpPr>
        <p:spPr>
          <a:xfrm>
            <a:off x="6409944" y="1341496"/>
            <a:ext cx="5782056" cy="5509200"/>
          </a:xfrm>
          <a:prstGeom prst="rect">
            <a:avLst/>
          </a:prstGeom>
          <a:noFill/>
        </p:spPr>
        <p:txBody>
          <a:bodyPr wrap="square">
            <a:spAutoFit/>
          </a:bodyPr>
          <a:lstStyle/>
          <a:p>
            <a:pPr marL="171450" indent="-171450">
              <a:buFont typeface="Arial" panose="020B0604020202020204" pitchFamily="34" charset="0"/>
              <a:buChar char="•"/>
            </a:pPr>
            <a:r>
              <a:rPr lang="en-US" sz="1100" dirty="0"/>
              <a:t>Eating disorders do not develop in isolation; they are shaped by a complex interaction of biological, psychological and environmental factors. Social expectations around appearance, particularly the </a:t>
            </a:r>
            <a:r>
              <a:rPr lang="en-US" sz="1100" dirty="0" err="1"/>
              <a:t>idealisation</a:t>
            </a:r>
            <a:r>
              <a:rPr lang="en-US" sz="1100" dirty="0"/>
              <a:t> of thinness, have long influenced body image and eating </a:t>
            </a:r>
            <a:r>
              <a:rPr lang="en-US" sz="1100" dirty="0" err="1"/>
              <a:t>behaviours</a:t>
            </a:r>
            <a:r>
              <a:rPr lang="en-US" sz="1100" dirty="0"/>
              <a:t>. The rise of social media has intensified these pressures by exposing individuals to carefully edited images and unrealistic beauty standards. Constant comparison with others can contribute to body dissatisfaction, low self-esteem and unhealthy dieting </a:t>
            </a:r>
            <a:r>
              <a:rPr lang="en-US" sz="1100" dirty="0" err="1"/>
              <a:t>behaviours</a:t>
            </a:r>
            <a:r>
              <a:rPr lang="en-US" sz="1100" dirty="0"/>
              <a:t>, particularly among adolescents and young adults (</a:t>
            </a:r>
            <a:r>
              <a:rPr lang="en-US" sz="1100" dirty="0" err="1"/>
              <a:t>Jebeile</a:t>
            </a:r>
            <a:r>
              <a:rPr lang="en-US" sz="1100" dirty="0"/>
              <a:t> et al., 2021).</a:t>
            </a:r>
          </a:p>
          <a:p>
            <a:pPr marL="171450" indent="-171450">
              <a:buFont typeface="Arial" panose="020B0604020202020204" pitchFamily="34" charset="0"/>
              <a:buChar char="•"/>
            </a:pPr>
            <a:endParaRPr lang="en-US" sz="1100" dirty="0"/>
          </a:p>
          <a:p>
            <a:pPr marL="171450" indent="-171450">
              <a:buFont typeface="Arial" panose="020B0604020202020204" pitchFamily="34" charset="0"/>
              <a:buChar char="•"/>
            </a:pPr>
            <a:r>
              <a:rPr lang="en-US" sz="1100" dirty="0"/>
              <a:t>Cultural beliefs also influence how eating disorders are </a:t>
            </a:r>
            <a:r>
              <a:rPr lang="en-US" sz="1100" dirty="0" err="1"/>
              <a:t>recognised</a:t>
            </a:r>
            <a:r>
              <a:rPr lang="en-US" sz="1100" dirty="0"/>
              <a:t> and treated. Historically, these disorders were viewed as conditions affecting mainly young, white women from high-income countries. However, recent research has shown that eating disorders affect people of all genders, ethnicities, ages and socioeconomic backgrounds. This misconception has contributed to underdiagnosis in men, older adults and people from culturally and linguistically diverse communities, many of whom face additional barriers to seeking help due to stigma, cultural expectations or limited access to culturally appropriate services (Treasure et al., 2020).</a:t>
            </a:r>
          </a:p>
          <a:p>
            <a:pPr marL="171450" indent="-171450">
              <a:buFont typeface="Arial" panose="020B0604020202020204" pitchFamily="34" charset="0"/>
              <a:buChar char="•"/>
            </a:pPr>
            <a:endParaRPr lang="en-US" sz="1100" dirty="0"/>
          </a:p>
          <a:p>
            <a:pPr marL="171450" indent="-171450">
              <a:buFont typeface="Arial" panose="020B0604020202020204" pitchFamily="34" charset="0"/>
              <a:buChar char="•"/>
            </a:pPr>
            <a:r>
              <a:rPr lang="en-US" sz="1100" dirty="0"/>
              <a:t>Political f</a:t>
            </a:r>
            <a:r>
              <a:rPr lang="en-US" sz="1100" dirty="0">
                <a:solidFill>
                  <a:schemeClr val="bg1"/>
                </a:solidFill>
              </a:rPr>
              <a:t>actors also </a:t>
            </a:r>
            <a:r>
              <a:rPr lang="en-US" sz="1100" dirty="0"/>
              <a:t>play an important role in shaping the provision of care. G</a:t>
            </a:r>
            <a:r>
              <a:rPr lang="en-US" sz="1100" dirty="0">
                <a:solidFill>
                  <a:schemeClr val="bg1"/>
                </a:solidFill>
              </a:rPr>
              <a:t>overnment investm</a:t>
            </a:r>
            <a:r>
              <a:rPr lang="en-US" sz="1100" dirty="0"/>
              <a:t>ent in mental health services, healthcare policies and public h</a:t>
            </a:r>
            <a:r>
              <a:rPr lang="en-US" sz="1100" dirty="0">
                <a:solidFill>
                  <a:schemeClr val="bg1"/>
                </a:solidFill>
              </a:rPr>
              <a:t>ealth campaigns </a:t>
            </a:r>
            <a:r>
              <a:rPr lang="en-US" sz="1100" dirty="0"/>
              <a:t>all influence how quickly individuals can access assessment and tr</a:t>
            </a:r>
            <a:r>
              <a:rPr lang="en-US" sz="1100" dirty="0">
                <a:solidFill>
                  <a:schemeClr val="bg1"/>
                </a:solidFill>
              </a:rPr>
              <a:t>eatment. Although </a:t>
            </a:r>
            <a:r>
              <a:rPr lang="en-US" sz="1100" dirty="0"/>
              <a:t>many countries have introduced national strategies to improve </a:t>
            </a:r>
            <a:r>
              <a:rPr lang="en-US" sz="1100" dirty="0">
                <a:solidFill>
                  <a:schemeClr val="bg1"/>
                </a:solidFill>
              </a:rPr>
              <a:t>early intervention </a:t>
            </a:r>
            <a:r>
              <a:rPr lang="en-US" sz="1100" dirty="0"/>
              <a:t>and specialist eating disorder services, demand often exceeds </a:t>
            </a:r>
            <a:r>
              <a:rPr lang="en-US" sz="1100" dirty="0">
                <a:solidFill>
                  <a:schemeClr val="bg1"/>
                </a:solidFill>
              </a:rPr>
              <a:t>available r</a:t>
            </a:r>
            <a:r>
              <a:rPr lang="en-US" sz="1100" dirty="0"/>
              <a:t>esources. As a result, long waiting times and unequal access to care </a:t>
            </a:r>
            <a:r>
              <a:rPr lang="en-US" sz="1100" dirty="0">
                <a:solidFill>
                  <a:schemeClr val="bg1"/>
                </a:solidFill>
              </a:rPr>
              <a:t>continue</a:t>
            </a:r>
            <a:r>
              <a:rPr lang="en-US" sz="1100" dirty="0"/>
              <a:t> to affect recovery outcomes, particularly for people living in rural or underserved communities (World Health Organization, 2024; Hay et al., 2023).</a:t>
            </a:r>
          </a:p>
          <a:p>
            <a:pPr marL="171450" indent="-171450">
              <a:buFont typeface="Arial" panose="020B0604020202020204" pitchFamily="34" charset="0"/>
              <a:buChar char="•"/>
            </a:pPr>
            <a:endParaRPr lang="en-US" sz="1100" dirty="0"/>
          </a:p>
          <a:p>
            <a:pPr marL="171450" indent="-171450">
              <a:buFont typeface="Arial" panose="020B0604020202020204" pitchFamily="34" charset="0"/>
              <a:buChar char="•"/>
            </a:pPr>
            <a:r>
              <a:rPr lang="en-US" sz="1100" dirty="0"/>
              <a:t>Overall, these social, cultural and political influences demonstrate that eating disorders are not solely individual illnesses. Effective prevention and treatment require broader societal change, including reducing appearance-based pressures, improving cultural awareness and ensuring equitable access to evidence-based mental health services.</a:t>
            </a:r>
          </a:p>
        </p:txBody>
      </p:sp>
      <p:sp>
        <p:nvSpPr>
          <p:cNvPr id="11" name="TextBox 10">
            <a:extLst>
              <a:ext uri="{FF2B5EF4-FFF2-40B4-BE49-F238E27FC236}">
                <a16:creationId xmlns:a16="http://schemas.microsoft.com/office/drawing/2014/main" id="{724688AE-7773-6186-D917-6DB7F56DBC1E}"/>
              </a:ext>
            </a:extLst>
          </p:cNvPr>
          <p:cNvSpPr txBox="1"/>
          <p:nvPr/>
        </p:nvSpPr>
        <p:spPr>
          <a:xfrm>
            <a:off x="7096506" y="972164"/>
            <a:ext cx="4408932" cy="369332"/>
          </a:xfrm>
          <a:prstGeom prst="rect">
            <a:avLst/>
          </a:prstGeom>
          <a:noFill/>
        </p:spPr>
        <p:txBody>
          <a:bodyPr wrap="square">
            <a:spAutoFit/>
          </a:bodyPr>
          <a:lstStyle/>
          <a:p>
            <a:r>
              <a:rPr lang="en-US" dirty="0"/>
              <a:t>Social, Cultural and Political Influences.</a:t>
            </a:r>
          </a:p>
        </p:txBody>
      </p:sp>
    </p:spTree>
    <p:extLst>
      <p:ext uri="{BB962C8B-B14F-4D97-AF65-F5344CB8AC3E}">
        <p14:creationId xmlns:p14="http://schemas.microsoft.com/office/powerpoint/2010/main" val="801667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A15092C5-CE13-3128-0FDC-FEBCB1224480}"/>
              </a:ext>
            </a:extLst>
          </p:cNvPr>
          <p:cNvPicPr>
            <a:picLocks noChangeAspect="1"/>
          </p:cNvPicPr>
          <p:nvPr/>
        </p:nvPicPr>
        <p:blipFill>
          <a:blip r:embed="rId2"/>
          <a:stretch>
            <a:fillRect/>
          </a:stretch>
        </p:blipFill>
        <p:spPr>
          <a:xfrm>
            <a:off x="6105142" y="0"/>
            <a:ext cx="6086857" cy="6858000"/>
          </a:xfrm>
          <a:prstGeom prst="rect">
            <a:avLst/>
          </a:prstGeom>
        </p:spPr>
      </p:pic>
      <p:pic>
        <p:nvPicPr>
          <p:cNvPr id="25" name="Picture 24">
            <a:extLst>
              <a:ext uri="{FF2B5EF4-FFF2-40B4-BE49-F238E27FC236}">
                <a16:creationId xmlns:a16="http://schemas.microsoft.com/office/drawing/2014/main" id="{9D57B0D4-AF92-D99C-F825-EA6BAB721A6C}"/>
              </a:ext>
            </a:extLst>
          </p:cNvPr>
          <p:cNvPicPr>
            <a:picLocks noChangeAspect="1"/>
          </p:cNvPicPr>
          <p:nvPr/>
        </p:nvPicPr>
        <p:blipFill>
          <a:blip r:embed="rId3"/>
          <a:stretch>
            <a:fillRect/>
          </a:stretch>
        </p:blipFill>
        <p:spPr>
          <a:xfrm>
            <a:off x="0" y="0"/>
            <a:ext cx="6096000" cy="6858000"/>
          </a:xfrm>
          <a:prstGeom prst="rect">
            <a:avLst/>
          </a:prstGeom>
        </p:spPr>
      </p:pic>
      <p:sp>
        <p:nvSpPr>
          <p:cNvPr id="5" name="TextBox 4">
            <a:extLst>
              <a:ext uri="{FF2B5EF4-FFF2-40B4-BE49-F238E27FC236}">
                <a16:creationId xmlns:a16="http://schemas.microsoft.com/office/drawing/2014/main" id="{4B9256DA-674E-2C84-28CC-C0517838146B}"/>
              </a:ext>
            </a:extLst>
          </p:cNvPr>
          <p:cNvSpPr txBox="1"/>
          <p:nvPr/>
        </p:nvSpPr>
        <p:spPr>
          <a:xfrm>
            <a:off x="64008" y="514850"/>
            <a:ext cx="5449824" cy="5139869"/>
          </a:xfrm>
          <a:prstGeom prst="rect">
            <a:avLst/>
          </a:prstGeom>
          <a:noFill/>
        </p:spPr>
        <p:txBody>
          <a:bodyPr wrap="square">
            <a:spAutoFit/>
          </a:bodyPr>
          <a:lstStyle/>
          <a:p>
            <a:pPr marL="171450" indent="-171450">
              <a:buFont typeface="Arial" panose="020B0604020202020204" pitchFamily="34" charset="0"/>
              <a:buChar char="•"/>
            </a:pPr>
            <a:r>
              <a:rPr lang="en-US" sz="1000" dirty="0">
                <a:solidFill>
                  <a:schemeClr val="bg1"/>
                </a:solidFill>
              </a:rPr>
              <a:t>Despite growing awareness of eating disorders, stigma remains one of the biggest barriers to early diagnosis and recovery. Many people are reluctant to seek help because they fear being judged, misunderstood or blamed for their illness. A common misconception is that eating disorders are a lifestyle choice or a result of vanity, rather than serious mental health conditions. These beliefs can lead to feelings of shame and isolation, making it more difficult for individuals to access support and engage with treatment (Ali et al., 2017).</a:t>
            </a:r>
          </a:p>
          <a:p>
            <a:pPr marL="171450" indent="-171450">
              <a:buFont typeface="Arial" panose="020B0604020202020204" pitchFamily="34" charset="0"/>
              <a:buChar char="•"/>
            </a:pPr>
            <a:endParaRPr lang="en-US" sz="1000" dirty="0">
              <a:solidFill>
                <a:schemeClr val="bg1"/>
              </a:solidFill>
            </a:endParaRPr>
          </a:p>
          <a:p>
            <a:pPr marL="171450" indent="-171450">
              <a:buFont typeface="Arial" panose="020B0604020202020204" pitchFamily="34" charset="0"/>
              <a:buChar char="•"/>
            </a:pPr>
            <a:r>
              <a:rPr lang="en-US" sz="1000" dirty="0">
                <a:solidFill>
                  <a:schemeClr val="bg1"/>
                </a:solidFill>
              </a:rPr>
              <a:t>Discrimination also affects who receives appropriate care. For many years, eating disorders were largely associated with young, thin women, meaning that men, older adults, people in larger bodies and individuals from culturally diverse backgrounds were often overlooked by healthcare professionals. This has resulted in delayed diagnosis and reduced access to specialist services for many groups. Research now shows that eating disorders affect people of all genders, ages, body sizes and cultural backgrounds, highlighting the need for more inclusive approaches to assessment and treatment (Treasure et al., 2020).</a:t>
            </a:r>
          </a:p>
          <a:p>
            <a:pPr marL="171450" indent="-171450">
              <a:buFont typeface="Arial" panose="020B0604020202020204" pitchFamily="34" charset="0"/>
              <a:buChar char="•"/>
            </a:pPr>
            <a:endParaRPr lang="en-US" sz="1000" dirty="0">
              <a:solidFill>
                <a:schemeClr val="bg1"/>
              </a:solidFill>
            </a:endParaRPr>
          </a:p>
          <a:p>
            <a:pPr marL="171450" indent="-171450">
              <a:buFont typeface="Arial" panose="020B0604020202020204" pitchFamily="34" charset="0"/>
              <a:buChar char="•"/>
            </a:pPr>
            <a:r>
              <a:rPr lang="en-US" sz="1000" dirty="0">
                <a:solidFill>
                  <a:schemeClr val="bg1"/>
                </a:solidFill>
              </a:rPr>
              <a:t>Health inequalities further contribute to poor outcomes. People living in rural or low-income communities may face long waiting times, financial barriers and limited access to specialist services. In addition, cultural differences and language barriers can make it difficult for some individuals to receive care that is respectful of their beliefs and experiences. Addressing these inequalities requires more than improving clinical treatment; it also involves challenging stigma, increasing public awareness and ensuring that mental health services are accessible, inclusive and culturally responsive for everyone (World Health Organization, 2024; Hay et al., 2023).</a:t>
            </a:r>
          </a:p>
          <a:p>
            <a:pPr marL="171450" indent="-171450">
              <a:buFont typeface="Arial" panose="020B0604020202020204" pitchFamily="34" charset="0"/>
              <a:buChar char="•"/>
            </a:pPr>
            <a:endParaRPr lang="en-US" sz="1000" dirty="0">
              <a:solidFill>
                <a:schemeClr val="bg1"/>
              </a:solidFill>
            </a:endParaRPr>
          </a:p>
          <a:p>
            <a:pPr marL="171450" indent="-171450">
              <a:buFont typeface="Arial" panose="020B0604020202020204" pitchFamily="34" charset="0"/>
              <a:buChar char="•"/>
            </a:pPr>
            <a:r>
              <a:rPr lang="en-US" sz="1000" dirty="0">
                <a:solidFill>
                  <a:schemeClr val="bg1"/>
                </a:solidFill>
              </a:rPr>
              <a:t>Reducing stigma is essential because people are more likely to seek help and remain engaged in treatment when they feel respected, understood and supported. Creating a healthcare system that values diversity and promotes equality can improve both recovery outcomes and overall quality of life for individuals living with eating disorders.</a:t>
            </a:r>
          </a:p>
          <a:p>
            <a:endParaRPr lang="en-US" dirty="0"/>
          </a:p>
        </p:txBody>
      </p:sp>
      <p:sp>
        <p:nvSpPr>
          <p:cNvPr id="7" name="TextBox 6">
            <a:extLst>
              <a:ext uri="{FF2B5EF4-FFF2-40B4-BE49-F238E27FC236}">
                <a16:creationId xmlns:a16="http://schemas.microsoft.com/office/drawing/2014/main" id="{A3123469-A61B-4E45-FC65-3B4D70CC19B8}"/>
              </a:ext>
            </a:extLst>
          </p:cNvPr>
          <p:cNvSpPr txBox="1"/>
          <p:nvPr/>
        </p:nvSpPr>
        <p:spPr>
          <a:xfrm>
            <a:off x="7437120" y="1218331"/>
            <a:ext cx="4754880" cy="5909310"/>
          </a:xfrm>
          <a:prstGeom prst="rect">
            <a:avLst/>
          </a:prstGeom>
          <a:noFill/>
        </p:spPr>
        <p:txBody>
          <a:bodyPr wrap="square">
            <a:spAutoFit/>
          </a:bodyPr>
          <a:lstStyle/>
          <a:p>
            <a:pPr marL="171450" indent="-171450">
              <a:buFont typeface="Arial" panose="020B0604020202020204" pitchFamily="34" charset="0"/>
              <a:buChar char="•"/>
            </a:pPr>
            <a:r>
              <a:rPr lang="en-US" sz="1000" dirty="0"/>
              <a:t>Although significant pr</a:t>
            </a:r>
            <a:r>
              <a:rPr lang="en-US" sz="1000" dirty="0">
                <a:solidFill>
                  <a:schemeClr val="bg1"/>
                </a:solidFill>
              </a:rPr>
              <a:t>ogress has </a:t>
            </a:r>
            <a:r>
              <a:rPr lang="en-US" sz="1000" dirty="0"/>
              <a:t>been made in understanding and treating eating disor</a:t>
            </a:r>
            <a:r>
              <a:rPr lang="en-US" sz="1000" dirty="0">
                <a:solidFill>
                  <a:schemeClr val="bg1"/>
                </a:solidFill>
              </a:rPr>
              <a:t>ders, there is still </a:t>
            </a:r>
            <a:r>
              <a:rPr lang="en-US" sz="1000" dirty="0"/>
              <a:t>considerable work to do to improve outcomes for those </a:t>
            </a:r>
            <a:r>
              <a:rPr lang="en-US" sz="1000" dirty="0">
                <a:solidFill>
                  <a:schemeClr val="bg1"/>
                </a:solidFill>
              </a:rPr>
              <a:t>affected. Future ap</a:t>
            </a:r>
            <a:r>
              <a:rPr lang="en-US" sz="1000" dirty="0"/>
              <a:t>proaches should </a:t>
            </a:r>
            <a:r>
              <a:rPr lang="en-US" sz="1000" dirty="0" err="1"/>
              <a:t>prioritise</a:t>
            </a:r>
            <a:r>
              <a:rPr lang="en-US" sz="1000" dirty="0"/>
              <a:t> early intervention, as re</a:t>
            </a:r>
            <a:r>
              <a:rPr lang="en-US" sz="1000" dirty="0">
                <a:solidFill>
                  <a:schemeClr val="bg1"/>
                </a:solidFill>
              </a:rPr>
              <a:t>search</a:t>
            </a:r>
            <a:r>
              <a:rPr lang="en-US" sz="1000" dirty="0"/>
              <a:t> </a:t>
            </a:r>
            <a:r>
              <a:rPr lang="en-US" sz="1000" dirty="0">
                <a:solidFill>
                  <a:schemeClr val="bg1"/>
                </a:solidFill>
              </a:rPr>
              <a:t>consistently s</a:t>
            </a:r>
            <a:r>
              <a:rPr lang="en-US" sz="1000" dirty="0"/>
              <a:t>hows that prompt diagnosis and treatment are asso</a:t>
            </a:r>
            <a:r>
              <a:rPr lang="en-US" sz="1000" dirty="0">
                <a:solidFill>
                  <a:schemeClr val="bg1"/>
                </a:solidFill>
              </a:rPr>
              <a:t>ciated </a:t>
            </a:r>
            <a:r>
              <a:rPr lang="en-US" sz="1000" dirty="0"/>
              <a:t>with b</a:t>
            </a:r>
            <a:r>
              <a:rPr lang="en-US" sz="1000" dirty="0">
                <a:solidFill>
                  <a:schemeClr val="bg1"/>
                </a:solidFill>
              </a:rPr>
              <a:t>etter ph</a:t>
            </a:r>
            <a:r>
              <a:rPr lang="en-US" sz="1000" dirty="0"/>
              <a:t>ysical and psychological recovery. Increasing aware</a:t>
            </a:r>
            <a:r>
              <a:rPr lang="en-US" sz="1000" dirty="0">
                <a:solidFill>
                  <a:schemeClr val="bg1"/>
                </a:solidFill>
              </a:rPr>
              <a:t>ness </a:t>
            </a:r>
            <a:r>
              <a:rPr lang="en-US" sz="1000" dirty="0"/>
              <a:t>among healt</a:t>
            </a:r>
            <a:r>
              <a:rPr lang="en-US" sz="1000" dirty="0">
                <a:solidFill>
                  <a:schemeClr val="bg1"/>
                </a:solidFill>
              </a:rPr>
              <a:t>hcare</a:t>
            </a:r>
            <a:r>
              <a:rPr lang="en-US" sz="1000" dirty="0"/>
              <a:t> professionals, educators and the wider community </a:t>
            </a:r>
            <a:r>
              <a:rPr lang="en-US" sz="1000" dirty="0">
                <a:solidFill>
                  <a:schemeClr val="bg1"/>
                </a:solidFill>
              </a:rPr>
              <a:t>can</a:t>
            </a:r>
            <a:r>
              <a:rPr lang="en-US" sz="1000" dirty="0"/>
              <a:t> help individu</a:t>
            </a:r>
            <a:r>
              <a:rPr lang="en-US" sz="1000" dirty="0">
                <a:solidFill>
                  <a:schemeClr val="bg1"/>
                </a:solidFill>
              </a:rPr>
              <a:t>als a</a:t>
            </a:r>
            <a:r>
              <a:rPr lang="en-US" sz="1000" dirty="0"/>
              <a:t>ccess support before their condition becom</a:t>
            </a:r>
            <a:r>
              <a:rPr lang="en-US" sz="1000" dirty="0">
                <a:solidFill>
                  <a:schemeClr val="bg1"/>
                </a:solidFill>
              </a:rPr>
              <a:t>es </a:t>
            </a:r>
            <a:r>
              <a:rPr lang="en-US" sz="1000" dirty="0"/>
              <a:t>more severe (Tre</a:t>
            </a:r>
            <a:r>
              <a:rPr lang="en-US" sz="1000" dirty="0">
                <a:solidFill>
                  <a:schemeClr val="bg1"/>
                </a:solidFill>
              </a:rPr>
              <a:t>asu</a:t>
            </a:r>
            <a:r>
              <a:rPr lang="en-US" sz="1000" dirty="0"/>
              <a:t>re et al., 2020).</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Advances in te</a:t>
            </a:r>
            <a:r>
              <a:rPr lang="en-US" sz="1000" dirty="0">
                <a:solidFill>
                  <a:schemeClr val="bg1"/>
                </a:solidFill>
              </a:rPr>
              <a:t>chnolog</a:t>
            </a:r>
            <a:r>
              <a:rPr lang="en-US" sz="1000" dirty="0"/>
              <a:t>y are also cr</a:t>
            </a:r>
            <a:r>
              <a:rPr lang="en-US" sz="1000" dirty="0">
                <a:solidFill>
                  <a:schemeClr val="bg1"/>
                </a:solidFill>
              </a:rPr>
              <a:t>eating</a:t>
            </a:r>
            <a:r>
              <a:rPr lang="en-US" sz="1000" dirty="0"/>
              <a:t> </a:t>
            </a:r>
            <a:r>
              <a:rPr lang="en-US" sz="1000" dirty="0">
                <a:solidFill>
                  <a:schemeClr val="bg1"/>
                </a:solidFill>
              </a:rPr>
              <a:t>ne</a:t>
            </a:r>
            <a:r>
              <a:rPr lang="en-US" sz="1000" dirty="0"/>
              <a:t>w opportunities to improve care. Tele</a:t>
            </a:r>
            <a:r>
              <a:rPr lang="en-US" sz="1000" dirty="0">
                <a:solidFill>
                  <a:schemeClr val="bg1"/>
                </a:solidFill>
              </a:rPr>
              <a:t>health</a:t>
            </a:r>
            <a:r>
              <a:rPr lang="en-US" sz="1000" dirty="0"/>
              <a:t> </a:t>
            </a:r>
            <a:r>
              <a:rPr lang="en-US" sz="1000" dirty="0">
                <a:solidFill>
                  <a:schemeClr val="bg1"/>
                </a:solidFill>
              </a:rPr>
              <a:t>service</a:t>
            </a:r>
            <a:r>
              <a:rPr lang="en-US" sz="1000" dirty="0"/>
              <a:t>s, o</a:t>
            </a:r>
            <a:r>
              <a:rPr lang="en-US" sz="1000" dirty="0">
                <a:solidFill>
                  <a:schemeClr val="bg1"/>
                </a:solidFill>
              </a:rPr>
              <a:t>nlin</a:t>
            </a:r>
            <a:r>
              <a:rPr lang="en-US" sz="1000" dirty="0"/>
              <a:t>e p</a:t>
            </a:r>
            <a:r>
              <a:rPr lang="en-US" sz="1000" dirty="0">
                <a:solidFill>
                  <a:schemeClr val="bg1"/>
                </a:solidFill>
              </a:rPr>
              <a:t>sychologica</a:t>
            </a:r>
            <a:r>
              <a:rPr lang="en-US" sz="1000" dirty="0"/>
              <a:t>l therapies and digital support tools </a:t>
            </a:r>
            <a:r>
              <a:rPr lang="en-US" sz="1000" dirty="0">
                <a:solidFill>
                  <a:schemeClr val="bg1"/>
                </a:solidFill>
              </a:rPr>
              <a:t>have</a:t>
            </a:r>
            <a:r>
              <a:rPr lang="en-US" sz="1000" dirty="0"/>
              <a:t> increased access to </a:t>
            </a:r>
            <a:r>
              <a:rPr lang="en-US" sz="1000" dirty="0">
                <a:solidFill>
                  <a:schemeClr val="bg1"/>
                </a:solidFill>
              </a:rPr>
              <a:t>treat</a:t>
            </a:r>
            <a:r>
              <a:rPr lang="en-US" sz="1000" dirty="0"/>
              <a:t>ment, particularly for people living in rural or remote ar</a:t>
            </a:r>
            <a:r>
              <a:rPr lang="en-US" sz="1000" dirty="0">
                <a:solidFill>
                  <a:schemeClr val="bg1"/>
                </a:solidFill>
              </a:rPr>
              <a:t>eas</a:t>
            </a:r>
            <a:r>
              <a:rPr lang="en-US" sz="1000" dirty="0"/>
              <a:t> where specialist services may be limited. However, these approach</a:t>
            </a:r>
            <a:r>
              <a:rPr lang="en-US" sz="1000" dirty="0">
                <a:solidFill>
                  <a:schemeClr val="bg1"/>
                </a:solidFill>
              </a:rPr>
              <a:t>es</a:t>
            </a:r>
            <a:r>
              <a:rPr lang="en-US" sz="1000" dirty="0"/>
              <a:t> </a:t>
            </a:r>
            <a:r>
              <a:rPr lang="en-US" sz="1000" dirty="0">
                <a:solidFill>
                  <a:schemeClr val="bg1"/>
                </a:solidFill>
              </a:rPr>
              <a:t>sh</a:t>
            </a:r>
            <a:r>
              <a:rPr lang="en-US" sz="1000" dirty="0"/>
              <a:t>ould complement, rather than replace, face-to-face care, as building a </a:t>
            </a:r>
            <a:r>
              <a:rPr lang="en-US" sz="1000" dirty="0">
                <a:solidFill>
                  <a:schemeClr val="bg1"/>
                </a:solidFill>
              </a:rPr>
              <a:t>trustin</a:t>
            </a:r>
            <a:r>
              <a:rPr lang="en-US" sz="1000" dirty="0"/>
              <a:t>g therapeutic relationship remains an important part of recovery (Hay et al., 2023).</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Looking ahead, reducing stigma and addressing inequalities should remain key priorities. Mental health services need to become more inclusive by </a:t>
            </a:r>
            <a:r>
              <a:rPr lang="en-US" sz="1000" dirty="0" err="1"/>
              <a:t>recognising</a:t>
            </a:r>
            <a:r>
              <a:rPr lang="en-US" sz="1000" dirty="0"/>
              <a:t> that eating disorders affect people of all genders, ages, body sizes and cultural backgrounds. Continued investment in specialist services, workforce training and public education will help ensure that everyone has equal access to timely, evidence-based care. Ultimately, improving recovery outcomes requires not only effective clinical treatment but also a society that understands eating disorders as serious mental health conditions rather than personal choices or failures (World Health Organization, 2024).</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In conclusion, eating disorders are complex illnesses influenced by biological, psychological, social and cultural factors. While treatment has evolved from a narrow focus on physical symptoms to more holistic, person-</a:t>
            </a:r>
            <a:r>
              <a:rPr lang="en-US" sz="1000" dirty="0" err="1"/>
              <a:t>centred</a:t>
            </a:r>
            <a:r>
              <a:rPr lang="en-US" sz="1000" dirty="0"/>
              <a:t> care, ongoing challenges such as stigma, unequal access to services and misconceptions continue to affect recovery. Addressing these issues through evidence-based practice, policy improvements and greater public awareness is essential to support long-term recovery and improve the quality of life for individuals living with eating disorders.</a:t>
            </a:r>
          </a:p>
          <a:p>
            <a:endParaRPr lang="en-US" dirty="0"/>
          </a:p>
        </p:txBody>
      </p:sp>
      <p:sp>
        <p:nvSpPr>
          <p:cNvPr id="9" name="TextBox 8">
            <a:extLst>
              <a:ext uri="{FF2B5EF4-FFF2-40B4-BE49-F238E27FC236}">
                <a16:creationId xmlns:a16="http://schemas.microsoft.com/office/drawing/2014/main" id="{36AFFA5F-3F1B-D147-527B-AF2BB324CB8F}"/>
              </a:ext>
            </a:extLst>
          </p:cNvPr>
          <p:cNvSpPr txBox="1"/>
          <p:nvPr/>
        </p:nvSpPr>
        <p:spPr>
          <a:xfrm>
            <a:off x="457580" y="130409"/>
            <a:ext cx="4306443" cy="369332"/>
          </a:xfrm>
          <a:prstGeom prst="rect">
            <a:avLst/>
          </a:prstGeom>
          <a:noFill/>
        </p:spPr>
        <p:txBody>
          <a:bodyPr wrap="square">
            <a:spAutoFit/>
          </a:bodyPr>
          <a:lstStyle/>
          <a:p>
            <a:r>
              <a:rPr lang="en-US" dirty="0">
                <a:solidFill>
                  <a:schemeClr val="bg1"/>
                </a:solidFill>
              </a:rPr>
              <a:t>Stigma, Discrimination and Inequality.</a:t>
            </a:r>
          </a:p>
        </p:txBody>
      </p:sp>
      <p:sp>
        <p:nvSpPr>
          <p:cNvPr id="11" name="TextBox 10">
            <a:extLst>
              <a:ext uri="{FF2B5EF4-FFF2-40B4-BE49-F238E27FC236}">
                <a16:creationId xmlns:a16="http://schemas.microsoft.com/office/drawing/2014/main" id="{CD906120-1805-C3A7-5F94-20BB31A1525A}"/>
              </a:ext>
            </a:extLst>
          </p:cNvPr>
          <p:cNvSpPr txBox="1"/>
          <p:nvPr/>
        </p:nvSpPr>
        <p:spPr>
          <a:xfrm>
            <a:off x="8005190" y="848999"/>
            <a:ext cx="3872865" cy="369332"/>
          </a:xfrm>
          <a:prstGeom prst="rect">
            <a:avLst/>
          </a:prstGeom>
          <a:noFill/>
        </p:spPr>
        <p:txBody>
          <a:bodyPr wrap="square">
            <a:spAutoFit/>
          </a:bodyPr>
          <a:lstStyle/>
          <a:p>
            <a:r>
              <a:rPr lang="en-US" dirty="0"/>
              <a:t>Future Directions and Conclusion.</a:t>
            </a:r>
          </a:p>
        </p:txBody>
      </p:sp>
    </p:spTree>
    <p:extLst>
      <p:ext uri="{BB962C8B-B14F-4D97-AF65-F5344CB8AC3E}">
        <p14:creationId xmlns:p14="http://schemas.microsoft.com/office/powerpoint/2010/main" val="808561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B8B7F-B3CB-F128-CEC4-813300E59497}"/>
              </a:ext>
            </a:extLst>
          </p:cNvPr>
          <p:cNvSpPr>
            <a:spLocks noGrp="1"/>
          </p:cNvSpPr>
          <p:nvPr>
            <p:ph type="title"/>
          </p:nvPr>
        </p:nvSpPr>
        <p:spPr>
          <a:xfrm>
            <a:off x="295656" y="262952"/>
            <a:ext cx="3084576" cy="547688"/>
          </a:xfrm>
        </p:spPr>
        <p:txBody>
          <a:bodyPr>
            <a:normAutofit fontScale="90000"/>
          </a:bodyPr>
          <a:lstStyle/>
          <a:p>
            <a:r>
              <a:rPr lang="en-US" dirty="0"/>
              <a:t>References:</a:t>
            </a:r>
          </a:p>
        </p:txBody>
      </p:sp>
      <p:sp>
        <p:nvSpPr>
          <p:cNvPr id="3" name="Content Placeholder 2">
            <a:extLst>
              <a:ext uri="{FF2B5EF4-FFF2-40B4-BE49-F238E27FC236}">
                <a16:creationId xmlns:a16="http://schemas.microsoft.com/office/drawing/2014/main" id="{B12902AE-5900-E376-02B5-DDCF5D2E92F0}"/>
              </a:ext>
            </a:extLst>
          </p:cNvPr>
          <p:cNvSpPr>
            <a:spLocks noGrp="1"/>
          </p:cNvSpPr>
          <p:nvPr>
            <p:ph idx="1"/>
          </p:nvPr>
        </p:nvSpPr>
        <p:spPr>
          <a:xfrm>
            <a:off x="246888" y="816608"/>
            <a:ext cx="11698224" cy="5718176"/>
          </a:xfrm>
        </p:spPr>
        <p:txBody>
          <a:bodyPr>
            <a:noAutofit/>
          </a:bodyPr>
          <a:lstStyle/>
          <a:p>
            <a:r>
              <a:rPr lang="en-US" sz="1200" dirty="0"/>
              <a:t>Ali, K., Farrer, L., Fassnacht, D.B., Gulliver, A., Bauer, S. and Griffiths, K.M. (2017) ‘Perceived barriers and facilitators towards help-seeking for eating disorders: A systematic review’, International Journal of Eating Disorders, 50(1), pp. 9–21.</a:t>
            </a:r>
          </a:p>
          <a:p>
            <a:endParaRPr lang="en-US" sz="1200" dirty="0"/>
          </a:p>
          <a:p>
            <a:r>
              <a:rPr lang="en-US" sz="1200" dirty="0"/>
              <a:t>American Psychiatric Association (2023) Practice Guideline for the Treatment of Patients with Eating Disorders. 4th </a:t>
            </a:r>
            <a:r>
              <a:rPr lang="en-US" sz="1200" dirty="0" err="1"/>
              <a:t>edn</a:t>
            </a:r>
            <a:r>
              <a:rPr lang="en-US" sz="1200" dirty="0"/>
              <a:t>. Washington, DC: American Psychiatric Association.</a:t>
            </a:r>
          </a:p>
          <a:p>
            <a:endParaRPr lang="en-US" sz="1200" dirty="0"/>
          </a:p>
          <a:p>
            <a:r>
              <a:rPr lang="en-US" sz="1200" dirty="0"/>
              <a:t>Bruch, H. (1973) Eating Disorders: Obesity, Anorexia Nervosa, and the Person Within. New York: Basic Books.</a:t>
            </a:r>
          </a:p>
          <a:p>
            <a:endParaRPr lang="en-US" sz="1200" dirty="0"/>
          </a:p>
          <a:p>
            <a:r>
              <a:rPr lang="en-US" sz="1200" dirty="0"/>
              <a:t>Hay, P., </a:t>
            </a:r>
            <a:r>
              <a:rPr lang="en-US" sz="1200" dirty="0" err="1"/>
              <a:t>Touyz</a:t>
            </a:r>
            <a:r>
              <a:rPr lang="en-US" sz="1200" dirty="0"/>
              <a:t>, S. and Sud, R. (2023) ‘Treatment for eating disorders: A review of evidence and future directions’, The Lancet, 402(10403), pp. 849–861.</a:t>
            </a:r>
          </a:p>
          <a:p>
            <a:endParaRPr lang="en-US" sz="1200" dirty="0"/>
          </a:p>
          <a:p>
            <a:r>
              <a:rPr lang="en-US" sz="1200" dirty="0" err="1"/>
              <a:t>Jebeile</a:t>
            </a:r>
            <a:r>
              <a:rPr lang="en-US" sz="1200" dirty="0"/>
              <a:t>, H., Lister, N.B., Baur, L.A., Garnett, S.P. and Paxton, S.J. (2021) ‘Social media, body image and eating disorder risk’, Current Opinion in Pediatrics, 33(4), pp. 448–453.</a:t>
            </a:r>
          </a:p>
          <a:p>
            <a:endParaRPr lang="en-US" sz="1200" dirty="0"/>
          </a:p>
          <a:p>
            <a:r>
              <a:rPr lang="en-US" sz="1200" dirty="0"/>
              <a:t>Keel, P.K. and Forney, K.J. (2013) ‘Psychosocial risk factors for eating disorders’, International Journal of Eating Disorders, 46(5), pp. 433–439.</a:t>
            </a:r>
          </a:p>
          <a:p>
            <a:endParaRPr lang="en-US" sz="1200" dirty="0"/>
          </a:p>
          <a:p>
            <a:r>
              <a:rPr lang="en-US" sz="1200" dirty="0" err="1"/>
              <a:t>Lasègue</a:t>
            </a:r>
            <a:r>
              <a:rPr lang="en-US" sz="1200" dirty="0"/>
              <a:t>, C. (1873) ‘On hysterical anorexia’, Medical Times and Gazette, 2, pp. 265–266.</a:t>
            </a:r>
          </a:p>
          <a:p>
            <a:endParaRPr lang="en-US" sz="1200" dirty="0"/>
          </a:p>
          <a:p>
            <a:r>
              <a:rPr lang="en-US" sz="1200" dirty="0"/>
              <a:t>National Institute for Health and Care Excellence (NICE) (2020) Eating disorders: Recognition and treatment (NG69). London: NICE.</a:t>
            </a:r>
          </a:p>
          <a:p>
            <a:endParaRPr lang="en-US" sz="1200" dirty="0"/>
          </a:p>
          <a:p>
            <a:r>
              <a:rPr lang="en-US" sz="1200" dirty="0"/>
              <a:t>Treasure, J., Duarte, T.A. and Schmidt, U. (2020) ‘Eating disorders’, The Lancet, 395(10227), pp. 899–911.</a:t>
            </a:r>
          </a:p>
          <a:p>
            <a:endParaRPr lang="en-US" sz="1200" dirty="0"/>
          </a:p>
          <a:p>
            <a:r>
              <a:rPr lang="en-US" sz="1200" dirty="0"/>
              <a:t>World Health Organization (2024) International Classification of Diseases 11th Revision (ICD-11): Feeding or Eating Disorders. Geneva: World Health Organization.</a:t>
            </a:r>
          </a:p>
        </p:txBody>
      </p:sp>
    </p:spTree>
    <p:extLst>
      <p:ext uri="{BB962C8B-B14F-4D97-AF65-F5344CB8AC3E}">
        <p14:creationId xmlns:p14="http://schemas.microsoft.com/office/powerpoint/2010/main" val="2790873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TM03090434[[fn=Wood Type]]</Template>
  <TotalTime>37</TotalTime>
  <Words>2145</Words>
  <Application>Microsoft Office PowerPoint</Application>
  <PresentationFormat>Widescreen</PresentationFormat>
  <Paragraphs>62</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Rockwell</vt:lpstr>
      <vt:lpstr>Rockwell Condensed</vt:lpstr>
      <vt:lpstr>Wingdings</vt:lpstr>
      <vt:lpstr>Wood Type</vt:lpstr>
      <vt:lpstr>Eating Disorders: A Critical Examination of Historical and Contemporary Treatment, Provision of Care, and the Influence of Social, Cultural and Political Contexts</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Francesca Georgiana Florescu (2332791)</dc:creator>
  <cp:lastModifiedBy>Francesca Georgiana Florescu (2332791)</cp:lastModifiedBy>
  <cp:revision>1</cp:revision>
  <dcterms:created xsi:type="dcterms:W3CDTF">2026-07-02T23:34:14Z</dcterms:created>
  <dcterms:modified xsi:type="dcterms:W3CDTF">2026-07-03T00:11:36Z</dcterms:modified>
</cp:coreProperties>
</file>