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7" r:id="rId1"/>
  </p:sldMasterIdLst>
  <p:notesMasterIdLst>
    <p:notesMasterId r:id="rId16"/>
  </p:notesMasterIdLst>
  <p:sldIdLst>
    <p:sldId id="256" r:id="rId2"/>
    <p:sldId id="257" r:id="rId3"/>
    <p:sldId id="258" r:id="rId4"/>
    <p:sldId id="267" r:id="rId5"/>
    <p:sldId id="269" r:id="rId6"/>
    <p:sldId id="268" r:id="rId7"/>
    <p:sldId id="266" r:id="rId8"/>
    <p:sldId id="265" r:id="rId9"/>
    <p:sldId id="264" r:id="rId10"/>
    <p:sldId id="263" r:id="rId11"/>
    <p:sldId id="262" r:id="rId12"/>
    <p:sldId id="261" r:id="rId13"/>
    <p:sldId id="260" r:id="rId14"/>
    <p:sldId id="25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3610" autoAdjust="0"/>
  </p:normalViewPr>
  <p:slideViewPr>
    <p:cSldViewPr snapToGrid="0">
      <p:cViewPr varScale="1">
        <p:scale>
          <a:sx n="72" d="100"/>
          <a:sy n="72" d="100"/>
        </p:scale>
        <p:origin x="110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E98D01-D227-4288-B6FA-9187F49D5E10}" type="datetimeFigureOut">
              <a:rPr lang="en-IN" smtClean="0"/>
              <a:t>12-11-2023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1BC91F-C2FE-47B3-8376-64EF2B15D5F1}" type="slidenum">
              <a:rPr lang="en-IN" smtClean="0"/>
              <a:t>‹#›</a:t>
            </a:fld>
            <a:endParaRPr lang="en-IN"/>
          </a:p>
        </p:txBody>
      </p:sp>
    </p:spTree>
    <p:extLst>
      <p:ext uri="{BB962C8B-B14F-4D97-AF65-F5344CB8AC3E}">
        <p14:creationId xmlns:p14="http://schemas.microsoft.com/office/powerpoint/2010/main" val="4016483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Arial" panose="020B0604020202020204" pitchFamily="34" charset="0"/>
              </a:rPr>
              <a:t>The presentation aims to portray, the employee engagement model, principles, types, importance, benefits, and examples of the employee engagement model in the hotel industry. </a:t>
            </a:r>
            <a:r>
              <a:rPr lang="en-GB" sz="1200" kern="1200" dirty="0">
                <a:solidFill>
                  <a:srgbClr val="FF0000"/>
                </a:solidFill>
                <a:effectLst/>
                <a:latin typeface="+mn-lt"/>
                <a:ea typeface="+mn-ea"/>
                <a:cs typeface="+mn-cs"/>
              </a:rPr>
              <a:t>Along with the benefits of employee engagement in the work culture of </a:t>
            </a:r>
            <a:r>
              <a:rPr lang="en-GB" sz="1200" kern="1200" dirty="0" err="1">
                <a:solidFill>
                  <a:srgbClr val="FF0000"/>
                </a:solidFill>
                <a:effectLst/>
                <a:latin typeface="+mn-lt"/>
                <a:ea typeface="+mn-ea"/>
                <a:cs typeface="+mn-cs"/>
              </a:rPr>
              <a:t>Hiton</a:t>
            </a:r>
            <a:r>
              <a:rPr lang="en-GB" sz="1200" kern="1200" dirty="0">
                <a:solidFill>
                  <a:srgbClr val="FF0000"/>
                </a:solidFill>
                <a:effectLst/>
                <a:latin typeface="+mn-lt"/>
                <a:ea typeface="+mn-ea"/>
                <a:cs typeface="+mn-cs"/>
              </a:rPr>
              <a:t> Hotel</a:t>
            </a:r>
            <a:r>
              <a:rPr lang="en-GB" sz="1200" kern="1200" dirty="0">
                <a:solidFill>
                  <a:schemeClr val="tx1"/>
                </a:solidFill>
                <a:effectLst/>
                <a:latin typeface="+mn-lt"/>
                <a:ea typeface="+mn-ea"/>
                <a:cs typeface="+mn-cs"/>
              </a:rPr>
              <a:t>. </a:t>
            </a:r>
            <a:r>
              <a:rPr lang="en-GB" sz="1800" dirty="0">
                <a:effectLst/>
                <a:latin typeface="Arial" panose="020B0604020202020204" pitchFamily="34" charset="0"/>
                <a:ea typeface="Arial" panose="020B0604020202020204" pitchFamily="34" charset="0"/>
              </a:rPr>
              <a:t>In an organisation, it is very important for the management team to keep the relationship between the employees. The Employee Engagement model is a framework which purposely serves to improve the organisational culture such as work culture, productivity, relationships between the employees and many more. The framework outlines the factors to engage the people with different tasks which helps to keep them motivated for work and feel more valued and respected in their workspace.</a:t>
            </a: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3</a:t>
            </a:fld>
            <a:endParaRPr lang="en-IN"/>
          </a:p>
        </p:txBody>
      </p:sp>
    </p:spTree>
    <p:extLst>
      <p:ext uri="{BB962C8B-B14F-4D97-AF65-F5344CB8AC3E}">
        <p14:creationId xmlns:p14="http://schemas.microsoft.com/office/powerpoint/2010/main" val="8976831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Arial" panose="020B0604020202020204" pitchFamily="34" charset="0"/>
                <a:ea typeface="Arial" panose="020B0604020202020204" pitchFamily="34" charset="0"/>
              </a:rPr>
              <a:t>The Employee engagement model is a framework, which helps the organisation to maintain a healthy work culture. In the organisation, it is very important to maintain some ethics and morals in the workplace (Bridger, 2018). Employees are the main assets of the company, and by maintaining employee engagement, the company can increase the overall result. It helps to provide several facilities to the employees such as making them happy and motivated for work. Employees get a subtle experience where they are respected and valued. By maintaining the employee engagement model, a company can develop their organisational culture, and increase the work ethics among the employees. </a:t>
            </a:r>
            <a:r>
              <a:rPr lang="en-GB" sz="1200" kern="1200" dirty="0">
                <a:solidFill>
                  <a:schemeClr val="tx1"/>
                </a:solidFill>
                <a:effectLst/>
                <a:latin typeface="+mn-lt"/>
                <a:ea typeface="+mn-ea"/>
                <a:cs typeface="+mn-cs"/>
              </a:rPr>
              <a:t>and increase the work ethics among the employees.</a:t>
            </a: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4</a:t>
            </a:fld>
            <a:endParaRPr lang="en-IN"/>
          </a:p>
        </p:txBody>
      </p:sp>
    </p:spTree>
    <p:extLst>
      <p:ext uri="{BB962C8B-B14F-4D97-AF65-F5344CB8AC3E}">
        <p14:creationId xmlns:p14="http://schemas.microsoft.com/office/powerpoint/2010/main" val="783100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rPr>
              <a:t>Maintaining a work ethic is one of the important parts of making a business. There are several types of principles of the employee engagement model according to the scenario of the company. There are major 4 principles of the employee engagement model such as physical, cognitive and emotional (Cottrell, 2019). The main principle of the employee engagement model is to maintain the work culture which involves behaviour, emotion and relationship. Employers are always hungry for motivation and energy. It helps to make the overall result of the company better than expected. It creates a connection between the employees and serves specific needs. </a:t>
            </a:r>
            <a:r>
              <a:rPr lang="en-GB" sz="1200" kern="1200" dirty="0">
                <a:solidFill>
                  <a:schemeClr val="tx1"/>
                </a:solidFill>
                <a:effectLst/>
                <a:latin typeface="+mn-lt"/>
                <a:ea typeface="+mn-ea"/>
                <a:cs typeface="+mn-cs"/>
              </a:rPr>
              <a:t>In Hilton Croydon, it creates a connection between the employees and serves specific needs. In Hilton Croydon, by using the engagement model, the management authorities can maintain the work culture in the organisational culture.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IN" sz="1800" dirty="0">
              <a:effectLst/>
              <a:latin typeface="Arial" panose="020B0604020202020204" pitchFamily="34" charset="0"/>
              <a:ea typeface="Arial" panose="020B0604020202020204" pitchFamily="34" charset="0"/>
            </a:endParaRPr>
          </a:p>
          <a:p>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5</a:t>
            </a:fld>
            <a:endParaRPr lang="en-IN"/>
          </a:p>
        </p:txBody>
      </p:sp>
    </p:spTree>
    <p:extLst>
      <p:ext uri="{BB962C8B-B14F-4D97-AF65-F5344CB8AC3E}">
        <p14:creationId xmlns:p14="http://schemas.microsoft.com/office/powerpoint/2010/main" val="1582951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Apart from those factors, the employee engagement model has some other principles such as it helps to closely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the capabilities of each employee by studying their mental, physical, emotional and spiritual state the employee engagement model helps to make specific strategies according to the needs of the employees and make a healthy interaction between them (Quick, 2020). The employee engagement model refers to the employee’s emotion of work. It helps them to show how much concern the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has about their employees. It helps to increase the </a:t>
            </a:r>
            <a:r>
              <a:rPr lang="en-US" sz="1200" b="0" i="0" u="none" strike="noStrike" kern="1200" dirty="0" err="1">
                <a:solidFill>
                  <a:schemeClr val="tx1"/>
                </a:solidFill>
                <a:effectLst/>
                <a:latin typeface="+mn-lt"/>
                <a:ea typeface="+mn-ea"/>
                <a:cs typeface="+mn-cs"/>
              </a:rPr>
              <a:t>organisation's</a:t>
            </a:r>
            <a:r>
              <a:rPr lang="en-US" sz="1200" b="0" i="0" u="none" strike="noStrike" kern="1200" dirty="0">
                <a:solidFill>
                  <a:schemeClr val="tx1"/>
                </a:solidFill>
                <a:effectLst/>
                <a:latin typeface="+mn-lt"/>
                <a:ea typeface="+mn-ea"/>
                <a:cs typeface="+mn-cs"/>
              </a:rPr>
              <a:t> performance and helps the employees to feel engaged in the work.  In Hilton Croydon, by using the engagement model, the management authorities can maintain the work culture in the </a:t>
            </a:r>
            <a:r>
              <a:rPr lang="en-US" sz="1200" b="0" i="0" u="none" strike="noStrike" kern="1200" dirty="0" err="1">
                <a:solidFill>
                  <a:schemeClr val="tx1"/>
                </a:solidFill>
                <a:effectLst/>
                <a:latin typeface="+mn-lt"/>
                <a:ea typeface="+mn-ea"/>
                <a:cs typeface="+mn-cs"/>
              </a:rPr>
              <a:t>organisational</a:t>
            </a:r>
            <a:r>
              <a:rPr lang="en-US" sz="1200" b="0" i="0" u="none" strike="noStrike" kern="1200" dirty="0">
                <a:solidFill>
                  <a:schemeClr val="tx1"/>
                </a:solidFill>
                <a:effectLst/>
                <a:latin typeface="+mn-lt"/>
                <a:ea typeface="+mn-ea"/>
                <a:cs typeface="+mn-cs"/>
              </a:rPr>
              <a:t> culture. The model will help to manage the work in housekeeping cleaning significantly. It will be used in to work with full potential and by maintaining emotional intelligence in work.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6</a:t>
            </a:fld>
            <a:endParaRPr lang="en-IN"/>
          </a:p>
        </p:txBody>
      </p:sp>
    </p:spTree>
    <p:extLst>
      <p:ext uri="{BB962C8B-B14F-4D97-AF65-F5344CB8AC3E}">
        <p14:creationId xmlns:p14="http://schemas.microsoft.com/office/powerpoint/2010/main" val="3451910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Employee engagement is a blueprint for the productivity of the company. There are several types of employee engagement models which is used by companies to maintain their workforce. There are 3 major and most used employee models which help to make a better </a:t>
            </a:r>
            <a:r>
              <a:rPr lang="en-US" sz="1200" b="0" i="0" u="none" strike="noStrike" kern="1200" dirty="0" err="1">
                <a:solidFill>
                  <a:schemeClr val="tx1"/>
                </a:solidFill>
                <a:effectLst/>
                <a:latin typeface="+mn-lt"/>
                <a:ea typeface="+mn-ea"/>
                <a:cs typeface="+mn-cs"/>
              </a:rPr>
              <a:t>organisational</a:t>
            </a:r>
            <a:r>
              <a:rPr lang="en-US" sz="1200" b="0" i="0" u="none" strike="noStrike" kern="1200" dirty="0">
                <a:solidFill>
                  <a:schemeClr val="tx1"/>
                </a:solidFill>
                <a:effectLst/>
                <a:latin typeface="+mn-lt"/>
                <a:ea typeface="+mn-ea"/>
                <a:cs typeface="+mn-cs"/>
              </a:rPr>
              <a:t> culture such as the Zinger model, the Deloitte Model, and the AON Hewitt Model (</a:t>
            </a:r>
            <a:r>
              <a:rPr lang="en-US" sz="1200" b="0" i="0" u="none" strike="noStrike" kern="1200" dirty="0" err="1">
                <a:solidFill>
                  <a:schemeClr val="tx1"/>
                </a:solidFill>
                <a:effectLst/>
                <a:latin typeface="+mn-lt"/>
                <a:ea typeface="+mn-ea"/>
                <a:cs typeface="+mn-cs"/>
              </a:rPr>
              <a:t>Ramakumar</a:t>
            </a:r>
            <a:r>
              <a:rPr lang="en-US" sz="1200" b="0" i="0" u="none" strike="noStrike" kern="1200" dirty="0">
                <a:solidFill>
                  <a:schemeClr val="tx1"/>
                </a:solidFill>
                <a:effectLst/>
                <a:latin typeface="+mn-lt"/>
                <a:ea typeface="+mn-ea"/>
                <a:cs typeface="+mn-cs"/>
              </a:rPr>
              <a:t>, 2021). The Zinger model of employee engagement refers to understanding and making strategies according to the employee's needs. The Deloitte Model helps to engage the employees by holding several cultural events and challenging them to participate. AON Hewitt Model refers to the factors which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the relationship between the engagement drivers and create specific strategic plans for engagement. It helps an individual to make relevant strategies while working in the hospitality industry in a very efficient manner.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7</a:t>
            </a:fld>
            <a:endParaRPr lang="en-IN"/>
          </a:p>
        </p:txBody>
      </p:sp>
    </p:spTree>
    <p:extLst>
      <p:ext uri="{BB962C8B-B14F-4D97-AF65-F5344CB8AC3E}">
        <p14:creationId xmlns:p14="http://schemas.microsoft.com/office/powerpoint/2010/main" val="1640698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Employee engagement is one of the important parts of a business because the overall performance is based on this. The employee engagement model is helpful because it creates several types of effective strategies to make a better work culture. Different types of employee engagement models have different needs in the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a:t>
            </a:r>
            <a:r>
              <a:rPr lang="en-US" sz="1200" b="0" i="0" u="none" strike="noStrike" kern="1200" dirty="0" err="1">
                <a:solidFill>
                  <a:schemeClr val="tx1"/>
                </a:solidFill>
                <a:effectLst/>
                <a:latin typeface="+mn-lt"/>
                <a:ea typeface="+mn-ea"/>
                <a:cs typeface="+mn-cs"/>
              </a:rPr>
              <a:t>Rasool</a:t>
            </a:r>
            <a:r>
              <a:rPr lang="en-US" sz="1200" b="0" i="0" u="none" strike="noStrike" kern="1200" dirty="0">
                <a:solidFill>
                  <a:schemeClr val="tx1"/>
                </a:solidFill>
                <a:effectLst/>
                <a:latin typeface="+mn-lt"/>
                <a:ea typeface="+mn-ea"/>
                <a:cs typeface="+mn-cs"/>
              </a:rPr>
              <a:t>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2021). There are several aspects which can be resolved by the use of an employee engagement model, such as it makes a better workplace reduces staff turnover, increases productivity makes good relationships between the employees and makes a better workplace. In the hotel and hospitality industry, it also helps to build effective communication and relationships between employees. The engagement model will help an individual to grow and it is used to manage the workforce and people effectively.</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8</a:t>
            </a:fld>
            <a:endParaRPr lang="en-IN"/>
          </a:p>
        </p:txBody>
      </p:sp>
    </p:spTree>
    <p:extLst>
      <p:ext uri="{BB962C8B-B14F-4D97-AF65-F5344CB8AC3E}">
        <p14:creationId xmlns:p14="http://schemas.microsoft.com/office/powerpoint/2010/main" val="420951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There are several benefits of the employee engagement model in the whole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By using the employee engagement model, an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can </a:t>
            </a:r>
            <a:r>
              <a:rPr lang="en-US" sz="1200" b="0" i="0" u="none" strike="noStrike" kern="1200" dirty="0" err="1">
                <a:solidFill>
                  <a:schemeClr val="tx1"/>
                </a:solidFill>
                <a:effectLst/>
                <a:latin typeface="+mn-lt"/>
                <a:ea typeface="+mn-ea"/>
                <a:cs typeface="+mn-cs"/>
              </a:rPr>
              <a:t>analyse</a:t>
            </a:r>
            <a:r>
              <a:rPr lang="en-US" sz="1200" b="0" i="0" u="none" strike="noStrike" kern="1200" dirty="0">
                <a:solidFill>
                  <a:schemeClr val="tx1"/>
                </a:solidFill>
                <a:effectLst/>
                <a:latin typeface="+mn-lt"/>
                <a:ea typeface="+mn-ea"/>
                <a:cs typeface="+mn-cs"/>
              </a:rPr>
              <a:t> the potential of the employee and the workforce, and it also identifies the problems. The major benefit of using the employee engagement model is that it helps to boost motivation among the employees and increase overall motivation (</a:t>
            </a:r>
            <a:r>
              <a:rPr lang="en-US" sz="1200" b="0" i="0" u="none" strike="noStrike" kern="1200" dirty="0" err="1">
                <a:solidFill>
                  <a:schemeClr val="tx1"/>
                </a:solidFill>
                <a:effectLst/>
                <a:latin typeface="+mn-lt"/>
                <a:ea typeface="+mn-ea"/>
                <a:cs typeface="+mn-cs"/>
              </a:rPr>
              <a:t>Riyanto</a:t>
            </a:r>
            <a:r>
              <a:rPr lang="en-US" sz="1200" b="0" i="0" u="none" strike="noStrike" kern="1200" dirty="0">
                <a:solidFill>
                  <a:schemeClr val="tx1"/>
                </a:solidFill>
                <a:effectLst/>
                <a:latin typeface="+mn-lt"/>
                <a:ea typeface="+mn-ea"/>
                <a:cs typeface="+mn-cs"/>
              </a:rPr>
              <a:t>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2021). It creates a healthy work culture in the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It helps to create better employee safety and lower employee turnover. By maintaining a better workspace for the employees, they can work freely and provide a great service to the market, which will help to create customer satisfaction. In the Hilton Hotel, Croydon, during the work tenure of the housekeeping group, every team member is introduced to their other members and maintains an effective work environment to gain understanding among the employees.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9</a:t>
            </a:fld>
            <a:endParaRPr lang="en-IN"/>
          </a:p>
        </p:txBody>
      </p:sp>
    </p:spTree>
    <p:extLst>
      <p:ext uri="{BB962C8B-B14F-4D97-AF65-F5344CB8AC3E}">
        <p14:creationId xmlns:p14="http://schemas.microsoft.com/office/powerpoint/2010/main" val="11468393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There are several examples of employment Engagement models in different business scenarios. Several strategies will help them to input this model into the management team of the company. In hospitality, maintaining a good work culture always helps to increase the number of customers. This strategy includes training the staff, using transparent communication between them and using different types of hospitality technology. At different levels of the Hilton Hotel, it is more important to maintain effective relationships between the employees. Attending to train the employees to gain their skills helps them to create a successful work culture and providing them with a transparent space for communication helps them to express their feelings without any hesitation (</a:t>
            </a:r>
            <a:r>
              <a:rPr lang="en-US" sz="1200" b="0" i="0" u="none" strike="noStrike" kern="1200" dirty="0" err="1">
                <a:solidFill>
                  <a:schemeClr val="tx1"/>
                </a:solidFill>
                <a:effectLst/>
                <a:latin typeface="+mn-lt"/>
                <a:ea typeface="+mn-ea"/>
                <a:cs typeface="+mn-cs"/>
              </a:rPr>
              <a:t>Turesky</a:t>
            </a:r>
            <a:r>
              <a:rPr lang="en-US" sz="1200" b="0" i="0" u="none" strike="noStrike" kern="1200" dirty="0">
                <a:solidFill>
                  <a:schemeClr val="tx1"/>
                </a:solidFill>
                <a:effectLst/>
                <a:latin typeface="+mn-lt"/>
                <a:ea typeface="+mn-ea"/>
                <a:cs typeface="+mn-cs"/>
              </a:rPr>
              <a:t> </a:t>
            </a:r>
            <a:r>
              <a:rPr lang="en-US" sz="1200" b="0" i="1" u="none" strike="noStrike" kern="1200" dirty="0">
                <a:solidFill>
                  <a:schemeClr val="tx1"/>
                </a:solidFill>
                <a:effectLst/>
                <a:latin typeface="+mn-lt"/>
                <a:ea typeface="+mn-ea"/>
                <a:cs typeface="+mn-cs"/>
              </a:rPr>
              <a:t>et al</a:t>
            </a:r>
            <a:r>
              <a:rPr lang="en-US" sz="1200" b="0" i="0" u="none" strike="noStrike" kern="1200" dirty="0">
                <a:solidFill>
                  <a:schemeClr val="tx1"/>
                </a:solidFill>
                <a:effectLst/>
                <a:latin typeface="+mn-lt"/>
                <a:ea typeface="+mn-ea"/>
                <a:cs typeface="+mn-cs"/>
              </a:rPr>
              <a:t>., 2020). It helps the company to balance the work life of the employees. The engagement model will be used in order to work in a very effective manner as well as in maintaining the workplace professional. It will also help to improve team effectiveness among the teams efficiently.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10</a:t>
            </a:fld>
            <a:endParaRPr lang="en-IN"/>
          </a:p>
        </p:txBody>
      </p:sp>
    </p:spTree>
    <p:extLst>
      <p:ext uri="{BB962C8B-B14F-4D97-AF65-F5344CB8AC3E}">
        <p14:creationId xmlns:p14="http://schemas.microsoft.com/office/powerpoint/2010/main" val="3251900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 the world, there are several famous hotels, which use the employee engagement model one of them is the Hilton Hotel. Hilton Hotel, Croydon Hilton is one of the leading hotel and hospitality companies in the world. They empower their employees to work more and be motivated. They also share their ethics and morals with every staff. In housekeeping service, it is more important to maintain employee engagement among the staff and trainees. They also motivate their employees to adopt the new EVP in their work life (Quick, 2020). On the other hand, by using the employment engagement model, Marriott International makes several changes in their management analysis such as 11% More productivity, 16% Fewer guest problems and 28% Lower turnover. The engagement will help in the industry to produce high-quality employees. It will help an individual to work in collaboration and also help to give positive feedback effectively.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11</a:t>
            </a:fld>
            <a:endParaRPr lang="en-IN"/>
          </a:p>
        </p:txBody>
      </p:sp>
    </p:spTree>
    <p:extLst>
      <p:ext uri="{BB962C8B-B14F-4D97-AF65-F5344CB8AC3E}">
        <p14:creationId xmlns:p14="http://schemas.microsoft.com/office/powerpoint/2010/main" val="30614712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In Conclusion, the employee engagement plan is one of the leading strategies for maintaining a better work culture in the </a:t>
            </a:r>
            <a:r>
              <a:rPr lang="en-US" sz="1200" b="0" i="0" u="none" strike="noStrike" kern="1200" dirty="0" err="1">
                <a:solidFill>
                  <a:schemeClr val="tx1"/>
                </a:solidFill>
                <a:effectLst/>
                <a:latin typeface="+mn-lt"/>
                <a:ea typeface="+mn-ea"/>
                <a:cs typeface="+mn-cs"/>
              </a:rPr>
              <a:t>organisation</a:t>
            </a:r>
            <a:r>
              <a:rPr lang="en-US" sz="1200" b="0" i="0" u="none" strike="noStrike" kern="1200" dirty="0">
                <a:solidFill>
                  <a:schemeClr val="tx1"/>
                </a:solidFill>
                <a:effectLst/>
                <a:latin typeface="+mn-lt"/>
                <a:ea typeface="+mn-ea"/>
                <a:cs typeface="+mn-cs"/>
              </a:rPr>
              <a:t>. For a better work culture, it is one of the prominent parts to adapt in the management system. Employment engagement has different principles to use. And it has some significant benefits to the business such as reducing employee turnover, increasing predictability and many more. There are several types of employment engagement model which refers to a different style of managing the workload. Different engagement model has different benefits and many famous hotels and hospitality chain like Hilton Hotel, and Croydon Hilton International use this model in their management system. By using the employment engagement plan the management authorities can make effective changes in the daily work of the staff of the employees. the model will also help to enhance the work quality and give motivation in a longer period of time. </a:t>
            </a:r>
            <a:endParaRPr lang="en-US" b="0" dirty="0">
              <a:effectLst/>
            </a:endParaRPr>
          </a:p>
          <a:p>
            <a:br>
              <a:rPr lang="en-US"/>
            </a:br>
            <a:endParaRPr lang="en-IN" dirty="0"/>
          </a:p>
        </p:txBody>
      </p:sp>
      <p:sp>
        <p:nvSpPr>
          <p:cNvPr id="4" name="Slide Number Placeholder 3"/>
          <p:cNvSpPr>
            <a:spLocks noGrp="1"/>
          </p:cNvSpPr>
          <p:nvPr>
            <p:ph type="sldNum" sz="quarter" idx="5"/>
          </p:nvPr>
        </p:nvSpPr>
        <p:spPr/>
        <p:txBody>
          <a:bodyPr/>
          <a:lstStyle/>
          <a:p>
            <a:fld id="{E01BC91F-C2FE-47B3-8376-64EF2B15D5F1}" type="slidenum">
              <a:rPr lang="en-IN" smtClean="0"/>
              <a:t>12</a:t>
            </a:fld>
            <a:endParaRPr lang="en-IN"/>
          </a:p>
        </p:txBody>
      </p:sp>
    </p:spTree>
    <p:extLst>
      <p:ext uri="{BB962C8B-B14F-4D97-AF65-F5344CB8AC3E}">
        <p14:creationId xmlns:p14="http://schemas.microsoft.com/office/powerpoint/2010/main" val="2583125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9865DEC-DB15-4ACA-975D-A5D91BD87BC3}" type="datetimeFigureOut">
              <a:rPr lang="en-IN" smtClean="0"/>
              <a:t>12-11-2023</a:t>
            </a:fld>
            <a:endParaRPr lang="en-IN"/>
          </a:p>
        </p:txBody>
      </p:sp>
      <p:sp>
        <p:nvSpPr>
          <p:cNvPr id="5" name="Footer Placeholder 4"/>
          <p:cNvSpPr>
            <a:spLocks noGrp="1"/>
          </p:cNvSpPr>
          <p:nvPr>
            <p:ph type="ftr" sz="quarter" idx="11"/>
          </p:nvPr>
        </p:nvSpPr>
        <p:spPr>
          <a:xfrm>
            <a:off x="2416500" y="329307"/>
            <a:ext cx="4973915" cy="309201"/>
          </a:xfrm>
        </p:spPr>
        <p:txBody>
          <a:bodyPr/>
          <a:lstStyle/>
          <a:p>
            <a:endParaRPr lang="en-IN"/>
          </a:p>
        </p:txBody>
      </p:sp>
      <p:sp>
        <p:nvSpPr>
          <p:cNvPr id="6" name="Slide Number Placeholder 5"/>
          <p:cNvSpPr>
            <a:spLocks noGrp="1"/>
          </p:cNvSpPr>
          <p:nvPr>
            <p:ph type="sldNum" sz="quarter" idx="12"/>
          </p:nvPr>
        </p:nvSpPr>
        <p:spPr>
          <a:xfrm>
            <a:off x="1437664" y="798973"/>
            <a:ext cx="811019" cy="503578"/>
          </a:xfrm>
        </p:spPr>
        <p:txBody>
          <a:bodyPr/>
          <a:lstStyle/>
          <a:p>
            <a:fld id="{A5C03A34-074D-4057-8625-FD2F7E2CAB15}" type="slidenum">
              <a:rPr lang="en-IN" smtClean="0"/>
              <a:t>‹#›</a:t>
            </a:fld>
            <a:endParaRPr lang="en-IN"/>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36342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65DEC-DB15-4ACA-975D-A5D91BD87BC3}" type="datetimeFigureOut">
              <a:rPr lang="en-IN" smtClean="0"/>
              <a:t>12-11-2023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C03A34-074D-4057-8625-FD2F7E2CAB15}" type="slidenum">
              <a:rPr lang="en-IN" smtClean="0"/>
              <a:t>‹#›</a:t>
            </a:fld>
            <a:endParaRPr lang="en-IN"/>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266495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9865DEC-DB15-4ACA-975D-A5D91BD87BC3}" type="datetimeFigureOut">
              <a:rPr lang="en-IN" smtClean="0"/>
              <a:t>12-11-2023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C03A34-074D-4057-8625-FD2F7E2CAB15}" type="slidenum">
              <a:rPr lang="en-IN" smtClean="0"/>
              <a:t>‹#›</a:t>
            </a:fld>
            <a:endParaRPr lang="en-IN"/>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3516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9865DEC-DB15-4ACA-975D-A5D91BD87BC3}" type="datetimeFigureOut">
              <a:rPr lang="en-IN" smtClean="0"/>
              <a:t>12-11-2023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C03A34-074D-4057-8625-FD2F7E2CAB15}" type="slidenum">
              <a:rPr lang="en-IN" smtClean="0"/>
              <a:t>‹#›</a:t>
            </a:fld>
            <a:endParaRPr lang="en-IN"/>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133667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9865DEC-DB15-4ACA-975D-A5D91BD87BC3}" type="datetimeFigureOut">
              <a:rPr lang="en-IN" smtClean="0"/>
              <a:t>12-11-2023</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5C03A34-074D-4057-8625-FD2F7E2CAB15}" type="slidenum">
              <a:rPr lang="en-IN" smtClean="0"/>
              <a:t>‹#›</a:t>
            </a:fld>
            <a:endParaRPr lang="en-IN"/>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5922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9865DEC-DB15-4ACA-975D-A5D91BD87BC3}" type="datetimeFigureOut">
              <a:rPr lang="en-IN" smtClean="0"/>
              <a:t>12-11-2023</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5C03A34-074D-4057-8625-FD2F7E2CAB15}" type="slidenum">
              <a:rPr lang="en-IN" smtClean="0"/>
              <a:t>‹#›</a:t>
            </a:fld>
            <a:endParaRPr lang="en-IN"/>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78875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9865DEC-DB15-4ACA-975D-A5D91BD87BC3}" type="datetimeFigureOut">
              <a:rPr lang="en-IN" smtClean="0"/>
              <a:t>12-11-2023</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5C03A34-074D-4057-8625-FD2F7E2CAB15}" type="slidenum">
              <a:rPr lang="en-IN" smtClean="0"/>
              <a:t>‹#›</a:t>
            </a:fld>
            <a:endParaRPr lang="en-IN"/>
          </a:p>
        </p:txBody>
      </p:sp>
    </p:spTree>
    <p:extLst>
      <p:ext uri="{BB962C8B-B14F-4D97-AF65-F5344CB8AC3E}">
        <p14:creationId xmlns:p14="http://schemas.microsoft.com/office/powerpoint/2010/main" val="306548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9865DEC-DB15-4ACA-975D-A5D91BD87BC3}" type="datetimeFigureOut">
              <a:rPr lang="en-IN" smtClean="0"/>
              <a:t>12-11-2023</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5C03A34-074D-4057-8625-FD2F7E2CAB15}" type="slidenum">
              <a:rPr lang="en-IN" smtClean="0"/>
              <a:t>‹#›</a:t>
            </a:fld>
            <a:endParaRPr lang="en-IN"/>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2601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39865DEC-DB15-4ACA-975D-A5D91BD87BC3}" type="datetimeFigureOut">
              <a:rPr lang="en-IN" smtClean="0"/>
              <a:t>12-11-2023</a:t>
            </a:fld>
            <a:endParaRPr lang="en-IN"/>
          </a:p>
        </p:txBody>
      </p:sp>
      <p:sp>
        <p:nvSpPr>
          <p:cNvPr id="6" name="Footer Placeholder 5"/>
          <p:cNvSpPr>
            <a:spLocks noGrp="1"/>
          </p:cNvSpPr>
          <p:nvPr>
            <p:ph type="ftr" sz="quarter" idx="11"/>
          </p:nvPr>
        </p:nvSpPr>
        <p:spPr>
          <a:xfrm>
            <a:off x="1447382" y="318640"/>
            <a:ext cx="5541004" cy="320931"/>
          </a:xfrm>
        </p:spPr>
        <p:txBody>
          <a:bodyPr/>
          <a:lstStyle/>
          <a:p>
            <a:endParaRPr lang="en-IN"/>
          </a:p>
        </p:txBody>
      </p:sp>
      <p:sp>
        <p:nvSpPr>
          <p:cNvPr id="7" name="Slide Number Placeholder 6"/>
          <p:cNvSpPr>
            <a:spLocks noGrp="1"/>
          </p:cNvSpPr>
          <p:nvPr>
            <p:ph type="sldNum" sz="quarter" idx="12"/>
          </p:nvPr>
        </p:nvSpPr>
        <p:spPr/>
        <p:txBody>
          <a:bodyPr/>
          <a:lstStyle/>
          <a:p>
            <a:fld id="{A5C03A34-074D-4057-8625-FD2F7E2CAB15}" type="slidenum">
              <a:rPr lang="en-IN" smtClean="0"/>
              <a:t>‹#›</a:t>
            </a:fld>
            <a:endParaRPr lang="en-IN"/>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43129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65DEC-DB15-4ACA-975D-A5D91BD87BC3}" type="datetimeFigureOut">
              <a:rPr lang="en-IN" smtClean="0"/>
              <a:t>12-11-2023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C03A34-074D-4057-8625-FD2F7E2CAB15}" type="slidenum">
              <a:rPr lang="en-IN" smtClean="0"/>
              <a:t>‹#›</a:t>
            </a:fld>
            <a:endParaRPr lang="en-IN"/>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10959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9865DEC-DB15-4ACA-975D-A5D91BD87BC3}" type="datetimeFigureOut">
              <a:rPr lang="en-IN" smtClean="0"/>
              <a:t>12-11-2023</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5C03A34-074D-4057-8625-FD2F7E2CAB15}" type="slidenum">
              <a:rPr lang="en-IN" smtClean="0"/>
              <a:t>‹#›</a:t>
            </a:fld>
            <a:endParaRPr lang="en-IN"/>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108054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39865DEC-DB15-4ACA-975D-A5D91BD87BC3}" type="datetimeFigureOut">
              <a:rPr lang="en-IN" smtClean="0"/>
              <a:t>12-11-2023</a:t>
            </a:fld>
            <a:endParaRPr lang="en-IN"/>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A5C03A34-074D-4057-8625-FD2F7E2CAB15}" type="slidenum">
              <a:rPr lang="en-IN" smtClean="0"/>
              <a:t>‹#›</a:t>
            </a:fld>
            <a:endParaRPr lang="en-IN"/>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3145646"/>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45E11A-4475-48B6-6FB4-4A6D9A2C5B77}"/>
              </a:ext>
            </a:extLst>
          </p:cNvPr>
          <p:cNvSpPr>
            <a:spLocks noGrp="1"/>
          </p:cNvSpPr>
          <p:nvPr>
            <p:ph type="ctrTitle"/>
          </p:nvPr>
        </p:nvSpPr>
        <p:spPr>
          <a:xfrm>
            <a:off x="1375983" y="1530054"/>
            <a:ext cx="9440034" cy="3433831"/>
          </a:xfrm>
        </p:spPr>
        <p:txBody>
          <a:bodyPr>
            <a:normAutofit fontScale="90000"/>
          </a:bodyPr>
          <a:lstStyle/>
          <a:p>
            <a:pPr>
              <a:lnSpc>
                <a:spcPct val="150000"/>
              </a:lnSpc>
              <a:spcAft>
                <a:spcPts val="300"/>
              </a:spcAft>
            </a:pPr>
            <a:r>
              <a:rPr lang="en-GB" sz="3200" b="1" dirty="0">
                <a:effectLst/>
                <a:latin typeface="Algerian" panose="04020705040A02060702" pitchFamily="82" charset="0"/>
                <a:ea typeface="Times New Roman" panose="02020603050405020304" pitchFamily="18" charset="0"/>
              </a:rPr>
              <a:t>Module Name: Operating Hotel Facilities</a:t>
            </a:r>
            <a:br>
              <a:rPr lang="en-IN" sz="3200" dirty="0">
                <a:effectLst/>
                <a:latin typeface="Algerian" panose="04020705040A02060702" pitchFamily="82" charset="0"/>
                <a:ea typeface="Arial" panose="020B0604020202020204" pitchFamily="34" charset="0"/>
              </a:rPr>
            </a:br>
            <a:r>
              <a:rPr lang="en-GB" sz="3200" b="1" dirty="0">
                <a:effectLst/>
                <a:latin typeface="Algerian" panose="04020705040A02060702" pitchFamily="82" charset="0"/>
                <a:ea typeface="Times New Roman" panose="02020603050405020304" pitchFamily="18" charset="0"/>
              </a:rPr>
              <a:t>Module Code: BMIH4006</a:t>
            </a:r>
            <a:br>
              <a:rPr lang="en-GB" sz="3200" b="1" dirty="0">
                <a:effectLst/>
                <a:latin typeface="Algerian" panose="04020705040A02060702" pitchFamily="82" charset="0"/>
                <a:ea typeface="Times New Roman" panose="02020603050405020304" pitchFamily="18" charset="0"/>
              </a:rPr>
            </a:br>
            <a:r>
              <a:rPr lang="en-GB" sz="3200" b="1" dirty="0">
                <a:latin typeface="Algerian" panose="04020705040A02060702" pitchFamily="82" charset="0"/>
                <a:ea typeface="Times New Roman" panose="02020603050405020304" pitchFamily="18" charset="0"/>
              </a:rPr>
              <a:t>Component three</a:t>
            </a:r>
            <a:br>
              <a:rPr lang="en-IN" sz="3200" dirty="0">
                <a:effectLst/>
                <a:latin typeface="Algerian" panose="04020705040A02060702" pitchFamily="82" charset="0"/>
                <a:ea typeface="Arial" panose="020B0604020202020204" pitchFamily="34" charset="0"/>
              </a:rPr>
            </a:br>
            <a:r>
              <a:rPr lang="en-GB" sz="3200" b="1" dirty="0">
                <a:effectLst/>
                <a:latin typeface="Algerian" panose="04020705040A02060702" pitchFamily="82" charset="0"/>
                <a:ea typeface="Times New Roman" panose="02020603050405020304" pitchFamily="18" charset="0"/>
              </a:rPr>
              <a:t>Student Name: Dumitru Nicolae silviu</a:t>
            </a:r>
            <a:br>
              <a:rPr lang="en-IN" sz="3200" dirty="0">
                <a:effectLst/>
                <a:latin typeface="Algerian" panose="04020705040A02060702" pitchFamily="82" charset="0"/>
                <a:ea typeface="Arial" panose="020B0604020202020204" pitchFamily="34" charset="0"/>
              </a:rPr>
            </a:br>
            <a:r>
              <a:rPr lang="en-GB" sz="3200" b="1" dirty="0">
                <a:effectLst/>
                <a:latin typeface="Algerian" panose="04020705040A02060702" pitchFamily="82" charset="0"/>
                <a:ea typeface="Times New Roman" panose="02020603050405020304" pitchFamily="18" charset="0"/>
              </a:rPr>
              <a:t>Student ID: 2235616</a:t>
            </a:r>
            <a:endParaRPr lang="en-IN" sz="3200" dirty="0">
              <a:latin typeface="Algerian" panose="04020705040A02060702" pitchFamily="82" charset="0"/>
            </a:endParaRPr>
          </a:p>
        </p:txBody>
      </p:sp>
    </p:spTree>
    <p:extLst>
      <p:ext uri="{BB962C8B-B14F-4D97-AF65-F5344CB8AC3E}">
        <p14:creationId xmlns:p14="http://schemas.microsoft.com/office/powerpoint/2010/main" val="42244434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3A428-3E87-D755-D8A1-ED186B27ED68}"/>
              </a:ext>
            </a:extLst>
          </p:cNvPr>
          <p:cNvSpPr>
            <a:spLocks noGrp="1"/>
          </p:cNvSpPr>
          <p:nvPr>
            <p:ph type="title"/>
          </p:nvPr>
        </p:nvSpPr>
        <p:spPr/>
        <p:txBody>
          <a:bodyPr/>
          <a:lstStyle/>
          <a:p>
            <a:r>
              <a:rPr lang="en-US" dirty="0"/>
              <a:t>Table of Contents</a:t>
            </a:r>
            <a:endParaRPr lang="en-IN" dirty="0"/>
          </a:p>
        </p:txBody>
      </p:sp>
      <p:sp>
        <p:nvSpPr>
          <p:cNvPr id="4" name="Rectangle 1">
            <a:extLst>
              <a:ext uri="{FF2B5EF4-FFF2-40B4-BE49-F238E27FC236}">
                <a16:creationId xmlns:a16="http://schemas.microsoft.com/office/drawing/2014/main" id="{0075467F-2147-600D-EBA0-63E4B25865D0}"/>
              </a:ext>
            </a:extLst>
          </p:cNvPr>
          <p:cNvSpPr>
            <a:spLocks noGrp="1" noChangeArrowheads="1"/>
          </p:cNvSpPr>
          <p:nvPr>
            <p:ph idx="1"/>
          </p:nvPr>
        </p:nvSpPr>
        <p:spPr bwMode="auto">
          <a:xfrm>
            <a:off x="913795" y="2469167"/>
            <a:ext cx="10602344"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937250" algn="r"/>
              </a:tabLst>
              <a:defRPr>
                <a:solidFill>
                  <a:schemeClr val="tx1"/>
                </a:solidFill>
                <a:latin typeface="Arial" panose="020B0604020202020204" pitchFamily="34" charset="0"/>
              </a:defRPr>
            </a:lvl1pPr>
            <a:lvl2pPr eaLnBrk="0" fontAlgn="base" hangingPunct="0">
              <a:spcBef>
                <a:spcPct val="0"/>
              </a:spcBef>
              <a:spcAft>
                <a:spcPct val="0"/>
              </a:spcAft>
              <a:tabLst>
                <a:tab pos="5937250" algn="r"/>
              </a:tabLst>
              <a:defRPr>
                <a:solidFill>
                  <a:schemeClr val="tx1"/>
                </a:solidFill>
                <a:latin typeface="Arial" panose="020B0604020202020204" pitchFamily="34" charset="0"/>
              </a:defRPr>
            </a:lvl2pPr>
            <a:lvl3pPr eaLnBrk="0" fontAlgn="base" hangingPunct="0">
              <a:spcBef>
                <a:spcPct val="0"/>
              </a:spcBef>
              <a:spcAft>
                <a:spcPct val="0"/>
              </a:spcAft>
              <a:tabLst>
                <a:tab pos="5937250" algn="r"/>
              </a:tabLst>
              <a:defRPr>
                <a:solidFill>
                  <a:schemeClr val="tx1"/>
                </a:solidFill>
                <a:latin typeface="Arial" panose="020B0604020202020204" pitchFamily="34" charset="0"/>
              </a:defRPr>
            </a:lvl3pPr>
            <a:lvl4pPr eaLnBrk="0" fontAlgn="base" hangingPunct="0">
              <a:spcBef>
                <a:spcPct val="0"/>
              </a:spcBef>
              <a:spcAft>
                <a:spcPct val="0"/>
              </a:spcAft>
              <a:tabLst>
                <a:tab pos="5937250" algn="r"/>
              </a:tabLst>
              <a:defRPr>
                <a:solidFill>
                  <a:schemeClr val="tx1"/>
                </a:solidFill>
                <a:latin typeface="Arial" panose="020B0604020202020204" pitchFamily="34" charset="0"/>
              </a:defRPr>
            </a:lvl4pPr>
            <a:lvl5pPr eaLnBrk="0" fontAlgn="base" hangingPunct="0">
              <a:spcBef>
                <a:spcPct val="0"/>
              </a:spcBef>
              <a:spcAft>
                <a:spcPct val="0"/>
              </a:spcAft>
              <a:tabLst>
                <a:tab pos="5937250" algn="r"/>
              </a:tabLst>
              <a:defRPr>
                <a:solidFill>
                  <a:schemeClr val="tx1"/>
                </a:solidFill>
                <a:latin typeface="Arial" panose="020B0604020202020204" pitchFamily="34" charset="0"/>
              </a:defRPr>
            </a:lvl5pPr>
            <a:lvl6pPr eaLnBrk="0" fontAlgn="base" hangingPunct="0">
              <a:spcBef>
                <a:spcPct val="0"/>
              </a:spcBef>
              <a:spcAft>
                <a:spcPct val="0"/>
              </a:spcAft>
              <a:tabLst>
                <a:tab pos="5937250" algn="r"/>
              </a:tabLst>
              <a:defRPr>
                <a:solidFill>
                  <a:schemeClr val="tx1"/>
                </a:solidFill>
                <a:latin typeface="Arial" panose="020B0604020202020204" pitchFamily="34" charset="0"/>
              </a:defRPr>
            </a:lvl6pPr>
            <a:lvl7pPr eaLnBrk="0" fontAlgn="base" hangingPunct="0">
              <a:spcBef>
                <a:spcPct val="0"/>
              </a:spcBef>
              <a:spcAft>
                <a:spcPct val="0"/>
              </a:spcAft>
              <a:tabLst>
                <a:tab pos="5937250" algn="r"/>
              </a:tabLst>
              <a:defRPr>
                <a:solidFill>
                  <a:schemeClr val="tx1"/>
                </a:solidFill>
                <a:latin typeface="Arial" panose="020B0604020202020204" pitchFamily="34" charset="0"/>
              </a:defRPr>
            </a:lvl7pPr>
            <a:lvl8pPr eaLnBrk="0" fontAlgn="base" hangingPunct="0">
              <a:spcBef>
                <a:spcPct val="0"/>
              </a:spcBef>
              <a:spcAft>
                <a:spcPct val="0"/>
              </a:spcAft>
              <a:tabLst>
                <a:tab pos="5937250" algn="r"/>
              </a:tabLst>
              <a:defRPr>
                <a:solidFill>
                  <a:schemeClr val="tx1"/>
                </a:solidFill>
                <a:latin typeface="Arial" panose="020B0604020202020204" pitchFamily="34" charset="0"/>
              </a:defRPr>
            </a:lvl8pPr>
            <a:lvl9pPr eaLnBrk="0" fontAlgn="base" hangingPunct="0">
              <a:spcBef>
                <a:spcPct val="0"/>
              </a:spcBef>
              <a:spcAft>
                <a:spcPct val="0"/>
              </a:spcAft>
              <a:tabLst>
                <a:tab pos="5937250" algn="r"/>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Introduction</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a:ln>
                  <a:noFill/>
                </a:ln>
                <a:effectLst/>
                <a:ea typeface="Arial" panose="020B0604020202020204" pitchFamily="34" charset="0"/>
              </a:rPr>
              <a:t>Application of Employee </a:t>
            </a:r>
            <a:r>
              <a:rPr lang="en-GB" altLang="en-US" sz="1800" dirty="0">
                <a:ln>
                  <a:noFill/>
                </a:ln>
                <a:effectLst/>
                <a:ea typeface="Arial" panose="020B0604020202020204" pitchFamily="34" charset="0"/>
              </a:rPr>
              <a:t>Engagement Model</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Principle of the Employee Engagement Model</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Types of the Employee Engagement Model</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Importance of the Employee Engagement Model</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Benefits of the Employee Engagement Models</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Examples of Employee Engagement Model in Industry Practice</a:t>
            </a:r>
            <a:endParaRPr lang="en-GB" altLang="en-US" sz="1600" dirty="0">
              <a:ln>
                <a:noFill/>
              </a:ln>
              <a:effectLst/>
              <a:ea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Conclusion</a:t>
            </a:r>
            <a:endParaRPr kumimoji="0" lang="en-GB" altLang="en-US" sz="1600" b="0" i="0" strike="noStrike" cap="none" normalizeH="0" baseline="0" dirty="0">
              <a:ln>
                <a:noFill/>
              </a:ln>
              <a:effectLst/>
            </a:endParaRPr>
          </a:p>
          <a:p>
            <a:pPr marL="0" marR="0" lvl="0" indent="0" algn="just" defTabSz="914400" rtl="0" eaLnBrk="0" fontAlgn="base" latinLnBrk="0" hangingPunct="0">
              <a:lnSpc>
                <a:spcPct val="100000"/>
              </a:lnSpc>
              <a:spcBef>
                <a:spcPct val="0"/>
              </a:spcBef>
              <a:spcAft>
                <a:spcPct val="0"/>
              </a:spcAft>
              <a:buClrTx/>
              <a:buSzTx/>
              <a:buFontTx/>
              <a:buNone/>
              <a:tabLst>
                <a:tab pos="5937250" algn="r"/>
              </a:tabLst>
            </a:pPr>
            <a:r>
              <a:rPr lang="en-GB" altLang="en-US" sz="1800" dirty="0">
                <a:ln>
                  <a:noFill/>
                </a:ln>
                <a:effectLst/>
                <a:ea typeface="Arial" panose="020B0604020202020204" pitchFamily="34" charset="0"/>
              </a:rPr>
              <a:t>References</a:t>
            </a:r>
            <a:endParaRPr kumimoji="0" lang="en-GB" altLang="en-US" sz="2800" b="0" i="0" strike="noStrike" cap="none" normalizeH="0" baseline="0" dirty="0">
              <a:ln>
                <a:noFill/>
              </a:ln>
              <a:effectLst/>
            </a:endParaRPr>
          </a:p>
        </p:txBody>
      </p:sp>
    </p:spTree>
    <p:extLst>
      <p:ext uri="{BB962C8B-B14F-4D97-AF65-F5344CB8AC3E}">
        <p14:creationId xmlns:p14="http://schemas.microsoft.com/office/powerpoint/2010/main" val="4093235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6075D-6AB2-7F42-3719-393277AB2E31}"/>
              </a:ext>
            </a:extLst>
          </p:cNvPr>
          <p:cNvSpPr>
            <a:spLocks noGrp="1"/>
          </p:cNvSpPr>
          <p:nvPr>
            <p:ph type="title"/>
          </p:nvPr>
        </p:nvSpPr>
        <p:spPr/>
        <p:txBody>
          <a:bodyPr>
            <a:normAutofit/>
          </a:bodyPr>
          <a:lstStyle/>
          <a:p>
            <a:pPr algn="ctr"/>
            <a:r>
              <a:rPr lang="en-GB" sz="2400" b="1" dirty="0">
                <a:effectLst/>
                <a:latin typeface="Algerian" panose="04020705040A02060702" pitchFamily="82" charset="0"/>
                <a:ea typeface="Arial" panose="020B0604020202020204" pitchFamily="34" charset="0"/>
              </a:rPr>
              <a:t>Introduction</a:t>
            </a:r>
            <a:endParaRPr lang="en-IN" sz="4000" dirty="0">
              <a:latin typeface="Algerian" panose="04020705040A02060702" pitchFamily="82" charset="0"/>
            </a:endParaRPr>
          </a:p>
        </p:txBody>
      </p:sp>
      <p:sp>
        <p:nvSpPr>
          <p:cNvPr id="3" name="Content Placeholder 2">
            <a:extLst>
              <a:ext uri="{FF2B5EF4-FFF2-40B4-BE49-F238E27FC236}">
                <a16:creationId xmlns:a16="http://schemas.microsoft.com/office/drawing/2014/main" id="{D9FC8EEB-1108-F962-CF6C-2BA403E000F5}"/>
              </a:ext>
            </a:extLst>
          </p:cNvPr>
          <p:cNvSpPr>
            <a:spLocks noGrp="1"/>
          </p:cNvSpPr>
          <p:nvPr>
            <p:ph idx="1"/>
          </p:nvPr>
        </p:nvSpPr>
        <p:spPr>
          <a:xfrm>
            <a:off x="1451579" y="2220684"/>
            <a:ext cx="5516780" cy="3450613"/>
          </a:xfrm>
        </p:spPr>
        <p:txBody>
          <a:bodyPr>
            <a:normAutofit/>
          </a:bodyPr>
          <a:lstStyle/>
          <a:p>
            <a:pPr algn="just"/>
            <a:r>
              <a:rPr lang="en-GB" sz="1800" dirty="0">
                <a:effectLst/>
                <a:latin typeface="Arial" panose="020B0604020202020204" pitchFamily="34" charset="0"/>
                <a:ea typeface="Arial" panose="020B0604020202020204" pitchFamily="34" charset="0"/>
                <a:cs typeface="Arial" panose="020B0604020202020204" pitchFamily="34" charset="0"/>
              </a:rPr>
              <a:t>The presentation aims to portray, the employee engagement model. </a:t>
            </a:r>
          </a:p>
          <a:p>
            <a:pPr algn="just"/>
            <a:r>
              <a:rPr lang="en-GB" sz="1800" dirty="0"/>
              <a:t>The benefits of employee engagement can be significantly seen in the work culture of Hilton Hotel, Croydon. </a:t>
            </a:r>
            <a:endParaRPr lang="en-GB" sz="1800" dirty="0">
              <a:latin typeface="Arial" panose="020B0604020202020204" pitchFamily="34" charset="0"/>
              <a:cs typeface="Arial" panose="020B0604020202020204" pitchFamily="34" charset="0"/>
            </a:endParaRPr>
          </a:p>
          <a:p>
            <a:pPr algn="just"/>
            <a:r>
              <a:rPr lang="en-GB" sz="1800" dirty="0">
                <a:latin typeface="Arial" panose="020B0604020202020204" pitchFamily="34" charset="0"/>
                <a:cs typeface="Arial" panose="020B0604020202020204" pitchFamily="34" charset="0"/>
              </a:rPr>
              <a:t>Employee engagement helps to increase productivity according to the checklist done previously </a:t>
            </a:r>
          </a:p>
          <a:p>
            <a:pPr algn="just"/>
            <a:r>
              <a:rPr lang="en-GB" sz="1800" dirty="0">
                <a:latin typeface="Arial" panose="020B0604020202020204" pitchFamily="34" charset="0"/>
                <a:cs typeface="Arial" panose="020B0604020202020204" pitchFamily="34" charset="0"/>
              </a:rPr>
              <a:t>It helps to engage the other employees with work. </a:t>
            </a:r>
            <a:endParaRPr lang="en-IN"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00607B3C-57A8-333E-805F-D2E7CC8EC50F}"/>
              </a:ext>
            </a:extLst>
          </p:cNvPr>
          <p:cNvPicPr>
            <a:picLocks noChangeAspect="1"/>
          </p:cNvPicPr>
          <p:nvPr/>
        </p:nvPicPr>
        <p:blipFill>
          <a:blip r:embed="rId3"/>
          <a:stretch>
            <a:fillRect/>
          </a:stretch>
        </p:blipFill>
        <p:spPr>
          <a:xfrm>
            <a:off x="8244488" y="2220684"/>
            <a:ext cx="2810366" cy="2964359"/>
          </a:xfrm>
          <a:prstGeom prst="rect">
            <a:avLst/>
          </a:prstGeom>
        </p:spPr>
      </p:pic>
    </p:spTree>
    <p:extLst>
      <p:ext uri="{BB962C8B-B14F-4D97-AF65-F5344CB8AC3E}">
        <p14:creationId xmlns:p14="http://schemas.microsoft.com/office/powerpoint/2010/main" val="14614158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C61B6-30FD-38E5-D24C-1A275BF1C8A7}"/>
              </a:ext>
            </a:extLst>
          </p:cNvPr>
          <p:cNvSpPr>
            <a:spLocks noGrp="1"/>
          </p:cNvSpPr>
          <p:nvPr>
            <p:ph type="title"/>
          </p:nvPr>
        </p:nvSpPr>
        <p:spPr/>
        <p:txBody>
          <a:bodyPr/>
          <a:lstStyle/>
          <a:p>
            <a:pPr algn="ctr"/>
            <a:r>
              <a:rPr lang="en-GB" b="1" dirty="0"/>
              <a:t>Application of Employee Engagement Model</a:t>
            </a:r>
            <a:endParaRPr lang="en-IN" b="1" dirty="0"/>
          </a:p>
        </p:txBody>
      </p:sp>
      <p:sp>
        <p:nvSpPr>
          <p:cNvPr id="3" name="Content Placeholder 2">
            <a:extLst>
              <a:ext uri="{FF2B5EF4-FFF2-40B4-BE49-F238E27FC236}">
                <a16:creationId xmlns:a16="http://schemas.microsoft.com/office/drawing/2014/main" id="{87F39860-5587-B0F4-DC92-B9ABFE33A3DD}"/>
              </a:ext>
            </a:extLst>
          </p:cNvPr>
          <p:cNvSpPr>
            <a:spLocks noGrp="1"/>
          </p:cNvSpPr>
          <p:nvPr>
            <p:ph idx="1"/>
          </p:nvPr>
        </p:nvSpPr>
        <p:spPr>
          <a:xfrm>
            <a:off x="1451579" y="2015732"/>
            <a:ext cx="5595607" cy="3450613"/>
          </a:xfrm>
        </p:spPr>
        <p:txBody>
          <a:bodyPr>
            <a:normAutofit fontScale="92500"/>
          </a:bodyPr>
          <a:lstStyle/>
          <a:p>
            <a:pPr algn="just"/>
            <a:r>
              <a:rPr lang="en-US" sz="1800" dirty="0">
                <a:latin typeface="Arial" panose="020B0604020202020204" pitchFamily="34" charset="0"/>
                <a:cs typeface="Arial" panose="020B0604020202020204" pitchFamily="34" charset="0"/>
              </a:rPr>
              <a:t>It is a framework of several strategies to maintain a healthy workplace. </a:t>
            </a:r>
          </a:p>
          <a:p>
            <a:pPr algn="just"/>
            <a:r>
              <a:rPr lang="en-US" sz="1800" dirty="0">
                <a:latin typeface="Arial" panose="020B0604020202020204" pitchFamily="34" charset="0"/>
                <a:cs typeface="Arial" panose="020B0604020202020204" pitchFamily="34" charset="0"/>
              </a:rPr>
              <a:t>By using this strategy,  an organisation can increase their overall result (</a:t>
            </a:r>
            <a:r>
              <a:rPr lang="en-GB" sz="1800" dirty="0">
                <a:effectLst/>
                <a:latin typeface="Arial" panose="020B0604020202020204" pitchFamily="34" charset="0"/>
                <a:ea typeface="Arial" panose="020B0604020202020204" pitchFamily="34" charset="0"/>
              </a:rPr>
              <a:t>Bridger, 2018)</a:t>
            </a:r>
            <a:r>
              <a:rPr lang="en-US" sz="1800" dirty="0">
                <a:latin typeface="Arial" panose="020B0604020202020204" pitchFamily="34" charset="0"/>
                <a:cs typeface="Arial" panose="020B0604020202020204" pitchFamily="34" charset="0"/>
              </a:rPr>
              <a:t>. </a:t>
            </a:r>
          </a:p>
          <a:p>
            <a:pPr algn="just"/>
            <a:r>
              <a:rPr lang="en-US" sz="1800" dirty="0">
                <a:latin typeface="Arial" panose="020B0604020202020204" pitchFamily="34" charset="0"/>
                <a:cs typeface="Arial" panose="020B0604020202020204" pitchFamily="34" charset="0"/>
              </a:rPr>
              <a:t>Employees get sustainable experience in their work life. </a:t>
            </a:r>
          </a:p>
          <a:p>
            <a:pPr algn="just"/>
            <a:r>
              <a:rPr lang="en-GB" sz="1800" dirty="0">
                <a:effectLst/>
                <a:latin typeface="Arial" panose="020B0604020202020204" pitchFamily="34" charset="0"/>
                <a:ea typeface="Arial" panose="020B0604020202020204" pitchFamily="34" charset="0"/>
                <a:cs typeface="Arial" panose="020B0604020202020204" pitchFamily="34" charset="0"/>
              </a:rPr>
              <a:t>By maintaining the employee engagement model, a company can develop their organisational culture.</a:t>
            </a:r>
            <a:endParaRPr lang="en-US" sz="1800" dirty="0">
              <a:latin typeface="Arial" panose="020B0604020202020204" pitchFamily="34" charset="0"/>
              <a:cs typeface="Arial" panose="020B0604020202020204" pitchFamily="34" charset="0"/>
            </a:endParaRPr>
          </a:p>
          <a:p>
            <a:pPr algn="just"/>
            <a:r>
              <a:rPr lang="en-GB" dirty="0"/>
              <a:t>It increases the work ethics among the employees.</a:t>
            </a:r>
            <a:endParaRPr lang="en-US" dirty="0"/>
          </a:p>
          <a:p>
            <a:pPr algn="just"/>
            <a:endParaRPr lang="en-IN" dirty="0"/>
          </a:p>
        </p:txBody>
      </p:sp>
      <p:pic>
        <p:nvPicPr>
          <p:cNvPr id="4" name="Picture 3">
            <a:extLst>
              <a:ext uri="{FF2B5EF4-FFF2-40B4-BE49-F238E27FC236}">
                <a16:creationId xmlns:a16="http://schemas.microsoft.com/office/drawing/2014/main" id="{FD41FC75-C441-6ACD-DCD9-9A23095399CD}"/>
              </a:ext>
            </a:extLst>
          </p:cNvPr>
          <p:cNvPicPr>
            <a:picLocks noChangeAspect="1"/>
          </p:cNvPicPr>
          <p:nvPr/>
        </p:nvPicPr>
        <p:blipFill>
          <a:blip r:embed="rId3"/>
          <a:stretch>
            <a:fillRect/>
          </a:stretch>
        </p:blipFill>
        <p:spPr>
          <a:xfrm>
            <a:off x="7952996" y="2347419"/>
            <a:ext cx="3386516" cy="2536618"/>
          </a:xfrm>
          <a:prstGeom prst="rect">
            <a:avLst/>
          </a:prstGeom>
        </p:spPr>
      </p:pic>
    </p:spTree>
    <p:extLst>
      <p:ext uri="{BB962C8B-B14F-4D97-AF65-F5344CB8AC3E}">
        <p14:creationId xmlns:p14="http://schemas.microsoft.com/office/powerpoint/2010/main" val="14854150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DBBD6D-5B00-A9F7-8BCB-28FE38A6362B}"/>
              </a:ext>
            </a:extLst>
          </p:cNvPr>
          <p:cNvSpPr>
            <a:spLocks noGrp="1"/>
          </p:cNvSpPr>
          <p:nvPr>
            <p:ph type="title"/>
          </p:nvPr>
        </p:nvSpPr>
        <p:spPr/>
        <p:txBody>
          <a:bodyPr/>
          <a:lstStyle/>
          <a:p>
            <a:pPr algn="ctr"/>
            <a:r>
              <a:rPr lang="en-GB" sz="2400" b="1" kern="0" dirty="0">
                <a:effectLst/>
                <a:latin typeface="Algerian" panose="04020705040A02060702" pitchFamily="82" charset="0"/>
              </a:rPr>
              <a:t>Principle of the Employee Engagement Model </a:t>
            </a:r>
            <a:endParaRPr lang="en-IN" dirty="0"/>
          </a:p>
        </p:txBody>
      </p:sp>
      <p:sp>
        <p:nvSpPr>
          <p:cNvPr id="3" name="Content Placeholder 2">
            <a:extLst>
              <a:ext uri="{FF2B5EF4-FFF2-40B4-BE49-F238E27FC236}">
                <a16:creationId xmlns:a16="http://schemas.microsoft.com/office/drawing/2014/main" id="{4F92F711-D6A5-627D-1F9D-8831AE347268}"/>
              </a:ext>
            </a:extLst>
          </p:cNvPr>
          <p:cNvSpPr>
            <a:spLocks noGrp="1"/>
          </p:cNvSpPr>
          <p:nvPr>
            <p:ph idx="1"/>
          </p:nvPr>
        </p:nvSpPr>
        <p:spPr>
          <a:xfrm>
            <a:off x="1451579" y="2015732"/>
            <a:ext cx="5390655" cy="3450613"/>
          </a:xfrm>
        </p:spPr>
        <p:txBody>
          <a:bodyPr>
            <a:normAutofit fontScale="85000" lnSpcReduction="20000"/>
          </a:bodyPr>
          <a:lstStyle/>
          <a:p>
            <a:pPr algn="just"/>
            <a:r>
              <a:rPr lang="en-US" sz="1800" dirty="0">
                <a:latin typeface="Arial" panose="020B0604020202020204" pitchFamily="34" charset="0"/>
                <a:cs typeface="Arial" panose="020B0604020202020204" pitchFamily="34" charset="0"/>
              </a:rPr>
              <a:t>Work ethics is one of the important parts of the organisation. </a:t>
            </a:r>
          </a:p>
          <a:p>
            <a:pPr algn="just"/>
            <a:r>
              <a:rPr lang="en-IN" sz="1800" dirty="0">
                <a:latin typeface="Arial" panose="020B0604020202020204" pitchFamily="34" charset="0"/>
                <a:cs typeface="Arial" panose="020B0604020202020204" pitchFamily="34" charset="0"/>
              </a:rPr>
              <a:t>It has several principles of this model </a:t>
            </a:r>
            <a:r>
              <a:rPr lang="en-GB" sz="1800" dirty="0">
                <a:effectLst/>
                <a:latin typeface="Arial" panose="020B0604020202020204" pitchFamily="34" charset="0"/>
                <a:ea typeface="Arial" panose="020B0604020202020204" pitchFamily="34" charset="0"/>
                <a:cs typeface="Arial" panose="020B0604020202020204" pitchFamily="34" charset="0"/>
              </a:rPr>
              <a:t>physical, cognitive and emotional (Cottrell, 2019). </a:t>
            </a:r>
          </a:p>
          <a:p>
            <a:pPr algn="just"/>
            <a:r>
              <a:rPr lang="en-GB" sz="1800" dirty="0">
                <a:latin typeface="Arial" panose="020B0604020202020204" pitchFamily="34" charset="0"/>
                <a:cs typeface="Arial" panose="020B0604020202020204" pitchFamily="34" charset="0"/>
              </a:rPr>
              <a:t>It helps to connect with the behaviour of the employees </a:t>
            </a:r>
          </a:p>
          <a:p>
            <a:pPr algn="just"/>
            <a:r>
              <a:rPr lang="en-GB" sz="1800" dirty="0">
                <a:effectLst/>
                <a:latin typeface="Arial" panose="020B0604020202020204" pitchFamily="34" charset="0"/>
                <a:ea typeface="Arial" panose="020B0604020202020204" pitchFamily="34" charset="0"/>
                <a:cs typeface="Arial" panose="020B0604020202020204" pitchFamily="34" charset="0"/>
              </a:rPr>
              <a:t>Employers are always hungry for motivation and energy. </a:t>
            </a:r>
          </a:p>
          <a:p>
            <a:pPr algn="just"/>
            <a:r>
              <a:rPr lang="en-GB" sz="1800" dirty="0">
                <a:latin typeface="Arial" panose="020B0604020202020204" pitchFamily="34" charset="0"/>
                <a:cs typeface="Arial" panose="020B0604020202020204" pitchFamily="34" charset="0"/>
              </a:rPr>
              <a:t>In Hilton Croydon, it creates a connection between the employees and serves specific needs. </a:t>
            </a:r>
          </a:p>
          <a:p>
            <a:pPr algn="just"/>
            <a:r>
              <a:rPr lang="en-US" sz="1800" dirty="0">
                <a:latin typeface="Arial" panose="020B0604020202020204" pitchFamily="34" charset="0"/>
                <a:cs typeface="Arial" panose="020B0604020202020204" pitchFamily="34" charset="0"/>
              </a:rPr>
              <a:t>In Hilton Croydon, by using the engagement model, the management authorities can maintain the work culture in the </a:t>
            </a:r>
            <a:r>
              <a:rPr lang="en-US" sz="1800" dirty="0" err="1">
                <a:latin typeface="Arial" panose="020B0604020202020204" pitchFamily="34" charset="0"/>
                <a:cs typeface="Arial" panose="020B0604020202020204" pitchFamily="34" charset="0"/>
              </a:rPr>
              <a:t>organisational</a:t>
            </a:r>
            <a:r>
              <a:rPr lang="en-US" sz="1800" dirty="0">
                <a:latin typeface="Arial" panose="020B0604020202020204" pitchFamily="34" charset="0"/>
                <a:cs typeface="Arial" panose="020B0604020202020204" pitchFamily="34" charset="0"/>
              </a:rPr>
              <a:t> culture.</a:t>
            </a:r>
            <a:endParaRPr lang="en-IN"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20D60DA-658B-4E9A-2DE5-F7CED4623FAC}"/>
              </a:ext>
            </a:extLst>
          </p:cNvPr>
          <p:cNvPicPr>
            <a:picLocks noChangeAspect="1"/>
          </p:cNvPicPr>
          <p:nvPr/>
        </p:nvPicPr>
        <p:blipFill>
          <a:blip r:embed="rId3"/>
          <a:stretch>
            <a:fillRect/>
          </a:stretch>
        </p:blipFill>
        <p:spPr>
          <a:xfrm>
            <a:off x="7897647" y="2421337"/>
            <a:ext cx="3157207" cy="2407831"/>
          </a:xfrm>
          <a:prstGeom prst="rect">
            <a:avLst/>
          </a:prstGeom>
        </p:spPr>
      </p:pic>
    </p:spTree>
    <p:extLst>
      <p:ext uri="{BB962C8B-B14F-4D97-AF65-F5344CB8AC3E}">
        <p14:creationId xmlns:p14="http://schemas.microsoft.com/office/powerpoint/2010/main" val="3703963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3F0F88-3BEC-DF61-E583-E9BF30F788E4}"/>
              </a:ext>
            </a:extLst>
          </p:cNvPr>
          <p:cNvSpPr>
            <a:spLocks noGrp="1"/>
          </p:cNvSpPr>
          <p:nvPr>
            <p:ph type="title"/>
          </p:nvPr>
        </p:nvSpPr>
        <p:spPr/>
        <p:txBody>
          <a:bodyPr/>
          <a:lstStyle/>
          <a:p>
            <a:pPr algn="ctr"/>
            <a:r>
              <a:rPr lang="en-GB" sz="2400" b="1" kern="0" dirty="0">
                <a:effectLst/>
                <a:latin typeface="Algerian" panose="04020705040A02060702" pitchFamily="82" charset="0"/>
              </a:rPr>
              <a:t>Principle of the Employee Engagement Model (Continued)</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33C88C9B-A379-0194-3C84-1BD11C481360}"/>
              </a:ext>
            </a:extLst>
          </p:cNvPr>
          <p:cNvSpPr>
            <a:spLocks noGrp="1"/>
          </p:cNvSpPr>
          <p:nvPr>
            <p:ph idx="1"/>
          </p:nvPr>
        </p:nvSpPr>
        <p:spPr>
          <a:xfrm>
            <a:off x="1451579" y="2015732"/>
            <a:ext cx="5264531" cy="3450613"/>
          </a:xfrm>
        </p:spPr>
        <p:txBody>
          <a:bodyPr>
            <a:normAutofit fontScale="85000" lnSpcReduction="20000"/>
          </a:bodyPr>
          <a:lstStyle/>
          <a:p>
            <a:pPr algn="just"/>
            <a:r>
              <a:rPr lang="en-US" sz="2100" dirty="0">
                <a:latin typeface="Arial" panose="020B0604020202020204" pitchFamily="34" charset="0"/>
                <a:cs typeface="Arial" panose="020B0604020202020204" pitchFamily="34" charset="0"/>
              </a:rPr>
              <a:t>It analyses the capabilities of the employees. </a:t>
            </a:r>
          </a:p>
          <a:p>
            <a:pPr algn="just"/>
            <a:r>
              <a:rPr lang="en-US" sz="2100" dirty="0">
                <a:latin typeface="Arial" panose="020B0604020202020204" pitchFamily="34" charset="0"/>
                <a:cs typeface="Arial" panose="020B0604020202020204" pitchFamily="34" charset="0"/>
              </a:rPr>
              <a:t>It studies the </a:t>
            </a:r>
            <a:r>
              <a:rPr lang="en-GB" sz="2100" dirty="0">
                <a:effectLst/>
                <a:latin typeface="Arial" panose="020B0604020202020204" pitchFamily="34" charset="0"/>
                <a:ea typeface="Arial" panose="020B0604020202020204" pitchFamily="34" charset="0"/>
                <a:cs typeface="Arial" panose="020B0604020202020204" pitchFamily="34" charset="0"/>
              </a:rPr>
              <a:t>mental, physical, emotional and spiritual state of the employees. </a:t>
            </a:r>
          </a:p>
          <a:p>
            <a:pPr algn="just"/>
            <a:r>
              <a:rPr lang="en-GB" sz="2100" dirty="0">
                <a:effectLst/>
                <a:latin typeface="Arial" panose="020B0604020202020204" pitchFamily="34" charset="0"/>
                <a:ea typeface="Arial" panose="020B0604020202020204" pitchFamily="34" charset="0"/>
                <a:cs typeface="Arial" panose="020B0604020202020204" pitchFamily="34" charset="0"/>
              </a:rPr>
              <a:t>The employee engagement model refers to the employee’s emotions about work (Quick, 2020). </a:t>
            </a:r>
          </a:p>
          <a:p>
            <a:pPr algn="just"/>
            <a:r>
              <a:rPr lang="en-GB" sz="2100" dirty="0">
                <a:effectLst/>
                <a:latin typeface="Arial" panose="020B0604020202020204" pitchFamily="34" charset="0"/>
                <a:ea typeface="Arial" panose="020B0604020202020204" pitchFamily="34" charset="0"/>
                <a:cs typeface="Arial" panose="020B0604020202020204" pitchFamily="34" charset="0"/>
              </a:rPr>
              <a:t>It helps to increase the organisation's performance. </a:t>
            </a:r>
          </a:p>
          <a:p>
            <a:pPr algn="just"/>
            <a:r>
              <a:rPr lang="en-GB" dirty="0"/>
              <a:t>.  In Hilton Croydon, by using the engagement model, the management authorities can maintain the work culture in the organisational culture.</a:t>
            </a:r>
            <a:endParaRPr lang="en-GB" sz="1800" dirty="0">
              <a:effectLst/>
              <a:latin typeface="Arial" panose="020B0604020202020204" pitchFamily="34" charset="0"/>
              <a:ea typeface="Arial" panose="020B0604020202020204" pitchFamily="34" charset="0"/>
              <a:cs typeface="Arial" panose="020B0604020202020204" pitchFamily="34" charset="0"/>
            </a:endParaRPr>
          </a:p>
          <a:p>
            <a:pPr algn="just"/>
            <a:endParaRPr lang="en-US"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7E3E84FD-BE3F-C27B-324F-2718F4A7A315}"/>
              </a:ext>
            </a:extLst>
          </p:cNvPr>
          <p:cNvPicPr>
            <a:picLocks noChangeAspect="1"/>
          </p:cNvPicPr>
          <p:nvPr/>
        </p:nvPicPr>
        <p:blipFill>
          <a:blip r:embed="rId3"/>
          <a:stretch>
            <a:fillRect/>
          </a:stretch>
        </p:blipFill>
        <p:spPr>
          <a:xfrm>
            <a:off x="7914290" y="2059318"/>
            <a:ext cx="2826131" cy="2739364"/>
          </a:xfrm>
          <a:prstGeom prst="rect">
            <a:avLst/>
          </a:prstGeom>
        </p:spPr>
      </p:pic>
    </p:spTree>
    <p:extLst>
      <p:ext uri="{BB962C8B-B14F-4D97-AF65-F5344CB8AC3E}">
        <p14:creationId xmlns:p14="http://schemas.microsoft.com/office/powerpoint/2010/main" val="4281881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6075D-6AB2-7F42-3719-393277AB2E31}"/>
              </a:ext>
            </a:extLst>
          </p:cNvPr>
          <p:cNvSpPr>
            <a:spLocks noGrp="1"/>
          </p:cNvSpPr>
          <p:nvPr>
            <p:ph type="title"/>
          </p:nvPr>
        </p:nvSpPr>
        <p:spPr/>
        <p:txBody>
          <a:bodyPr/>
          <a:lstStyle/>
          <a:p>
            <a:pPr algn="ctr"/>
            <a:r>
              <a:rPr lang="en-GB" sz="2400" b="1" kern="0" dirty="0">
                <a:effectLst/>
                <a:latin typeface="Algerian" panose="04020705040A02060702" pitchFamily="82" charset="0"/>
              </a:rPr>
              <a:t>Types of the Employee Engagement Model</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D9FC8EEB-1108-F962-CF6C-2BA403E000F5}"/>
              </a:ext>
            </a:extLst>
          </p:cNvPr>
          <p:cNvSpPr>
            <a:spLocks noGrp="1"/>
          </p:cNvSpPr>
          <p:nvPr>
            <p:ph idx="1"/>
          </p:nvPr>
        </p:nvSpPr>
        <p:spPr>
          <a:xfrm>
            <a:off x="1294362" y="2169064"/>
            <a:ext cx="5137969" cy="3450613"/>
          </a:xfrm>
        </p:spPr>
        <p:txBody>
          <a:bodyPr>
            <a:normAutofit fontScale="85000" lnSpcReduction="20000"/>
          </a:bodyPr>
          <a:lstStyle/>
          <a:p>
            <a:pPr algn="just"/>
            <a:r>
              <a:rPr lang="en-GB" sz="2000" dirty="0">
                <a:effectLst/>
                <a:latin typeface="Arial" panose="020B0604020202020204" pitchFamily="34" charset="0"/>
                <a:ea typeface="Arial" panose="020B0604020202020204" pitchFamily="34" charset="0"/>
              </a:rPr>
              <a:t>Employee engagement is a blueprint of the producibility of the company. </a:t>
            </a:r>
          </a:p>
          <a:p>
            <a:pPr algn="just"/>
            <a:r>
              <a:rPr lang="en-GB" dirty="0">
                <a:latin typeface="Arial" panose="020B0604020202020204" pitchFamily="34" charset="0"/>
              </a:rPr>
              <a:t>There are several types of engagement models such as the Zinger model, and many more (</a:t>
            </a:r>
            <a:r>
              <a:rPr lang="en-GB" sz="2000" dirty="0" err="1">
                <a:effectLst/>
                <a:latin typeface="Arial" panose="020B0604020202020204" pitchFamily="34" charset="0"/>
                <a:ea typeface="Arial" panose="020B0604020202020204" pitchFamily="34" charset="0"/>
              </a:rPr>
              <a:t>Ramakumar</a:t>
            </a:r>
            <a:r>
              <a:rPr lang="en-GB" sz="2000" dirty="0">
                <a:effectLst/>
                <a:latin typeface="Arial" panose="020B0604020202020204" pitchFamily="34" charset="0"/>
                <a:ea typeface="Arial" panose="020B0604020202020204" pitchFamily="34" charset="0"/>
              </a:rPr>
              <a:t>, 2021).</a:t>
            </a:r>
            <a:r>
              <a:rPr lang="en-GB" dirty="0">
                <a:latin typeface="Arial" panose="020B0604020202020204" pitchFamily="34" charset="0"/>
              </a:rPr>
              <a:t> </a:t>
            </a:r>
          </a:p>
          <a:p>
            <a:pPr algn="just"/>
            <a:r>
              <a:rPr lang="en-GB" dirty="0">
                <a:latin typeface="Arial" panose="020B0604020202020204" pitchFamily="34" charset="0"/>
              </a:rPr>
              <a:t>Zinger model targeted the behaviour of the employee</a:t>
            </a:r>
          </a:p>
          <a:p>
            <a:pPr algn="just"/>
            <a:r>
              <a:rPr lang="en-GB" sz="2000" dirty="0">
                <a:effectLst/>
                <a:latin typeface="Arial" panose="020B0604020202020204" pitchFamily="34" charset="0"/>
                <a:ea typeface="Arial" panose="020B0604020202020204" pitchFamily="34" charset="0"/>
              </a:rPr>
              <a:t> The Deloitte Model includes cultura</a:t>
            </a:r>
            <a:r>
              <a:rPr lang="en-GB" dirty="0">
                <a:latin typeface="Arial" panose="020B0604020202020204" pitchFamily="34" charset="0"/>
                <a:ea typeface="Arial" panose="020B0604020202020204" pitchFamily="34" charset="0"/>
              </a:rPr>
              <a:t>l events to attract employees.</a:t>
            </a:r>
          </a:p>
          <a:p>
            <a:pPr algn="just"/>
            <a:r>
              <a:rPr lang="en-GB" dirty="0">
                <a:latin typeface="Arial" panose="020B0604020202020204" pitchFamily="34" charset="0"/>
                <a:cs typeface="Arial" panose="020B0604020202020204" pitchFamily="34" charset="0"/>
              </a:rPr>
              <a:t>AON Hewitt Model refers to the factors which analyse the relationship between the employees. </a:t>
            </a:r>
            <a:endParaRPr lang="en-GB" dirty="0">
              <a:latin typeface="Arial" panose="020B0604020202020204" pitchFamily="34" charset="0"/>
            </a:endParaRPr>
          </a:p>
          <a:p>
            <a:pPr algn="just"/>
            <a:endParaRPr lang="en-IN" dirty="0"/>
          </a:p>
        </p:txBody>
      </p:sp>
      <p:pic>
        <p:nvPicPr>
          <p:cNvPr id="4" name="Picture 3">
            <a:extLst>
              <a:ext uri="{FF2B5EF4-FFF2-40B4-BE49-F238E27FC236}">
                <a16:creationId xmlns:a16="http://schemas.microsoft.com/office/drawing/2014/main" id="{E7713804-07C8-EBAD-4B4A-70FF4D299FB8}"/>
              </a:ext>
            </a:extLst>
          </p:cNvPr>
          <p:cNvPicPr>
            <a:picLocks noChangeAspect="1"/>
          </p:cNvPicPr>
          <p:nvPr/>
        </p:nvPicPr>
        <p:blipFill>
          <a:blip r:embed="rId3"/>
          <a:stretch>
            <a:fillRect/>
          </a:stretch>
        </p:blipFill>
        <p:spPr>
          <a:xfrm>
            <a:off x="7000249" y="2338557"/>
            <a:ext cx="3897389" cy="3111625"/>
          </a:xfrm>
          <a:prstGeom prst="rect">
            <a:avLst/>
          </a:prstGeom>
        </p:spPr>
      </p:pic>
    </p:spTree>
    <p:extLst>
      <p:ext uri="{BB962C8B-B14F-4D97-AF65-F5344CB8AC3E}">
        <p14:creationId xmlns:p14="http://schemas.microsoft.com/office/powerpoint/2010/main" val="2097018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6075D-6AB2-7F42-3719-393277AB2E31}"/>
              </a:ext>
            </a:extLst>
          </p:cNvPr>
          <p:cNvSpPr>
            <a:spLocks noGrp="1"/>
          </p:cNvSpPr>
          <p:nvPr>
            <p:ph type="title"/>
          </p:nvPr>
        </p:nvSpPr>
        <p:spPr/>
        <p:txBody>
          <a:bodyPr/>
          <a:lstStyle/>
          <a:p>
            <a:pPr algn="ctr"/>
            <a:r>
              <a:rPr lang="en-GB" sz="2400" b="1" kern="0" dirty="0">
                <a:effectLst/>
                <a:latin typeface="Algerian" panose="04020705040A02060702" pitchFamily="82" charset="0"/>
              </a:rPr>
              <a:t>Importance of the Employee Engagement Model </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D9FC8EEB-1108-F962-CF6C-2BA403E000F5}"/>
              </a:ext>
            </a:extLst>
          </p:cNvPr>
          <p:cNvSpPr>
            <a:spLocks noGrp="1"/>
          </p:cNvSpPr>
          <p:nvPr>
            <p:ph idx="1"/>
          </p:nvPr>
        </p:nvSpPr>
        <p:spPr>
          <a:xfrm>
            <a:off x="1451579" y="2110325"/>
            <a:ext cx="5516780" cy="3450613"/>
          </a:xfrm>
        </p:spPr>
        <p:txBody>
          <a:bodyPr>
            <a:normAutofit fontScale="85000" lnSpcReduction="10000"/>
          </a:bodyPr>
          <a:lstStyle/>
          <a:p>
            <a:pPr algn="just"/>
            <a:r>
              <a:rPr lang="en-US" sz="1800" dirty="0">
                <a:latin typeface="Arial" panose="020B0604020202020204" pitchFamily="34" charset="0"/>
                <a:cs typeface="Arial" panose="020B0604020202020204" pitchFamily="34" charset="0"/>
              </a:rPr>
              <a:t>It is one of the important parts of every organisation. </a:t>
            </a:r>
          </a:p>
          <a:p>
            <a:pPr algn="just"/>
            <a:r>
              <a:rPr lang="en-IN" sz="1800" dirty="0">
                <a:latin typeface="Arial" panose="020B0604020202020204" pitchFamily="34" charset="0"/>
                <a:cs typeface="Arial" panose="020B0604020202020204" pitchFamily="34" charset="0"/>
              </a:rPr>
              <a:t>It is helpful to analyse the behaviour of the employee. </a:t>
            </a:r>
          </a:p>
          <a:p>
            <a:pPr algn="just"/>
            <a:r>
              <a:rPr lang="en-IN" sz="1800" dirty="0">
                <a:latin typeface="Arial" panose="020B0604020202020204" pitchFamily="34" charset="0"/>
                <a:cs typeface="Arial" panose="020B0604020202020204" pitchFamily="34" charset="0"/>
              </a:rPr>
              <a:t>It uses different strategies to increase engagement (</a:t>
            </a:r>
            <a:r>
              <a:rPr lang="en-GB" sz="1800" dirty="0">
                <a:effectLst/>
                <a:latin typeface="Arial" panose="020B0604020202020204" pitchFamily="34" charset="0"/>
                <a:ea typeface="Arial" panose="020B0604020202020204" pitchFamily="34" charset="0"/>
                <a:cs typeface="Arial" panose="020B0604020202020204" pitchFamily="34" charset="0"/>
              </a:rPr>
              <a:t>Rasool </a:t>
            </a:r>
            <a:r>
              <a:rPr lang="en-GB" sz="1800" i="1" dirty="0">
                <a:effectLst/>
                <a:latin typeface="Arial" panose="020B0604020202020204" pitchFamily="34" charset="0"/>
                <a:ea typeface="Arial" panose="020B0604020202020204" pitchFamily="34" charset="0"/>
                <a:cs typeface="Arial" panose="020B0604020202020204" pitchFamily="34" charset="0"/>
              </a:rPr>
              <a:t>et al</a:t>
            </a:r>
            <a:r>
              <a:rPr lang="en-GB" sz="1800" dirty="0">
                <a:effectLst/>
                <a:latin typeface="Arial" panose="020B0604020202020204" pitchFamily="34" charset="0"/>
                <a:ea typeface="Arial" panose="020B0604020202020204" pitchFamily="34" charset="0"/>
                <a:cs typeface="Arial" panose="020B0604020202020204" pitchFamily="34" charset="0"/>
              </a:rPr>
              <a:t>., 2021).</a:t>
            </a:r>
            <a:r>
              <a:rPr lang="en-IN" sz="1800" dirty="0">
                <a:latin typeface="Arial" panose="020B0604020202020204" pitchFamily="34" charset="0"/>
                <a:cs typeface="Arial" panose="020B0604020202020204" pitchFamily="34" charset="0"/>
              </a:rPr>
              <a:t> </a:t>
            </a:r>
          </a:p>
          <a:p>
            <a:pPr algn="just"/>
            <a:r>
              <a:rPr lang="en-GB" dirty="0"/>
              <a:t>The engagement model will help an individual to grow and it is used to manage the workforce and people effectively.</a:t>
            </a:r>
          </a:p>
          <a:p>
            <a:pPr algn="just"/>
            <a:r>
              <a:rPr lang="en-GB" sz="1800" dirty="0">
                <a:latin typeface="Arial" panose="020B0604020202020204" pitchFamily="34" charset="0"/>
                <a:cs typeface="Arial" panose="020B0604020202020204" pitchFamily="34" charset="0"/>
              </a:rPr>
              <a:t>In the hospitality sector, like Hilton Hotel, Croydon, it also helps to build effective communication and relationships between employees. </a:t>
            </a:r>
            <a:endParaRPr lang="en-IN"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AFF217A-36BF-D9AB-C166-8E84E75BFF6A}"/>
              </a:ext>
            </a:extLst>
          </p:cNvPr>
          <p:cNvPicPr>
            <a:picLocks noChangeAspect="1"/>
          </p:cNvPicPr>
          <p:nvPr/>
        </p:nvPicPr>
        <p:blipFill>
          <a:blip r:embed="rId3"/>
          <a:stretch>
            <a:fillRect/>
          </a:stretch>
        </p:blipFill>
        <p:spPr>
          <a:xfrm>
            <a:off x="8081740" y="2457287"/>
            <a:ext cx="2973114" cy="2490952"/>
          </a:xfrm>
          <a:prstGeom prst="rect">
            <a:avLst/>
          </a:prstGeom>
        </p:spPr>
      </p:pic>
    </p:spTree>
    <p:extLst>
      <p:ext uri="{BB962C8B-B14F-4D97-AF65-F5344CB8AC3E}">
        <p14:creationId xmlns:p14="http://schemas.microsoft.com/office/powerpoint/2010/main" val="12389861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91E0C-424E-1357-2C33-8EB5071F268B}"/>
              </a:ext>
            </a:extLst>
          </p:cNvPr>
          <p:cNvSpPr>
            <a:spLocks noGrp="1"/>
          </p:cNvSpPr>
          <p:nvPr>
            <p:ph type="title"/>
          </p:nvPr>
        </p:nvSpPr>
        <p:spPr/>
        <p:txBody>
          <a:bodyPr/>
          <a:lstStyle/>
          <a:p>
            <a:pPr algn="ctr"/>
            <a:r>
              <a:rPr lang="en-GB" sz="2400" b="1" kern="0" dirty="0">
                <a:effectLst/>
                <a:latin typeface="Algerian" panose="04020705040A02060702" pitchFamily="82" charset="0"/>
              </a:rPr>
              <a:t>Benefits of the Employee Engagement Models</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55B8A6F9-B41A-B057-B1FA-BBA7DC0277C8}"/>
              </a:ext>
            </a:extLst>
          </p:cNvPr>
          <p:cNvSpPr>
            <a:spLocks noGrp="1"/>
          </p:cNvSpPr>
          <p:nvPr>
            <p:ph idx="1"/>
          </p:nvPr>
        </p:nvSpPr>
        <p:spPr>
          <a:xfrm>
            <a:off x="1451579" y="2252215"/>
            <a:ext cx="5516780" cy="3450613"/>
          </a:xfrm>
        </p:spPr>
        <p:txBody>
          <a:bodyPr>
            <a:normAutofit fontScale="92500" lnSpcReduction="10000"/>
          </a:bodyPr>
          <a:lstStyle/>
          <a:p>
            <a:pPr algn="just"/>
            <a:r>
              <a:rPr lang="en-US" sz="1800" dirty="0">
                <a:latin typeface="Arial" panose="020B0604020202020204" pitchFamily="34" charset="0"/>
                <a:cs typeface="Arial" panose="020B0604020202020204" pitchFamily="34" charset="0"/>
              </a:rPr>
              <a:t>It helps to </a:t>
            </a:r>
            <a:r>
              <a:rPr lang="en-US" sz="1800" dirty="0" err="1">
                <a:latin typeface="Arial" panose="020B0604020202020204" pitchFamily="34" charset="0"/>
                <a:cs typeface="Arial" panose="020B0604020202020204" pitchFamily="34" charset="0"/>
              </a:rPr>
              <a:t>analyse</a:t>
            </a:r>
            <a:r>
              <a:rPr lang="en-US" sz="1800" dirty="0">
                <a:latin typeface="Arial" panose="020B0604020202020204" pitchFamily="34" charset="0"/>
                <a:cs typeface="Arial" panose="020B0604020202020204" pitchFamily="34" charset="0"/>
              </a:rPr>
              <a:t> the potential capabilities of the employee. </a:t>
            </a:r>
          </a:p>
          <a:p>
            <a:pPr algn="just"/>
            <a:r>
              <a:rPr lang="en-IN" sz="1800" dirty="0">
                <a:latin typeface="Arial" panose="020B0604020202020204" pitchFamily="34" charset="0"/>
                <a:cs typeface="Arial" panose="020B0604020202020204" pitchFamily="34" charset="0"/>
              </a:rPr>
              <a:t>It also identifies the problem in the workforce. </a:t>
            </a:r>
          </a:p>
          <a:p>
            <a:pPr algn="just"/>
            <a:r>
              <a:rPr lang="en-IN" sz="1800" dirty="0">
                <a:latin typeface="Arial" panose="020B0604020202020204" pitchFamily="34" charset="0"/>
                <a:cs typeface="Arial" panose="020B0604020202020204" pitchFamily="34" charset="0"/>
              </a:rPr>
              <a:t>It helps to make a motivated and energetic employee base (</a:t>
            </a:r>
            <a:r>
              <a:rPr lang="en-GB" sz="1800" dirty="0">
                <a:effectLst/>
                <a:latin typeface="Arial" panose="020B0604020202020204" pitchFamily="34" charset="0"/>
                <a:ea typeface="Arial" panose="020B0604020202020204" pitchFamily="34" charset="0"/>
                <a:cs typeface="Arial" panose="020B0604020202020204" pitchFamily="34" charset="0"/>
              </a:rPr>
              <a:t>Riyanto </a:t>
            </a:r>
            <a:r>
              <a:rPr lang="en-GB" sz="1800" i="1" dirty="0">
                <a:effectLst/>
                <a:latin typeface="Arial" panose="020B0604020202020204" pitchFamily="34" charset="0"/>
                <a:ea typeface="Arial" panose="020B0604020202020204" pitchFamily="34" charset="0"/>
                <a:cs typeface="Arial" panose="020B0604020202020204" pitchFamily="34" charset="0"/>
              </a:rPr>
              <a:t>et al.</a:t>
            </a:r>
            <a:r>
              <a:rPr lang="en-GB" sz="1800" dirty="0">
                <a:effectLst/>
                <a:latin typeface="Arial" panose="020B0604020202020204" pitchFamily="34" charset="0"/>
                <a:ea typeface="Arial" panose="020B0604020202020204" pitchFamily="34" charset="0"/>
                <a:cs typeface="Arial" panose="020B0604020202020204" pitchFamily="34" charset="0"/>
              </a:rPr>
              <a:t>, 2021)</a:t>
            </a:r>
            <a:r>
              <a:rPr lang="en-IN" sz="1800" dirty="0">
                <a:latin typeface="Arial" panose="020B0604020202020204" pitchFamily="34" charset="0"/>
                <a:cs typeface="Arial" panose="020B0604020202020204" pitchFamily="34" charset="0"/>
              </a:rPr>
              <a:t>. </a:t>
            </a:r>
          </a:p>
          <a:p>
            <a:pPr algn="just"/>
            <a:r>
              <a:rPr lang="en-IN" sz="1800" dirty="0">
                <a:latin typeface="Arial" panose="020B0604020202020204" pitchFamily="34" charset="0"/>
                <a:cs typeface="Arial" panose="020B0604020202020204" pitchFamily="34" charset="0"/>
              </a:rPr>
              <a:t>Employees can share their feelings freely on the premises. </a:t>
            </a:r>
          </a:p>
          <a:p>
            <a:pPr algn="just"/>
            <a:r>
              <a:rPr lang="en-GB" sz="1800" dirty="0">
                <a:latin typeface="Arial" panose="020B0604020202020204" pitchFamily="34" charset="0"/>
                <a:ea typeface="Arial" panose="020B0604020202020204" pitchFamily="34" charset="0"/>
              </a:rPr>
              <a:t>By maintaining a better workspace for the employees, they can work freely and provide great service to the hospitality market. </a:t>
            </a:r>
            <a:endParaRPr lang="en-IN" sz="18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C210FC2-A7BA-5D8A-40A2-E5F250C9B0D5}"/>
              </a:ext>
            </a:extLst>
          </p:cNvPr>
          <p:cNvPicPr>
            <a:picLocks noChangeAspect="1"/>
          </p:cNvPicPr>
          <p:nvPr/>
        </p:nvPicPr>
        <p:blipFill>
          <a:blip r:embed="rId3"/>
          <a:stretch>
            <a:fillRect/>
          </a:stretch>
        </p:blipFill>
        <p:spPr>
          <a:xfrm>
            <a:off x="7428344" y="2506717"/>
            <a:ext cx="4133033" cy="2319665"/>
          </a:xfrm>
          <a:prstGeom prst="rect">
            <a:avLst/>
          </a:prstGeom>
        </p:spPr>
      </p:pic>
    </p:spTree>
    <p:extLst>
      <p:ext uri="{BB962C8B-B14F-4D97-AF65-F5344CB8AC3E}">
        <p14:creationId xmlns:p14="http://schemas.microsoft.com/office/powerpoint/2010/main" val="10373256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E677B-0B0C-C9A5-F107-071A1E749E90}"/>
              </a:ext>
            </a:extLst>
          </p:cNvPr>
          <p:cNvSpPr>
            <a:spLocks noGrp="1"/>
          </p:cNvSpPr>
          <p:nvPr>
            <p:ph type="title"/>
          </p:nvPr>
        </p:nvSpPr>
        <p:spPr/>
        <p:txBody>
          <a:bodyPr>
            <a:normAutofit fontScale="90000"/>
          </a:bodyPr>
          <a:lstStyle/>
          <a:p>
            <a:r>
              <a:rPr lang="en-GB" sz="2400" b="1" kern="0" dirty="0">
                <a:effectLst/>
                <a:latin typeface="Algerian" panose="04020705040A02060702" pitchFamily="82" charset="0"/>
              </a:rPr>
              <a:t>Examples of Employee Engagement Model in Industry Practice </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334B13C0-9E33-B311-9B93-48D9761B6B11}"/>
              </a:ext>
            </a:extLst>
          </p:cNvPr>
          <p:cNvSpPr>
            <a:spLocks noGrp="1"/>
          </p:cNvSpPr>
          <p:nvPr>
            <p:ph idx="1"/>
          </p:nvPr>
        </p:nvSpPr>
        <p:spPr>
          <a:xfrm>
            <a:off x="1451579" y="2015732"/>
            <a:ext cx="5595607" cy="3450613"/>
          </a:xfrm>
        </p:spPr>
        <p:txBody>
          <a:bodyPr>
            <a:normAutofit fontScale="85000" lnSpcReduction="20000"/>
          </a:bodyPr>
          <a:lstStyle/>
          <a:p>
            <a:pPr algn="just"/>
            <a:r>
              <a:rPr lang="en-US" sz="1800" dirty="0">
                <a:latin typeface="Arial" panose="020B0604020202020204" pitchFamily="34" charset="0"/>
                <a:cs typeface="Arial" panose="020B0604020202020204" pitchFamily="34" charset="0"/>
              </a:rPr>
              <a:t>By training the staff in different skills, they can do the work very easily </a:t>
            </a:r>
          </a:p>
          <a:p>
            <a:pPr algn="just"/>
            <a:r>
              <a:rPr lang="en-GB" dirty="0"/>
              <a:t>This strategy includes training the staff, using transparent communication between them and using different types of hospitality technology.</a:t>
            </a:r>
          </a:p>
          <a:p>
            <a:pPr algn="just"/>
            <a:r>
              <a:rPr lang="en-GB" sz="1800" dirty="0">
                <a:latin typeface="Arial" panose="020B0604020202020204" pitchFamily="34" charset="0"/>
                <a:cs typeface="Arial" panose="020B0604020202020204" pitchFamily="34" charset="0"/>
              </a:rPr>
              <a:t>This strategy includes training the staff, and using transparent communication between the employees. </a:t>
            </a:r>
          </a:p>
          <a:p>
            <a:pPr algn="just"/>
            <a:r>
              <a:rPr lang="en-US" sz="1800" dirty="0">
                <a:latin typeface="Arial" panose="020B0604020202020204" pitchFamily="34" charset="0"/>
                <a:cs typeface="Arial" panose="020B0604020202020204" pitchFamily="34" charset="0"/>
              </a:rPr>
              <a:t>It makes a picture of honesty and transparency (</a:t>
            </a:r>
            <a:r>
              <a:rPr lang="en-GB" sz="1800" dirty="0" err="1">
                <a:effectLst/>
                <a:latin typeface="Arial" panose="020B0604020202020204" pitchFamily="34" charset="0"/>
                <a:ea typeface="Arial" panose="020B0604020202020204" pitchFamily="34" charset="0"/>
                <a:cs typeface="Arial" panose="020B0604020202020204" pitchFamily="34" charset="0"/>
              </a:rPr>
              <a:t>Turesky</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et al</a:t>
            </a:r>
            <a:r>
              <a:rPr lang="en-GB" sz="1800" dirty="0">
                <a:effectLst/>
                <a:latin typeface="Arial" panose="020B0604020202020204" pitchFamily="34" charset="0"/>
                <a:ea typeface="Arial" panose="020B0604020202020204" pitchFamily="34" charset="0"/>
                <a:cs typeface="Arial" panose="020B0604020202020204" pitchFamily="34" charset="0"/>
              </a:rPr>
              <a:t>., 2020)</a:t>
            </a:r>
            <a:r>
              <a:rPr lang="en-US" sz="1800" dirty="0">
                <a:latin typeface="Arial" panose="020B0604020202020204" pitchFamily="34" charset="0"/>
                <a:cs typeface="Arial" panose="020B0604020202020204" pitchFamily="34" charset="0"/>
              </a:rPr>
              <a:t>.</a:t>
            </a:r>
          </a:p>
          <a:p>
            <a:pPr algn="just"/>
            <a:r>
              <a:rPr lang="en-GB" sz="1800" dirty="0">
                <a:effectLst/>
                <a:latin typeface="Arial" panose="020B0604020202020204" pitchFamily="34" charset="0"/>
                <a:ea typeface="Arial" panose="020B0604020202020204" pitchFamily="34" charset="0"/>
                <a:cs typeface="Arial" panose="020B0604020202020204" pitchFamily="34" charset="0"/>
              </a:rPr>
              <a:t>It helps the </a:t>
            </a:r>
            <a:r>
              <a:rPr lang="en-GB" sz="1800" dirty="0">
                <a:latin typeface="Arial" panose="020B0604020202020204" pitchFamily="34" charset="0"/>
                <a:ea typeface="Arial" panose="020B0604020202020204" pitchFamily="34" charset="0"/>
                <a:cs typeface="Arial" panose="020B0604020202020204" pitchFamily="34" charset="0"/>
              </a:rPr>
              <a:t>Hilton Croydon</a:t>
            </a:r>
            <a:r>
              <a:rPr lang="en-GB" sz="1800" dirty="0">
                <a:effectLst/>
                <a:latin typeface="Arial" panose="020B0604020202020204" pitchFamily="34" charset="0"/>
                <a:ea typeface="Arial" panose="020B0604020202020204" pitchFamily="34" charset="0"/>
                <a:cs typeface="Arial" panose="020B0604020202020204" pitchFamily="34" charset="0"/>
              </a:rPr>
              <a:t> to balance the work life of the employees and trainee. </a:t>
            </a:r>
            <a:endParaRPr lang="en-US" sz="1800" dirty="0">
              <a:latin typeface="Arial" panose="020B0604020202020204" pitchFamily="34" charset="0"/>
              <a:cs typeface="Arial" panose="020B0604020202020204" pitchFamily="34" charset="0"/>
            </a:endParaRPr>
          </a:p>
          <a:p>
            <a:endParaRPr lang="en-IN" dirty="0"/>
          </a:p>
        </p:txBody>
      </p:sp>
      <p:pic>
        <p:nvPicPr>
          <p:cNvPr id="4" name="Picture 3">
            <a:extLst>
              <a:ext uri="{FF2B5EF4-FFF2-40B4-BE49-F238E27FC236}">
                <a16:creationId xmlns:a16="http://schemas.microsoft.com/office/drawing/2014/main" id="{F6CD9E7C-0725-ECA0-0BF8-D4275DA5CE29}"/>
              </a:ext>
            </a:extLst>
          </p:cNvPr>
          <p:cNvPicPr>
            <a:picLocks noChangeAspect="1"/>
          </p:cNvPicPr>
          <p:nvPr/>
        </p:nvPicPr>
        <p:blipFill>
          <a:blip r:embed="rId3"/>
          <a:stretch>
            <a:fillRect/>
          </a:stretch>
        </p:blipFill>
        <p:spPr>
          <a:xfrm>
            <a:off x="7692227" y="2395865"/>
            <a:ext cx="3914421" cy="2192076"/>
          </a:xfrm>
          <a:prstGeom prst="rect">
            <a:avLst/>
          </a:prstGeom>
        </p:spPr>
      </p:pic>
    </p:spTree>
    <p:extLst>
      <p:ext uri="{BB962C8B-B14F-4D97-AF65-F5344CB8AC3E}">
        <p14:creationId xmlns:p14="http://schemas.microsoft.com/office/powerpoint/2010/main" val="6512710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6DAD1-9C4E-C438-8044-5BABEBC4250B}"/>
              </a:ext>
            </a:extLst>
          </p:cNvPr>
          <p:cNvSpPr>
            <a:spLocks noGrp="1"/>
          </p:cNvSpPr>
          <p:nvPr>
            <p:ph type="title"/>
          </p:nvPr>
        </p:nvSpPr>
        <p:spPr/>
        <p:txBody>
          <a:bodyPr>
            <a:normAutofit fontScale="90000"/>
          </a:bodyPr>
          <a:lstStyle/>
          <a:p>
            <a:pPr algn="ctr"/>
            <a:r>
              <a:rPr lang="en-GB" sz="2700" b="1" kern="0" dirty="0">
                <a:effectLst/>
                <a:latin typeface="Algerian" panose="04020705040A02060702" pitchFamily="82" charset="0"/>
              </a:rPr>
              <a:t>Examples of Employee Engagement Model in Industry Practice (Continued)</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979BF6FD-3B2F-83EB-3936-D8163C52A7E6}"/>
              </a:ext>
            </a:extLst>
          </p:cNvPr>
          <p:cNvSpPr>
            <a:spLocks noGrp="1"/>
          </p:cNvSpPr>
          <p:nvPr>
            <p:ph idx="1"/>
          </p:nvPr>
        </p:nvSpPr>
        <p:spPr>
          <a:xfrm>
            <a:off x="1451579" y="2346808"/>
            <a:ext cx="5529319" cy="3450613"/>
          </a:xfrm>
        </p:spPr>
        <p:txBody>
          <a:bodyPr>
            <a:normAutofit lnSpcReduction="10000"/>
          </a:bodyPr>
          <a:lstStyle/>
          <a:p>
            <a:pPr algn="just"/>
            <a:r>
              <a:rPr lang="en-US" sz="1800" dirty="0">
                <a:latin typeface="Arial" panose="020B0604020202020204" pitchFamily="34" charset="0"/>
                <a:cs typeface="Arial" panose="020B0604020202020204" pitchFamily="34" charset="0"/>
              </a:rPr>
              <a:t>Hilton Hotel, </a:t>
            </a:r>
            <a:r>
              <a:rPr lang="en-GB" sz="1800" dirty="0">
                <a:effectLst/>
                <a:latin typeface="Arial" panose="020B0604020202020204" pitchFamily="34" charset="0"/>
                <a:ea typeface="Times New Roman" panose="02020603050405020304" pitchFamily="18" charset="0"/>
                <a:cs typeface="Arial" panose="020B0604020202020204" pitchFamily="34" charset="0"/>
              </a:rPr>
              <a:t>Croydon Hilton</a:t>
            </a:r>
            <a:r>
              <a:rPr lang="en-US" sz="1800" dirty="0">
                <a:latin typeface="Arial" panose="020B0604020202020204" pitchFamily="34" charset="0"/>
                <a:cs typeface="Arial" panose="020B0604020202020204" pitchFamily="34" charset="0"/>
              </a:rPr>
              <a:t> uses this model to engage their employees. </a:t>
            </a:r>
          </a:p>
          <a:p>
            <a:pPr algn="just"/>
            <a:r>
              <a:rPr lang="en-US" sz="1800" dirty="0">
                <a:latin typeface="Arial" panose="020B0604020202020204" pitchFamily="34" charset="0"/>
                <a:cs typeface="Arial" panose="020B0604020202020204" pitchFamily="34" charset="0"/>
              </a:rPr>
              <a:t>It helps to increase their productibility by 1 %</a:t>
            </a:r>
          </a:p>
          <a:p>
            <a:pPr algn="just"/>
            <a:r>
              <a:rPr lang="en-US" sz="1800" dirty="0">
                <a:latin typeface="Arial" panose="020B0604020202020204" pitchFamily="34" charset="0"/>
                <a:cs typeface="Arial" panose="020B0604020202020204" pitchFamily="34" charset="0"/>
              </a:rPr>
              <a:t>It reduces the employee turnover by 28%.</a:t>
            </a:r>
          </a:p>
          <a:p>
            <a:pPr algn="just"/>
            <a:r>
              <a:rPr lang="en-US" sz="1800" dirty="0">
                <a:latin typeface="Arial" panose="020B0604020202020204" pitchFamily="34" charset="0"/>
                <a:cs typeface="Arial" panose="020B0604020202020204" pitchFamily="34" charset="0"/>
              </a:rPr>
              <a:t>They motivate their employees to use EVP (</a:t>
            </a:r>
            <a:r>
              <a:rPr lang="en-GB" sz="1800" dirty="0">
                <a:latin typeface="Arial" panose="020B0604020202020204" pitchFamily="34" charset="0"/>
                <a:ea typeface="Arial" panose="020B0604020202020204" pitchFamily="34" charset="0"/>
                <a:cs typeface="Arial" panose="020B0604020202020204" pitchFamily="34" charset="0"/>
              </a:rPr>
              <a:t>Quick, 2020 </a:t>
            </a:r>
            <a:r>
              <a:rPr lang="en-US" sz="1800" dirty="0">
                <a:latin typeface="Arial" panose="020B0604020202020204" pitchFamily="34" charset="0"/>
                <a:cs typeface="Arial" panose="020B0604020202020204" pitchFamily="34" charset="0"/>
              </a:rPr>
              <a:t>)</a:t>
            </a:r>
          </a:p>
          <a:p>
            <a:pPr algn="just"/>
            <a:r>
              <a:rPr lang="en-GB" sz="1800" dirty="0">
                <a:latin typeface="Arial" panose="020B0604020202020204" pitchFamily="34" charset="0"/>
                <a:cs typeface="Arial" panose="020B0604020202020204" pitchFamily="34" charset="0"/>
              </a:rPr>
              <a:t>In the housekeeping service of Hilton Croydon, it is more important to maintain employee engagement among the staff. </a:t>
            </a:r>
            <a:endParaRPr lang="en-IN" sz="1800"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3"/>
          <a:stretch>
            <a:fillRect/>
          </a:stretch>
        </p:blipFill>
        <p:spPr>
          <a:xfrm>
            <a:off x="7862280" y="2643013"/>
            <a:ext cx="2794635" cy="1969448"/>
          </a:xfrm>
          <a:prstGeom prst="rect">
            <a:avLst/>
          </a:prstGeom>
        </p:spPr>
      </p:pic>
    </p:spTree>
    <p:extLst>
      <p:ext uri="{BB962C8B-B14F-4D97-AF65-F5344CB8AC3E}">
        <p14:creationId xmlns:p14="http://schemas.microsoft.com/office/powerpoint/2010/main" val="15431623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C156A-3DC3-B003-DE22-1C54F0148EB9}"/>
              </a:ext>
            </a:extLst>
          </p:cNvPr>
          <p:cNvSpPr>
            <a:spLocks noGrp="1"/>
          </p:cNvSpPr>
          <p:nvPr>
            <p:ph type="title"/>
          </p:nvPr>
        </p:nvSpPr>
        <p:spPr/>
        <p:txBody>
          <a:bodyPr/>
          <a:lstStyle/>
          <a:p>
            <a:pPr algn="ctr"/>
            <a:r>
              <a:rPr lang="en-GB" sz="2400" b="1" kern="0" dirty="0">
                <a:effectLst/>
                <a:latin typeface="Algerian" panose="04020705040A02060702" pitchFamily="82" charset="0"/>
              </a:rPr>
              <a:t>Conclusion</a:t>
            </a:r>
            <a:br>
              <a:rPr lang="en-IN" sz="1800" b="1" kern="0" dirty="0">
                <a:effectLst/>
                <a:latin typeface="Arial" panose="020B0604020202020204" pitchFamily="34" charset="0"/>
              </a:rPr>
            </a:br>
            <a:endParaRPr lang="en-IN" dirty="0"/>
          </a:p>
        </p:txBody>
      </p:sp>
      <p:sp>
        <p:nvSpPr>
          <p:cNvPr id="3" name="Content Placeholder 2">
            <a:extLst>
              <a:ext uri="{FF2B5EF4-FFF2-40B4-BE49-F238E27FC236}">
                <a16:creationId xmlns:a16="http://schemas.microsoft.com/office/drawing/2014/main" id="{4D7D1C10-B1D1-EA3B-0F66-16704962D718}"/>
              </a:ext>
            </a:extLst>
          </p:cNvPr>
          <p:cNvSpPr>
            <a:spLocks noGrp="1"/>
          </p:cNvSpPr>
          <p:nvPr>
            <p:ph idx="1"/>
          </p:nvPr>
        </p:nvSpPr>
        <p:spPr>
          <a:xfrm>
            <a:off x="1451579" y="2015732"/>
            <a:ext cx="5595607" cy="3450613"/>
          </a:xfrm>
        </p:spPr>
        <p:txBody>
          <a:bodyPr>
            <a:normAutofit fontScale="92500" lnSpcReduction="20000"/>
          </a:bodyPr>
          <a:lstStyle/>
          <a:p>
            <a:pPr algn="just"/>
            <a:r>
              <a:rPr lang="en-GB" sz="1800" dirty="0">
                <a:effectLst/>
                <a:latin typeface="Arial" panose="020B0604020202020204" pitchFamily="34" charset="0"/>
                <a:ea typeface="Arial" panose="020B0604020202020204" pitchFamily="34" charset="0"/>
                <a:cs typeface="Arial" panose="020B0604020202020204" pitchFamily="34" charset="0"/>
              </a:rPr>
              <a:t>Employment engagement has different principles to use</a:t>
            </a:r>
          </a:p>
          <a:p>
            <a:pPr algn="just"/>
            <a:r>
              <a:rPr lang="en-GB" sz="1800" dirty="0">
                <a:effectLst/>
                <a:latin typeface="Arial" panose="020B0604020202020204" pitchFamily="34" charset="0"/>
                <a:ea typeface="Arial" panose="020B0604020202020204" pitchFamily="34" charset="0"/>
                <a:cs typeface="Arial" panose="020B0604020202020204" pitchFamily="34" charset="0"/>
              </a:rPr>
              <a:t>And it has some significant benefits to the business such as reducing employee turnover, increasing productibility and many more</a:t>
            </a:r>
            <a:endParaRPr lang="en-GB" sz="1800" dirty="0">
              <a:latin typeface="Arial" panose="020B0604020202020204" pitchFamily="34" charset="0"/>
              <a:ea typeface="Arial" panose="020B0604020202020204" pitchFamily="34" charset="0"/>
              <a:cs typeface="Arial" panose="020B0604020202020204" pitchFamily="34" charset="0"/>
            </a:endParaRPr>
          </a:p>
          <a:p>
            <a:pPr algn="just"/>
            <a:r>
              <a:rPr lang="en-GB" sz="1800" dirty="0">
                <a:effectLst/>
                <a:latin typeface="Arial" panose="020B0604020202020204" pitchFamily="34" charset="0"/>
                <a:ea typeface="Arial" panose="020B0604020202020204" pitchFamily="34" charset="0"/>
                <a:cs typeface="Arial" panose="020B0604020202020204" pitchFamily="34" charset="0"/>
              </a:rPr>
              <a:t>Different engagement model has different benefits</a:t>
            </a:r>
          </a:p>
          <a:p>
            <a:pPr algn="just"/>
            <a:r>
              <a:rPr lang="en-GB" sz="1800" dirty="0">
                <a:effectLst/>
                <a:latin typeface="Arial" panose="020B0604020202020204" pitchFamily="34" charset="0"/>
                <a:ea typeface="Arial" panose="020B0604020202020204" pitchFamily="34" charset="0"/>
                <a:cs typeface="Arial" panose="020B0604020202020204" pitchFamily="34" charset="0"/>
              </a:rPr>
              <a:t>Marriott International use this model in its management system. </a:t>
            </a:r>
          </a:p>
          <a:p>
            <a:pPr algn="just"/>
            <a:r>
              <a:rPr lang="en-GB" sz="1800" dirty="0">
                <a:latin typeface="Arial" panose="020B0604020202020204" pitchFamily="34" charset="0"/>
                <a:cs typeface="Arial" panose="020B0604020202020204" pitchFamily="34" charset="0"/>
              </a:rPr>
              <a:t>By using the employment engagement plan the management authorities can make effective changes in the daily operations. </a:t>
            </a:r>
            <a:endParaRPr lang="en-GB" sz="1800" dirty="0">
              <a:effectLst/>
              <a:latin typeface="Arial" panose="020B0604020202020204" pitchFamily="34" charset="0"/>
              <a:ea typeface="Arial" panose="020B0604020202020204" pitchFamily="34" charset="0"/>
              <a:cs typeface="Arial" panose="020B0604020202020204" pitchFamily="34" charset="0"/>
            </a:endParaRPr>
          </a:p>
          <a:p>
            <a:endParaRPr lang="en-IN" dirty="0"/>
          </a:p>
        </p:txBody>
      </p:sp>
      <p:pic>
        <p:nvPicPr>
          <p:cNvPr id="4" name="Picture 3">
            <a:extLst>
              <a:ext uri="{FF2B5EF4-FFF2-40B4-BE49-F238E27FC236}">
                <a16:creationId xmlns:a16="http://schemas.microsoft.com/office/drawing/2014/main" id="{16875B53-2225-F399-B087-05B89BC8721E}"/>
              </a:ext>
            </a:extLst>
          </p:cNvPr>
          <p:cNvPicPr>
            <a:picLocks noChangeAspect="1"/>
          </p:cNvPicPr>
          <p:nvPr/>
        </p:nvPicPr>
        <p:blipFill>
          <a:blip r:embed="rId3"/>
          <a:stretch>
            <a:fillRect/>
          </a:stretch>
        </p:blipFill>
        <p:spPr>
          <a:xfrm>
            <a:off x="7431265" y="2238551"/>
            <a:ext cx="3872446" cy="3004973"/>
          </a:xfrm>
          <a:prstGeom prst="rect">
            <a:avLst/>
          </a:prstGeom>
        </p:spPr>
      </p:pic>
    </p:spTree>
    <p:extLst>
      <p:ext uri="{BB962C8B-B14F-4D97-AF65-F5344CB8AC3E}">
        <p14:creationId xmlns:p14="http://schemas.microsoft.com/office/powerpoint/2010/main" val="25942539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E1EF5-BC6A-B933-2651-85A9AE6BB311}"/>
              </a:ext>
            </a:extLst>
          </p:cNvPr>
          <p:cNvSpPr>
            <a:spLocks noGrp="1"/>
          </p:cNvSpPr>
          <p:nvPr>
            <p:ph type="title"/>
          </p:nvPr>
        </p:nvSpPr>
        <p:spPr/>
        <p:txBody>
          <a:bodyPr/>
          <a:lstStyle/>
          <a:p>
            <a:pPr algn="ctr"/>
            <a:r>
              <a:rPr lang="en-US" sz="2400" dirty="0">
                <a:latin typeface="Algerian" panose="04020705040A02060702" pitchFamily="82" charset="0"/>
              </a:rPr>
              <a:t>References</a:t>
            </a:r>
            <a:r>
              <a:rPr lang="en-US" dirty="0"/>
              <a:t> </a:t>
            </a:r>
            <a:endParaRPr lang="en-IN" dirty="0"/>
          </a:p>
        </p:txBody>
      </p:sp>
      <p:sp>
        <p:nvSpPr>
          <p:cNvPr id="3" name="Content Placeholder 2">
            <a:extLst>
              <a:ext uri="{FF2B5EF4-FFF2-40B4-BE49-F238E27FC236}">
                <a16:creationId xmlns:a16="http://schemas.microsoft.com/office/drawing/2014/main" id="{A6DA3258-DCEB-0028-6744-B1825450F4D1}"/>
              </a:ext>
            </a:extLst>
          </p:cNvPr>
          <p:cNvSpPr>
            <a:spLocks noGrp="1"/>
          </p:cNvSpPr>
          <p:nvPr>
            <p:ph idx="1"/>
          </p:nvPr>
        </p:nvSpPr>
        <p:spPr/>
        <p:txBody>
          <a:bodyPr>
            <a:normAutofit fontScale="62500" lnSpcReduction="20000"/>
          </a:bodyPr>
          <a:lstStyle/>
          <a:p>
            <a:pPr algn="just">
              <a:lnSpc>
                <a:spcPct val="150000"/>
              </a:lnSpc>
            </a:pPr>
            <a:r>
              <a:rPr lang="en-GB" sz="1800" dirty="0">
                <a:effectLst/>
                <a:latin typeface="Arial" panose="020B0604020202020204" pitchFamily="34" charset="0"/>
                <a:ea typeface="Arial" panose="020B0604020202020204" pitchFamily="34" charset="0"/>
              </a:rPr>
              <a:t>Bridger, E. 2018 Employee engagement: a practical introduction. 2nd ed. HR Fundamentals. London: CIPD and Kogan Page</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Arial" panose="020B0604020202020204" pitchFamily="34" charset="0"/>
                <a:ea typeface="Arial" panose="020B0604020202020204" pitchFamily="34" charset="0"/>
              </a:rPr>
              <a:t>Cottrell, S. 2019 The Study Skills Handbook. 5th ed. London: Red Globe Press</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Arial" panose="020B0604020202020204" pitchFamily="34" charset="0"/>
                <a:ea typeface="Arial" panose="020B0604020202020204" pitchFamily="34" charset="0"/>
              </a:rPr>
              <a:t>Quick, L. 2020 Managing Events. Real Challenges, Real Outcomes. London: SAGE Publications Ltd.</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err="1">
                <a:effectLst/>
                <a:latin typeface="Arial" panose="020B0604020202020204" pitchFamily="34" charset="0"/>
                <a:ea typeface="Arial" panose="020B0604020202020204" pitchFamily="34" charset="0"/>
              </a:rPr>
              <a:t>Ramakumar</a:t>
            </a:r>
            <a:r>
              <a:rPr lang="en-GB" sz="1800" dirty="0">
                <a:effectLst/>
                <a:latin typeface="Arial" panose="020B0604020202020204" pitchFamily="34" charset="0"/>
                <a:ea typeface="Arial" panose="020B0604020202020204" pitchFamily="34" charset="0"/>
              </a:rPr>
              <a:t>, K. and Priyadarshini, R.G., 2021. Employee Engagement during Organizational Crisis–with special reference to the COVID Scenario. PURUSHARTHA-A journal of Management, Ethics and Spirituality, 14(1), pp.105-115.</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Arial" panose="020B0604020202020204" pitchFamily="34" charset="0"/>
                <a:ea typeface="Arial" panose="020B0604020202020204" pitchFamily="34" charset="0"/>
              </a:rPr>
              <a:t>Rasool, S.F., Wang, M., Tang, M., Saeed, A. and Iqbal, J., 2021. How toxic workplace environment effects the employee engagement: The mediating role of organizational support and employee wellbeing. International journal of environmental research and public health, 18(5), p.2294.</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a:effectLst/>
                <a:latin typeface="Arial" panose="020B0604020202020204" pitchFamily="34" charset="0"/>
                <a:ea typeface="Arial" panose="020B0604020202020204" pitchFamily="34" charset="0"/>
              </a:rPr>
              <a:t>Riyanto, S., Endri, E. and </a:t>
            </a:r>
            <a:r>
              <a:rPr lang="en-GB" sz="1800" dirty="0" err="1">
                <a:effectLst/>
                <a:latin typeface="Arial" panose="020B0604020202020204" pitchFamily="34" charset="0"/>
                <a:ea typeface="Arial" panose="020B0604020202020204" pitchFamily="34" charset="0"/>
              </a:rPr>
              <a:t>Herlisha</a:t>
            </a:r>
            <a:r>
              <a:rPr lang="en-GB" sz="1800" dirty="0">
                <a:effectLst/>
                <a:latin typeface="Arial" panose="020B0604020202020204" pitchFamily="34" charset="0"/>
                <a:ea typeface="Arial" panose="020B0604020202020204" pitchFamily="34" charset="0"/>
              </a:rPr>
              <a:t>, N., 2021. Effect of work motivation and job satisfaction on employee performance: Mediating role of employee engagement. Problems and Perspectives in Management, 19(3), p.162.</a:t>
            </a:r>
            <a:endParaRPr lang="en-IN" sz="1800" dirty="0">
              <a:effectLst/>
              <a:latin typeface="Arial" panose="020B0604020202020204" pitchFamily="34" charset="0"/>
              <a:ea typeface="Arial" panose="020B0604020202020204" pitchFamily="34" charset="0"/>
            </a:endParaRPr>
          </a:p>
          <a:p>
            <a:pPr algn="just">
              <a:lnSpc>
                <a:spcPct val="150000"/>
              </a:lnSpc>
            </a:pPr>
            <a:r>
              <a:rPr lang="en-GB" sz="1800" dirty="0" err="1">
                <a:effectLst/>
                <a:latin typeface="Arial" panose="020B0604020202020204" pitchFamily="34" charset="0"/>
                <a:ea typeface="Arial" panose="020B0604020202020204" pitchFamily="34" charset="0"/>
              </a:rPr>
              <a:t>Turesky</a:t>
            </a:r>
            <a:r>
              <a:rPr lang="en-GB" sz="1800" dirty="0">
                <a:effectLst/>
                <a:latin typeface="Arial" panose="020B0604020202020204" pitchFamily="34" charset="0"/>
                <a:ea typeface="Arial" panose="020B0604020202020204" pitchFamily="34" charset="0"/>
              </a:rPr>
              <a:t>, E.F., Smith, C.D. and </a:t>
            </a:r>
            <a:r>
              <a:rPr lang="en-GB" sz="1800" dirty="0" err="1">
                <a:effectLst/>
                <a:latin typeface="Arial" panose="020B0604020202020204" pitchFamily="34" charset="0"/>
                <a:ea typeface="Arial" panose="020B0604020202020204" pitchFamily="34" charset="0"/>
              </a:rPr>
              <a:t>Turesky</a:t>
            </a:r>
            <a:r>
              <a:rPr lang="en-GB" sz="1800" dirty="0">
                <a:effectLst/>
                <a:latin typeface="Arial" panose="020B0604020202020204" pitchFamily="34" charset="0"/>
                <a:ea typeface="Arial" panose="020B0604020202020204" pitchFamily="34" charset="0"/>
              </a:rPr>
              <a:t>, T.K., 2020. A call to action for virtual team leaders: practitioner perspectives on trust, conflict and the need for organizational support. Organization Management Journal, 17(4/5), pp.185-206.</a:t>
            </a:r>
            <a:endParaRPr lang="en-IN" sz="1800" dirty="0">
              <a:effectLst/>
              <a:latin typeface="Arial" panose="020B0604020202020204" pitchFamily="34" charset="0"/>
              <a:ea typeface="Arial" panose="020B0604020202020204" pitchFamily="34" charset="0"/>
            </a:endParaRPr>
          </a:p>
          <a:p>
            <a:endParaRPr lang="en-IN" dirty="0"/>
          </a:p>
        </p:txBody>
      </p:sp>
    </p:spTree>
    <p:extLst>
      <p:ext uri="{BB962C8B-B14F-4D97-AF65-F5344CB8AC3E}">
        <p14:creationId xmlns:p14="http://schemas.microsoft.com/office/powerpoint/2010/main" val="39402350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C77C9F2F-2088-6100-9C35-F19DE5043A21}"/>
              </a:ext>
            </a:extLst>
          </p:cNvPr>
          <p:cNvPicPr>
            <a:picLocks noGrp="1" noChangeAspect="1"/>
          </p:cNvPicPr>
          <p:nvPr>
            <p:ph idx="1"/>
          </p:nvPr>
        </p:nvPicPr>
        <p:blipFill>
          <a:blip r:embed="rId2"/>
          <a:stretch>
            <a:fillRect/>
          </a:stretch>
        </p:blipFill>
        <p:spPr>
          <a:xfrm>
            <a:off x="3658671" y="1704181"/>
            <a:ext cx="4874657" cy="3449638"/>
          </a:xfrm>
          <a:prstGeom prst="rect">
            <a:avLst/>
          </a:prstGeom>
        </p:spPr>
      </p:pic>
    </p:spTree>
    <p:extLst>
      <p:ext uri="{BB962C8B-B14F-4D97-AF65-F5344CB8AC3E}">
        <p14:creationId xmlns:p14="http://schemas.microsoft.com/office/powerpoint/2010/main" val="211951303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104</TotalTime>
  <Words>2641</Words>
  <Application>Microsoft Office PowerPoint</Application>
  <PresentationFormat>Widescreen</PresentationFormat>
  <Paragraphs>106</Paragraphs>
  <Slides>14</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Algerian</vt:lpstr>
      <vt:lpstr>Arial</vt:lpstr>
      <vt:lpstr>Calibri</vt:lpstr>
      <vt:lpstr>Gill Sans MT</vt:lpstr>
      <vt:lpstr>Gallery</vt:lpstr>
      <vt:lpstr>Module Name: Operating Hotel Facilities Module Code: BMIH4006 Component three Student Name: Dumitru Nicolae silviu Student ID: 2235616</vt:lpstr>
      <vt:lpstr>Table of Contents</vt:lpstr>
      <vt:lpstr>Introduction</vt:lpstr>
      <vt:lpstr>Application of Employee Engagement Model</vt:lpstr>
      <vt:lpstr>Principle of the Employee Engagement Model </vt:lpstr>
      <vt:lpstr>Principle of the Employee Engagement Model (Continued) </vt:lpstr>
      <vt:lpstr>Types of the Employee Engagement Model </vt:lpstr>
      <vt:lpstr>Importance of the Employee Engagement Model  </vt:lpstr>
      <vt:lpstr>Benefits of the Employee Engagement Models </vt:lpstr>
      <vt:lpstr>Examples of Employee Engagement Model in Industry Practice  </vt:lpstr>
      <vt:lpstr>Examples of Employee Engagement Model in Industry Practice (Continued) </vt:lpstr>
      <vt:lpstr>Conclusion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Name: Operating Hotel Facilities Module Code: BMIH4006 Component three Student Name: Dumitru Nicolae silviu Student ID: 2235616</dc:title>
  <cp:lastModifiedBy>dumitru silviu</cp:lastModifiedBy>
  <cp:revision>1</cp:revision>
  <dcterms:created xsi:type="dcterms:W3CDTF">2023-10-17T06:18:20Z</dcterms:created>
  <dcterms:modified xsi:type="dcterms:W3CDTF">2023-11-12T12:33:36Z</dcterms:modified>
</cp:coreProperties>
</file>