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0"/>
  </p:notesMasterIdLst>
  <p:handoutMasterIdLst>
    <p:handoutMasterId r:id="rId41"/>
  </p:handoutMasterIdLst>
  <p:sldIdLst>
    <p:sldId id="339" r:id="rId2"/>
    <p:sldId id="286" r:id="rId3"/>
    <p:sldId id="568" r:id="rId4"/>
    <p:sldId id="545" r:id="rId5"/>
    <p:sldId id="565" r:id="rId6"/>
    <p:sldId id="570" r:id="rId7"/>
    <p:sldId id="567" r:id="rId8"/>
    <p:sldId id="288" r:id="rId9"/>
    <p:sldId id="294" r:id="rId10"/>
    <p:sldId id="546" r:id="rId11"/>
    <p:sldId id="295" r:id="rId12"/>
    <p:sldId id="296" r:id="rId13"/>
    <p:sldId id="297" r:id="rId14"/>
    <p:sldId id="300" r:id="rId15"/>
    <p:sldId id="301" r:id="rId16"/>
    <p:sldId id="571" r:id="rId17"/>
    <p:sldId id="298" r:id="rId18"/>
    <p:sldId id="552" r:id="rId19"/>
    <p:sldId id="302" r:id="rId20"/>
    <p:sldId id="303" r:id="rId21"/>
    <p:sldId id="304" r:id="rId22"/>
    <p:sldId id="305" r:id="rId23"/>
    <p:sldId id="306" r:id="rId24"/>
    <p:sldId id="572" r:id="rId25"/>
    <p:sldId id="307" r:id="rId26"/>
    <p:sldId id="308" r:id="rId27"/>
    <p:sldId id="309" r:id="rId28"/>
    <p:sldId id="310" r:id="rId29"/>
    <p:sldId id="311" r:id="rId30"/>
    <p:sldId id="312" r:id="rId31"/>
    <p:sldId id="561" r:id="rId32"/>
    <p:sldId id="564" r:id="rId33"/>
    <p:sldId id="562" r:id="rId34"/>
    <p:sldId id="574" r:id="rId35"/>
    <p:sldId id="573" r:id="rId36"/>
    <p:sldId id="313" r:id="rId37"/>
    <p:sldId id="569" r:id="rId38"/>
    <p:sldId id="563" r:id="rId39"/>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13"/>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37" autoAdjust="0"/>
    <p:restoredTop sz="93364" autoAdjust="0"/>
  </p:normalViewPr>
  <p:slideViewPr>
    <p:cSldViewPr>
      <p:cViewPr varScale="1">
        <p:scale>
          <a:sx n="114" d="100"/>
          <a:sy n="114" d="100"/>
        </p:scale>
        <p:origin x="643" y="9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57708EB7-2A54-4C95-90F5-05EE3C616A54}" type="slidenum">
              <a:rPr lang="en-GB" altLang="en-US"/>
              <a:pPr/>
              <a:t>1</a:t>
            </a:fld>
            <a:endParaRPr lang="en-GB" altLang="en-US"/>
          </a:p>
        </p:txBody>
      </p:sp>
      <p:sp>
        <p:nvSpPr>
          <p:cNvPr id="60419" name="Rectangle 2"/>
          <p:cNvSpPr>
            <a:spLocks noGrp="1" noRot="1" noChangeAspect="1" noChangeArrowheads="1" noTextEdit="1"/>
          </p:cNvSpPr>
          <p:nvPr>
            <p:ph type="sldImg"/>
          </p:nvPr>
        </p:nvSpPr>
        <p:spPr>
          <a:xfrm>
            <a:off x="82550" y="730250"/>
            <a:ext cx="6503988" cy="3659188"/>
          </a:xfrm>
          <a:ln/>
        </p:spPr>
      </p:sp>
      <p:sp>
        <p:nvSpPr>
          <p:cNvPr id="604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5617909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72DAD01-7A99-4875-B356-622F95D9CEB0}" type="slidenum">
              <a:rPr lang="en-GB" altLang="en-US" smtClean="0"/>
              <a:pPr>
                <a:defRPr/>
              </a:pPr>
              <a:t>8</a:t>
            </a:fld>
            <a:endParaRPr lang="en-GB" altLang="en-US"/>
          </a:p>
        </p:txBody>
      </p:sp>
    </p:spTree>
    <p:extLst>
      <p:ext uri="{BB962C8B-B14F-4D97-AF65-F5344CB8AC3E}">
        <p14:creationId xmlns:p14="http://schemas.microsoft.com/office/powerpoint/2010/main" val="1858281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72DAD01-7A99-4875-B356-622F95D9CEB0}" type="slidenum">
              <a:rPr lang="en-GB" altLang="en-US" smtClean="0"/>
              <a:pPr>
                <a:defRPr/>
              </a:pPr>
              <a:t>14</a:t>
            </a:fld>
            <a:endParaRPr lang="en-GB" altLang="en-US"/>
          </a:p>
        </p:txBody>
      </p:sp>
    </p:spTree>
    <p:extLst>
      <p:ext uri="{BB962C8B-B14F-4D97-AF65-F5344CB8AC3E}">
        <p14:creationId xmlns:p14="http://schemas.microsoft.com/office/powerpoint/2010/main" val="3013139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72DAD01-7A99-4875-B356-622F95D9CEB0}" type="slidenum">
              <a:rPr lang="en-GB" altLang="en-US" smtClean="0"/>
              <a:pPr>
                <a:defRPr/>
              </a:pPr>
              <a:t>20</a:t>
            </a:fld>
            <a:endParaRPr lang="en-GB" altLang="en-US"/>
          </a:p>
        </p:txBody>
      </p:sp>
    </p:spTree>
    <p:extLst>
      <p:ext uri="{BB962C8B-B14F-4D97-AF65-F5344CB8AC3E}">
        <p14:creationId xmlns:p14="http://schemas.microsoft.com/office/powerpoint/2010/main" val="1532804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72DAD01-7A99-4875-B356-622F95D9CEB0}" type="slidenum">
              <a:rPr lang="en-GB" altLang="en-US" smtClean="0"/>
              <a:pPr>
                <a:defRPr/>
              </a:pPr>
              <a:t>22</a:t>
            </a:fld>
            <a:endParaRPr lang="en-GB" altLang="en-US"/>
          </a:p>
        </p:txBody>
      </p:sp>
    </p:spTree>
    <p:extLst>
      <p:ext uri="{BB962C8B-B14F-4D97-AF65-F5344CB8AC3E}">
        <p14:creationId xmlns:p14="http://schemas.microsoft.com/office/powerpoint/2010/main" val="1025203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72DAD01-7A99-4875-B356-622F95D9CEB0}" type="slidenum">
              <a:rPr lang="en-GB" altLang="en-US" smtClean="0"/>
              <a:pPr>
                <a:defRPr/>
              </a:pPr>
              <a:t>26</a:t>
            </a:fld>
            <a:endParaRPr lang="en-GB" altLang="en-US"/>
          </a:p>
        </p:txBody>
      </p:sp>
    </p:spTree>
    <p:extLst>
      <p:ext uri="{BB962C8B-B14F-4D97-AF65-F5344CB8AC3E}">
        <p14:creationId xmlns:p14="http://schemas.microsoft.com/office/powerpoint/2010/main" val="40583048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496F2EA6-F5FD-4CC7-BC1C-939DA8855801}" type="datetime1">
              <a:rPr lang="en-GB" altLang="en-US" smtClean="0"/>
              <a:t>21/09/2026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C22C7D22-1748-4F0D-9372-BEFDCA3D575E}" type="datetime1">
              <a:rPr lang="en-GB" altLang="en-US" smtClean="0"/>
              <a:t>21/09/2026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6B5F647-5A3F-44CF-9DDD-A6D2D9E57005}" type="datetime1">
              <a:rPr lang="en-GB" altLang="en-US" smtClean="0"/>
              <a:t>21/09/2026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860B598-34CF-4078-92A7-E955F19F6345}" type="datetime1">
              <a:rPr lang="en-GB" altLang="en-US" smtClean="0"/>
              <a:t>21/09/2026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BCD81A3-52FC-46C5-9CE0-BD1D41CC60A9}" type="datetime1">
              <a:rPr lang="en-GB" altLang="en-US" smtClean="0"/>
              <a:t>21/09/2026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223FF2C2-B2B5-4787-8BDD-EA9540A31227}" type="datetime1">
              <a:rPr lang="en-GB" altLang="en-US" smtClean="0"/>
              <a:t>21/09/2026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B52D06D-9735-4812-8133-C036A0D27AAB}" type="datetime1">
              <a:rPr lang="en-GB" altLang="en-US" smtClean="0"/>
              <a:t>21/09/2026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1D9A6D0-8176-4C41-AE4F-940F6B524E4E}" type="datetime1">
              <a:rPr lang="en-GB" altLang="en-US" smtClean="0"/>
              <a:t>21/09/2026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10D4FD8-D731-418F-A1EE-292926F3AA83}" type="datetime1">
              <a:rPr lang="en-GB" altLang="en-US" smtClean="0"/>
              <a:t>21/09/2026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8D32C4B-E8D1-4AF5-81D7-1DAAF2DF7AA7}" type="datetime1">
              <a:rPr lang="en-GB" altLang="en-US" smtClean="0"/>
              <a:t>21/09/2026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DF973F5-3A17-4B17-B1AC-25EA2BBCC580}" type="datetime1">
              <a:rPr lang="en-GB" altLang="en-US" smtClean="0"/>
              <a:t>21/09/2026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68560D4-C3BD-48EE-9AD9-D8A11AA29C1A}" type="datetime1">
              <a:rPr lang="en-GB" altLang="en-US" smtClean="0"/>
              <a:t>21/09/2026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ctrTitle"/>
          </p:nvPr>
        </p:nvSpPr>
        <p:spPr>
          <a:xfrm>
            <a:off x="1127448" y="1196752"/>
            <a:ext cx="10369152" cy="2816730"/>
          </a:xfrm>
        </p:spPr>
        <p:txBody>
          <a:bodyPr wrap="square" numCol="1" anchorCtr="0" compatLnSpc="1">
            <a:prstTxWarp prst="textNoShape">
              <a:avLst/>
            </a:prstTxWarp>
          </a:bodyPr>
          <a:lstStyle/>
          <a:p>
            <a:pPr eaLnBrk="1" hangingPunct="1">
              <a:buFont typeface="Arial" charset="0"/>
              <a:buNone/>
              <a:defRPr/>
            </a:pPr>
            <a:r>
              <a:rPr lang="en-GB" sz="6000" dirty="0">
                <a:solidFill>
                  <a:schemeClr val="accent2"/>
                </a:solidFill>
                <a:ea typeface="ＭＳ Ｐゴシック" charset="0"/>
              </a:rPr>
              <a:t>LCMB7002</a:t>
            </a:r>
            <a:br>
              <a:rPr lang="en-GB" sz="6000" dirty="0">
                <a:solidFill>
                  <a:schemeClr val="accent2"/>
                </a:solidFill>
                <a:ea typeface="ＭＳ Ｐゴシック" charset="0"/>
              </a:rPr>
            </a:br>
            <a:r>
              <a:rPr lang="en-GB" sz="6000" b="1" dirty="0">
                <a:solidFill>
                  <a:schemeClr val="accent2"/>
                </a:solidFill>
                <a:ea typeface="ＭＳ Ｐゴシック" charset="0"/>
              </a:rPr>
              <a:t>Financial Management</a:t>
            </a:r>
            <a:br>
              <a:rPr lang="en-GB" b="1" dirty="0">
                <a:solidFill>
                  <a:schemeClr val="accent2"/>
                </a:solidFill>
                <a:ea typeface="ＭＳ Ｐゴシック" charset="0"/>
              </a:rPr>
            </a:br>
            <a:endParaRPr lang="en-GB" cap="none" dirty="0">
              <a:ea typeface="ＭＳ Ｐゴシック" charset="0"/>
            </a:endParaRPr>
          </a:p>
        </p:txBody>
      </p:sp>
      <p:sp>
        <p:nvSpPr>
          <p:cNvPr id="2" name="Subtitle 1">
            <a:extLst>
              <a:ext uri="{FF2B5EF4-FFF2-40B4-BE49-F238E27FC236}">
                <a16:creationId xmlns:a16="http://schemas.microsoft.com/office/drawing/2014/main" id="{3A5521FE-B377-A2AC-430A-4B0D8CC79EDE}"/>
              </a:ext>
            </a:extLst>
          </p:cNvPr>
          <p:cNvSpPr>
            <a:spLocks noGrp="1"/>
          </p:cNvSpPr>
          <p:nvPr>
            <p:ph type="subTitle" idx="1"/>
          </p:nvPr>
        </p:nvSpPr>
        <p:spPr>
          <a:xfrm>
            <a:off x="2371564" y="4437112"/>
            <a:ext cx="7448871" cy="1008112"/>
          </a:xfrm>
        </p:spPr>
        <p:txBody>
          <a:bodyPr/>
          <a:lstStyle/>
          <a:p>
            <a:pPr eaLnBrk="1" hangingPunct="1">
              <a:defRPr/>
            </a:pPr>
            <a:r>
              <a:rPr lang="en-GB" altLang="en-US" b="1" dirty="0">
                <a:solidFill>
                  <a:schemeClr val="accent2"/>
                </a:solidFill>
                <a:ea typeface="ＭＳ Ｐゴシック" charset="0"/>
              </a:rPr>
              <a:t>Financial performance analysis 1</a:t>
            </a:r>
          </a:p>
        </p:txBody>
      </p:sp>
    </p:spTree>
    <p:extLst>
      <p:ext uri="{BB962C8B-B14F-4D97-AF65-F5344CB8AC3E}">
        <p14:creationId xmlns:p14="http://schemas.microsoft.com/office/powerpoint/2010/main" val="1954859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b="1" dirty="0"/>
              <a:t>Learning Outcomes</a:t>
            </a:r>
          </a:p>
        </p:txBody>
      </p:sp>
      <p:sp>
        <p:nvSpPr>
          <p:cNvPr id="3" name="Content Placeholder 2"/>
          <p:cNvSpPr>
            <a:spLocks noGrp="1"/>
          </p:cNvSpPr>
          <p:nvPr>
            <p:ph idx="1"/>
          </p:nvPr>
        </p:nvSpPr>
        <p:spPr>
          <a:xfrm>
            <a:off x="609601" y="1268760"/>
            <a:ext cx="10886999" cy="4752528"/>
          </a:xfrm>
        </p:spPr>
        <p:txBody>
          <a:bodyPr/>
          <a:lstStyle/>
          <a:p>
            <a:pPr marL="0" lvl="1" indent="0">
              <a:lnSpc>
                <a:spcPts val="3600"/>
              </a:lnSpc>
              <a:buNone/>
              <a:defRPr/>
            </a:pPr>
            <a:r>
              <a:rPr lang="en-GB" dirty="0"/>
              <a:t>By the end of this lecture, you should be able to </a:t>
            </a:r>
          </a:p>
          <a:p>
            <a:pPr lvl="1">
              <a:lnSpc>
                <a:spcPts val="3600"/>
              </a:lnSpc>
              <a:spcBef>
                <a:spcPts val="1200"/>
              </a:spcBef>
              <a:spcAft>
                <a:spcPts val="600"/>
              </a:spcAft>
              <a:buFont typeface="Wingdings" panose="05000000000000000000" pitchFamily="2" charset="2"/>
              <a:buChar char="§"/>
              <a:defRPr/>
            </a:pPr>
            <a:r>
              <a:rPr lang="en-GB" dirty="0"/>
              <a:t>Identify the major categories of ratios that can be used for analysing financial statements</a:t>
            </a:r>
          </a:p>
          <a:p>
            <a:pPr lvl="1">
              <a:lnSpc>
                <a:spcPts val="3600"/>
              </a:lnSpc>
              <a:spcBef>
                <a:spcPts val="1200"/>
              </a:spcBef>
              <a:spcAft>
                <a:spcPts val="600"/>
              </a:spcAft>
              <a:buFont typeface="Wingdings" panose="05000000000000000000" pitchFamily="2" charset="2"/>
              <a:buChar char="§"/>
              <a:defRPr/>
            </a:pPr>
            <a:r>
              <a:rPr lang="en-GB" dirty="0"/>
              <a:t>Calculate  key ratios for assessing the profitability, efficiency, liquidity, and gearing of a business</a:t>
            </a:r>
          </a:p>
          <a:p>
            <a:pPr lvl="1">
              <a:lnSpc>
                <a:spcPts val="3600"/>
              </a:lnSpc>
              <a:spcBef>
                <a:spcPts val="1200"/>
              </a:spcBef>
              <a:spcAft>
                <a:spcPts val="600"/>
              </a:spcAft>
              <a:buFont typeface="Wingdings" panose="05000000000000000000" pitchFamily="2" charset="2"/>
              <a:buChar char="§"/>
              <a:defRPr/>
            </a:pPr>
            <a:r>
              <a:rPr lang="en-GB" dirty="0"/>
              <a:t>Identify the trends analysis</a:t>
            </a:r>
          </a:p>
          <a:p>
            <a:pPr lvl="1">
              <a:lnSpc>
                <a:spcPts val="3600"/>
              </a:lnSpc>
              <a:spcBef>
                <a:spcPts val="1200"/>
              </a:spcBef>
              <a:spcAft>
                <a:spcPts val="600"/>
              </a:spcAft>
              <a:buFont typeface="Wingdings" panose="05000000000000000000" pitchFamily="2" charset="2"/>
              <a:buChar char="§"/>
              <a:defRPr/>
            </a:pPr>
            <a:r>
              <a:rPr lang="en-GB" dirty="0"/>
              <a:t>Discuss the use of ratios in helping to predict financial failure</a:t>
            </a:r>
          </a:p>
          <a:p>
            <a:pPr marL="0" indent="0">
              <a:buNone/>
              <a:defRPr/>
            </a:pPr>
            <a:endParaRPr lang="en-GB" dirty="0"/>
          </a:p>
        </p:txBody>
      </p:sp>
    </p:spTree>
    <p:extLst>
      <p:ext uri="{BB962C8B-B14F-4D97-AF65-F5344CB8AC3E}">
        <p14:creationId xmlns:p14="http://schemas.microsoft.com/office/powerpoint/2010/main" val="1232010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79876-CB6F-29E1-B003-FBECAC4AB9BF}"/>
              </a:ext>
            </a:extLst>
          </p:cNvPr>
          <p:cNvSpPr>
            <a:spLocks noGrp="1"/>
          </p:cNvSpPr>
          <p:nvPr>
            <p:ph type="title"/>
          </p:nvPr>
        </p:nvSpPr>
        <p:spPr>
          <a:xfrm>
            <a:off x="609600" y="274638"/>
            <a:ext cx="10972800" cy="994122"/>
          </a:xfrm>
        </p:spPr>
        <p:txBody>
          <a:bodyPr/>
          <a:lstStyle/>
          <a:p>
            <a:r>
              <a:rPr lang="en-GB" b="1" dirty="0"/>
              <a:t>Introduction</a:t>
            </a:r>
          </a:p>
        </p:txBody>
      </p:sp>
      <p:sp>
        <p:nvSpPr>
          <p:cNvPr id="3" name="Content Placeholder 2">
            <a:extLst>
              <a:ext uri="{FF2B5EF4-FFF2-40B4-BE49-F238E27FC236}">
                <a16:creationId xmlns:a16="http://schemas.microsoft.com/office/drawing/2014/main" id="{C5873BA6-E8A5-626D-A8EC-ED4160BAFE02}"/>
              </a:ext>
            </a:extLst>
          </p:cNvPr>
          <p:cNvSpPr>
            <a:spLocks noGrp="1"/>
          </p:cNvSpPr>
          <p:nvPr>
            <p:ph idx="1"/>
          </p:nvPr>
        </p:nvSpPr>
        <p:spPr>
          <a:xfrm>
            <a:off x="479376" y="1268761"/>
            <a:ext cx="11103024" cy="4536504"/>
          </a:xfrm>
        </p:spPr>
        <p:txBody>
          <a:bodyPr/>
          <a:lstStyle/>
          <a:p>
            <a:r>
              <a:rPr lang="en-GB" dirty="0"/>
              <a:t>Financial ratios provide a quick and relatively simple means of assessing the financial health of a business</a:t>
            </a:r>
          </a:p>
          <a:p>
            <a:r>
              <a:rPr lang="en-GB" dirty="0"/>
              <a:t>A ratio simply relates one figure appearing in the financial statements to another figure appearing there (for example, operating profit in relation to sales revenue) </a:t>
            </a:r>
          </a:p>
          <a:p>
            <a:r>
              <a:rPr lang="en-GB" dirty="0"/>
              <a:t>Ratios can be expressed in various forms, for example as a percentage or as a proportion</a:t>
            </a:r>
          </a:p>
          <a:p>
            <a:endParaRPr lang="en-GB" dirty="0"/>
          </a:p>
        </p:txBody>
      </p:sp>
    </p:spTree>
    <p:extLst>
      <p:ext uri="{BB962C8B-B14F-4D97-AF65-F5344CB8AC3E}">
        <p14:creationId xmlns:p14="http://schemas.microsoft.com/office/powerpoint/2010/main" val="1175741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GB" b="1" dirty="0"/>
              <a:t>Purpose of Ratio Analysis</a:t>
            </a:r>
          </a:p>
        </p:txBody>
      </p:sp>
      <p:sp>
        <p:nvSpPr>
          <p:cNvPr id="7173" name="Rectangle 3"/>
          <p:cNvSpPr>
            <a:spLocks noGrp="1" noChangeArrowheads="1"/>
          </p:cNvSpPr>
          <p:nvPr>
            <p:ph type="body" idx="1"/>
          </p:nvPr>
        </p:nvSpPr>
        <p:spPr/>
        <p:txBody>
          <a:bodyPr/>
          <a:lstStyle/>
          <a:p>
            <a:pPr marL="360363" indent="-360363">
              <a:defRPr/>
            </a:pPr>
            <a:r>
              <a:rPr lang="en-GB" sz="2800" dirty="0"/>
              <a:t>to </a:t>
            </a:r>
            <a:r>
              <a:rPr lang="en-GB" sz="2800" b="1" dirty="0"/>
              <a:t>assess</a:t>
            </a:r>
            <a:r>
              <a:rPr lang="en-GB" sz="2800" dirty="0"/>
              <a:t> a company’s financial </a:t>
            </a:r>
            <a:r>
              <a:rPr lang="en-GB" sz="2800" b="1" dirty="0"/>
              <a:t>performance</a:t>
            </a:r>
          </a:p>
          <a:p>
            <a:pPr marL="360363" indent="-360363">
              <a:defRPr/>
            </a:pPr>
            <a:r>
              <a:rPr lang="en-GB" sz="2800" dirty="0"/>
              <a:t>to </a:t>
            </a:r>
            <a:r>
              <a:rPr lang="en-GB" sz="2800" b="1" dirty="0"/>
              <a:t>evaluate</a:t>
            </a:r>
            <a:r>
              <a:rPr lang="en-GB" sz="2800" dirty="0"/>
              <a:t> the financial </a:t>
            </a:r>
            <a:r>
              <a:rPr lang="en-GB" sz="2800" b="1" dirty="0"/>
              <a:t>stability</a:t>
            </a:r>
          </a:p>
          <a:p>
            <a:pPr marL="360363" indent="-360363">
              <a:defRPr/>
            </a:pPr>
            <a:r>
              <a:rPr lang="en-GB" sz="2800" dirty="0"/>
              <a:t>to </a:t>
            </a:r>
            <a:r>
              <a:rPr lang="en-GB" sz="2800" b="1" dirty="0"/>
              <a:t>predict future performance</a:t>
            </a:r>
            <a:r>
              <a:rPr lang="en-GB" sz="2800" dirty="0"/>
              <a:t> and stability</a:t>
            </a:r>
          </a:p>
          <a:p>
            <a:pPr marL="360363" indent="-360363">
              <a:defRPr/>
            </a:pPr>
            <a:endParaRPr lang="en-GB" sz="2800" dirty="0"/>
          </a:p>
          <a:p>
            <a:pPr marL="0" indent="0">
              <a:buNone/>
              <a:defRPr/>
            </a:pPr>
            <a:r>
              <a:rPr lang="en-US" altLang="en-US" sz="2800" dirty="0"/>
              <a:t>Ratios in absolute terms </a:t>
            </a:r>
            <a:r>
              <a:rPr lang="en-US" altLang="en-US" sz="2800" u="sng" dirty="0"/>
              <a:t>may not be meaningful </a:t>
            </a:r>
            <a:r>
              <a:rPr lang="en-US" altLang="en-US" sz="2800" dirty="0"/>
              <a:t>but </a:t>
            </a:r>
            <a:r>
              <a:rPr lang="en-GB" sz="2800" dirty="0"/>
              <a:t>allows </a:t>
            </a:r>
            <a:r>
              <a:rPr lang="en-GB" sz="2800" b="1" dirty="0"/>
              <a:t>comparisons</a:t>
            </a:r>
            <a:r>
              <a:rPr lang="en-GB" sz="2800" dirty="0"/>
              <a:t> to be made by use of benchmarks (trend, inter-firm, sector averages).</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531C-1ABB-81E5-0A74-8DB7C6A77119}"/>
            </a:ext>
          </a:extLst>
        </p:cNvPr>
        <p:cNvGrpSpPr/>
        <p:nvPr/>
      </p:nvGrpSpPr>
      <p:grpSpPr>
        <a:xfrm>
          <a:off x="0" y="0"/>
          <a:ext cx="0" cy="0"/>
          <a:chOff x="0" y="0"/>
          <a:chExt cx="0" cy="0"/>
        </a:xfrm>
      </p:grpSpPr>
      <p:sp>
        <p:nvSpPr>
          <p:cNvPr id="10242" name="Rectangle 2">
            <a:extLst>
              <a:ext uri="{FF2B5EF4-FFF2-40B4-BE49-F238E27FC236}">
                <a16:creationId xmlns:a16="http://schemas.microsoft.com/office/drawing/2014/main" id="{0C2E550C-03D4-BD1F-B607-380A8854DA53}"/>
              </a:ext>
            </a:extLst>
          </p:cNvPr>
          <p:cNvSpPr>
            <a:spLocks noGrp="1" noChangeArrowheads="1"/>
          </p:cNvSpPr>
          <p:nvPr>
            <p:ph type="title"/>
          </p:nvPr>
        </p:nvSpPr>
        <p:spPr/>
        <p:txBody>
          <a:bodyPr/>
          <a:lstStyle/>
          <a:p>
            <a:pPr eaLnBrk="1" hangingPunct="1">
              <a:defRPr/>
            </a:pPr>
            <a:r>
              <a:rPr lang="en-GB" b="1" dirty="0"/>
              <a:t>The Need for comparison</a:t>
            </a:r>
          </a:p>
        </p:txBody>
      </p:sp>
      <p:sp>
        <p:nvSpPr>
          <p:cNvPr id="7173" name="Rectangle 3">
            <a:extLst>
              <a:ext uri="{FF2B5EF4-FFF2-40B4-BE49-F238E27FC236}">
                <a16:creationId xmlns:a16="http://schemas.microsoft.com/office/drawing/2014/main" id="{DC204B99-D670-E7EA-9FB1-7B50C2B07740}"/>
              </a:ext>
            </a:extLst>
          </p:cNvPr>
          <p:cNvSpPr>
            <a:spLocks noGrp="1" noChangeArrowheads="1"/>
          </p:cNvSpPr>
          <p:nvPr>
            <p:ph type="body" idx="1"/>
          </p:nvPr>
        </p:nvSpPr>
        <p:spPr>
          <a:xfrm>
            <a:off x="609600" y="1470484"/>
            <a:ext cx="10972800" cy="3917032"/>
          </a:xfrm>
        </p:spPr>
        <p:txBody>
          <a:bodyPr/>
          <a:lstStyle/>
          <a:p>
            <a:pPr marL="360363" indent="-360363">
              <a:defRPr/>
            </a:pPr>
            <a:r>
              <a:rPr lang="en-GB" sz="2800" dirty="0"/>
              <a:t>Just calculating the ratios will not tell us about the financial position or performance of a business</a:t>
            </a:r>
          </a:p>
          <a:p>
            <a:pPr marL="360363" indent="-360363">
              <a:defRPr/>
            </a:pPr>
            <a:r>
              <a:rPr lang="en-GB" sz="2800" dirty="0"/>
              <a:t>It is only when we compare these ratios with some benchmark that the information can be interpreted and evaluated.</a:t>
            </a:r>
          </a:p>
          <a:p>
            <a:pPr marL="360363" indent="-360363">
              <a:defRPr/>
            </a:pPr>
            <a:endParaRPr lang="en-GB" sz="2800" dirty="0"/>
          </a:p>
        </p:txBody>
      </p:sp>
    </p:spTree>
    <p:extLst>
      <p:ext uri="{BB962C8B-B14F-4D97-AF65-F5344CB8AC3E}">
        <p14:creationId xmlns:p14="http://schemas.microsoft.com/office/powerpoint/2010/main" val="423599274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96450-5593-D3E6-F1FC-7D928486A187}"/>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7C270866-3C0D-6F61-736D-5F1CA0FACDD4}"/>
              </a:ext>
            </a:extLst>
          </p:cNvPr>
          <p:cNvSpPr>
            <a:spLocks noGrp="1"/>
          </p:cNvSpPr>
          <p:nvPr>
            <p:ph idx="1"/>
          </p:nvPr>
        </p:nvSpPr>
        <p:spPr/>
        <p:txBody>
          <a:bodyPr/>
          <a:lstStyle/>
          <a:p>
            <a:r>
              <a:rPr lang="en-GB" dirty="0"/>
              <a:t>Can you think of any benchmarks, or bases, that could be used to compare a ratio that you have calculated from the financial statements of your business for a particular period?</a:t>
            </a:r>
          </a:p>
        </p:txBody>
      </p:sp>
    </p:spTree>
    <p:extLst>
      <p:ext uri="{BB962C8B-B14F-4D97-AF65-F5344CB8AC3E}">
        <p14:creationId xmlns:p14="http://schemas.microsoft.com/office/powerpoint/2010/main" val="3583710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B14FE138-5380-0720-4AD4-E8F3168308D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Content Placeholder 3">
            <a:extLst>
              <a:ext uri="{FF2B5EF4-FFF2-40B4-BE49-F238E27FC236}">
                <a16:creationId xmlns:a16="http://schemas.microsoft.com/office/drawing/2014/main" id="{90FED70C-27B4-4817-A159-EED01A8A9B1A}"/>
              </a:ext>
            </a:extLst>
          </p:cNvPr>
          <p:cNvPicPr>
            <a:picLocks noChangeAspect="1"/>
          </p:cNvPicPr>
          <p:nvPr/>
        </p:nvPicPr>
        <p:blipFill>
          <a:blip r:embed="rId2"/>
          <a:stretch>
            <a:fillRect/>
          </a:stretch>
        </p:blipFill>
        <p:spPr>
          <a:xfrm>
            <a:off x="1127448" y="1124744"/>
            <a:ext cx="9145016" cy="4032448"/>
          </a:xfrm>
          <a:prstGeom prst="rect">
            <a:avLst/>
          </a:prstGeom>
        </p:spPr>
      </p:pic>
    </p:spTree>
    <p:extLst>
      <p:ext uri="{BB962C8B-B14F-4D97-AF65-F5344CB8AC3E}">
        <p14:creationId xmlns:p14="http://schemas.microsoft.com/office/powerpoint/2010/main" val="1519107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56516" y="274638"/>
            <a:ext cx="9487956" cy="1143000"/>
          </a:xfrm>
        </p:spPr>
        <p:txBody>
          <a:bodyPr/>
          <a:lstStyle/>
          <a:p>
            <a:pPr eaLnBrk="1" hangingPunct="1">
              <a:defRPr/>
            </a:pPr>
            <a:r>
              <a:rPr lang="en-GB" altLang="en-US" sz="4000" b="1" dirty="0"/>
              <a:t>HOW TO INTERPRET ACCOUNTS</a:t>
            </a:r>
          </a:p>
        </p:txBody>
      </p:sp>
      <p:sp>
        <p:nvSpPr>
          <p:cNvPr id="10243" name="Rectangle 3"/>
          <p:cNvSpPr>
            <a:spLocks noGrp="1" noChangeArrowheads="1"/>
          </p:cNvSpPr>
          <p:nvPr>
            <p:ph idx="1"/>
          </p:nvPr>
        </p:nvSpPr>
        <p:spPr>
          <a:xfrm>
            <a:off x="695400" y="1556792"/>
            <a:ext cx="9487956" cy="3777878"/>
          </a:xfrm>
        </p:spPr>
        <p:txBody>
          <a:bodyPr/>
          <a:lstStyle/>
          <a:p>
            <a:pPr eaLnBrk="1" hangingPunct="1">
              <a:lnSpc>
                <a:spcPct val="90000"/>
              </a:lnSpc>
              <a:spcAft>
                <a:spcPts val="1800"/>
              </a:spcAft>
            </a:pPr>
            <a:r>
              <a:rPr lang="en-GB" altLang="en-US" sz="2800" dirty="0"/>
              <a:t>Read the narrative reports within the annual report</a:t>
            </a:r>
          </a:p>
          <a:p>
            <a:pPr eaLnBrk="1" hangingPunct="1">
              <a:lnSpc>
                <a:spcPct val="90000"/>
              </a:lnSpc>
            </a:pPr>
            <a:r>
              <a:rPr lang="en-GB" altLang="en-US" sz="2800" dirty="0"/>
              <a:t>How has the business performed and what is the financial position?</a:t>
            </a:r>
          </a:p>
          <a:p>
            <a:pPr lvl="1" eaLnBrk="1" hangingPunct="1">
              <a:lnSpc>
                <a:spcPct val="90000"/>
              </a:lnSpc>
            </a:pPr>
            <a:r>
              <a:rPr lang="en-GB" altLang="en-US" sz="2400" dirty="0"/>
              <a:t>Are the statements consistent?</a:t>
            </a:r>
          </a:p>
          <a:p>
            <a:pPr lvl="1" eaLnBrk="1" hangingPunct="1">
              <a:lnSpc>
                <a:spcPct val="90000"/>
              </a:lnSpc>
            </a:pPr>
            <a:r>
              <a:rPr lang="en-GB" altLang="en-US" sz="2400" dirty="0"/>
              <a:t>Have the accounting policies changed?</a:t>
            </a:r>
          </a:p>
          <a:p>
            <a:pPr lvl="1" eaLnBrk="1" hangingPunct="1">
              <a:lnSpc>
                <a:spcPct val="90000"/>
              </a:lnSpc>
            </a:pPr>
            <a:r>
              <a:rPr lang="en-GB" altLang="en-US" sz="2400" dirty="0"/>
              <a:t>Are complex transactions disclosed in the notes?</a:t>
            </a:r>
          </a:p>
          <a:p>
            <a:pPr lvl="1" eaLnBrk="1" hangingPunct="1">
              <a:lnSpc>
                <a:spcPct val="90000"/>
              </a:lnSpc>
            </a:pPr>
            <a:r>
              <a:rPr lang="en-GB" altLang="en-US" sz="2400" dirty="0"/>
              <a:t>What are the trends and ratios?</a:t>
            </a:r>
          </a:p>
          <a:p>
            <a:pPr eaLnBrk="1" hangingPunct="1">
              <a:lnSpc>
                <a:spcPct val="90000"/>
              </a:lnSpc>
            </a:pPr>
            <a:r>
              <a:rPr lang="en-GB" altLang="en-US" sz="2800" dirty="0"/>
              <a:t>Consider other information</a:t>
            </a:r>
          </a:p>
        </p:txBody>
      </p:sp>
    </p:spTree>
    <p:extLst>
      <p:ext uri="{BB962C8B-B14F-4D97-AF65-F5344CB8AC3E}">
        <p14:creationId xmlns:p14="http://schemas.microsoft.com/office/powerpoint/2010/main" val="1796715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txBox="1">
            <a:spLocks noGrp="1"/>
          </p:cNvSpPr>
          <p:nvPr/>
        </p:nvSpPr>
        <p:spPr bwMode="auto">
          <a:xfrm>
            <a:off x="8077200" y="6248400"/>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3655CA0-2668-4FA7-944F-1345394497D9}" type="slidenum">
              <a:rPr lang="en-GB" altLang="en-US" sz="1200">
                <a:solidFill>
                  <a:srgbClr val="000000"/>
                </a:solidFill>
                <a:latin typeface="Arial Black" panose="020B0A04020102020204" pitchFamily="34" charset="0"/>
              </a:rPr>
              <a:pPr algn="r" eaLnBrk="1" hangingPunct="1"/>
              <a:t>9</a:t>
            </a:fld>
            <a:endParaRPr lang="en-GB" altLang="en-US" sz="1200">
              <a:solidFill>
                <a:srgbClr val="000000"/>
              </a:solidFill>
              <a:latin typeface="Arial Black" panose="020B0A04020102020204" pitchFamily="34" charset="0"/>
            </a:endParaRPr>
          </a:p>
        </p:txBody>
      </p:sp>
      <p:sp>
        <p:nvSpPr>
          <p:cNvPr id="17411" name="Rectangle 2"/>
          <p:cNvSpPr>
            <a:spLocks noChangeArrowheads="1"/>
          </p:cNvSpPr>
          <p:nvPr/>
        </p:nvSpPr>
        <p:spPr bwMode="auto">
          <a:xfrm>
            <a:off x="479376" y="260350"/>
            <a:ext cx="10945216"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a:latin typeface="+mj-lt"/>
                <a:ea typeface="+mj-ea"/>
                <a:cs typeface="+mj-cs"/>
              </a:rPr>
              <a:t>THE DIFFERENT DIMENSIONS OF A COMPANY’S FINANCIAL PERFORMANCE / HEALTH</a:t>
            </a:r>
            <a:endParaRPr lang="en-AU" altLang="en-US" sz="2400" b="1" dirty="0">
              <a:latin typeface="+mj-lt"/>
              <a:ea typeface="+mj-ea"/>
              <a:cs typeface="+mj-cs"/>
            </a:endParaRPr>
          </a:p>
        </p:txBody>
      </p:sp>
      <p:pic>
        <p:nvPicPr>
          <p:cNvPr id="17412" name="Picture 3" descr="j03113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1504" y="1990726"/>
            <a:ext cx="2182812"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2" name="Oval 4"/>
          <p:cNvSpPr>
            <a:spLocks noChangeArrowheads="1"/>
          </p:cNvSpPr>
          <p:nvPr/>
        </p:nvSpPr>
        <p:spPr bwMode="auto">
          <a:xfrm>
            <a:off x="1765302" y="1844675"/>
            <a:ext cx="2331618" cy="1584325"/>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solidFill>
                  <a:srgbClr val="000000"/>
                </a:solidFill>
              </a:rPr>
              <a:t>PROFITABILITY</a:t>
            </a:r>
          </a:p>
        </p:txBody>
      </p:sp>
      <p:sp>
        <p:nvSpPr>
          <p:cNvPr id="109573" name="Oval 5"/>
          <p:cNvSpPr>
            <a:spLocks noChangeArrowheads="1"/>
          </p:cNvSpPr>
          <p:nvPr/>
        </p:nvSpPr>
        <p:spPr bwMode="auto">
          <a:xfrm>
            <a:off x="4420816" y="4077971"/>
            <a:ext cx="3024188" cy="1584325"/>
          </a:xfrm>
          <a:prstGeom prst="ellipse">
            <a:avLst/>
          </a:prstGeom>
          <a:solidFill>
            <a:schemeClr val="accent1"/>
          </a:solidFill>
          <a:ln w="9525">
            <a:solidFill>
              <a:schemeClr val="tx1"/>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solidFill>
                  <a:srgbClr val="000000"/>
                </a:solidFill>
              </a:rPr>
              <a:t>EFFICIENCY </a:t>
            </a:r>
          </a:p>
        </p:txBody>
      </p:sp>
      <p:sp>
        <p:nvSpPr>
          <p:cNvPr id="109574" name="Oval 6"/>
          <p:cNvSpPr>
            <a:spLocks noChangeArrowheads="1"/>
          </p:cNvSpPr>
          <p:nvPr/>
        </p:nvSpPr>
        <p:spPr bwMode="auto">
          <a:xfrm>
            <a:off x="7686676" y="3738563"/>
            <a:ext cx="2447925" cy="1727200"/>
          </a:xfrm>
          <a:prstGeom prst="ellipse">
            <a:avLst/>
          </a:prstGeom>
          <a:solidFill>
            <a:schemeClr val="accent1"/>
          </a:solidFill>
          <a:ln w="9525">
            <a:solidFill>
              <a:schemeClr val="tx1"/>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a:solidFill>
                  <a:srgbClr val="000000"/>
                </a:solidFill>
              </a:rPr>
              <a:t>LIQUIDITY / SOLVENCY / CASH</a:t>
            </a:r>
          </a:p>
        </p:txBody>
      </p:sp>
      <p:sp>
        <p:nvSpPr>
          <p:cNvPr id="109575" name="Oval 7"/>
          <p:cNvSpPr>
            <a:spLocks noChangeArrowheads="1"/>
          </p:cNvSpPr>
          <p:nvPr/>
        </p:nvSpPr>
        <p:spPr bwMode="auto">
          <a:xfrm>
            <a:off x="7796212" y="1612582"/>
            <a:ext cx="2374900" cy="1728788"/>
          </a:xfrm>
          <a:prstGeom prst="ellipse">
            <a:avLst/>
          </a:prstGeom>
          <a:solidFill>
            <a:schemeClr val="accent1"/>
          </a:solidFill>
          <a:ln w="9525">
            <a:solidFill>
              <a:schemeClr val="tx1"/>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a:solidFill>
                  <a:srgbClr val="000000"/>
                </a:solidFill>
              </a:rPr>
              <a:t>FINANCING STRUCTURE</a:t>
            </a:r>
          </a:p>
        </p:txBody>
      </p:sp>
      <p:pic>
        <p:nvPicPr>
          <p:cNvPr id="174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5480" y="3746212"/>
            <a:ext cx="238442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58695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9572"/>
                                        </p:tgtEl>
                                        <p:attrNameLst>
                                          <p:attrName>style.visibility</p:attrName>
                                        </p:attrNameLst>
                                      </p:cBhvr>
                                      <p:to>
                                        <p:strVal val="visible"/>
                                      </p:to>
                                    </p:set>
                                    <p:animEffect transition="in" filter="diamond(in)">
                                      <p:cBhvr>
                                        <p:cTn id="7" dur="2000"/>
                                        <p:tgtEl>
                                          <p:spTgt spid="1095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9573"/>
                                        </p:tgtEl>
                                        <p:attrNameLst>
                                          <p:attrName>style.visibility</p:attrName>
                                        </p:attrNameLst>
                                      </p:cBhvr>
                                      <p:to>
                                        <p:strVal val="visible"/>
                                      </p:to>
                                    </p:set>
                                    <p:anim calcmode="lin" valueType="num">
                                      <p:cBhvr additive="base">
                                        <p:cTn id="12" dur="500" fill="hold"/>
                                        <p:tgtEl>
                                          <p:spTgt spid="109573"/>
                                        </p:tgtEl>
                                        <p:attrNameLst>
                                          <p:attrName>ppt_x</p:attrName>
                                        </p:attrNameLst>
                                      </p:cBhvr>
                                      <p:tavLst>
                                        <p:tav tm="0">
                                          <p:val>
                                            <p:strVal val="#ppt_x"/>
                                          </p:val>
                                        </p:tav>
                                        <p:tav tm="100000">
                                          <p:val>
                                            <p:strVal val="#ppt_x"/>
                                          </p:val>
                                        </p:tav>
                                      </p:tavLst>
                                    </p:anim>
                                    <p:anim calcmode="lin" valueType="num">
                                      <p:cBhvr additive="base">
                                        <p:cTn id="13" dur="500" fill="hold"/>
                                        <p:tgtEl>
                                          <p:spTgt spid="10957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8" presetClass="entr" presetSubtype="0" accel="50000" fill="hold" grpId="0" nodeType="clickEffect">
                                  <p:stCondLst>
                                    <p:cond delay="0"/>
                                  </p:stCondLst>
                                  <p:childTnLst>
                                    <p:set>
                                      <p:cBhvr>
                                        <p:cTn id="17" dur="1" fill="hold">
                                          <p:stCondLst>
                                            <p:cond delay="0"/>
                                          </p:stCondLst>
                                        </p:cTn>
                                        <p:tgtEl>
                                          <p:spTgt spid="109575"/>
                                        </p:tgtEl>
                                        <p:attrNameLst>
                                          <p:attrName>style.visibility</p:attrName>
                                        </p:attrNameLst>
                                      </p:cBhvr>
                                      <p:to>
                                        <p:strVal val="visible"/>
                                      </p:to>
                                    </p:set>
                                    <p:set>
                                      <p:cBhvr>
                                        <p:cTn id="18" dur="455" fill="hold">
                                          <p:stCondLst>
                                            <p:cond delay="0"/>
                                          </p:stCondLst>
                                        </p:cTn>
                                        <p:tgtEl>
                                          <p:spTgt spid="109575"/>
                                        </p:tgtEl>
                                        <p:attrNameLst>
                                          <p:attrName>style.rotation</p:attrName>
                                        </p:attrNameLst>
                                      </p:cBhvr>
                                      <p:to>
                                        <p:strVal val="-45.0"/>
                                      </p:to>
                                    </p:set>
                                    <p:anim calcmode="lin" valueType="num">
                                      <p:cBhvr>
                                        <p:cTn id="19" dur="455" fill="hold">
                                          <p:stCondLst>
                                            <p:cond delay="455"/>
                                          </p:stCondLst>
                                        </p:cTn>
                                        <p:tgtEl>
                                          <p:spTgt spid="109575"/>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109575"/>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109575"/>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109575"/>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109574"/>
                                        </p:tgtEl>
                                        <p:attrNameLst>
                                          <p:attrName>style.visibility</p:attrName>
                                        </p:attrNameLst>
                                      </p:cBhvr>
                                      <p:to>
                                        <p:strVal val="visible"/>
                                      </p:to>
                                    </p:set>
                                    <p:animEffect transition="in" filter="wedge">
                                      <p:cBhvr>
                                        <p:cTn id="27" dur="2000"/>
                                        <p:tgtEl>
                                          <p:spTgt spid="1095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2" grpId="0" animBg="1"/>
      <p:bldP spid="109573" grpId="0" animBg="1"/>
      <p:bldP spid="109574" grpId="0" animBg="1"/>
      <p:bldP spid="1095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981199" y="21338"/>
            <a:ext cx="8229600" cy="1143000"/>
          </a:xfrm>
        </p:spPr>
        <p:txBody>
          <a:bodyPr/>
          <a:lstStyle/>
          <a:p>
            <a:pPr eaLnBrk="1" hangingPunct="1">
              <a:defRPr/>
            </a:pPr>
            <a:r>
              <a:rPr lang="en-GB" b="1" dirty="0"/>
              <a:t>Areas of Ratio Analysis</a:t>
            </a:r>
          </a:p>
        </p:txBody>
      </p:sp>
      <p:sp>
        <p:nvSpPr>
          <p:cNvPr id="11267" name="Rectangle 3"/>
          <p:cNvSpPr>
            <a:spLocks noGrp="1" noChangeArrowheads="1"/>
          </p:cNvSpPr>
          <p:nvPr>
            <p:ph idx="1"/>
          </p:nvPr>
        </p:nvSpPr>
        <p:spPr>
          <a:xfrm>
            <a:off x="623392" y="908720"/>
            <a:ext cx="10657183" cy="4608512"/>
          </a:xfrm>
        </p:spPr>
        <p:txBody>
          <a:bodyPr/>
          <a:lstStyle/>
          <a:p>
            <a:pPr marL="514350" indent="-514350">
              <a:buFont typeface="+mj-lt"/>
              <a:buAutoNum type="arabicPeriod"/>
              <a:tabLst>
                <a:tab pos="360363" algn="l"/>
              </a:tabLst>
            </a:pPr>
            <a:endParaRPr lang="en-GB" sz="2400" dirty="0">
              <a:solidFill>
                <a:srgbClr val="002060"/>
              </a:solidFill>
            </a:endParaRPr>
          </a:p>
          <a:p>
            <a:pPr marL="514350" indent="-514350">
              <a:buFont typeface="+mj-lt"/>
              <a:buAutoNum type="arabicPeriod"/>
              <a:tabLst>
                <a:tab pos="360363" algn="l"/>
              </a:tabLst>
            </a:pPr>
            <a:r>
              <a:rPr lang="en-GB" sz="2800" dirty="0">
                <a:solidFill>
                  <a:srgbClr val="002060"/>
                </a:solidFill>
              </a:rPr>
              <a:t>Profitability</a:t>
            </a:r>
            <a:r>
              <a:rPr lang="en-GB" sz="2800" dirty="0">
                <a:solidFill>
                  <a:srgbClr val="243E91"/>
                </a:solidFill>
              </a:rPr>
              <a:t> (i.e., Performance)</a:t>
            </a:r>
          </a:p>
          <a:p>
            <a:pPr marL="514350" indent="-514350">
              <a:buFont typeface="+mj-lt"/>
              <a:buAutoNum type="arabicPeriod"/>
              <a:tabLst>
                <a:tab pos="360363" algn="l"/>
              </a:tabLst>
            </a:pPr>
            <a:r>
              <a:rPr lang="en-GB" sz="2800" dirty="0">
                <a:solidFill>
                  <a:schemeClr val="accent6">
                    <a:lumMod val="75000"/>
                  </a:schemeClr>
                </a:solidFill>
              </a:rPr>
              <a:t>Investment</a:t>
            </a:r>
            <a:endParaRPr lang="en-GB" sz="2800" dirty="0">
              <a:solidFill>
                <a:srgbClr val="243E91"/>
              </a:solidFill>
            </a:endParaRPr>
          </a:p>
          <a:p>
            <a:pPr marL="514350" indent="-514350">
              <a:buFont typeface="+mj-lt"/>
              <a:buAutoNum type="arabicPeriod"/>
              <a:tabLst>
                <a:tab pos="360363" algn="l"/>
              </a:tabLst>
            </a:pPr>
            <a:r>
              <a:rPr lang="en-GB" sz="2800" dirty="0">
                <a:solidFill>
                  <a:srgbClr val="0070C0"/>
                </a:solidFill>
              </a:rPr>
              <a:t>Efficiency (i.e., Working Capital)</a:t>
            </a:r>
          </a:p>
          <a:p>
            <a:pPr marL="514350" indent="-514350">
              <a:buFont typeface="+mj-lt"/>
              <a:buAutoNum type="arabicPeriod"/>
              <a:tabLst>
                <a:tab pos="360363" algn="l"/>
              </a:tabLst>
            </a:pPr>
            <a:r>
              <a:rPr lang="en-GB" sz="2800" dirty="0">
                <a:solidFill>
                  <a:srgbClr val="008000"/>
                </a:solidFill>
              </a:rPr>
              <a:t>Liquidity</a:t>
            </a:r>
          </a:p>
          <a:p>
            <a:pPr marL="514350" indent="-514350">
              <a:buFont typeface="+mj-lt"/>
              <a:buAutoNum type="arabicPeriod"/>
              <a:tabLst>
                <a:tab pos="360363" algn="l"/>
              </a:tabLst>
            </a:pPr>
            <a:r>
              <a:rPr lang="en-GB" sz="2800" dirty="0">
                <a:solidFill>
                  <a:srgbClr val="800080"/>
                </a:solidFill>
              </a:rPr>
              <a:t>Financing ratios (i.e., Gearing)</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b="1" u="sng" dirty="0">
                <a:solidFill>
                  <a:srgbClr val="002060"/>
                </a:solidFill>
              </a:rPr>
              <a:t>1. PROFITABILITY RATIOS</a:t>
            </a:r>
          </a:p>
        </p:txBody>
      </p:sp>
      <p:sp>
        <p:nvSpPr>
          <p:cNvPr id="5124" name="Rectangle 3"/>
          <p:cNvSpPr>
            <a:spLocks noGrp="1" noChangeArrowheads="1"/>
          </p:cNvSpPr>
          <p:nvPr>
            <p:ph idx="1"/>
          </p:nvPr>
        </p:nvSpPr>
        <p:spPr>
          <a:xfrm>
            <a:off x="609600" y="1417638"/>
            <a:ext cx="10972800" cy="3917032"/>
          </a:xfrm>
        </p:spPr>
        <p:txBody>
          <a:bodyPr/>
          <a:lstStyle/>
          <a:p>
            <a:pPr marL="0" indent="0" eaLnBrk="1" hangingPunct="1">
              <a:lnSpc>
                <a:spcPct val="90000"/>
              </a:lnSpc>
              <a:spcAft>
                <a:spcPts val="1800"/>
              </a:spcAft>
              <a:buNone/>
              <a:defRPr/>
            </a:pPr>
            <a:r>
              <a:rPr lang="en-GB" sz="3100" dirty="0"/>
              <a:t>Used by investors, management, employees, creditors, competitors, potential investors to judge performance.</a:t>
            </a:r>
          </a:p>
          <a:p>
            <a:pPr eaLnBrk="1" hangingPunct="1">
              <a:lnSpc>
                <a:spcPct val="90000"/>
              </a:lnSpc>
              <a:defRPr/>
            </a:pPr>
            <a:r>
              <a:rPr lang="en-GB" sz="3100" dirty="0"/>
              <a:t>Return on capital employed (ROCE)</a:t>
            </a:r>
          </a:p>
          <a:p>
            <a:pPr eaLnBrk="1" hangingPunct="1">
              <a:lnSpc>
                <a:spcPct val="90000"/>
              </a:lnSpc>
              <a:defRPr/>
            </a:pPr>
            <a:r>
              <a:rPr lang="en-GB" sz="3100" dirty="0"/>
              <a:t>Return on equity (ROE)</a:t>
            </a:r>
          </a:p>
          <a:p>
            <a:pPr eaLnBrk="1" hangingPunct="1">
              <a:lnSpc>
                <a:spcPct val="90000"/>
              </a:lnSpc>
              <a:defRPr/>
            </a:pPr>
            <a:r>
              <a:rPr lang="en-GB" altLang="en-US" sz="3100" dirty="0"/>
              <a:t>Gross profit margin</a:t>
            </a:r>
          </a:p>
          <a:p>
            <a:pPr eaLnBrk="1" hangingPunct="1">
              <a:lnSpc>
                <a:spcPct val="90000"/>
              </a:lnSpc>
              <a:defRPr/>
            </a:pPr>
            <a:r>
              <a:rPr lang="en-GB" altLang="en-US" sz="3100" dirty="0"/>
              <a:t>Net profit margin </a:t>
            </a:r>
          </a:p>
          <a:p>
            <a:pPr marL="0" indent="0" eaLnBrk="1" hangingPunct="1">
              <a:lnSpc>
                <a:spcPct val="90000"/>
              </a:lnSpc>
              <a:buNone/>
              <a:defRPr/>
            </a:pPr>
            <a:endParaRPr lang="en-GB" dirty="0"/>
          </a:p>
        </p:txBody>
      </p:sp>
    </p:spTree>
    <p:extLst>
      <p:ext uri="{BB962C8B-B14F-4D97-AF65-F5344CB8AC3E}">
        <p14:creationId xmlns:p14="http://schemas.microsoft.com/office/powerpoint/2010/main" val="3494708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b="1" dirty="0"/>
              <a:t>RETURN ON CAPITAL EMPLOYED</a:t>
            </a:r>
          </a:p>
        </p:txBody>
      </p:sp>
      <p:sp>
        <p:nvSpPr>
          <p:cNvPr id="5123" name="Rectangle 3"/>
          <p:cNvSpPr>
            <a:spLocks noGrp="1" noChangeArrowheads="1"/>
          </p:cNvSpPr>
          <p:nvPr>
            <p:ph idx="1"/>
          </p:nvPr>
        </p:nvSpPr>
        <p:spPr>
          <a:xfrm>
            <a:off x="609600" y="1600200"/>
            <a:ext cx="10972800" cy="4205063"/>
          </a:xfrm>
        </p:spPr>
        <p:txBody>
          <a:bodyPr/>
          <a:lstStyle/>
          <a:p>
            <a:pPr marL="0" indent="0" eaLnBrk="1" hangingPunct="1">
              <a:lnSpc>
                <a:spcPct val="90000"/>
              </a:lnSpc>
              <a:spcAft>
                <a:spcPts val="3600"/>
              </a:spcAft>
              <a:buNone/>
            </a:pPr>
            <a:r>
              <a:rPr lang="en-GB" altLang="en-US" sz="2800" dirty="0"/>
              <a:t>Relates the net profit to the level of investment used to earn it.</a:t>
            </a:r>
          </a:p>
          <a:p>
            <a:pPr marL="0" indent="0" eaLnBrk="1" hangingPunct="1">
              <a:lnSpc>
                <a:spcPct val="90000"/>
              </a:lnSpc>
              <a:spcAft>
                <a:spcPts val="3600"/>
              </a:spcAft>
              <a:buNone/>
            </a:pPr>
            <a:endParaRPr lang="en-GB" altLang="en-US" sz="2800" b="1" dirty="0"/>
          </a:p>
          <a:p>
            <a:pPr marL="0" indent="0" eaLnBrk="1" hangingPunct="1">
              <a:lnSpc>
                <a:spcPct val="90000"/>
              </a:lnSpc>
              <a:spcAft>
                <a:spcPts val="3600"/>
              </a:spcAft>
              <a:buNone/>
            </a:pPr>
            <a:r>
              <a:rPr lang="en-GB" altLang="en-US" sz="2400" b="1" dirty="0"/>
              <a:t>Profit before interest or operating profit to Capital employed </a:t>
            </a:r>
          </a:p>
          <a:p>
            <a:pPr marL="0" indent="0" eaLnBrk="1" hangingPunct="1">
              <a:lnSpc>
                <a:spcPct val="90000"/>
              </a:lnSpc>
              <a:buNone/>
            </a:pPr>
            <a:r>
              <a:rPr lang="en-GB" altLang="en-US" sz="2400" b="1" dirty="0"/>
              <a:t>Capital employed </a:t>
            </a:r>
            <a:r>
              <a:rPr lang="en-GB" altLang="en-US" sz="2400" dirty="0"/>
              <a:t>is calculated as follows:</a:t>
            </a:r>
          </a:p>
          <a:p>
            <a:pPr marL="0" indent="0" eaLnBrk="1" hangingPunct="1">
              <a:lnSpc>
                <a:spcPct val="90000"/>
              </a:lnSpc>
            </a:pPr>
            <a:r>
              <a:rPr lang="en-GB" altLang="en-US" sz="2400" dirty="0"/>
              <a:t>Total assets - Current liabilities OR	</a:t>
            </a:r>
          </a:p>
          <a:p>
            <a:pPr marL="0" indent="0" eaLnBrk="1" hangingPunct="1">
              <a:lnSpc>
                <a:spcPct val="90000"/>
              </a:lnSpc>
            </a:pPr>
            <a:r>
              <a:rPr lang="en-GB" altLang="en-US" sz="2400" dirty="0"/>
              <a:t>Equity+ Non-current liabilities</a:t>
            </a:r>
          </a:p>
          <a:p>
            <a:pPr marL="0" indent="0" eaLnBrk="1" hangingPunct="1">
              <a:lnSpc>
                <a:spcPct val="90000"/>
              </a:lnSpc>
              <a:buNone/>
            </a:pPr>
            <a:endParaRPr lang="en-GB" altLang="en-US" sz="2400" dirty="0"/>
          </a:p>
        </p:txBody>
      </p:sp>
      <p:pic>
        <p:nvPicPr>
          <p:cNvPr id="3" name="Picture 2">
            <a:extLst>
              <a:ext uri="{FF2B5EF4-FFF2-40B4-BE49-F238E27FC236}">
                <a16:creationId xmlns:a16="http://schemas.microsoft.com/office/drawing/2014/main" id="{07896B51-E1D0-CC92-7651-89E274779A5E}"/>
              </a:ext>
            </a:extLst>
          </p:cNvPr>
          <p:cNvPicPr>
            <a:picLocks noChangeAspect="1"/>
          </p:cNvPicPr>
          <p:nvPr/>
        </p:nvPicPr>
        <p:blipFill>
          <a:blip r:embed="rId2"/>
          <a:stretch>
            <a:fillRect/>
          </a:stretch>
        </p:blipFill>
        <p:spPr>
          <a:xfrm>
            <a:off x="2542552" y="2204864"/>
            <a:ext cx="7106896" cy="864096"/>
          </a:xfrm>
          <a:prstGeom prst="rect">
            <a:avLst/>
          </a:prstGeom>
        </p:spPr>
      </p:pic>
    </p:spTree>
    <p:extLst>
      <p:ext uri="{BB962C8B-B14F-4D97-AF65-F5344CB8AC3E}">
        <p14:creationId xmlns:p14="http://schemas.microsoft.com/office/powerpoint/2010/main" val="3493679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altLang="en-US" b="1" dirty="0"/>
              <a:t>RETURN ON EQUITY</a:t>
            </a:r>
          </a:p>
        </p:txBody>
      </p:sp>
      <p:sp>
        <p:nvSpPr>
          <p:cNvPr id="2" name="Rectangle 3"/>
          <p:cNvSpPr>
            <a:spLocks noGrp="1" noChangeArrowheads="1"/>
          </p:cNvSpPr>
          <p:nvPr>
            <p:ph idx="1"/>
          </p:nvPr>
        </p:nvSpPr>
        <p:spPr/>
        <p:txBody>
          <a:bodyPr/>
          <a:lstStyle/>
          <a:p>
            <a:pPr eaLnBrk="1" hangingPunct="1">
              <a:spcAft>
                <a:spcPts val="13800"/>
              </a:spcAft>
              <a:buNone/>
            </a:pPr>
            <a:r>
              <a:rPr lang="en-GB" altLang="en-US" dirty="0"/>
              <a:t>Return generated for ordinary shareholders.</a:t>
            </a:r>
            <a:endParaRPr lang="en-GB" altLang="en-US" sz="2800" dirty="0"/>
          </a:p>
          <a:p>
            <a:pPr marL="0" indent="0" eaLnBrk="1" hangingPunct="1">
              <a:buNone/>
            </a:pPr>
            <a:endParaRPr lang="en-GB" altLang="en-US" sz="2800" b="1" dirty="0"/>
          </a:p>
        </p:txBody>
      </p:sp>
      <p:pic>
        <p:nvPicPr>
          <p:cNvPr id="4" name="Picture 3">
            <a:extLst>
              <a:ext uri="{FF2B5EF4-FFF2-40B4-BE49-F238E27FC236}">
                <a16:creationId xmlns:a16="http://schemas.microsoft.com/office/drawing/2014/main" id="{99A9D5A6-8E6A-44DD-04C7-581A57567FE0}"/>
              </a:ext>
            </a:extLst>
          </p:cNvPr>
          <p:cNvPicPr>
            <a:picLocks noChangeAspect="1"/>
          </p:cNvPicPr>
          <p:nvPr/>
        </p:nvPicPr>
        <p:blipFill>
          <a:blip r:embed="rId2"/>
          <a:stretch>
            <a:fillRect/>
          </a:stretch>
        </p:blipFill>
        <p:spPr>
          <a:xfrm>
            <a:off x="2542553" y="2780928"/>
            <a:ext cx="7106897" cy="900000"/>
          </a:xfrm>
          <a:prstGeom prst="rect">
            <a:avLst/>
          </a:prstGeom>
        </p:spPr>
      </p:pic>
    </p:spTree>
    <p:extLst>
      <p:ext uri="{BB962C8B-B14F-4D97-AF65-F5344CB8AC3E}">
        <p14:creationId xmlns:p14="http://schemas.microsoft.com/office/powerpoint/2010/main" val="3775181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981200" y="34112"/>
            <a:ext cx="8229600" cy="1143000"/>
          </a:xfrm>
        </p:spPr>
        <p:txBody>
          <a:bodyPr/>
          <a:lstStyle/>
          <a:p>
            <a:pPr eaLnBrk="1" hangingPunct="1"/>
            <a:r>
              <a:rPr lang="en-GB" altLang="en-US" b="1" dirty="0"/>
              <a:t>GROSS PROFIT MARGIN</a:t>
            </a:r>
          </a:p>
        </p:txBody>
      </p:sp>
      <p:sp>
        <p:nvSpPr>
          <p:cNvPr id="2" name="Rectangle 3"/>
          <p:cNvSpPr>
            <a:spLocks noGrp="1" noChangeArrowheads="1"/>
          </p:cNvSpPr>
          <p:nvPr>
            <p:ph idx="1"/>
          </p:nvPr>
        </p:nvSpPr>
        <p:spPr>
          <a:xfrm>
            <a:off x="1806352" y="978297"/>
            <a:ext cx="8579296" cy="4901406"/>
          </a:xfrm>
        </p:spPr>
        <p:txBody>
          <a:bodyPr anchor="ctr"/>
          <a:lstStyle/>
          <a:p>
            <a:pPr marL="0" indent="0" eaLnBrk="1" hangingPunct="1">
              <a:lnSpc>
                <a:spcPct val="80000"/>
              </a:lnSpc>
              <a:spcBef>
                <a:spcPts val="0"/>
              </a:spcBef>
              <a:spcAft>
                <a:spcPts val="12000"/>
              </a:spcAft>
              <a:buNone/>
            </a:pPr>
            <a:r>
              <a:rPr lang="en-GB" altLang="en-US" sz="2400" dirty="0"/>
              <a:t>Measures profitability of sales.</a:t>
            </a:r>
          </a:p>
          <a:p>
            <a:pPr marL="0" indent="0" eaLnBrk="1" hangingPunct="1">
              <a:lnSpc>
                <a:spcPct val="80000"/>
              </a:lnSpc>
              <a:spcBef>
                <a:spcPts val="0"/>
              </a:spcBef>
              <a:spcAft>
                <a:spcPts val="0"/>
              </a:spcAft>
              <a:buNone/>
            </a:pPr>
            <a:r>
              <a:rPr lang="en-GB" altLang="en-US" sz="2400" dirty="0"/>
              <a:t>Absolute values not important – depends on type of business. </a:t>
            </a:r>
          </a:p>
          <a:p>
            <a:pPr marL="0" indent="0" eaLnBrk="1" hangingPunct="1">
              <a:lnSpc>
                <a:spcPct val="80000"/>
              </a:lnSpc>
              <a:spcBef>
                <a:spcPts val="1800"/>
              </a:spcBef>
              <a:buNone/>
            </a:pPr>
            <a:r>
              <a:rPr lang="en-GB" altLang="en-US" sz="2400" u="sng" dirty="0"/>
              <a:t>Fluctuations may be due to:</a:t>
            </a:r>
          </a:p>
          <a:p>
            <a:pPr marL="533400" indent="-355600" eaLnBrk="1" hangingPunct="1">
              <a:lnSpc>
                <a:spcPct val="80000"/>
              </a:lnSpc>
            </a:pPr>
            <a:r>
              <a:rPr lang="en-GB" altLang="en-US" sz="2400" dirty="0"/>
              <a:t> Change in product mix</a:t>
            </a:r>
          </a:p>
          <a:p>
            <a:pPr marL="533400" indent="-355600" eaLnBrk="1" hangingPunct="1">
              <a:lnSpc>
                <a:spcPct val="80000"/>
              </a:lnSpc>
            </a:pPr>
            <a:r>
              <a:rPr lang="en-GB" altLang="en-US" sz="2400" dirty="0"/>
              <a:t> Change in cost or selling price</a:t>
            </a:r>
          </a:p>
          <a:p>
            <a:pPr marL="533400" indent="-355600" eaLnBrk="1" hangingPunct="1">
              <a:lnSpc>
                <a:spcPct val="80000"/>
              </a:lnSpc>
            </a:pPr>
            <a:r>
              <a:rPr lang="en-GB" altLang="en-US" sz="2400" dirty="0"/>
              <a:t> Errors</a:t>
            </a:r>
          </a:p>
          <a:p>
            <a:pPr marL="533400" indent="-355600" eaLnBrk="1" hangingPunct="1">
              <a:lnSpc>
                <a:spcPct val="80000"/>
              </a:lnSpc>
            </a:pPr>
            <a:r>
              <a:rPr lang="en-GB" altLang="en-US" sz="2400" dirty="0"/>
              <a:t> Theft of cash or stock</a:t>
            </a:r>
          </a:p>
          <a:p>
            <a:pPr marL="533400" indent="-355600" eaLnBrk="1" hangingPunct="1">
              <a:lnSpc>
                <a:spcPct val="80000"/>
              </a:lnSpc>
            </a:pPr>
            <a:r>
              <a:rPr lang="en-GB" altLang="en-US" sz="2400" dirty="0"/>
              <a:t> Stage of a products life</a:t>
            </a:r>
            <a:endParaRPr lang="en-GB" altLang="en-US" sz="2800" dirty="0"/>
          </a:p>
        </p:txBody>
      </p:sp>
      <p:pic>
        <p:nvPicPr>
          <p:cNvPr id="3" name="Picture 2">
            <a:extLst>
              <a:ext uri="{FF2B5EF4-FFF2-40B4-BE49-F238E27FC236}">
                <a16:creationId xmlns:a16="http://schemas.microsoft.com/office/drawing/2014/main" id="{4524E657-EF0B-7F26-46F8-DE240A2E6150}"/>
              </a:ext>
            </a:extLst>
          </p:cNvPr>
          <p:cNvPicPr>
            <a:picLocks noChangeAspect="1"/>
          </p:cNvPicPr>
          <p:nvPr/>
        </p:nvPicPr>
        <p:blipFill>
          <a:blip r:embed="rId3"/>
          <a:stretch>
            <a:fillRect/>
          </a:stretch>
        </p:blipFill>
        <p:spPr>
          <a:xfrm>
            <a:off x="2542552" y="1772816"/>
            <a:ext cx="7106897" cy="900000"/>
          </a:xfrm>
          <a:prstGeom prst="rect">
            <a:avLst/>
          </a:prstGeom>
        </p:spPr>
      </p:pic>
    </p:spTree>
    <p:extLst>
      <p:ext uri="{BB962C8B-B14F-4D97-AF65-F5344CB8AC3E}">
        <p14:creationId xmlns:p14="http://schemas.microsoft.com/office/powerpoint/2010/main" val="4102911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b="1" dirty="0"/>
              <a:t>NET PROFIT MARGIN</a:t>
            </a:r>
          </a:p>
        </p:txBody>
      </p:sp>
      <p:sp>
        <p:nvSpPr>
          <p:cNvPr id="2" name="Rectangle 3"/>
          <p:cNvSpPr>
            <a:spLocks noGrp="1" noChangeArrowheads="1"/>
          </p:cNvSpPr>
          <p:nvPr>
            <p:ph idx="1"/>
          </p:nvPr>
        </p:nvSpPr>
        <p:spPr/>
        <p:txBody>
          <a:bodyPr anchor="b"/>
          <a:lstStyle/>
          <a:p>
            <a:pPr eaLnBrk="1" hangingPunct="1">
              <a:spcBef>
                <a:spcPts val="1800"/>
              </a:spcBef>
              <a:spcAft>
                <a:spcPts val="600"/>
              </a:spcAft>
            </a:pPr>
            <a:r>
              <a:rPr lang="en-GB" altLang="en-US" sz="2800" dirty="0"/>
              <a:t>Affected by the same things as gross profit margin and also by operating expenses.</a:t>
            </a:r>
          </a:p>
          <a:p>
            <a:pPr eaLnBrk="1" hangingPunct="1">
              <a:spcBef>
                <a:spcPts val="1800"/>
              </a:spcBef>
              <a:spcAft>
                <a:spcPts val="600"/>
              </a:spcAft>
            </a:pPr>
            <a:r>
              <a:rPr lang="en-GB" altLang="en-US" sz="2800" dirty="0"/>
              <a:t>Compares movements in gross profit margin and net profit margin. </a:t>
            </a:r>
          </a:p>
        </p:txBody>
      </p:sp>
      <p:pic>
        <p:nvPicPr>
          <p:cNvPr id="3" name="Picture 2">
            <a:extLst>
              <a:ext uri="{FF2B5EF4-FFF2-40B4-BE49-F238E27FC236}">
                <a16:creationId xmlns:a16="http://schemas.microsoft.com/office/drawing/2014/main" id="{114CAE28-315E-7398-8BBD-C4BD40DB3064}"/>
              </a:ext>
            </a:extLst>
          </p:cNvPr>
          <p:cNvPicPr>
            <a:picLocks noChangeAspect="1"/>
          </p:cNvPicPr>
          <p:nvPr/>
        </p:nvPicPr>
        <p:blipFill>
          <a:blip r:embed="rId2"/>
          <a:stretch>
            <a:fillRect/>
          </a:stretch>
        </p:blipFill>
        <p:spPr>
          <a:xfrm>
            <a:off x="2927649" y="2132856"/>
            <a:ext cx="7106897" cy="900000"/>
          </a:xfrm>
          <a:prstGeom prst="rect">
            <a:avLst/>
          </a:prstGeom>
        </p:spPr>
      </p:pic>
    </p:spTree>
    <p:extLst>
      <p:ext uri="{BB962C8B-B14F-4D97-AF65-F5344CB8AC3E}">
        <p14:creationId xmlns:p14="http://schemas.microsoft.com/office/powerpoint/2010/main" val="1008844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A3FE6-13C3-8CA3-621F-560A4FD7F5AA}"/>
              </a:ext>
            </a:extLst>
          </p:cNvPr>
          <p:cNvSpPr>
            <a:spLocks noGrp="1"/>
          </p:cNvSpPr>
          <p:nvPr>
            <p:ph type="title"/>
          </p:nvPr>
        </p:nvSpPr>
        <p:spPr/>
        <p:txBody>
          <a:bodyPr/>
          <a:lstStyle/>
          <a:p>
            <a:r>
              <a:rPr lang="en-GB" b="1" dirty="0">
                <a:solidFill>
                  <a:schemeClr val="accent3"/>
                </a:solidFill>
              </a:rPr>
              <a:t>2. INVESTMENT RATIOS</a:t>
            </a:r>
          </a:p>
        </p:txBody>
      </p:sp>
      <p:sp>
        <p:nvSpPr>
          <p:cNvPr id="8" name="Content Placeholder 7">
            <a:extLst>
              <a:ext uri="{FF2B5EF4-FFF2-40B4-BE49-F238E27FC236}">
                <a16:creationId xmlns:a16="http://schemas.microsoft.com/office/drawing/2014/main" id="{E61C50D0-6E18-BBEE-58B0-E40395184747}"/>
              </a:ext>
            </a:extLst>
          </p:cNvPr>
          <p:cNvSpPr>
            <a:spLocks noGrp="1"/>
          </p:cNvSpPr>
          <p:nvPr>
            <p:ph idx="1"/>
          </p:nvPr>
        </p:nvSpPr>
        <p:spPr/>
        <p:txBody>
          <a:bodyPr/>
          <a:lstStyle/>
          <a:p>
            <a:r>
              <a:rPr lang="en-GB" dirty="0"/>
              <a:t>This ratio is used to assess the returns on shareholders’ investment. The ratio shows how a firm’s share price is valued in the stock market compared to the key indicators of the performance of the company. </a:t>
            </a:r>
          </a:p>
          <a:p>
            <a:r>
              <a:rPr lang="en-GB" dirty="0"/>
              <a:t>Earnings per share</a:t>
            </a:r>
          </a:p>
          <a:p>
            <a:r>
              <a:rPr lang="en-GB" dirty="0"/>
              <a:t>Price-earnings ratios</a:t>
            </a:r>
          </a:p>
        </p:txBody>
      </p:sp>
    </p:spTree>
    <p:extLst>
      <p:ext uri="{BB962C8B-B14F-4D97-AF65-F5344CB8AC3E}">
        <p14:creationId xmlns:p14="http://schemas.microsoft.com/office/powerpoint/2010/main" val="2976678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b="1" dirty="0"/>
              <a:t>EARNINGS PER SHARE (EPS)</a:t>
            </a:r>
          </a:p>
        </p:txBody>
      </p:sp>
      <p:sp>
        <p:nvSpPr>
          <p:cNvPr id="21507" name="Rectangle 3"/>
          <p:cNvSpPr>
            <a:spLocks noGrp="1" noChangeArrowheads="1"/>
          </p:cNvSpPr>
          <p:nvPr>
            <p:ph idx="1"/>
          </p:nvPr>
        </p:nvSpPr>
        <p:spPr/>
        <p:txBody>
          <a:bodyPr/>
          <a:lstStyle/>
          <a:p>
            <a:pPr marL="0" indent="0" eaLnBrk="1" hangingPunct="1">
              <a:buNone/>
            </a:pPr>
            <a:r>
              <a:rPr lang="en-GB" altLang="en-US" dirty="0"/>
              <a:t>Measures the total  returns for ordinary shareholders (</a:t>
            </a:r>
            <a:r>
              <a:rPr lang="en-GB" altLang="en-US" b="1" dirty="0"/>
              <a:t>in pence or £</a:t>
            </a:r>
            <a:r>
              <a:rPr lang="en-GB" altLang="en-US" dirty="0"/>
              <a:t>).</a:t>
            </a:r>
          </a:p>
          <a:p>
            <a:pPr eaLnBrk="1" hangingPunct="1">
              <a:buFontTx/>
              <a:buNone/>
            </a:pPr>
            <a:endParaRPr lang="en-GB" altLang="en-US" dirty="0"/>
          </a:p>
        </p:txBody>
      </p:sp>
      <p:pic>
        <p:nvPicPr>
          <p:cNvPr id="6" name="Picture 5">
            <a:extLst>
              <a:ext uri="{FF2B5EF4-FFF2-40B4-BE49-F238E27FC236}">
                <a16:creationId xmlns:a16="http://schemas.microsoft.com/office/drawing/2014/main" id="{0859A979-BFCA-478E-5EC4-AA23A4F65A11}"/>
              </a:ext>
            </a:extLst>
          </p:cNvPr>
          <p:cNvPicPr>
            <a:picLocks noChangeAspect="1"/>
          </p:cNvPicPr>
          <p:nvPr/>
        </p:nvPicPr>
        <p:blipFill>
          <a:blip r:embed="rId2"/>
          <a:stretch>
            <a:fillRect/>
          </a:stretch>
        </p:blipFill>
        <p:spPr>
          <a:xfrm>
            <a:off x="3566691" y="2979000"/>
            <a:ext cx="5058621" cy="900000"/>
          </a:xfrm>
          <a:prstGeom prst="rect">
            <a:avLst/>
          </a:prstGeom>
        </p:spPr>
      </p:pic>
    </p:spTree>
    <p:extLst>
      <p:ext uri="{BB962C8B-B14F-4D97-AF65-F5344CB8AC3E}">
        <p14:creationId xmlns:p14="http://schemas.microsoft.com/office/powerpoint/2010/main" val="1254968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b="1" dirty="0"/>
              <a:t>PRICE EARNINGS RATIO (P/E)</a:t>
            </a:r>
          </a:p>
        </p:txBody>
      </p:sp>
      <p:sp>
        <p:nvSpPr>
          <p:cNvPr id="21507" name="Rectangle 3"/>
          <p:cNvSpPr>
            <a:spLocks noGrp="1" noChangeArrowheads="1"/>
          </p:cNvSpPr>
          <p:nvPr>
            <p:ph idx="1"/>
          </p:nvPr>
        </p:nvSpPr>
        <p:spPr>
          <a:xfrm>
            <a:off x="695400" y="1484785"/>
            <a:ext cx="10369152" cy="3628999"/>
          </a:xfrm>
        </p:spPr>
        <p:txBody>
          <a:bodyPr>
            <a:noAutofit/>
          </a:bodyPr>
          <a:lstStyle/>
          <a:p>
            <a:pPr marL="0" indent="0" eaLnBrk="1" hangingPunct="1">
              <a:spcAft>
                <a:spcPts val="4800"/>
              </a:spcAft>
              <a:buNone/>
            </a:pPr>
            <a:r>
              <a:rPr lang="en-GB" altLang="en-US" dirty="0"/>
              <a:t>It measures market confidence in the future of a business.</a:t>
            </a:r>
          </a:p>
          <a:p>
            <a:pPr marL="0" indent="0" eaLnBrk="1" hangingPunct="1">
              <a:buNone/>
            </a:pPr>
            <a:endParaRPr lang="en-GB" sz="2800" dirty="0"/>
          </a:p>
          <a:p>
            <a:pPr eaLnBrk="1" hangingPunct="1">
              <a:spcBef>
                <a:spcPts val="2400"/>
              </a:spcBef>
            </a:pPr>
            <a:r>
              <a:rPr lang="en-GB" sz="2800" dirty="0"/>
              <a:t>It indicates how much the share's market value is higher than its current earnings per share.</a:t>
            </a:r>
          </a:p>
        </p:txBody>
      </p:sp>
      <p:pic>
        <p:nvPicPr>
          <p:cNvPr id="3" name="Picture 2">
            <a:extLst>
              <a:ext uri="{FF2B5EF4-FFF2-40B4-BE49-F238E27FC236}">
                <a16:creationId xmlns:a16="http://schemas.microsoft.com/office/drawing/2014/main" id="{DF3D7546-4247-4580-A972-144A25FD5491}"/>
              </a:ext>
            </a:extLst>
          </p:cNvPr>
          <p:cNvPicPr>
            <a:picLocks noChangeAspect="1"/>
          </p:cNvPicPr>
          <p:nvPr/>
        </p:nvPicPr>
        <p:blipFill>
          <a:blip r:embed="rId2"/>
          <a:stretch>
            <a:fillRect/>
          </a:stretch>
        </p:blipFill>
        <p:spPr>
          <a:xfrm>
            <a:off x="2968500" y="2849283"/>
            <a:ext cx="6255000" cy="900000"/>
          </a:xfrm>
          <a:prstGeom prst="rect">
            <a:avLst/>
          </a:prstGeom>
        </p:spPr>
      </p:pic>
    </p:spTree>
    <p:extLst>
      <p:ext uri="{BB962C8B-B14F-4D97-AF65-F5344CB8AC3E}">
        <p14:creationId xmlns:p14="http://schemas.microsoft.com/office/powerpoint/2010/main" val="1542994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altLang="en-US" b="1" u="sng" dirty="0">
                <a:solidFill>
                  <a:srgbClr val="0070C0"/>
                </a:solidFill>
              </a:rPr>
              <a:t>3. EFFICIENCY RATIOS</a:t>
            </a:r>
          </a:p>
        </p:txBody>
      </p:sp>
      <p:sp>
        <p:nvSpPr>
          <p:cNvPr id="25603" name="Rectangle 3"/>
          <p:cNvSpPr>
            <a:spLocks noGrp="1" noChangeArrowheads="1"/>
          </p:cNvSpPr>
          <p:nvPr>
            <p:ph idx="1"/>
          </p:nvPr>
        </p:nvSpPr>
        <p:spPr>
          <a:xfrm>
            <a:off x="609600" y="1412330"/>
            <a:ext cx="11031016" cy="3917032"/>
          </a:xfrm>
        </p:spPr>
        <p:txBody>
          <a:bodyPr/>
          <a:lstStyle/>
          <a:p>
            <a:pPr marL="0" indent="0" eaLnBrk="1" hangingPunct="1">
              <a:lnSpc>
                <a:spcPct val="90000"/>
              </a:lnSpc>
              <a:spcAft>
                <a:spcPts val="1800"/>
              </a:spcAft>
              <a:buNone/>
              <a:defRPr/>
            </a:pPr>
            <a:r>
              <a:rPr lang="en-GB" altLang="en-US" dirty="0"/>
              <a:t>Used by shareholders, competitors and creditors to assess </a:t>
            </a:r>
            <a:r>
              <a:rPr lang="en-GB" altLang="en-US" b="1" dirty="0"/>
              <a:t>how</a:t>
            </a:r>
            <a:r>
              <a:rPr lang="en-GB" altLang="en-US" dirty="0"/>
              <a:t> </a:t>
            </a:r>
            <a:r>
              <a:rPr lang="en-GB" altLang="en-US" b="1" dirty="0"/>
              <a:t>effectively working capital</a:t>
            </a:r>
            <a:r>
              <a:rPr lang="en-GB" altLang="en-US" dirty="0"/>
              <a:t> (net current assets; i.e., available resources) </a:t>
            </a:r>
            <a:r>
              <a:rPr lang="en-GB" altLang="en-US" b="1" dirty="0"/>
              <a:t>has been managed</a:t>
            </a:r>
            <a:r>
              <a:rPr lang="en-GB" altLang="en-US" dirty="0"/>
              <a:t>.</a:t>
            </a:r>
          </a:p>
          <a:p>
            <a:pPr marL="720725" indent="-720725" eaLnBrk="1" hangingPunct="1">
              <a:lnSpc>
                <a:spcPct val="90000"/>
              </a:lnSpc>
              <a:defRPr/>
            </a:pPr>
            <a:r>
              <a:rPr lang="en-GB" dirty="0"/>
              <a:t>Asset Turnover (AKA Capital turnover)</a:t>
            </a:r>
          </a:p>
          <a:p>
            <a:pPr marL="720725" indent="-720725" eaLnBrk="1" hangingPunct="1">
              <a:lnSpc>
                <a:spcPct val="90000"/>
              </a:lnSpc>
              <a:defRPr/>
            </a:pPr>
            <a:r>
              <a:rPr lang="en-GB" altLang="en-US" dirty="0"/>
              <a:t>Stock holding period</a:t>
            </a:r>
          </a:p>
          <a:p>
            <a:pPr marL="720725" indent="-720725" eaLnBrk="1" hangingPunct="1">
              <a:lnSpc>
                <a:spcPct val="90000"/>
              </a:lnSpc>
              <a:defRPr/>
            </a:pPr>
            <a:r>
              <a:rPr lang="en-GB" altLang="en-US" dirty="0"/>
              <a:t>Debtors collection period</a:t>
            </a:r>
          </a:p>
          <a:p>
            <a:pPr marL="720725" indent="-720725" eaLnBrk="1" hangingPunct="1">
              <a:lnSpc>
                <a:spcPct val="90000"/>
              </a:lnSpc>
              <a:defRPr/>
            </a:pPr>
            <a:r>
              <a:rPr lang="en-GB" altLang="en-US" dirty="0"/>
              <a:t>Creditors payment period</a:t>
            </a:r>
          </a:p>
        </p:txBody>
      </p:sp>
    </p:spTree>
    <p:extLst>
      <p:ext uri="{BB962C8B-B14F-4D97-AF65-F5344CB8AC3E}">
        <p14:creationId xmlns:p14="http://schemas.microsoft.com/office/powerpoint/2010/main" val="2310660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981200" y="161342"/>
            <a:ext cx="8229600" cy="1143000"/>
          </a:xfrm>
        </p:spPr>
        <p:txBody>
          <a:bodyPr/>
          <a:lstStyle/>
          <a:p>
            <a:pPr eaLnBrk="1" hangingPunct="1"/>
            <a:r>
              <a:rPr lang="en-GB" altLang="en-US" b="1" dirty="0"/>
              <a:t>ASSET TURNOVER</a:t>
            </a:r>
          </a:p>
        </p:txBody>
      </p:sp>
      <p:sp>
        <p:nvSpPr>
          <p:cNvPr id="2" name="Rectangle 3"/>
          <p:cNvSpPr>
            <a:spLocks noGrp="1" noChangeArrowheads="1"/>
          </p:cNvSpPr>
          <p:nvPr>
            <p:ph idx="1"/>
          </p:nvPr>
        </p:nvSpPr>
        <p:spPr>
          <a:xfrm>
            <a:off x="551384" y="1160748"/>
            <a:ext cx="10657184" cy="4536504"/>
          </a:xfrm>
        </p:spPr>
        <p:txBody>
          <a:bodyPr/>
          <a:lstStyle/>
          <a:p>
            <a:pPr marL="0" indent="0" eaLnBrk="1" hangingPunct="1">
              <a:lnSpc>
                <a:spcPct val="80000"/>
              </a:lnSpc>
              <a:spcAft>
                <a:spcPts val="5400"/>
              </a:spcAft>
              <a:buNone/>
            </a:pPr>
            <a:r>
              <a:rPr lang="en-GB" altLang="en-US" sz="2400" dirty="0"/>
              <a:t>Indicates how effectively the business is using total available resources.</a:t>
            </a:r>
          </a:p>
          <a:p>
            <a:pPr marL="0" indent="0" eaLnBrk="1" hangingPunct="1">
              <a:lnSpc>
                <a:spcPct val="80000"/>
              </a:lnSpc>
              <a:spcAft>
                <a:spcPts val="1200"/>
              </a:spcAft>
              <a:buNone/>
            </a:pPr>
            <a:endParaRPr lang="en-GB" altLang="en-US" sz="1800" dirty="0"/>
          </a:p>
          <a:p>
            <a:pPr marL="0" indent="0" eaLnBrk="1" hangingPunct="1">
              <a:spcBef>
                <a:spcPts val="0"/>
              </a:spcBef>
              <a:spcAft>
                <a:spcPts val="600"/>
              </a:spcAft>
              <a:buNone/>
            </a:pPr>
            <a:r>
              <a:rPr lang="en-GB" altLang="en-US" sz="2400" dirty="0"/>
              <a:t>Affected by:</a:t>
            </a:r>
          </a:p>
          <a:p>
            <a:pPr marL="1152000" eaLnBrk="1" hangingPunct="1">
              <a:spcBef>
                <a:spcPts val="0"/>
              </a:spcBef>
              <a:spcAft>
                <a:spcPts val="0"/>
              </a:spcAft>
            </a:pPr>
            <a:r>
              <a:rPr lang="en-GB" altLang="en-US" sz="2000" dirty="0"/>
              <a:t>Age of assets</a:t>
            </a:r>
          </a:p>
          <a:p>
            <a:pPr marL="1152000" eaLnBrk="1" hangingPunct="1">
              <a:spcBef>
                <a:spcPts val="0"/>
              </a:spcBef>
              <a:spcAft>
                <a:spcPts val="0"/>
              </a:spcAft>
            </a:pPr>
            <a:r>
              <a:rPr lang="en-GB" altLang="en-US" sz="2000" dirty="0"/>
              <a:t>Revaluation policy</a:t>
            </a:r>
          </a:p>
          <a:p>
            <a:pPr marL="1152000" eaLnBrk="1" hangingPunct="1">
              <a:spcBef>
                <a:spcPts val="0"/>
              </a:spcBef>
              <a:spcAft>
                <a:spcPts val="0"/>
              </a:spcAft>
            </a:pPr>
            <a:r>
              <a:rPr lang="en-GB" altLang="en-US" sz="2000" dirty="0"/>
              <a:t>Inflation</a:t>
            </a:r>
          </a:p>
          <a:p>
            <a:pPr marL="1152000" eaLnBrk="1" hangingPunct="1">
              <a:spcBef>
                <a:spcPts val="0"/>
              </a:spcBef>
              <a:spcAft>
                <a:spcPts val="0"/>
              </a:spcAft>
            </a:pPr>
            <a:r>
              <a:rPr lang="en-GB" altLang="en-US" sz="2000" dirty="0"/>
              <a:t>Recent investment</a:t>
            </a:r>
          </a:p>
          <a:p>
            <a:pPr marL="0" indent="0" eaLnBrk="1" hangingPunct="1">
              <a:spcBef>
                <a:spcPts val="0"/>
              </a:spcBef>
              <a:spcAft>
                <a:spcPts val="600"/>
              </a:spcAft>
              <a:buNone/>
            </a:pPr>
            <a:r>
              <a:rPr lang="en-GB" altLang="en-US" sz="2400" dirty="0"/>
              <a:t>The optimum figure depends on the type of business but:</a:t>
            </a:r>
          </a:p>
          <a:p>
            <a:pPr marL="1152000" eaLnBrk="1" hangingPunct="1">
              <a:spcBef>
                <a:spcPts val="0"/>
              </a:spcBef>
              <a:spcAft>
                <a:spcPts val="0"/>
              </a:spcAft>
            </a:pPr>
            <a:r>
              <a:rPr lang="en-GB" altLang="en-US" sz="2000" dirty="0"/>
              <a:t>A low figure suggests ineffective management</a:t>
            </a:r>
          </a:p>
          <a:p>
            <a:pPr marL="1152000" eaLnBrk="1" hangingPunct="1">
              <a:spcBef>
                <a:spcPts val="0"/>
              </a:spcBef>
              <a:spcAft>
                <a:spcPts val="0"/>
              </a:spcAft>
            </a:pPr>
            <a:r>
              <a:rPr lang="en-GB" altLang="en-US" sz="2000" dirty="0"/>
              <a:t>A high figure suggests the business is overstretched</a:t>
            </a:r>
          </a:p>
        </p:txBody>
      </p:sp>
      <p:pic>
        <p:nvPicPr>
          <p:cNvPr id="3" name="Picture 2">
            <a:extLst>
              <a:ext uri="{FF2B5EF4-FFF2-40B4-BE49-F238E27FC236}">
                <a16:creationId xmlns:a16="http://schemas.microsoft.com/office/drawing/2014/main" id="{4915C378-AFC0-4228-649C-48AF026636F3}"/>
              </a:ext>
            </a:extLst>
          </p:cNvPr>
          <p:cNvPicPr>
            <a:picLocks noChangeAspect="1"/>
          </p:cNvPicPr>
          <p:nvPr/>
        </p:nvPicPr>
        <p:blipFill>
          <a:blip r:embed="rId3"/>
          <a:stretch>
            <a:fillRect/>
          </a:stretch>
        </p:blipFill>
        <p:spPr>
          <a:xfrm>
            <a:off x="2999657" y="1988840"/>
            <a:ext cx="6648387" cy="900000"/>
          </a:xfrm>
          <a:prstGeom prst="rect">
            <a:avLst/>
          </a:prstGeom>
        </p:spPr>
      </p:pic>
    </p:spTree>
    <p:extLst>
      <p:ext uri="{BB962C8B-B14F-4D97-AF65-F5344CB8AC3E}">
        <p14:creationId xmlns:p14="http://schemas.microsoft.com/office/powerpoint/2010/main" val="3061731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GB" altLang="en-US" b="1" dirty="0"/>
              <a:t>STOCK HOLDING PERIOD</a:t>
            </a:r>
          </a:p>
        </p:txBody>
      </p:sp>
      <p:sp>
        <p:nvSpPr>
          <p:cNvPr id="18435" name="Rectangle 3"/>
          <p:cNvSpPr>
            <a:spLocks noGrp="1" noChangeArrowheads="1"/>
          </p:cNvSpPr>
          <p:nvPr>
            <p:ph idx="1"/>
          </p:nvPr>
        </p:nvSpPr>
        <p:spPr/>
        <p:txBody>
          <a:bodyPr/>
          <a:lstStyle/>
          <a:p>
            <a:pPr marL="0" indent="0" eaLnBrk="1" hangingPunct="1">
              <a:lnSpc>
                <a:spcPct val="80000"/>
              </a:lnSpc>
              <a:spcAft>
                <a:spcPts val="1200"/>
              </a:spcAft>
              <a:buNone/>
            </a:pPr>
            <a:r>
              <a:rPr lang="en-GB" altLang="en-US" sz="2400" dirty="0"/>
              <a:t>The period for which inventories are being held in the business.</a:t>
            </a:r>
          </a:p>
          <a:p>
            <a:pPr marL="0" indent="0" eaLnBrk="1" hangingPunct="1">
              <a:lnSpc>
                <a:spcPct val="80000"/>
              </a:lnSpc>
              <a:buNone/>
            </a:pPr>
            <a:endParaRPr lang="en-GB" altLang="en-US" sz="2400" dirty="0"/>
          </a:p>
          <a:p>
            <a:pPr marL="0" indent="0" eaLnBrk="1" hangingPunct="1">
              <a:lnSpc>
                <a:spcPct val="80000"/>
              </a:lnSpc>
              <a:spcBef>
                <a:spcPts val="7800"/>
              </a:spcBef>
              <a:buNone/>
            </a:pPr>
            <a:r>
              <a:rPr lang="en-GB" altLang="en-US" sz="2400" u="sng" dirty="0"/>
              <a:t>Reasons for change</a:t>
            </a:r>
          </a:p>
          <a:p>
            <a:pPr marL="533400" indent="-355600" eaLnBrk="1" hangingPunct="1">
              <a:lnSpc>
                <a:spcPct val="80000"/>
              </a:lnSpc>
            </a:pPr>
            <a:r>
              <a:rPr lang="en-GB" altLang="en-US" sz="2400" dirty="0"/>
              <a:t> Change in policy</a:t>
            </a:r>
          </a:p>
          <a:p>
            <a:pPr marL="533400" indent="-355600" eaLnBrk="1" hangingPunct="1">
              <a:lnSpc>
                <a:spcPct val="80000"/>
              </a:lnSpc>
            </a:pPr>
            <a:r>
              <a:rPr lang="en-GB" altLang="en-US" sz="2400" dirty="0"/>
              <a:t> Change in production methods</a:t>
            </a:r>
          </a:p>
          <a:p>
            <a:pPr marL="533400" indent="-355600" eaLnBrk="1" hangingPunct="1">
              <a:lnSpc>
                <a:spcPct val="80000"/>
              </a:lnSpc>
            </a:pPr>
            <a:r>
              <a:rPr lang="en-GB" altLang="en-US" sz="2400" dirty="0"/>
              <a:t> Random factors</a:t>
            </a:r>
          </a:p>
          <a:p>
            <a:pPr marL="533400" indent="-355600" eaLnBrk="1" hangingPunct="1">
              <a:lnSpc>
                <a:spcPct val="80000"/>
              </a:lnSpc>
            </a:pPr>
            <a:r>
              <a:rPr lang="en-GB" altLang="en-US" sz="2400" dirty="0"/>
              <a:t> Slow sales</a:t>
            </a:r>
          </a:p>
        </p:txBody>
      </p:sp>
      <p:pic>
        <p:nvPicPr>
          <p:cNvPr id="3" name="Picture 2">
            <a:extLst>
              <a:ext uri="{FF2B5EF4-FFF2-40B4-BE49-F238E27FC236}">
                <a16:creationId xmlns:a16="http://schemas.microsoft.com/office/drawing/2014/main" id="{54745A51-3E0C-ED6A-19C7-C1BAAF8D08FA}"/>
              </a:ext>
            </a:extLst>
          </p:cNvPr>
          <p:cNvPicPr>
            <a:picLocks noChangeAspect="1"/>
          </p:cNvPicPr>
          <p:nvPr/>
        </p:nvPicPr>
        <p:blipFill>
          <a:blip r:embed="rId2"/>
          <a:stretch>
            <a:fillRect/>
          </a:stretch>
        </p:blipFill>
        <p:spPr>
          <a:xfrm>
            <a:off x="2542552" y="2420888"/>
            <a:ext cx="7106897" cy="900000"/>
          </a:xfrm>
          <a:prstGeom prst="rect">
            <a:avLst/>
          </a:prstGeom>
        </p:spPr>
      </p:pic>
    </p:spTree>
    <p:extLst>
      <p:ext uri="{BB962C8B-B14F-4D97-AF65-F5344CB8AC3E}">
        <p14:creationId xmlns:p14="http://schemas.microsoft.com/office/powerpoint/2010/main" val="15192846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GB" altLang="en-US" sz="4000" b="1" dirty="0"/>
              <a:t>DEBTORS’ COLLECTION PERIOD</a:t>
            </a:r>
          </a:p>
        </p:txBody>
      </p:sp>
      <p:sp>
        <p:nvSpPr>
          <p:cNvPr id="20483" name="Rectangle 3"/>
          <p:cNvSpPr>
            <a:spLocks noGrp="1" noChangeArrowheads="1"/>
          </p:cNvSpPr>
          <p:nvPr>
            <p:ph idx="1"/>
          </p:nvPr>
        </p:nvSpPr>
        <p:spPr>
          <a:xfrm>
            <a:off x="1981200" y="1470484"/>
            <a:ext cx="8229600" cy="4262772"/>
          </a:xfrm>
        </p:spPr>
        <p:txBody>
          <a:bodyPr/>
          <a:lstStyle/>
          <a:p>
            <a:pPr marL="0" indent="0" eaLnBrk="1" hangingPunct="1">
              <a:lnSpc>
                <a:spcPct val="80000"/>
              </a:lnSpc>
              <a:spcAft>
                <a:spcPts val="9000"/>
              </a:spcAft>
              <a:buNone/>
            </a:pPr>
            <a:r>
              <a:rPr lang="en-GB" altLang="en-US" sz="2400" dirty="0"/>
              <a:t>The time taken to collect trade debts.</a:t>
            </a:r>
          </a:p>
          <a:p>
            <a:pPr marL="0" indent="0" eaLnBrk="1" hangingPunct="1">
              <a:lnSpc>
                <a:spcPct val="80000"/>
              </a:lnSpc>
              <a:spcBef>
                <a:spcPts val="3000"/>
              </a:spcBef>
              <a:spcAft>
                <a:spcPts val="0"/>
              </a:spcAft>
              <a:buNone/>
            </a:pPr>
            <a:r>
              <a:rPr lang="en-GB" altLang="en-US" sz="2400" u="sng" dirty="0"/>
              <a:t>Reasons for change:</a:t>
            </a:r>
          </a:p>
          <a:p>
            <a:pPr marL="533400" indent="-355600" eaLnBrk="1" hangingPunct="1">
              <a:lnSpc>
                <a:spcPct val="80000"/>
              </a:lnSpc>
            </a:pPr>
            <a:r>
              <a:rPr lang="en-GB" altLang="en-US" sz="2400" dirty="0"/>
              <a:t>Offering increased credit terms</a:t>
            </a:r>
          </a:p>
          <a:p>
            <a:pPr marL="533400" indent="-355600" eaLnBrk="1" hangingPunct="1">
              <a:lnSpc>
                <a:spcPct val="80000"/>
              </a:lnSpc>
            </a:pPr>
            <a:r>
              <a:rPr lang="en-GB" altLang="en-US" sz="2400" dirty="0"/>
              <a:t>Change in customer base</a:t>
            </a:r>
          </a:p>
          <a:p>
            <a:pPr marL="533400" indent="-355600" eaLnBrk="1" hangingPunct="1">
              <a:lnSpc>
                <a:spcPct val="80000"/>
              </a:lnSpc>
            </a:pPr>
            <a:r>
              <a:rPr lang="en-GB" altLang="en-US" sz="2400" dirty="0"/>
              <a:t>Slack/improved credit control</a:t>
            </a:r>
          </a:p>
          <a:p>
            <a:pPr marL="533400" indent="-355600" eaLnBrk="1" hangingPunct="1">
              <a:lnSpc>
                <a:spcPct val="80000"/>
              </a:lnSpc>
            </a:pPr>
            <a:r>
              <a:rPr lang="en-GB" altLang="en-US" sz="2400" dirty="0"/>
              <a:t>New prompt payment discounts</a:t>
            </a:r>
          </a:p>
          <a:p>
            <a:pPr marL="533400" indent="-355600" eaLnBrk="1" hangingPunct="1">
              <a:lnSpc>
                <a:spcPct val="80000"/>
              </a:lnSpc>
            </a:pPr>
            <a:r>
              <a:rPr lang="en-GB" altLang="en-US" sz="2400" dirty="0"/>
              <a:t>Introduction of electronic invoicing</a:t>
            </a:r>
          </a:p>
          <a:p>
            <a:pPr eaLnBrk="1" hangingPunct="1">
              <a:lnSpc>
                <a:spcPct val="90000"/>
              </a:lnSpc>
              <a:buFontTx/>
              <a:buNone/>
            </a:pPr>
            <a:endParaRPr lang="en-GB" altLang="en-US" sz="2000" dirty="0"/>
          </a:p>
        </p:txBody>
      </p:sp>
      <p:pic>
        <p:nvPicPr>
          <p:cNvPr id="2" name="Picture 1">
            <a:extLst>
              <a:ext uri="{FF2B5EF4-FFF2-40B4-BE49-F238E27FC236}">
                <a16:creationId xmlns:a16="http://schemas.microsoft.com/office/drawing/2014/main" id="{87E1BB4C-4D3D-AABE-BC78-85E75A3645AB}"/>
              </a:ext>
            </a:extLst>
          </p:cNvPr>
          <p:cNvPicPr>
            <a:picLocks noChangeAspect="1"/>
          </p:cNvPicPr>
          <p:nvPr/>
        </p:nvPicPr>
        <p:blipFill>
          <a:blip r:embed="rId3"/>
          <a:stretch>
            <a:fillRect/>
          </a:stretch>
        </p:blipFill>
        <p:spPr>
          <a:xfrm>
            <a:off x="2542552" y="2066132"/>
            <a:ext cx="7106897" cy="900000"/>
          </a:xfrm>
          <a:prstGeom prst="rect">
            <a:avLst/>
          </a:prstGeom>
        </p:spPr>
      </p:pic>
    </p:spTree>
    <p:extLst>
      <p:ext uri="{BB962C8B-B14F-4D97-AF65-F5344CB8AC3E}">
        <p14:creationId xmlns:p14="http://schemas.microsoft.com/office/powerpoint/2010/main" val="2261871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GB" altLang="en-US" sz="4000" b="1" dirty="0"/>
              <a:t>CREDITORS’ PAYMENT PERIOD</a:t>
            </a:r>
          </a:p>
        </p:txBody>
      </p:sp>
      <p:sp>
        <p:nvSpPr>
          <p:cNvPr id="21507" name="Rectangle 3"/>
          <p:cNvSpPr>
            <a:spLocks noGrp="1" noChangeArrowheads="1"/>
          </p:cNvSpPr>
          <p:nvPr>
            <p:ph idx="1"/>
          </p:nvPr>
        </p:nvSpPr>
        <p:spPr>
          <a:xfrm>
            <a:off x="1981199" y="1700808"/>
            <a:ext cx="8229600" cy="3917032"/>
          </a:xfrm>
        </p:spPr>
        <p:txBody>
          <a:bodyPr/>
          <a:lstStyle/>
          <a:p>
            <a:pPr marL="0" indent="0" eaLnBrk="1" hangingPunct="1">
              <a:lnSpc>
                <a:spcPct val="80000"/>
              </a:lnSpc>
              <a:spcBef>
                <a:spcPts val="1800"/>
              </a:spcBef>
              <a:spcAft>
                <a:spcPts val="1200"/>
              </a:spcAft>
              <a:buNone/>
            </a:pPr>
            <a:r>
              <a:rPr lang="en-GB" altLang="en-US" sz="2800" dirty="0"/>
              <a:t>Time taken to pay suppliers.</a:t>
            </a:r>
          </a:p>
          <a:p>
            <a:pPr eaLnBrk="1" hangingPunct="1">
              <a:lnSpc>
                <a:spcPct val="80000"/>
              </a:lnSpc>
              <a:spcBef>
                <a:spcPts val="1800"/>
              </a:spcBef>
              <a:spcAft>
                <a:spcPts val="1200"/>
              </a:spcAft>
            </a:pPr>
            <a:r>
              <a:rPr lang="en-GB" altLang="en-US" sz="2800" dirty="0"/>
              <a:t>Increased period may indicate liquidity problems.</a:t>
            </a:r>
            <a:endParaRPr lang="en-GB" altLang="en-US" sz="2400" dirty="0"/>
          </a:p>
        </p:txBody>
      </p:sp>
      <p:pic>
        <p:nvPicPr>
          <p:cNvPr id="3" name="Picture 2">
            <a:extLst>
              <a:ext uri="{FF2B5EF4-FFF2-40B4-BE49-F238E27FC236}">
                <a16:creationId xmlns:a16="http://schemas.microsoft.com/office/drawing/2014/main" id="{92B6AC92-B740-2186-FB84-1D1C5D8560E9}"/>
              </a:ext>
            </a:extLst>
          </p:cNvPr>
          <p:cNvPicPr>
            <a:picLocks noChangeAspect="1"/>
          </p:cNvPicPr>
          <p:nvPr/>
        </p:nvPicPr>
        <p:blipFill>
          <a:blip r:embed="rId2"/>
          <a:stretch>
            <a:fillRect/>
          </a:stretch>
        </p:blipFill>
        <p:spPr>
          <a:xfrm>
            <a:off x="2542551" y="3209324"/>
            <a:ext cx="7106897" cy="900000"/>
          </a:xfrm>
          <a:prstGeom prst="rect">
            <a:avLst/>
          </a:prstGeom>
        </p:spPr>
      </p:pic>
    </p:spTree>
    <p:extLst>
      <p:ext uri="{BB962C8B-B14F-4D97-AF65-F5344CB8AC3E}">
        <p14:creationId xmlns:p14="http://schemas.microsoft.com/office/powerpoint/2010/main" val="4191678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80177-A76E-EB36-0AB9-E2A633487AA0}"/>
              </a:ext>
            </a:extLst>
          </p:cNvPr>
          <p:cNvSpPr>
            <a:spLocks noGrp="1"/>
          </p:cNvSpPr>
          <p:nvPr>
            <p:ph type="title"/>
          </p:nvPr>
        </p:nvSpPr>
        <p:spPr/>
        <p:txBody>
          <a:bodyPr/>
          <a:lstStyle/>
          <a:p>
            <a:r>
              <a:rPr lang="en-GB" dirty="0"/>
              <a:t>Activity</a:t>
            </a:r>
            <a:endParaRPr lang="en-GB" b="1" dirty="0"/>
          </a:p>
        </p:txBody>
      </p:sp>
      <p:sp>
        <p:nvSpPr>
          <p:cNvPr id="3" name="Content Placeholder 2">
            <a:extLst>
              <a:ext uri="{FF2B5EF4-FFF2-40B4-BE49-F238E27FC236}">
                <a16:creationId xmlns:a16="http://schemas.microsoft.com/office/drawing/2014/main" id="{CD345942-47FE-0B9A-32BF-688FC836E53C}"/>
              </a:ext>
            </a:extLst>
          </p:cNvPr>
          <p:cNvSpPr>
            <a:spLocks noGrp="1"/>
          </p:cNvSpPr>
          <p:nvPr>
            <p:ph idx="1"/>
          </p:nvPr>
        </p:nvSpPr>
        <p:spPr/>
        <p:txBody>
          <a:bodyPr/>
          <a:lstStyle/>
          <a:p>
            <a:r>
              <a:rPr lang="en-GB" dirty="0"/>
              <a:t>Which of ratios should be of most value for short-term lenders?</a:t>
            </a:r>
          </a:p>
        </p:txBody>
      </p:sp>
    </p:spTree>
    <p:extLst>
      <p:ext uri="{BB962C8B-B14F-4D97-AF65-F5344CB8AC3E}">
        <p14:creationId xmlns:p14="http://schemas.microsoft.com/office/powerpoint/2010/main" val="3464901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b="1" u="sng" dirty="0">
                <a:solidFill>
                  <a:srgbClr val="00B050"/>
                </a:solidFill>
              </a:rPr>
              <a:t>4. LIQUIDITY RATIOS</a:t>
            </a:r>
          </a:p>
        </p:txBody>
      </p:sp>
      <p:sp>
        <p:nvSpPr>
          <p:cNvPr id="30723" name="Rectangle 3"/>
          <p:cNvSpPr>
            <a:spLocks noGrp="1" noChangeArrowheads="1"/>
          </p:cNvSpPr>
          <p:nvPr>
            <p:ph idx="1"/>
          </p:nvPr>
        </p:nvSpPr>
        <p:spPr/>
        <p:txBody>
          <a:bodyPr/>
          <a:lstStyle/>
          <a:p>
            <a:pPr marL="0" indent="0" eaLnBrk="1" hangingPunct="1">
              <a:lnSpc>
                <a:spcPct val="90000"/>
              </a:lnSpc>
              <a:spcAft>
                <a:spcPts val="1800"/>
              </a:spcAft>
              <a:buNone/>
              <a:defRPr/>
            </a:pPr>
            <a:r>
              <a:rPr lang="en-GB" altLang="en-US" dirty="0"/>
              <a:t>Used by shareholders and creditors to assess the ability of the entity to meet its short-term financial obligations.</a:t>
            </a:r>
          </a:p>
          <a:p>
            <a:pPr eaLnBrk="1" hangingPunct="1">
              <a:lnSpc>
                <a:spcPct val="90000"/>
              </a:lnSpc>
              <a:spcAft>
                <a:spcPts val="1200"/>
              </a:spcAft>
              <a:defRPr/>
            </a:pPr>
            <a:r>
              <a:rPr lang="en-GB" altLang="en-US" dirty="0"/>
              <a:t> Current ratio (Working capital ratio)</a:t>
            </a:r>
          </a:p>
          <a:p>
            <a:pPr eaLnBrk="1" hangingPunct="1">
              <a:lnSpc>
                <a:spcPct val="90000"/>
              </a:lnSpc>
              <a:spcAft>
                <a:spcPts val="1200"/>
              </a:spcAft>
              <a:defRPr/>
            </a:pPr>
            <a:r>
              <a:rPr lang="en-GB" altLang="en-US" dirty="0"/>
              <a:t> Quick asset ratio (Acid test)</a:t>
            </a:r>
          </a:p>
        </p:txBody>
      </p:sp>
    </p:spTree>
    <p:extLst>
      <p:ext uri="{BB962C8B-B14F-4D97-AF65-F5344CB8AC3E}">
        <p14:creationId xmlns:p14="http://schemas.microsoft.com/office/powerpoint/2010/main" val="1292729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981200" y="136525"/>
            <a:ext cx="8229600" cy="1143000"/>
          </a:xfrm>
        </p:spPr>
        <p:txBody>
          <a:bodyPr/>
          <a:lstStyle/>
          <a:p>
            <a:pPr eaLnBrk="1" hangingPunct="1"/>
            <a:r>
              <a:rPr lang="en-GB" altLang="en-US" b="1" dirty="0"/>
              <a:t>CURRENT RATIO</a:t>
            </a:r>
          </a:p>
        </p:txBody>
      </p:sp>
      <p:sp>
        <p:nvSpPr>
          <p:cNvPr id="23555" name="Rectangle 3"/>
          <p:cNvSpPr>
            <a:spLocks noGrp="1" noChangeArrowheads="1"/>
          </p:cNvSpPr>
          <p:nvPr>
            <p:ph idx="1"/>
          </p:nvPr>
        </p:nvSpPr>
        <p:spPr>
          <a:xfrm>
            <a:off x="2144262" y="1238188"/>
            <a:ext cx="8229600" cy="4070490"/>
          </a:xfrm>
        </p:spPr>
        <p:txBody>
          <a:bodyPr anchor="ctr"/>
          <a:lstStyle/>
          <a:p>
            <a:pPr algn="ctr" eaLnBrk="1" hangingPunct="1">
              <a:lnSpc>
                <a:spcPct val="80000"/>
              </a:lnSpc>
              <a:buFontTx/>
              <a:buNone/>
            </a:pPr>
            <a:endParaRPr lang="en-GB" altLang="en-US" sz="2000" dirty="0"/>
          </a:p>
          <a:p>
            <a:pPr marL="0" indent="0" eaLnBrk="1" hangingPunct="1">
              <a:spcBef>
                <a:spcPts val="0"/>
              </a:spcBef>
              <a:spcAft>
                <a:spcPts val="600"/>
              </a:spcAft>
              <a:buNone/>
            </a:pPr>
            <a:r>
              <a:rPr lang="en-GB" altLang="en-US" sz="2400" dirty="0"/>
              <a:t>It shows the adequacy of current assets to cover current liabilities. It should be between 1:1 and 2:1</a:t>
            </a:r>
          </a:p>
          <a:p>
            <a:pPr marL="533400" indent="-355600" eaLnBrk="1" hangingPunct="1">
              <a:lnSpc>
                <a:spcPct val="80000"/>
              </a:lnSpc>
              <a:buFont typeface="Wingdings" panose="05000000000000000000" pitchFamily="2" charset="2"/>
              <a:buChar char="§"/>
            </a:pPr>
            <a:r>
              <a:rPr lang="en-GB" altLang="en-US" sz="2400" dirty="0"/>
              <a:t>Too low indicates financial weakness</a:t>
            </a:r>
          </a:p>
          <a:p>
            <a:pPr marL="533400" indent="-355600" eaLnBrk="1" hangingPunct="1">
              <a:lnSpc>
                <a:spcPct val="80000"/>
              </a:lnSpc>
              <a:spcAft>
                <a:spcPts val="9000"/>
              </a:spcAft>
              <a:buFont typeface="Wingdings" panose="05000000000000000000" pitchFamily="2" charset="2"/>
              <a:buChar char="§"/>
            </a:pPr>
            <a:r>
              <a:rPr lang="en-GB" altLang="en-US" sz="2400" dirty="0"/>
              <a:t>Too high indicates inefficient management</a:t>
            </a:r>
          </a:p>
          <a:p>
            <a:pPr marL="0" indent="0" eaLnBrk="1" hangingPunct="1">
              <a:lnSpc>
                <a:spcPct val="80000"/>
              </a:lnSpc>
              <a:spcBef>
                <a:spcPts val="1800"/>
              </a:spcBef>
              <a:spcAft>
                <a:spcPts val="600"/>
              </a:spcAft>
              <a:buNone/>
            </a:pPr>
            <a:r>
              <a:rPr lang="en-GB" altLang="en-US" sz="2400" u="sng" dirty="0"/>
              <a:t>Reason for change:</a:t>
            </a:r>
          </a:p>
          <a:p>
            <a:pPr marL="533400" indent="-355600" eaLnBrk="1" hangingPunct="1">
              <a:lnSpc>
                <a:spcPct val="80000"/>
              </a:lnSpc>
            </a:pPr>
            <a:r>
              <a:rPr lang="en-GB" altLang="en-US" sz="2400" dirty="0"/>
              <a:t>Expansion</a:t>
            </a:r>
          </a:p>
          <a:p>
            <a:pPr marL="533400" indent="-355600" eaLnBrk="1" hangingPunct="1">
              <a:lnSpc>
                <a:spcPct val="80000"/>
              </a:lnSpc>
            </a:pPr>
            <a:r>
              <a:rPr lang="en-GB" altLang="en-US" sz="2400" dirty="0"/>
              <a:t>Poor stock or credit control</a:t>
            </a:r>
          </a:p>
          <a:p>
            <a:pPr marL="533400" indent="-355600" eaLnBrk="1" hangingPunct="1">
              <a:lnSpc>
                <a:spcPct val="80000"/>
              </a:lnSpc>
            </a:pPr>
            <a:r>
              <a:rPr lang="en-GB" altLang="en-US" sz="2400" dirty="0"/>
              <a:t>Repayment of finance</a:t>
            </a:r>
          </a:p>
        </p:txBody>
      </p:sp>
      <p:pic>
        <p:nvPicPr>
          <p:cNvPr id="3" name="Picture 2">
            <a:extLst>
              <a:ext uri="{FF2B5EF4-FFF2-40B4-BE49-F238E27FC236}">
                <a16:creationId xmlns:a16="http://schemas.microsoft.com/office/drawing/2014/main" id="{B1DBD4D0-2DB0-1C92-AB9D-FA6BAAE65E69}"/>
              </a:ext>
            </a:extLst>
          </p:cNvPr>
          <p:cNvPicPr>
            <a:picLocks noChangeAspect="1"/>
          </p:cNvPicPr>
          <p:nvPr/>
        </p:nvPicPr>
        <p:blipFill>
          <a:blip r:embed="rId3"/>
          <a:stretch>
            <a:fillRect/>
          </a:stretch>
        </p:blipFill>
        <p:spPr>
          <a:xfrm>
            <a:off x="2542552" y="2979000"/>
            <a:ext cx="7106897" cy="900000"/>
          </a:xfrm>
          <a:prstGeom prst="rect">
            <a:avLst/>
          </a:prstGeom>
        </p:spPr>
      </p:pic>
    </p:spTree>
    <p:extLst>
      <p:ext uri="{BB962C8B-B14F-4D97-AF65-F5344CB8AC3E}">
        <p14:creationId xmlns:p14="http://schemas.microsoft.com/office/powerpoint/2010/main" val="207559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GB" altLang="en-US" b="1" dirty="0"/>
              <a:t>QUICK ASSET RATIO</a:t>
            </a:r>
          </a:p>
        </p:txBody>
      </p:sp>
      <p:sp>
        <p:nvSpPr>
          <p:cNvPr id="32771" name="Rectangle 3"/>
          <p:cNvSpPr>
            <a:spLocks noGrp="1" noChangeArrowheads="1"/>
          </p:cNvSpPr>
          <p:nvPr>
            <p:ph idx="1"/>
          </p:nvPr>
        </p:nvSpPr>
        <p:spPr/>
        <p:txBody>
          <a:bodyPr/>
          <a:lstStyle/>
          <a:p>
            <a:pPr marL="0" indent="0" eaLnBrk="1" hangingPunct="1">
              <a:buNone/>
            </a:pPr>
            <a:r>
              <a:rPr lang="en-GB" altLang="en-US" dirty="0"/>
              <a:t>Assesses whether the business can meet its current liabilities at short notice.</a:t>
            </a:r>
          </a:p>
        </p:txBody>
      </p:sp>
      <p:pic>
        <p:nvPicPr>
          <p:cNvPr id="3" name="Picture 2">
            <a:extLst>
              <a:ext uri="{FF2B5EF4-FFF2-40B4-BE49-F238E27FC236}">
                <a16:creationId xmlns:a16="http://schemas.microsoft.com/office/drawing/2014/main" id="{70397D8D-F4AC-C0DB-ED67-FD7187A0458A}"/>
              </a:ext>
            </a:extLst>
          </p:cNvPr>
          <p:cNvPicPr>
            <a:picLocks noChangeAspect="1"/>
          </p:cNvPicPr>
          <p:nvPr/>
        </p:nvPicPr>
        <p:blipFill>
          <a:blip r:embed="rId2"/>
          <a:stretch>
            <a:fillRect/>
          </a:stretch>
        </p:blipFill>
        <p:spPr>
          <a:xfrm>
            <a:off x="2542552" y="3420998"/>
            <a:ext cx="7106897" cy="900000"/>
          </a:xfrm>
          <a:prstGeom prst="rect">
            <a:avLst/>
          </a:prstGeom>
        </p:spPr>
      </p:pic>
    </p:spTree>
    <p:extLst>
      <p:ext uri="{BB962C8B-B14F-4D97-AF65-F5344CB8AC3E}">
        <p14:creationId xmlns:p14="http://schemas.microsoft.com/office/powerpoint/2010/main" val="2634545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GB" altLang="en-US" b="1" u="sng" dirty="0">
                <a:solidFill>
                  <a:srgbClr val="7030A0"/>
                </a:solidFill>
              </a:rPr>
              <a:t>5. FINANCING STRUCTURE</a:t>
            </a:r>
          </a:p>
        </p:txBody>
      </p:sp>
      <p:sp>
        <p:nvSpPr>
          <p:cNvPr id="33795" name="Rectangle 3"/>
          <p:cNvSpPr>
            <a:spLocks noGrp="1" noChangeArrowheads="1"/>
          </p:cNvSpPr>
          <p:nvPr>
            <p:ph idx="1"/>
          </p:nvPr>
        </p:nvSpPr>
        <p:spPr>
          <a:xfrm>
            <a:off x="1981200" y="1556792"/>
            <a:ext cx="8229600" cy="3917032"/>
          </a:xfrm>
        </p:spPr>
        <p:txBody>
          <a:bodyPr/>
          <a:lstStyle/>
          <a:p>
            <a:pPr marL="0" indent="0" eaLnBrk="1" hangingPunct="1">
              <a:buNone/>
            </a:pPr>
            <a:r>
              <a:rPr lang="en-GB" dirty="0"/>
              <a:t>Used by investors and lenders to examine the financing structure of a business. </a:t>
            </a:r>
          </a:p>
          <a:p>
            <a:pPr eaLnBrk="1" hangingPunct="1">
              <a:lnSpc>
                <a:spcPct val="90000"/>
              </a:lnSpc>
              <a:defRPr/>
            </a:pPr>
            <a:endParaRPr lang="en-GB" altLang="en-US" dirty="0"/>
          </a:p>
          <a:p>
            <a:pPr marL="714375" eaLnBrk="1" hangingPunct="1">
              <a:lnSpc>
                <a:spcPct val="90000"/>
              </a:lnSpc>
              <a:spcAft>
                <a:spcPts val="1800"/>
              </a:spcAft>
              <a:defRPr/>
            </a:pPr>
            <a:r>
              <a:rPr lang="en-GB" altLang="en-US" dirty="0"/>
              <a:t>Gearing ratio</a:t>
            </a:r>
          </a:p>
          <a:p>
            <a:pPr marL="714375" eaLnBrk="1" hangingPunct="1">
              <a:lnSpc>
                <a:spcPct val="90000"/>
              </a:lnSpc>
              <a:spcAft>
                <a:spcPts val="1800"/>
              </a:spcAft>
              <a:defRPr/>
            </a:pPr>
            <a:r>
              <a:rPr lang="en-GB" altLang="en-US" dirty="0"/>
              <a:t>Interest cover</a:t>
            </a:r>
          </a:p>
        </p:txBody>
      </p:sp>
    </p:spTree>
    <p:extLst>
      <p:ext uri="{BB962C8B-B14F-4D97-AF65-F5344CB8AC3E}">
        <p14:creationId xmlns:p14="http://schemas.microsoft.com/office/powerpoint/2010/main" val="1291443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GB" altLang="en-US" b="1" dirty="0"/>
              <a:t>GEARING RATIO</a:t>
            </a:r>
          </a:p>
        </p:txBody>
      </p:sp>
      <p:sp>
        <p:nvSpPr>
          <p:cNvPr id="26627" name="Rectangle 3"/>
          <p:cNvSpPr>
            <a:spLocks noGrp="1" noChangeArrowheads="1"/>
          </p:cNvSpPr>
          <p:nvPr>
            <p:ph idx="1"/>
          </p:nvPr>
        </p:nvSpPr>
        <p:spPr/>
        <p:txBody>
          <a:bodyPr/>
          <a:lstStyle/>
          <a:p>
            <a:pPr marL="0" indent="0" eaLnBrk="1" hangingPunct="1">
              <a:spcAft>
                <a:spcPts val="10800"/>
              </a:spcAft>
              <a:buNone/>
            </a:pPr>
            <a:r>
              <a:rPr lang="en-GB" altLang="en-US" sz="2800" dirty="0"/>
              <a:t>Compares the amount of finance provided by shareholders to that provided by long-term lenders.</a:t>
            </a:r>
          </a:p>
          <a:p>
            <a:pPr marL="533400" indent="-355600" eaLnBrk="1" hangingPunct="1">
              <a:lnSpc>
                <a:spcPct val="80000"/>
              </a:lnSpc>
              <a:buFont typeface="Wingdings" panose="05000000000000000000" pitchFamily="2" charset="2"/>
              <a:buChar char="§"/>
            </a:pPr>
            <a:r>
              <a:rPr lang="en-GB" altLang="en-US" sz="2400" dirty="0"/>
              <a:t>The level depends on the type of company and the stability of profits.</a:t>
            </a:r>
          </a:p>
          <a:p>
            <a:pPr marL="533400" indent="-355600" eaLnBrk="1" hangingPunct="1">
              <a:lnSpc>
                <a:spcPct val="80000"/>
              </a:lnSpc>
              <a:buFont typeface="Wingdings" panose="05000000000000000000" pitchFamily="2" charset="2"/>
              <a:buChar char="§"/>
            </a:pPr>
            <a:r>
              <a:rPr lang="en-GB" altLang="en-US" sz="2400" dirty="0"/>
              <a:t>Important when new finance is being raised.</a:t>
            </a:r>
          </a:p>
        </p:txBody>
      </p:sp>
      <p:pic>
        <p:nvPicPr>
          <p:cNvPr id="2" name="Picture 1">
            <a:extLst>
              <a:ext uri="{FF2B5EF4-FFF2-40B4-BE49-F238E27FC236}">
                <a16:creationId xmlns:a16="http://schemas.microsoft.com/office/drawing/2014/main" id="{BBD0D2BD-C9E0-C069-508A-35B81B51CB96}"/>
              </a:ext>
            </a:extLst>
          </p:cNvPr>
          <p:cNvPicPr>
            <a:picLocks noChangeAspect="1"/>
          </p:cNvPicPr>
          <p:nvPr/>
        </p:nvPicPr>
        <p:blipFill>
          <a:blip r:embed="rId2"/>
          <a:stretch>
            <a:fillRect/>
          </a:stretch>
        </p:blipFill>
        <p:spPr>
          <a:xfrm>
            <a:off x="2542552" y="2979000"/>
            <a:ext cx="7106897" cy="900000"/>
          </a:xfrm>
          <a:prstGeom prst="rect">
            <a:avLst/>
          </a:prstGeom>
        </p:spPr>
      </p:pic>
    </p:spTree>
    <p:extLst>
      <p:ext uri="{BB962C8B-B14F-4D97-AF65-F5344CB8AC3E}">
        <p14:creationId xmlns:p14="http://schemas.microsoft.com/office/powerpoint/2010/main" val="36523628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altLang="en-US" b="1" dirty="0"/>
              <a:t>INTEREST COVER</a:t>
            </a:r>
          </a:p>
        </p:txBody>
      </p:sp>
      <p:sp>
        <p:nvSpPr>
          <p:cNvPr id="27651" name="Rectangle 3"/>
          <p:cNvSpPr>
            <a:spLocks noGrp="1" noChangeArrowheads="1"/>
          </p:cNvSpPr>
          <p:nvPr>
            <p:ph idx="1"/>
          </p:nvPr>
        </p:nvSpPr>
        <p:spPr/>
        <p:txBody>
          <a:bodyPr/>
          <a:lstStyle/>
          <a:p>
            <a:pPr marL="0" indent="0" eaLnBrk="1" hangingPunct="1">
              <a:lnSpc>
                <a:spcPct val="80000"/>
              </a:lnSpc>
              <a:spcAft>
                <a:spcPts val="4800"/>
              </a:spcAft>
              <a:buNone/>
            </a:pPr>
            <a:r>
              <a:rPr lang="en-GB" altLang="en-US" sz="2800" dirty="0"/>
              <a:t>Assesses how well interest is covered by the profits available.</a:t>
            </a:r>
          </a:p>
          <a:p>
            <a:pPr marL="0" indent="0" eaLnBrk="1" hangingPunct="1">
              <a:lnSpc>
                <a:spcPct val="80000"/>
              </a:lnSpc>
              <a:buNone/>
            </a:pPr>
            <a:endParaRPr lang="en-GB" altLang="en-US" sz="2800" dirty="0"/>
          </a:p>
          <a:p>
            <a:pPr marL="0" indent="0" algn="ctr" eaLnBrk="1" hangingPunct="1">
              <a:lnSpc>
                <a:spcPct val="80000"/>
              </a:lnSpc>
              <a:buNone/>
            </a:pPr>
            <a:endParaRPr lang="en-GB" altLang="en-US" sz="2800" dirty="0"/>
          </a:p>
          <a:p>
            <a:pPr marL="533400" indent="-355600" eaLnBrk="1" hangingPunct="1">
              <a:lnSpc>
                <a:spcPct val="80000"/>
              </a:lnSpc>
              <a:buFont typeface="Wingdings" panose="05000000000000000000" pitchFamily="2" charset="2"/>
              <a:buChar char="§"/>
            </a:pPr>
            <a:r>
              <a:rPr lang="en-GB" altLang="en-US" sz="2400" dirty="0"/>
              <a:t> 	A low figure indicates problems</a:t>
            </a:r>
          </a:p>
          <a:p>
            <a:pPr marL="533400" indent="-355600" eaLnBrk="1" hangingPunct="1">
              <a:lnSpc>
                <a:spcPct val="80000"/>
              </a:lnSpc>
              <a:buFont typeface="Wingdings" panose="05000000000000000000" pitchFamily="2" charset="2"/>
              <a:buChar char="§"/>
            </a:pPr>
            <a:r>
              <a:rPr lang="en-GB" altLang="en-US" sz="2400" dirty="0"/>
              <a:t> 	May decline temporarily due to new finance</a:t>
            </a:r>
          </a:p>
          <a:p>
            <a:pPr marL="533400" indent="-355600" eaLnBrk="1" hangingPunct="1">
              <a:lnSpc>
                <a:spcPct val="80000"/>
              </a:lnSpc>
              <a:buFont typeface="Wingdings" panose="05000000000000000000" pitchFamily="2" charset="2"/>
              <a:buChar char="§"/>
            </a:pPr>
            <a:r>
              <a:rPr lang="en-GB" altLang="en-US" sz="2400" dirty="0"/>
              <a:t> 	4 is a safe level</a:t>
            </a:r>
          </a:p>
          <a:p>
            <a:pPr marL="533400" indent="-355600" eaLnBrk="1" hangingPunct="1">
              <a:lnSpc>
                <a:spcPct val="80000"/>
              </a:lnSpc>
              <a:buFont typeface="Wingdings" panose="05000000000000000000" pitchFamily="2" charset="2"/>
              <a:buChar char="§"/>
            </a:pPr>
            <a:r>
              <a:rPr lang="en-GB" altLang="en-US" sz="2400" dirty="0"/>
              <a:t> 	Ignores the fact that cash is needed</a:t>
            </a:r>
          </a:p>
        </p:txBody>
      </p:sp>
      <p:pic>
        <p:nvPicPr>
          <p:cNvPr id="2" name="Picture 1">
            <a:extLst>
              <a:ext uri="{FF2B5EF4-FFF2-40B4-BE49-F238E27FC236}">
                <a16:creationId xmlns:a16="http://schemas.microsoft.com/office/drawing/2014/main" id="{A583EF40-21CC-CECD-7318-6AA61F186B39}"/>
              </a:ext>
            </a:extLst>
          </p:cNvPr>
          <p:cNvPicPr>
            <a:picLocks noChangeAspect="1"/>
          </p:cNvPicPr>
          <p:nvPr/>
        </p:nvPicPr>
        <p:blipFill>
          <a:blip r:embed="rId2"/>
          <a:stretch>
            <a:fillRect/>
          </a:stretch>
        </p:blipFill>
        <p:spPr>
          <a:xfrm>
            <a:off x="2542552" y="2562154"/>
            <a:ext cx="7106897" cy="900000"/>
          </a:xfrm>
          <a:prstGeom prst="rect">
            <a:avLst/>
          </a:prstGeom>
        </p:spPr>
      </p:pic>
    </p:spTree>
    <p:extLst>
      <p:ext uri="{BB962C8B-B14F-4D97-AF65-F5344CB8AC3E}">
        <p14:creationId xmlns:p14="http://schemas.microsoft.com/office/powerpoint/2010/main" val="4264995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254B0-5A59-6814-C67C-E57287411EE1}"/>
              </a:ext>
            </a:extLst>
          </p:cNvPr>
          <p:cNvSpPr>
            <a:spLocks noGrp="1"/>
          </p:cNvSpPr>
          <p:nvPr>
            <p:ph type="title"/>
          </p:nvPr>
        </p:nvSpPr>
        <p:spPr/>
        <p:txBody>
          <a:bodyPr/>
          <a:lstStyle/>
          <a:p>
            <a:br>
              <a:rPr lang="en-GB" dirty="0"/>
            </a:br>
            <a:r>
              <a:rPr lang="en-GB" b="1" dirty="0"/>
              <a:t>TREND ANALYSIS</a:t>
            </a:r>
            <a:br>
              <a:rPr lang="en-GB" dirty="0"/>
            </a:br>
            <a:endParaRPr lang="en-GB" dirty="0"/>
          </a:p>
        </p:txBody>
      </p:sp>
      <p:sp>
        <p:nvSpPr>
          <p:cNvPr id="3" name="Content Placeholder 2">
            <a:extLst>
              <a:ext uri="{FF2B5EF4-FFF2-40B4-BE49-F238E27FC236}">
                <a16:creationId xmlns:a16="http://schemas.microsoft.com/office/drawing/2014/main" id="{C2E2148A-D140-9925-1A88-F52E54B7187C}"/>
              </a:ext>
            </a:extLst>
          </p:cNvPr>
          <p:cNvSpPr>
            <a:spLocks noGrp="1"/>
          </p:cNvSpPr>
          <p:nvPr>
            <p:ph idx="1"/>
          </p:nvPr>
        </p:nvSpPr>
        <p:spPr/>
        <p:txBody>
          <a:bodyPr/>
          <a:lstStyle/>
          <a:p>
            <a:r>
              <a:rPr lang="en-GB" dirty="0"/>
              <a:t>Key ratios can be plotted on a graph to provide a simple visual display of changes occurring over time.</a:t>
            </a:r>
          </a:p>
          <a:p>
            <a:r>
              <a:rPr lang="en-GB" dirty="0"/>
              <a:t>It can be used to compare performance over the past years.</a:t>
            </a:r>
          </a:p>
        </p:txBody>
      </p:sp>
    </p:spTree>
    <p:extLst>
      <p:ext uri="{BB962C8B-B14F-4D97-AF65-F5344CB8AC3E}">
        <p14:creationId xmlns:p14="http://schemas.microsoft.com/office/powerpoint/2010/main" val="2594285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3AA74-AD3B-00DF-D439-3EC7DD2605E8}"/>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25A8FDD2-F394-D48F-0FF1-F5A759A1CB69}"/>
              </a:ext>
            </a:extLst>
          </p:cNvPr>
          <p:cNvSpPr>
            <a:spLocks noGrp="1"/>
          </p:cNvSpPr>
          <p:nvPr>
            <p:ph idx="1"/>
          </p:nvPr>
        </p:nvSpPr>
        <p:spPr/>
        <p:txBody>
          <a:bodyPr/>
          <a:lstStyle/>
          <a:p>
            <a:r>
              <a:rPr lang="en-GB" dirty="0"/>
              <a:t>The trends occurring within a business may, for example, be plotted against trends for rival businesses or for the industry as a whole for comparison purposes. An example of trend analysis is shown below;</a:t>
            </a:r>
          </a:p>
        </p:txBody>
      </p:sp>
    </p:spTree>
    <p:extLst>
      <p:ext uri="{BB962C8B-B14F-4D97-AF65-F5344CB8AC3E}">
        <p14:creationId xmlns:p14="http://schemas.microsoft.com/office/powerpoint/2010/main" val="33843818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24D6A815-4DD2-F14D-749B-711373D1FF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a:extLst>
              <a:ext uri="{FF2B5EF4-FFF2-40B4-BE49-F238E27FC236}">
                <a16:creationId xmlns:a16="http://schemas.microsoft.com/office/drawing/2014/main" id="{EA696203-9E7B-FEA3-811A-4BFF41EDC1C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a:extLst>
              <a:ext uri="{FF2B5EF4-FFF2-40B4-BE49-F238E27FC236}">
                <a16:creationId xmlns:a16="http://schemas.microsoft.com/office/drawing/2014/main" id="{9789A1AA-9973-6DD1-2B42-65F17E11C423}"/>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9CFDBDEC-142B-58DE-D756-2065F952BECC}"/>
              </a:ext>
            </a:extLst>
          </p:cNvPr>
          <p:cNvPicPr>
            <a:picLocks noChangeAspect="1"/>
          </p:cNvPicPr>
          <p:nvPr/>
        </p:nvPicPr>
        <p:blipFill>
          <a:blip r:embed="rId2"/>
          <a:stretch>
            <a:fillRect/>
          </a:stretch>
        </p:blipFill>
        <p:spPr>
          <a:xfrm>
            <a:off x="1703512" y="836713"/>
            <a:ext cx="7811963" cy="4392488"/>
          </a:xfrm>
          <a:prstGeom prst="rect">
            <a:avLst/>
          </a:prstGeom>
        </p:spPr>
      </p:pic>
    </p:spTree>
    <p:extLst>
      <p:ext uri="{BB962C8B-B14F-4D97-AF65-F5344CB8AC3E}">
        <p14:creationId xmlns:p14="http://schemas.microsoft.com/office/powerpoint/2010/main" val="497508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77CEC2-72A5-735E-2141-46E9382D08B5}"/>
              </a:ext>
            </a:extLst>
          </p:cNvPr>
          <p:cNvSpPr txBox="1"/>
          <p:nvPr/>
        </p:nvSpPr>
        <p:spPr>
          <a:xfrm>
            <a:off x="551384" y="764704"/>
            <a:ext cx="10801200" cy="5009833"/>
          </a:xfrm>
          <a:prstGeom prst="rect">
            <a:avLst/>
          </a:prstGeom>
          <a:noFill/>
        </p:spPr>
        <p:txBody>
          <a:bodyPr wrap="square">
            <a:spAutoFit/>
          </a:bodyPr>
          <a:lstStyle/>
          <a:p>
            <a:pPr algn="just">
              <a:lnSpc>
                <a:spcPct val="150000"/>
              </a:lnSpc>
            </a:pPr>
            <a:r>
              <a:rPr lang="en-GB" sz="2400" dirty="0"/>
              <a:t>The graph shows the current ratio of three UK supermarket companies—Tesco plc, J. Sainsbury plc, and William Morrison—from 2010 to 2020.The current ratio measures short‑term liquidity, i.e., a company’s ability to meet short‑term obligations. A ratio above 1 is generally considered strong, while below 1 indicates tighter liquidity. All three companies consistently have current ratios below 1, suggesting reliance on efficient cash flow management rather than holding large liquid reserves. Liquidity fluctuates over time, reflecting changes in working capital management, market conditions, and strategic decisions.</a:t>
            </a:r>
          </a:p>
        </p:txBody>
      </p:sp>
    </p:spTree>
    <p:extLst>
      <p:ext uri="{BB962C8B-B14F-4D97-AF65-F5344CB8AC3E}">
        <p14:creationId xmlns:p14="http://schemas.microsoft.com/office/powerpoint/2010/main" val="2990689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E789-F820-AADB-053B-81AD9DE9C2A8}"/>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6833EF75-3C88-3802-2442-ECD655776243}"/>
              </a:ext>
            </a:extLst>
          </p:cNvPr>
          <p:cNvSpPr>
            <a:spLocks noGrp="1"/>
          </p:cNvSpPr>
          <p:nvPr>
            <p:ph idx="1"/>
          </p:nvPr>
        </p:nvSpPr>
        <p:spPr/>
        <p:txBody>
          <a:bodyPr/>
          <a:lstStyle/>
          <a:p>
            <a:r>
              <a:rPr lang="en-GB" dirty="0"/>
              <a:t>Explain how financial ratios can be used to predict a corporate failure?</a:t>
            </a:r>
          </a:p>
        </p:txBody>
      </p:sp>
    </p:spTree>
    <p:extLst>
      <p:ext uri="{BB962C8B-B14F-4D97-AF65-F5344CB8AC3E}">
        <p14:creationId xmlns:p14="http://schemas.microsoft.com/office/powerpoint/2010/main" val="21187359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55440" y="274638"/>
            <a:ext cx="9073008" cy="994122"/>
          </a:xfrm>
        </p:spPr>
        <p:txBody>
          <a:bodyPr/>
          <a:lstStyle/>
          <a:p>
            <a:pPr eaLnBrk="1" hangingPunct="1"/>
            <a:r>
              <a:rPr lang="en-GB" altLang="en-US" sz="3600" b="1" dirty="0"/>
              <a:t>USING RATIOS TO PREDICT FINANCIAL FAILURE</a:t>
            </a:r>
          </a:p>
        </p:txBody>
      </p:sp>
      <p:sp>
        <p:nvSpPr>
          <p:cNvPr id="28675" name="Rectangle 3"/>
          <p:cNvSpPr>
            <a:spLocks noGrp="1" noChangeArrowheads="1"/>
          </p:cNvSpPr>
          <p:nvPr>
            <p:ph idx="1"/>
          </p:nvPr>
        </p:nvSpPr>
        <p:spPr>
          <a:xfrm>
            <a:off x="335360" y="1340768"/>
            <a:ext cx="11521280" cy="4752527"/>
          </a:xfrm>
        </p:spPr>
        <p:txBody>
          <a:bodyPr/>
          <a:lstStyle/>
          <a:p>
            <a:pPr lvl="0" algn="justLow">
              <a:spcAft>
                <a:spcPts val="800"/>
              </a:spcAft>
              <a:buSzPts val="1000"/>
              <a:tabLst>
                <a:tab pos="457200" algn="l"/>
              </a:tabLst>
            </a:pPr>
            <a:r>
              <a:rPr lang="en-GB" sz="2600" b="1" kern="100" dirty="0">
                <a:latin typeface="Aptos" panose="020B0004020202020204" pitchFamily="34" charset="0"/>
                <a:ea typeface="DengXian" panose="02010600030101010101" pitchFamily="2" charset="-122"/>
                <a:cs typeface="Arial" panose="020B0604020202020204" pitchFamily="34" charset="0"/>
              </a:rPr>
              <a:t>Financial failure</a:t>
            </a:r>
            <a:r>
              <a:rPr lang="en-GB" sz="2600" kern="100" dirty="0">
                <a:latin typeface="Aptos" panose="020B0004020202020204" pitchFamily="34" charset="0"/>
                <a:ea typeface="DengXian" panose="02010600030101010101" pitchFamily="2" charset="-122"/>
                <a:cs typeface="Arial" panose="020B0604020202020204" pitchFamily="34" charset="0"/>
              </a:rPr>
              <a:t> refers to a business being:</a:t>
            </a:r>
          </a:p>
          <a:p>
            <a:pPr lvl="1" algn="justLow">
              <a:spcAft>
                <a:spcPts val="800"/>
              </a:spcAft>
              <a:buSzPts val="1000"/>
              <a:buFont typeface="Courier New" panose="02070309020205020404" pitchFamily="49" charset="0"/>
              <a:buChar char="o"/>
              <a:tabLst>
                <a:tab pos="914400" algn="l"/>
              </a:tabLst>
            </a:pPr>
            <a:r>
              <a:rPr lang="en-GB" sz="2600" kern="100" dirty="0">
                <a:latin typeface="Aptos" panose="020B0004020202020204" pitchFamily="34" charset="0"/>
                <a:ea typeface="DengXian" panose="02010600030101010101" pitchFamily="2" charset="-122"/>
                <a:cs typeface="Times New Roman" panose="02020603050405020304" pitchFamily="18" charset="0"/>
              </a:rPr>
              <a:t>Forced out of operation, or</a:t>
            </a:r>
          </a:p>
          <a:p>
            <a:pPr lvl="1" algn="justLow">
              <a:spcAft>
                <a:spcPts val="800"/>
              </a:spcAft>
              <a:buSzPts val="1000"/>
              <a:buFont typeface="Courier New" panose="02070309020205020404" pitchFamily="49" charset="0"/>
              <a:buChar char="o"/>
              <a:tabLst>
                <a:tab pos="914400" algn="l"/>
              </a:tabLst>
            </a:pPr>
            <a:r>
              <a:rPr lang="en-GB" sz="2600" kern="100" dirty="0">
                <a:latin typeface="Aptos" panose="020B0004020202020204" pitchFamily="34" charset="0"/>
                <a:ea typeface="DengXian" panose="02010600030101010101" pitchFamily="2" charset="-122"/>
                <a:cs typeface="Times New Roman" panose="02020603050405020304" pitchFamily="18" charset="0"/>
              </a:rPr>
              <a:t>Severely impacted due to inability to meet financial obligations (e.g., </a:t>
            </a:r>
            <a:r>
              <a:rPr lang="en-GB" sz="2600" dirty="0"/>
              <a:t>paying suppliers, loans, wages</a:t>
            </a:r>
            <a:r>
              <a:rPr lang="en-GB" sz="2600" kern="100" dirty="0">
                <a:latin typeface="Aptos" panose="020B0004020202020204" pitchFamily="34" charset="0"/>
                <a:ea typeface="DengXian" panose="02010600030101010101" pitchFamily="2" charset="-122"/>
                <a:cs typeface="Times New Roman" panose="02020603050405020304" pitchFamily="18" charset="0"/>
              </a:rPr>
              <a:t>).</a:t>
            </a:r>
          </a:p>
          <a:p>
            <a:pPr lvl="0" algn="justLow">
              <a:spcAft>
                <a:spcPts val="800"/>
              </a:spcAft>
              <a:buSzPts val="1000"/>
              <a:buFont typeface="Symbol" panose="05050102010706020507" pitchFamily="18" charset="2"/>
              <a:buChar char=""/>
              <a:tabLst>
                <a:tab pos="457200" algn="l"/>
              </a:tabLst>
            </a:pPr>
            <a:r>
              <a:rPr lang="en-GB" sz="2600" kern="100" dirty="0">
                <a:latin typeface="Aptos" panose="020B0004020202020204" pitchFamily="34" charset="0"/>
                <a:ea typeface="DengXian" panose="02010600030101010101" pitchFamily="2" charset="-122"/>
                <a:cs typeface="Arial" panose="020B0604020202020204" pitchFamily="34" charset="0"/>
              </a:rPr>
              <a:t>This is often described as </a:t>
            </a:r>
            <a:r>
              <a:rPr lang="en-GB" sz="2600" b="1" kern="100" dirty="0">
                <a:latin typeface="Aptos" panose="020B0004020202020204" pitchFamily="34" charset="0"/>
                <a:ea typeface="DengXian" panose="02010600030101010101" pitchFamily="2" charset="-122"/>
                <a:cs typeface="Arial" panose="020B0604020202020204" pitchFamily="34" charset="0"/>
              </a:rPr>
              <a:t>“going bust” or “going bankrupt.”</a:t>
            </a:r>
          </a:p>
          <a:p>
            <a:pPr lvl="0" algn="justLow">
              <a:spcAft>
                <a:spcPts val="800"/>
              </a:spcAft>
              <a:buSzPts val="1000"/>
              <a:buFont typeface="Symbol" panose="05050102010706020507" pitchFamily="18" charset="2"/>
              <a:buChar char=""/>
              <a:tabLst>
                <a:tab pos="457200" algn="l"/>
              </a:tabLst>
            </a:pPr>
            <a:r>
              <a:rPr lang="en-GB" sz="2600" b="1" kern="100" dirty="0">
                <a:latin typeface="Aptos" panose="020B0004020202020204" pitchFamily="34" charset="0"/>
                <a:ea typeface="DengXian" panose="02010600030101010101" pitchFamily="2" charset="-122"/>
                <a:cs typeface="Arial" panose="020B0604020202020204" pitchFamily="34" charset="0"/>
              </a:rPr>
              <a:t>Going bust</a:t>
            </a:r>
            <a:r>
              <a:rPr lang="en-GB" sz="2600" kern="100" dirty="0">
                <a:latin typeface="Aptos" panose="020B0004020202020204" pitchFamily="34" charset="0"/>
                <a:ea typeface="DengXian" panose="02010600030101010101" pitchFamily="2" charset="-122"/>
                <a:cs typeface="Arial" panose="020B0604020202020204" pitchFamily="34" charset="0"/>
              </a:rPr>
              <a:t> is an informal term used to describe a business that has run out of money and can no longer continue operating.“</a:t>
            </a:r>
          </a:p>
          <a:p>
            <a:pPr lvl="0" algn="justLow">
              <a:spcAft>
                <a:spcPts val="800"/>
              </a:spcAft>
              <a:buSzPts val="1000"/>
              <a:buFont typeface="Symbol" panose="05050102010706020507" pitchFamily="18" charset="2"/>
              <a:buChar char=""/>
              <a:tabLst>
                <a:tab pos="457200" algn="l"/>
              </a:tabLst>
            </a:pPr>
            <a:r>
              <a:rPr lang="en-GB" sz="2600" b="1" kern="100" dirty="0">
                <a:latin typeface="Aptos" panose="020B0004020202020204" pitchFamily="34" charset="0"/>
                <a:ea typeface="DengXian" panose="02010600030101010101" pitchFamily="2" charset="-122"/>
                <a:cs typeface="Arial" panose="020B0604020202020204" pitchFamily="34" charset="0"/>
              </a:rPr>
              <a:t>Going bankrupt</a:t>
            </a:r>
            <a:r>
              <a:rPr lang="en-GB" sz="2600" kern="100" dirty="0">
                <a:latin typeface="Aptos" panose="020B0004020202020204" pitchFamily="34" charset="0"/>
                <a:ea typeface="DengXian" panose="02010600030101010101" pitchFamily="2" charset="-122"/>
                <a:cs typeface="Arial" panose="020B0604020202020204" pitchFamily="34" charset="0"/>
              </a:rPr>
              <a:t> is a legal process where a business (or individual) is declared unable to pay its debts.</a:t>
            </a:r>
          </a:p>
          <a:p>
            <a:pPr lvl="0" algn="justLow">
              <a:spcAft>
                <a:spcPts val="800"/>
              </a:spcAft>
              <a:buSzPts val="1000"/>
              <a:buFont typeface="Symbol" panose="05050102010706020507" pitchFamily="18" charset="2"/>
              <a:buChar char=""/>
              <a:tabLst>
                <a:tab pos="457200" algn="l"/>
              </a:tabLst>
            </a:pPr>
            <a:endParaRPr lang="en-GB" sz="2800" kern="100" dirty="0">
              <a:latin typeface="Aptos" panose="020B0004020202020204" pitchFamily="34" charset="0"/>
              <a:ea typeface="DengXian" panose="02010600030101010101" pitchFamily="2" charset="-122"/>
              <a:cs typeface="Arial" panose="020B0604020202020204" pitchFamily="34" charset="0"/>
            </a:endParaRPr>
          </a:p>
          <a:p>
            <a:pPr lvl="0" algn="justLow">
              <a:lnSpc>
                <a:spcPct val="115000"/>
              </a:lnSpc>
              <a:spcAft>
                <a:spcPts val="800"/>
              </a:spcAft>
              <a:buSzPts val="1000"/>
              <a:buFont typeface="Symbol" panose="05050102010706020507" pitchFamily="18" charset="2"/>
              <a:buChar char=""/>
              <a:tabLst>
                <a:tab pos="457200" algn="l"/>
              </a:tabLst>
            </a:pPr>
            <a:endParaRPr lang="en-GB" kern="100" dirty="0">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16504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79436-75C2-4305-1164-B700BFB8E97C}"/>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A18A3B39-5453-278B-A19A-A0C4039F5B85}"/>
              </a:ext>
            </a:extLst>
          </p:cNvPr>
          <p:cNvSpPr>
            <a:spLocks noGrp="1" noChangeArrowheads="1"/>
          </p:cNvSpPr>
          <p:nvPr>
            <p:ph type="title"/>
          </p:nvPr>
        </p:nvSpPr>
        <p:spPr>
          <a:xfrm>
            <a:off x="1055440" y="274638"/>
            <a:ext cx="9721080" cy="1143000"/>
          </a:xfrm>
        </p:spPr>
        <p:txBody>
          <a:bodyPr/>
          <a:lstStyle/>
          <a:p>
            <a:pPr eaLnBrk="1" hangingPunct="1"/>
            <a:r>
              <a:rPr lang="en-GB" altLang="en-US" b="1" dirty="0"/>
              <a:t>USING RATIOS TO PREDICT FINANCIAL FAILURE</a:t>
            </a:r>
          </a:p>
        </p:txBody>
      </p:sp>
      <p:sp>
        <p:nvSpPr>
          <p:cNvPr id="28675" name="Rectangle 3">
            <a:extLst>
              <a:ext uri="{FF2B5EF4-FFF2-40B4-BE49-F238E27FC236}">
                <a16:creationId xmlns:a16="http://schemas.microsoft.com/office/drawing/2014/main" id="{BAE9D696-0AB0-1102-45C6-7F5C138B6370}"/>
              </a:ext>
            </a:extLst>
          </p:cNvPr>
          <p:cNvSpPr>
            <a:spLocks noGrp="1" noChangeArrowheads="1"/>
          </p:cNvSpPr>
          <p:nvPr>
            <p:ph idx="1"/>
          </p:nvPr>
        </p:nvSpPr>
        <p:spPr>
          <a:xfrm>
            <a:off x="609600" y="1600200"/>
            <a:ext cx="10972800" cy="4133055"/>
          </a:xfrm>
        </p:spPr>
        <p:txBody>
          <a:bodyPr/>
          <a:lstStyle/>
          <a:p>
            <a:pPr lvl="0" algn="justLow">
              <a:lnSpc>
                <a:spcPct val="115000"/>
              </a:lnSpc>
              <a:spcAft>
                <a:spcPts val="800"/>
              </a:spcAft>
              <a:buSzPts val="1000"/>
              <a:buFont typeface="Symbol" panose="05050102010706020507" pitchFamily="18" charset="2"/>
              <a:buChar char=""/>
              <a:tabLst>
                <a:tab pos="457200" algn="l"/>
              </a:tabLst>
            </a:pPr>
            <a:r>
              <a:rPr lang="en-GB" sz="2600" b="1" kern="100" dirty="0">
                <a:latin typeface="Aptos" panose="020B0004020202020204" pitchFamily="34" charset="0"/>
                <a:ea typeface="DengXian" panose="02010600030101010101" pitchFamily="2" charset="-122"/>
                <a:cs typeface="Arial" panose="020B0604020202020204" pitchFamily="34" charset="0"/>
              </a:rPr>
              <a:t>Financial ratios</a:t>
            </a:r>
            <a:r>
              <a:rPr lang="en-GB" sz="2600" kern="100" dirty="0">
                <a:latin typeface="Aptos" panose="020B0004020202020204" pitchFamily="34" charset="0"/>
                <a:ea typeface="DengXian" panose="02010600030101010101" pitchFamily="2" charset="-122"/>
                <a:cs typeface="Arial" panose="020B0604020202020204" pitchFamily="34" charset="0"/>
              </a:rPr>
              <a:t> are commonly used to predict future performance based on current or past data.</a:t>
            </a:r>
          </a:p>
          <a:p>
            <a:pPr lvl="0" algn="justLow">
              <a:lnSpc>
                <a:spcPct val="115000"/>
              </a:lnSpc>
              <a:spcAft>
                <a:spcPts val="800"/>
              </a:spcAft>
              <a:buSzPts val="1000"/>
              <a:buFont typeface="Symbol" panose="05050102010706020507" pitchFamily="18" charset="2"/>
              <a:buChar char=""/>
              <a:tabLst>
                <a:tab pos="457200" algn="l"/>
              </a:tabLst>
            </a:pPr>
            <a:r>
              <a:rPr lang="en-GB" sz="2600" kern="100" dirty="0">
                <a:latin typeface="Aptos" panose="020B0004020202020204" pitchFamily="34" charset="0"/>
                <a:ea typeface="DengXian" panose="02010600030101010101" pitchFamily="2" charset="-122"/>
                <a:cs typeface="Arial" panose="020B0604020202020204" pitchFamily="34" charset="0"/>
              </a:rPr>
              <a:t>The </a:t>
            </a:r>
            <a:r>
              <a:rPr lang="en-GB" sz="2600" b="1" kern="100" dirty="0">
                <a:latin typeface="Aptos" panose="020B0004020202020204" pitchFamily="34" charset="0"/>
                <a:ea typeface="DengXian" panose="02010600030101010101" pitchFamily="2" charset="-122"/>
                <a:cs typeface="Arial" panose="020B0604020202020204" pitchFamily="34" charset="0"/>
              </a:rPr>
              <a:t>selection and interpretation</a:t>
            </a:r>
            <a:r>
              <a:rPr lang="en-GB" sz="2600" kern="100" dirty="0">
                <a:latin typeface="Aptos" panose="020B0004020202020204" pitchFamily="34" charset="0"/>
                <a:ea typeface="DengXian" panose="02010600030101010101" pitchFamily="2" charset="-122"/>
                <a:cs typeface="Arial" panose="020B0604020202020204" pitchFamily="34" charset="0"/>
              </a:rPr>
              <a:t> of ratios typically rely on the analyst’s judgment and opinion.</a:t>
            </a:r>
          </a:p>
          <a:p>
            <a:pPr lvl="0" algn="justLow">
              <a:lnSpc>
                <a:spcPct val="115000"/>
              </a:lnSpc>
              <a:spcAft>
                <a:spcPts val="800"/>
              </a:spcAft>
              <a:buSzPts val="1000"/>
              <a:buFont typeface="Symbol" panose="05050102010706020507" pitchFamily="18" charset="2"/>
              <a:buChar char=""/>
              <a:tabLst>
                <a:tab pos="457200" algn="l"/>
              </a:tabLst>
            </a:pPr>
            <a:r>
              <a:rPr lang="en-GB" sz="2600" kern="100" dirty="0">
                <a:latin typeface="Aptos" panose="020B0004020202020204" pitchFamily="34" charset="0"/>
                <a:ea typeface="DengXian" panose="02010600030101010101" pitchFamily="2" charset="-122"/>
                <a:cs typeface="Arial" panose="020B0604020202020204" pitchFamily="34" charset="0"/>
              </a:rPr>
              <a:t>Predicting financial failure is a </a:t>
            </a:r>
            <a:r>
              <a:rPr lang="en-GB" sz="2600" b="1" kern="100" dirty="0">
                <a:latin typeface="Aptos" panose="020B0004020202020204" pitchFamily="34" charset="0"/>
                <a:ea typeface="DengXian" panose="02010600030101010101" pitchFamily="2" charset="-122"/>
                <a:cs typeface="Arial" panose="020B0604020202020204" pitchFamily="34" charset="0"/>
              </a:rPr>
              <a:t>key concern</a:t>
            </a:r>
            <a:r>
              <a:rPr lang="en-GB" sz="2600" kern="100" dirty="0">
                <a:latin typeface="Aptos" panose="020B0004020202020204" pitchFamily="34" charset="0"/>
                <a:ea typeface="DengXian" panose="02010600030101010101" pitchFamily="2" charset="-122"/>
                <a:cs typeface="Arial" panose="020B0604020202020204" pitchFamily="34" charset="0"/>
              </a:rPr>
              <a:t> for stakeholders connected to the business.</a:t>
            </a:r>
          </a:p>
          <a:p>
            <a:pPr lvl="0" algn="justLow">
              <a:lnSpc>
                <a:spcPct val="115000"/>
              </a:lnSpc>
              <a:spcAft>
                <a:spcPts val="800"/>
              </a:spcAft>
              <a:buSzPts val="1000"/>
              <a:buFont typeface="Symbol" panose="05050102010706020507" pitchFamily="18" charset="2"/>
              <a:buChar char=""/>
              <a:tabLst>
                <a:tab pos="457200" algn="l"/>
              </a:tabLst>
            </a:pPr>
            <a:r>
              <a:rPr lang="en-GB" sz="2600" kern="100" dirty="0">
                <a:latin typeface="Aptos" panose="020B0004020202020204" pitchFamily="34" charset="0"/>
                <a:ea typeface="DengXian" panose="02010600030101010101" pitchFamily="2" charset="-122"/>
                <a:cs typeface="Arial" panose="020B0604020202020204" pitchFamily="34" charset="0"/>
              </a:rPr>
              <a:t>Overall, </a:t>
            </a:r>
            <a:r>
              <a:rPr lang="en-GB" sz="2600" b="1" kern="100" dirty="0">
                <a:latin typeface="Aptos" panose="020B0004020202020204" pitchFamily="34" charset="0"/>
                <a:ea typeface="DengXian" panose="02010600030101010101" pitchFamily="2" charset="-122"/>
                <a:cs typeface="Arial" panose="020B0604020202020204" pitchFamily="34" charset="0"/>
              </a:rPr>
              <a:t>using financial ratios to predict failure has been broadly successful</a:t>
            </a:r>
            <a:r>
              <a:rPr lang="en-GB" sz="2600" kern="100" dirty="0">
                <a:latin typeface="Aptos" panose="020B0004020202020204" pitchFamily="34" charset="0"/>
                <a:ea typeface="DengXian" panose="02010600030101010101" pitchFamily="2" charset="-122"/>
                <a:cs typeface="Arial" panose="020B0604020202020204" pitchFamily="34" charset="0"/>
              </a:rPr>
              <a:t>.</a:t>
            </a:r>
          </a:p>
          <a:p>
            <a:pPr eaLnBrk="1" hangingPunct="1">
              <a:lnSpc>
                <a:spcPct val="90000"/>
              </a:lnSpc>
              <a:spcAft>
                <a:spcPts val="1200"/>
              </a:spcAft>
            </a:pPr>
            <a:endParaRPr lang="en-GB" altLang="en-US" sz="2400" dirty="0"/>
          </a:p>
        </p:txBody>
      </p:sp>
    </p:spTree>
    <p:extLst>
      <p:ext uri="{BB962C8B-B14F-4D97-AF65-F5344CB8AC3E}">
        <p14:creationId xmlns:p14="http://schemas.microsoft.com/office/powerpoint/2010/main" val="27433015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6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A6663-3196-9A51-774B-3805695FE433}"/>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01D5AF49-808A-5738-D4E7-F40C43800F15}"/>
              </a:ext>
            </a:extLst>
          </p:cNvPr>
          <p:cNvSpPr>
            <a:spLocks noGrp="1"/>
          </p:cNvSpPr>
          <p:nvPr>
            <p:ph idx="1"/>
          </p:nvPr>
        </p:nvSpPr>
        <p:spPr>
          <a:xfrm>
            <a:off x="609600" y="1600201"/>
            <a:ext cx="10972800" cy="4061047"/>
          </a:xfrm>
        </p:spPr>
        <p:txBody>
          <a:bodyPr/>
          <a:lstStyle/>
          <a:p>
            <a:r>
              <a:rPr lang="en-GB" sz="2600" dirty="0" err="1"/>
              <a:t>Atrill</a:t>
            </a:r>
            <a:r>
              <a:rPr lang="en-GB" sz="2600" dirty="0"/>
              <a:t>, P. (2021) Financial management for decision makers [electronic resource] . 12th ed. Harlow:, Financial Times Prentice Hall.</a:t>
            </a:r>
          </a:p>
          <a:p>
            <a:r>
              <a:rPr lang="en-GB" sz="2600" dirty="0" err="1"/>
              <a:t>Atrill</a:t>
            </a:r>
            <a:r>
              <a:rPr lang="en-GB" sz="2600" dirty="0"/>
              <a:t>, P. (2016) Financial management for decision makers [electronic resource] . 8th ed. Harlow:, Financial Times Prentice Hall.</a:t>
            </a:r>
          </a:p>
          <a:p>
            <a:r>
              <a:rPr lang="en-GB" sz="2600" dirty="0"/>
              <a:t>Marsh, C. (2012) Financial management for non-financial managers [electronic resource] London; Philadelphia:, Kogan Page.</a:t>
            </a:r>
          </a:p>
          <a:p>
            <a:r>
              <a:rPr lang="en-GB" sz="2600" dirty="0"/>
              <a:t>Weetman, P., 2013. Financial and management accounting. 6</a:t>
            </a:r>
            <a:r>
              <a:rPr lang="en-GB" sz="2600" baseline="30000" dirty="0"/>
              <a:t>th</a:t>
            </a:r>
            <a:r>
              <a:rPr lang="en-GB" sz="2600" dirty="0"/>
              <a:t> ed. Pearson UK.</a:t>
            </a:r>
          </a:p>
        </p:txBody>
      </p:sp>
    </p:spTree>
    <p:extLst>
      <p:ext uri="{BB962C8B-B14F-4D97-AF65-F5344CB8AC3E}">
        <p14:creationId xmlns:p14="http://schemas.microsoft.com/office/powerpoint/2010/main" val="323199352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1505</Words>
  <Application>Microsoft Office PowerPoint</Application>
  <PresentationFormat>Widescreen</PresentationFormat>
  <Paragraphs>182</Paragraphs>
  <Slides>38</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ＭＳ Ｐゴシック</vt:lpstr>
      <vt:lpstr>Myriad Pro</vt:lpstr>
      <vt:lpstr>Aptos</vt:lpstr>
      <vt:lpstr>Arial</vt:lpstr>
      <vt:lpstr>Arial Black</vt:lpstr>
      <vt:lpstr>Courier New</vt:lpstr>
      <vt:lpstr>Symbol</vt:lpstr>
      <vt:lpstr>Verdana</vt:lpstr>
      <vt:lpstr>Wingdings</vt:lpstr>
      <vt:lpstr>20140311PresentationUWTSDTemplate</vt:lpstr>
      <vt:lpstr>LCMB7002 Financial Management </vt:lpstr>
      <vt:lpstr>Learning Outcomes</vt:lpstr>
      <vt:lpstr>Introduction</vt:lpstr>
      <vt:lpstr>Purpose of Ratio Analysis</vt:lpstr>
      <vt:lpstr>The Need for comparison</vt:lpstr>
      <vt:lpstr>Activity </vt:lpstr>
      <vt:lpstr>PowerPoint Presentation</vt:lpstr>
      <vt:lpstr>HOW TO INTERPRET ACCOUNTS</vt:lpstr>
      <vt:lpstr>PowerPoint Presentation</vt:lpstr>
      <vt:lpstr>Areas of Ratio Analysis</vt:lpstr>
      <vt:lpstr>1. PROFITABILITY RATIOS</vt:lpstr>
      <vt:lpstr>RETURN ON CAPITAL EMPLOYED</vt:lpstr>
      <vt:lpstr>RETURN ON EQUITY</vt:lpstr>
      <vt:lpstr>GROSS PROFIT MARGIN</vt:lpstr>
      <vt:lpstr>NET PROFIT MARGIN</vt:lpstr>
      <vt:lpstr>2. INVESTMENT RATIOS</vt:lpstr>
      <vt:lpstr>EARNINGS PER SHARE (EPS)</vt:lpstr>
      <vt:lpstr>PRICE EARNINGS RATIO (P/E)</vt:lpstr>
      <vt:lpstr>3. EFFICIENCY RATIOS</vt:lpstr>
      <vt:lpstr>ASSET TURNOVER</vt:lpstr>
      <vt:lpstr>STOCK HOLDING PERIOD</vt:lpstr>
      <vt:lpstr>DEBTORS’ COLLECTION PERIOD</vt:lpstr>
      <vt:lpstr>CREDITORS’ PAYMENT PERIOD</vt:lpstr>
      <vt:lpstr>Activity</vt:lpstr>
      <vt:lpstr>4. LIQUIDITY RATIOS</vt:lpstr>
      <vt:lpstr>CURRENT RATIO</vt:lpstr>
      <vt:lpstr>QUICK ASSET RATIO</vt:lpstr>
      <vt:lpstr>5. FINANCING STRUCTURE</vt:lpstr>
      <vt:lpstr>GEARING RATIO</vt:lpstr>
      <vt:lpstr>INTEREST COVER</vt:lpstr>
      <vt:lpstr> TREND ANALYSIS </vt:lpstr>
      <vt:lpstr>Example</vt:lpstr>
      <vt:lpstr>PowerPoint Presentation</vt:lpstr>
      <vt:lpstr>PowerPoint Presentation</vt:lpstr>
      <vt:lpstr>Activity</vt:lpstr>
      <vt:lpstr>USING RATIOS TO PREDICT FINANCIAL FAILURE</vt:lpstr>
      <vt:lpstr>USING RATIOS TO PREDICT FINANCIAL FAILURE</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Patrick Yeboah</cp:lastModifiedBy>
  <cp:revision>153</cp:revision>
  <cp:lastPrinted>2018-07-09T15:27:01Z</cp:lastPrinted>
  <dcterms:created xsi:type="dcterms:W3CDTF">2002-10-07T19:43:58Z</dcterms:created>
  <dcterms:modified xsi:type="dcterms:W3CDTF">2026-09-21T21:26:19Z</dcterms:modified>
</cp:coreProperties>
</file>