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handoutMasterIdLst>
    <p:handoutMasterId r:id="rId27"/>
  </p:handoutMasterIdLst>
  <p:sldIdLst>
    <p:sldId id="264" r:id="rId2"/>
    <p:sldId id="268" r:id="rId3"/>
    <p:sldId id="285" r:id="rId4"/>
    <p:sldId id="286" r:id="rId5"/>
    <p:sldId id="288" r:id="rId6"/>
    <p:sldId id="289" r:id="rId7"/>
    <p:sldId id="308" r:id="rId8"/>
    <p:sldId id="290" r:id="rId9"/>
    <p:sldId id="287" r:id="rId10"/>
    <p:sldId id="293" r:id="rId11"/>
    <p:sldId id="292" r:id="rId12"/>
    <p:sldId id="291" r:id="rId13"/>
    <p:sldId id="294" r:id="rId14"/>
    <p:sldId id="295" r:id="rId15"/>
    <p:sldId id="296" r:id="rId16"/>
    <p:sldId id="297" r:id="rId17"/>
    <p:sldId id="298" r:id="rId18"/>
    <p:sldId id="299" r:id="rId19"/>
    <p:sldId id="300" r:id="rId20"/>
    <p:sldId id="301" r:id="rId21"/>
    <p:sldId id="304" r:id="rId22"/>
    <p:sldId id="303" r:id="rId23"/>
    <p:sldId id="302" r:id="rId24"/>
    <p:sldId id="305" r:id="rId25"/>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iI/tZ8RaLkLAHwHS4PuE/g==" hashData="1G4ikSqRwmgyonV0Owv4aUn8cjzZe5QwNkmSxc4qP0ugtK+99Qg4XCUesxtx10t30nMNPXvz1IunZQHKKbbyl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5002" autoAdjust="0"/>
    <p:restoredTop sz="61861" autoAdjust="0"/>
  </p:normalViewPr>
  <p:slideViewPr>
    <p:cSldViewPr snapToGrid="0">
      <p:cViewPr varScale="1">
        <p:scale>
          <a:sx n="71" d="100"/>
          <a:sy n="71" d="100"/>
        </p:scale>
        <p:origin x="2112" y="66"/>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1A62DB9A-5B63-4CFE-92A7-7F54C9D82B98}" type="datetimeFigureOut">
              <a:rPr lang="en-GB" smtClean="0"/>
              <a:t>06/03/2019</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B6C8754-5A55-4C64-8D25-5FBC3AA3A3D0}" type="datetimeFigureOut">
              <a:rPr lang="en-GB" smtClean="0"/>
              <a:t>06/03/2019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youtu.be/QF46W6LvHY4"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0" kern="1200" dirty="0" smtClean="0">
                <a:solidFill>
                  <a:prstClr val="black"/>
                </a:solidFill>
                <a:latin typeface="Arial" panose="020B0604020202020204" pitchFamily="34" charset="0"/>
                <a:ea typeface="ＭＳ Ｐゴシック" panose="020B0600070205080204" pitchFamily="34" charset="-128"/>
                <a:cs typeface="Arial" panose="020B0604020202020204" pitchFamily="34" charset="0"/>
              </a:rPr>
              <a:t>To provide students with an understanding of the structure and functions of the criminal courts and to explain how students will be required to give evidence and how it will be presented in court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b="0" kern="1200" dirty="0" smtClean="0">
              <a:solidFill>
                <a:prstClr val="black"/>
              </a:solidFill>
              <a:latin typeface="Arial" panose="020B0604020202020204" pitchFamily="34" charset="0"/>
              <a:ea typeface="ＭＳ Ｐゴシック" panose="020B0600070205080204" pitchFamily="34" charset="-128"/>
              <a:cs typeface="Arial" panose="020B0604020202020204" pitchFamily="34" charset="0"/>
            </a:endParaRPr>
          </a:p>
          <a:p>
            <a:pPr marL="228600" lvl="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Identify the different types of court and describe what happens at each court. </a:t>
            </a:r>
          </a:p>
          <a:p>
            <a:pPr marL="228600" lvl="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Discuss concerns in relation to giving evidence at court as a Police Officer. </a:t>
            </a:r>
          </a:p>
          <a:p>
            <a:pPr marL="228600" lvl="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Demonstrate taking the Oath / Affirmation and introducing yourself to the Court. </a:t>
            </a:r>
          </a:p>
          <a:p>
            <a:pPr marL="228600" indent="-228600">
              <a:lnSpc>
                <a:spcPct val="100000"/>
              </a:lnSpc>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Explain different forms of evidence. </a:t>
            </a:r>
            <a:endParaRPr lang="en-GB" sz="1100" b="0" baseline="0" dirty="0" smtClean="0">
              <a:latin typeface="Arial" panose="020B0604020202020204" pitchFamily="34" charset="0"/>
              <a:cs typeface="Arial" panose="020B0604020202020204" pitchFamily="34" charset="0"/>
            </a:endParaRPr>
          </a:p>
          <a:p>
            <a:pPr marL="0" indent="0">
              <a:buNone/>
            </a:pPr>
            <a:endParaRPr lang="en-GB" baseline="0" dirty="0" smtClean="0"/>
          </a:p>
          <a:p>
            <a:pPr marL="0" indent="0">
              <a:buNone/>
            </a:pPr>
            <a:endParaRPr lang="en-GB" baseline="0" dirty="0" smtClean="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639868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kern="1200" dirty="0" smtClean="0">
                <a:solidFill>
                  <a:schemeClr val="tx1"/>
                </a:solidFill>
                <a:effectLst/>
                <a:latin typeface="Arial" panose="020B0604020202020204" pitchFamily="34" charset="0"/>
                <a:ea typeface="+mn-ea"/>
                <a:cs typeface="Arial" panose="020B0604020202020204" pitchFamily="34" charset="0"/>
              </a:rPr>
              <a:t>Q. Does anybody have any experience of going to court?  </a:t>
            </a:r>
            <a:r>
              <a:rPr lang="en-GB" sz="1100" b="0" kern="1200" dirty="0" smtClean="0">
                <a:solidFill>
                  <a:schemeClr val="tx1"/>
                </a:solidFill>
                <a:effectLst/>
                <a:latin typeface="Arial" panose="020B0604020202020204" pitchFamily="34" charset="0"/>
                <a:ea typeface="+mn-ea"/>
                <a:cs typeface="Arial" panose="020B0604020202020204" pitchFamily="34" charset="0"/>
              </a:rPr>
              <a:t>Discuss</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b="1" kern="1200" dirty="0" smtClean="0">
                <a:solidFill>
                  <a:schemeClr val="tx1"/>
                </a:solidFill>
                <a:effectLst/>
                <a:latin typeface="Arial" panose="020B0604020202020204" pitchFamily="34" charset="0"/>
                <a:ea typeface="+mn-ea"/>
                <a:cs typeface="Arial" panose="020B0604020202020204" pitchFamily="34" charset="0"/>
              </a:rPr>
              <a:t>Q. Has anybody ever given evidence at court?  </a:t>
            </a:r>
            <a:r>
              <a:rPr lang="en-GB" sz="1100" b="0" kern="1200" dirty="0" smtClean="0">
                <a:solidFill>
                  <a:schemeClr val="tx1"/>
                </a:solidFill>
                <a:effectLst/>
                <a:latin typeface="Arial" panose="020B0604020202020204" pitchFamily="34" charset="0"/>
                <a:ea typeface="+mn-ea"/>
                <a:cs typeface="Arial" panose="020B0604020202020204" pitchFamily="34" charset="0"/>
              </a:rPr>
              <a:t>Discuss</a:t>
            </a:r>
          </a:p>
          <a:p>
            <a:endParaRPr lang="en-GB" sz="1100" b="1" dirty="0" smtClean="0">
              <a:latin typeface="Arial" panose="020B0604020202020204" pitchFamily="34" charset="0"/>
              <a:cs typeface="Arial" panose="020B0604020202020204" pitchFamily="34" charset="0"/>
            </a:endParaRP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Activity</a:t>
            </a:r>
            <a:r>
              <a:rPr lang="en-GB" sz="1100" b="1" baseline="0" dirty="0" smtClean="0">
                <a:latin typeface="Arial" panose="020B0604020202020204" pitchFamily="34" charset="0"/>
                <a:cs typeface="Arial" panose="020B0604020202020204" pitchFamily="34" charset="0"/>
              </a:rPr>
              <a:t> 1</a:t>
            </a:r>
            <a:r>
              <a:rPr lang="en-GB" sz="1100" b="1" dirty="0" smtClean="0">
                <a:latin typeface="Arial" panose="020B0604020202020204" pitchFamily="34" charset="0"/>
                <a:cs typeface="Arial" panose="020B0604020202020204" pitchFamily="34" charset="0"/>
              </a:rPr>
              <a:t>:</a:t>
            </a:r>
          </a:p>
          <a:p>
            <a:r>
              <a:rPr lang="en-GB" sz="1100" dirty="0" smtClean="0">
                <a:latin typeface="Arial" panose="020B0604020202020204" pitchFamily="34" charset="0"/>
                <a:cs typeface="Arial" panose="020B0604020202020204" pitchFamily="34" charset="0"/>
              </a:rPr>
              <a:t>Split the class into groups</a:t>
            </a:r>
            <a:r>
              <a:rPr lang="en-GB" sz="1100" baseline="0" dirty="0" smtClean="0">
                <a:latin typeface="Arial" panose="020B0604020202020204" pitchFamily="34" charset="0"/>
                <a:cs typeface="Arial" panose="020B0604020202020204" pitchFamily="34" charset="0"/>
              </a:rPr>
              <a:t> and ask them to research the following courts and present their findings to the rest of the class.</a:t>
            </a:r>
          </a:p>
          <a:p>
            <a:endParaRPr lang="en-GB" sz="1100" baseline="0" dirty="0" smtClean="0">
              <a:latin typeface="Arial" panose="020B0604020202020204" pitchFamily="34" charset="0"/>
              <a:cs typeface="Arial" panose="020B0604020202020204" pitchFamily="34" charset="0"/>
            </a:endParaRPr>
          </a:p>
          <a:p>
            <a:pPr marL="514350" indent="-514350">
              <a:buFont typeface="+mj-lt"/>
              <a:buAutoNum type="arabicPeriod"/>
            </a:pPr>
            <a:r>
              <a:rPr lang="en-GB" sz="1100" dirty="0" smtClean="0">
                <a:latin typeface="Arial" panose="020B0604020202020204" pitchFamily="34" charset="0"/>
                <a:cs typeface="Arial" panose="020B0604020202020204" pitchFamily="34" charset="0"/>
              </a:rPr>
              <a:t>Magistrates Court</a:t>
            </a:r>
          </a:p>
          <a:p>
            <a:pPr marL="514350" indent="-514350">
              <a:buFont typeface="+mj-lt"/>
              <a:buAutoNum type="arabicPeriod"/>
            </a:pPr>
            <a:r>
              <a:rPr lang="en-GB" sz="1100" dirty="0" smtClean="0">
                <a:latin typeface="Arial" panose="020B0604020202020204" pitchFamily="34" charset="0"/>
                <a:cs typeface="Arial" panose="020B0604020202020204" pitchFamily="34" charset="0"/>
              </a:rPr>
              <a:t>Crown Court</a:t>
            </a:r>
          </a:p>
          <a:p>
            <a:pPr marL="514350" indent="-514350">
              <a:buFont typeface="+mj-lt"/>
              <a:buAutoNum type="arabicPeriod"/>
            </a:pPr>
            <a:r>
              <a:rPr lang="en-GB" sz="1100" dirty="0" smtClean="0">
                <a:latin typeface="Arial" panose="020B0604020202020204" pitchFamily="34" charset="0"/>
                <a:cs typeface="Arial" panose="020B0604020202020204" pitchFamily="34" charset="0"/>
              </a:rPr>
              <a:t>Youth Court</a:t>
            </a:r>
          </a:p>
          <a:p>
            <a:pPr marL="514350" indent="-514350">
              <a:buFont typeface="+mj-lt"/>
              <a:buAutoNum type="arabicPeriod"/>
            </a:pPr>
            <a:r>
              <a:rPr lang="en-GB" sz="1100" dirty="0" smtClean="0">
                <a:latin typeface="Arial" panose="020B0604020202020204" pitchFamily="34" charset="0"/>
                <a:cs typeface="Arial" panose="020B0604020202020204" pitchFamily="34" charset="0"/>
              </a:rPr>
              <a:t>Coroners Court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E</a:t>
            </a:r>
            <a:r>
              <a:rPr lang="en-GB" sz="1100" b="1" dirty="0" smtClean="0">
                <a:latin typeface="Arial" panose="020B0604020202020204" pitchFamily="34" charset="0"/>
                <a:cs typeface="Arial" panose="020B0604020202020204" pitchFamily="34" charset="0"/>
              </a:rPr>
              <a:t>ach group to research the following:</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What are their responsibilities,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What cases are heard there,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Maximum penalties,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Who works there? </a:t>
            </a:r>
            <a:r>
              <a:rPr lang="en-GB" sz="1100" dirty="0" err="1" smtClean="0">
                <a:latin typeface="Arial" panose="020B0604020202020204" pitchFamily="34" charset="0"/>
                <a:cs typeface="Arial" panose="020B0604020202020204" pitchFamily="34" charset="0"/>
              </a:rPr>
              <a:t>etc</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18671260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Use</a:t>
            </a:r>
            <a:r>
              <a:rPr lang="en-GB" sz="1100" b="1" baseline="0" dirty="0" smtClean="0">
                <a:latin typeface="Arial" panose="020B0604020202020204" pitchFamily="34" charset="0"/>
                <a:cs typeface="Arial" panose="020B0604020202020204" pitchFamily="34" charset="0"/>
              </a:rPr>
              <a:t> the following slides to enforce the knowledge presented by the students</a:t>
            </a:r>
          </a:p>
          <a:p>
            <a:endParaRPr lang="en-GB" sz="1100" baseline="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Magistrates court hear and</a:t>
            </a:r>
            <a:r>
              <a:rPr lang="en-GB" sz="1100" baseline="0" dirty="0" smtClean="0">
                <a:latin typeface="Arial" panose="020B0604020202020204" pitchFamily="34" charset="0"/>
                <a:cs typeface="Arial" panose="020B0604020202020204" pitchFamily="34" charset="0"/>
              </a:rPr>
              <a:t> deal with around 95% of all offences in England and Wales.  </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Listen to the evidence that is presented to them, decide who is telling the truth and adjudicate on guilt or innocence.  They then decide on sentence, fine </a:t>
            </a:r>
            <a:r>
              <a:rPr lang="en-GB" sz="1100" baseline="0" dirty="0" err="1" smtClean="0">
                <a:latin typeface="Arial" panose="020B0604020202020204" pitchFamily="34" charset="0"/>
                <a:cs typeface="Arial" panose="020B0604020202020204" pitchFamily="34" charset="0"/>
              </a:rPr>
              <a:t>etc</a:t>
            </a:r>
            <a:r>
              <a:rPr lang="en-GB" sz="1100" baseline="0" dirty="0" smtClean="0">
                <a:latin typeface="Arial" panose="020B0604020202020204" pitchFamily="34" charset="0"/>
                <a:cs typeface="Arial" panose="020B0604020202020204" pitchFamily="34" charset="0"/>
              </a:rPr>
              <a:t> which they impose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34383914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Approximately</a:t>
            </a:r>
            <a:r>
              <a:rPr lang="en-GB" sz="1100" baseline="0" dirty="0" smtClean="0">
                <a:latin typeface="Arial" panose="020B0604020202020204" pitchFamily="34" charset="0"/>
                <a:cs typeface="Arial" panose="020B0604020202020204" pitchFamily="34" charset="0"/>
              </a:rPr>
              <a:t> 30,000 in England and Wales.</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JP – Justice of the Peace – 12</a:t>
            </a:r>
            <a:r>
              <a:rPr lang="en-GB" sz="1100" baseline="30000" dirty="0" smtClean="0">
                <a:latin typeface="Arial" panose="020B0604020202020204" pitchFamily="34" charset="0"/>
                <a:cs typeface="Arial" panose="020B0604020202020204" pitchFamily="34" charset="0"/>
              </a:rPr>
              <a:t>th</a:t>
            </a:r>
            <a:r>
              <a:rPr lang="en-GB" sz="1100" baseline="0" dirty="0" smtClean="0">
                <a:latin typeface="Arial" panose="020B0604020202020204" pitchFamily="34" charset="0"/>
                <a:cs typeface="Arial" panose="020B0604020202020204" pitchFamily="34" charset="0"/>
              </a:rPr>
              <a:t> Century when Richard I appointed knights to keep the peace in ‘lawless areas’.  Over time the role evolved to the one we have now where they hear evidence against offenders and decide on guilt.</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Maximum sentence – 6 months and traditionally £5000 fine (</a:t>
            </a:r>
            <a:r>
              <a:rPr lang="en-GB" sz="1100" dirty="0" smtClean="0">
                <a:latin typeface="Arial" panose="020B0604020202020204" pitchFamily="34" charset="0"/>
                <a:cs typeface="Arial" panose="020B0604020202020204" pitchFamily="34" charset="0"/>
              </a:rPr>
              <a:t>but for offences committed on or after 12 March 2015 the fines in a magistrates’ court will be unlimited in most cases)</a:t>
            </a:r>
            <a:r>
              <a:rPr lang="en-GB" sz="1100" baseline="0" dirty="0" smtClean="0">
                <a:latin typeface="Arial" panose="020B0604020202020204" pitchFamily="34" charset="0"/>
                <a:cs typeface="Arial" panose="020B0604020202020204" pitchFamily="34" charset="0"/>
              </a:rPr>
              <a: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If they feel that in the circumstances the</a:t>
            </a:r>
            <a:r>
              <a:rPr lang="en-GB" sz="1100" baseline="0" dirty="0" smtClean="0">
                <a:latin typeface="Arial" panose="020B0604020202020204" pitchFamily="34" charset="0"/>
                <a:cs typeface="Arial" panose="020B0604020202020204" pitchFamily="34" charset="0"/>
              </a:rPr>
              <a:t> offender deserves a more serious punishment/penalty than they can impose the case can be referred to the crown court for sentencing.</a:t>
            </a:r>
          </a:p>
          <a:p>
            <a:r>
              <a:rPr lang="en-GB" baseline="0" dirty="0" smtClean="0"/>
              <a:t> </a:t>
            </a:r>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1031155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Approx. 130 stipendiary/district</a:t>
            </a:r>
            <a:r>
              <a:rPr lang="en-GB" sz="1100" baseline="0" dirty="0" smtClean="0">
                <a:latin typeface="Arial" panose="020B0604020202020204" pitchFamily="34" charset="0"/>
                <a:cs typeface="Arial" panose="020B0604020202020204" pitchFamily="34" charset="0"/>
              </a:rPr>
              <a:t> judges in England and Wales</a:t>
            </a:r>
          </a:p>
          <a:p>
            <a:endParaRPr lang="en-GB" sz="1100" baseline="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Same sentencing powers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District Judge – barristers or</a:t>
            </a:r>
            <a:r>
              <a:rPr lang="en-GB" sz="1100" baseline="0" dirty="0" smtClean="0">
                <a:latin typeface="Arial" panose="020B0604020202020204" pitchFamily="34" charset="0"/>
                <a:cs typeface="Arial" panose="020B0604020202020204" pitchFamily="34" charset="0"/>
              </a:rPr>
              <a:t> solicitors of at least 5 years, paid role, sit alone as legally qualified.</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5054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A paid court official</a:t>
            </a:r>
            <a:endParaRPr lang="en-GB" sz="1100" baseline="0" dirty="0" smtClean="0">
              <a:latin typeface="Arial" panose="020B0604020202020204" pitchFamily="34" charset="0"/>
              <a:cs typeface="Arial" panose="020B0604020202020204" pitchFamily="34" charset="0"/>
            </a:endParaRP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Does not hear or try cases and has no formal powers.  Advises magistrates in open court on matters of law – cannot advise on the evidence, except on matters of admissibility.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6349838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u="sng" dirty="0" smtClean="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https://youtu.be/QF46W6LvHY4</a:t>
            </a:r>
            <a:endParaRPr lang="en-GB" sz="1100" u="sng" dirty="0" smtClean="0">
              <a:solidFill>
                <a:srgbClr val="0563C1"/>
              </a:solidFill>
              <a:latin typeface="Calibri" panose="020F0502020204030204" pitchFamily="34" charset="0"/>
              <a:ea typeface="Calibri" panose="020F0502020204030204" pitchFamily="34" charset="0"/>
              <a:cs typeface="Times New Roman" panose="02020603050405020304" pitchFamily="18" charset="0"/>
            </a:endParaRPr>
          </a:p>
          <a:p>
            <a:r>
              <a:rPr lang="en-GB" sz="1100" dirty="0" smtClean="0">
                <a:latin typeface="Arial" panose="020B0604020202020204" pitchFamily="34" charset="0"/>
                <a:cs typeface="Arial" panose="020B0604020202020204" pitchFamily="34" charset="0"/>
              </a:rPr>
              <a:t>5 mins 46 seconds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25092866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smtClean="0"/>
              <a:t>Crown Courts </a:t>
            </a:r>
            <a:r>
              <a:rPr lang="en-GB" sz="1100" b="0" dirty="0" smtClean="0">
                <a:solidFill>
                  <a:srgbClr val="FF0000"/>
                </a:solidFill>
              </a:rPr>
              <a:t>hear all indictable offences and some either-way offences. Cases will be heard by a judge and jury unless the defendant pleads guilty then only a judge will deal with sentencing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smtClean="0">
              <a:solidFill>
                <a:srgbClr val="FF0000"/>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More</a:t>
            </a:r>
            <a:r>
              <a:rPr lang="en-GB" sz="1100" baseline="0" dirty="0" smtClean="0">
                <a:latin typeface="Arial" panose="020B0604020202020204" pitchFamily="34" charset="0"/>
                <a:cs typeface="Arial" panose="020B0604020202020204" pitchFamily="34" charset="0"/>
              </a:rPr>
              <a:t> serious indictable offences where punishments are more severe.  Crown Court will sentence on cases that magistrates have remitted a case requiring tougher sentence and in some cases will hear appeals against a conviction made in the magistrates court. </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42264302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Decide on guilt at</a:t>
            </a:r>
            <a:r>
              <a:rPr lang="en-GB" sz="1100" baseline="0" dirty="0" smtClean="0">
                <a:latin typeface="Arial" panose="020B0604020202020204" pitchFamily="34" charset="0"/>
                <a:cs typeface="Arial" panose="020B0604020202020204" pitchFamily="34" charset="0"/>
              </a:rPr>
              <a:t> trial in Crown Court</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Listen to evidence from witness and accused (where relevant) and make that assessment on guilt or innocence.  </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Judge will advise on matters of law – not the facts of the case.</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15519645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GIVING EVIDENCE GENERALLY</a:t>
            </a:r>
            <a:r>
              <a:rPr lang="en-GB" sz="1100" baseline="0" dirty="0" smtClean="0">
                <a:latin typeface="Arial" panose="020B0604020202020204" pitchFamily="34" charset="0"/>
                <a:cs typeface="Arial" panose="020B0604020202020204" pitchFamily="34" charset="0"/>
              </a:rPr>
              <a:t>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Evidence</a:t>
            </a:r>
            <a:r>
              <a:rPr lang="en-GB" sz="1100" baseline="0" dirty="0" smtClean="0">
                <a:latin typeface="Arial" panose="020B0604020202020204" pitchFamily="34" charset="0"/>
                <a:cs typeface="Arial" panose="020B0604020202020204" pitchFamily="34" charset="0"/>
              </a:rPr>
              <a:t> must determine the accused guilt “BEYOND ALL REASONABLE DOUBT” – high benchmark of proof and can be tracked back to -</a:t>
            </a:r>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i="1" dirty="0" err="1" smtClean="0">
                <a:latin typeface="Arial" panose="020B0604020202020204" pitchFamily="34" charset="0"/>
                <a:cs typeface="Arial" panose="020B0604020202020204" pitchFamily="34" charset="0"/>
              </a:rPr>
              <a:t>Woolmington</a:t>
            </a:r>
            <a:r>
              <a:rPr lang="en-GB" sz="1100" i="1" dirty="0" smtClean="0">
                <a:latin typeface="Arial" panose="020B0604020202020204" pitchFamily="34" charset="0"/>
                <a:cs typeface="Arial" panose="020B0604020202020204" pitchFamily="34" charset="0"/>
              </a:rPr>
              <a:t> v DPP 1935 House of Lords Statement – “Throughout the web of the English Criminal Law one golden thread is always to be seen that it is the duty of the prosecution to prove the prisoner's guilt” “The possibility of guilt is not enough,</a:t>
            </a:r>
            <a:r>
              <a:rPr lang="en-GB" sz="1100" i="1" baseline="0" dirty="0" smtClean="0">
                <a:latin typeface="Arial" panose="020B0604020202020204" pitchFamily="34" charset="0"/>
                <a:cs typeface="Arial" panose="020B0604020202020204" pitchFamily="34" charset="0"/>
              </a:rPr>
              <a:t> suspicion is not enough, probability is not enough, likelihood is not enough.  A criminal matter is not a question of balancing probabilities and deciding in favour of probability”</a:t>
            </a:r>
            <a:r>
              <a:rPr lang="en-GB" sz="1100" i="1" dirty="0" smtClean="0">
                <a:latin typeface="Arial" panose="020B0604020202020204" pitchFamily="34" charset="0"/>
                <a:cs typeface="Arial" panose="020B0604020202020204" pitchFamily="34" charset="0"/>
              </a:rPr>
              <a:t> </a:t>
            </a:r>
          </a:p>
          <a:p>
            <a:endParaRPr lang="en-GB" i="1"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6043837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42787262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20749836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11073381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Evidence in chief</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Caution –</a:t>
            </a:r>
            <a:r>
              <a:rPr lang="en-GB" sz="1100" baseline="0" dirty="0" smtClean="0">
                <a:latin typeface="Arial" panose="020B0604020202020204" pitchFamily="34" charset="0"/>
                <a:cs typeface="Arial" panose="020B0604020202020204" pitchFamily="34" charset="0"/>
              </a:rPr>
              <a:t> recite it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38350668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dirty="0" smtClean="0">
                <a:latin typeface="Arial" panose="020B0604020202020204" pitchFamily="34" charset="0"/>
                <a:cs typeface="Arial" panose="020B0604020202020204" pitchFamily="34" charset="0"/>
              </a:rPr>
              <a:t>Listen carefully to the questions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dirty="0" smtClean="0">
                <a:latin typeface="Arial" panose="020B0604020202020204" pitchFamily="34" charset="0"/>
                <a:cs typeface="Arial" panose="020B0604020202020204" pitchFamily="34" charset="0"/>
              </a:rPr>
              <a:t>Keep you answers concise and to the point. Comment only on things you know to be factual and true. DO NOT give opinions, speculate or appear judgemental.</a:t>
            </a:r>
          </a:p>
          <a:p>
            <a:pPr marL="171450" indent="-171450">
              <a:lnSpc>
                <a:spcPct val="100000"/>
              </a:lnSpc>
              <a:buFont typeface="Arial" panose="020B0604020202020204" pitchFamily="34" charset="0"/>
              <a:buChar char="•"/>
            </a:pPr>
            <a:r>
              <a:rPr lang="en-GB" sz="1100" b="0" dirty="0" smtClean="0">
                <a:latin typeface="Arial" panose="020B0604020202020204" pitchFamily="34" charset="0"/>
                <a:cs typeface="Arial" panose="020B0604020202020204" pitchFamily="34" charset="0"/>
              </a:rPr>
              <a:t>If you do not know the answer to a question- say so, don’t be afraid of stating you cant remember if that is the case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dirty="0" smtClean="0">
                <a:latin typeface="Arial" panose="020B0604020202020204" pitchFamily="34" charset="0"/>
                <a:cs typeface="Arial" panose="020B0604020202020204" pitchFamily="34" charset="0"/>
              </a:rPr>
              <a:t>Your evidence will be challenged- don’t take it personally and remain calm and professional.</a:t>
            </a:r>
          </a:p>
          <a:p>
            <a:pPr marL="171450" indent="-171450">
              <a:lnSpc>
                <a:spcPct val="100000"/>
              </a:lnSpc>
              <a:buFont typeface="Arial" panose="020B0604020202020204" pitchFamily="34" charset="0"/>
              <a:buChar char="•"/>
            </a:pPr>
            <a:r>
              <a:rPr lang="en-GB" sz="1100" b="0" dirty="0" smtClean="0">
                <a:latin typeface="Arial" panose="020B0604020202020204" pitchFamily="34" charset="0"/>
                <a:cs typeface="Arial" panose="020B0604020202020204" pitchFamily="34" charset="0"/>
              </a:rPr>
              <a:t>Remember- it is not your job to convict- you simply present evidence to enable the court to decide guilt</a:t>
            </a:r>
            <a:endParaRPr lang="en-GB" sz="1100"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14845672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6679431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u="sng" dirty="0" smtClean="0">
                <a:latin typeface="Arial" panose="020B0604020202020204" pitchFamily="34" charset="0"/>
                <a:cs typeface="Arial" panose="020B0604020202020204" pitchFamily="34" charset="0"/>
              </a:rPr>
              <a:t>Oral Evidence</a:t>
            </a:r>
          </a:p>
          <a:p>
            <a:pPr>
              <a:lnSpc>
                <a:spcPct val="100000"/>
              </a:lnSpc>
            </a:pPr>
            <a:r>
              <a:rPr lang="en-GB" sz="1100" b="0" kern="1200" dirty="0" smtClean="0">
                <a:solidFill>
                  <a:schemeClr val="tx1"/>
                </a:solidFill>
                <a:effectLst/>
                <a:latin typeface="Arial" panose="020B0604020202020204" pitchFamily="34" charset="0"/>
                <a:ea typeface="+mn-ea"/>
                <a:cs typeface="Arial" panose="020B0604020202020204" pitchFamily="34" charset="0"/>
              </a:rPr>
              <a:t>Generally, spoken </a:t>
            </a:r>
            <a:r>
              <a:rPr lang="en-GB" sz="1100" b="1" kern="1200" dirty="0" smtClean="0">
                <a:solidFill>
                  <a:schemeClr val="tx1"/>
                </a:solidFill>
                <a:effectLst/>
                <a:latin typeface="Arial" panose="020B0604020202020204" pitchFamily="34" charset="0"/>
                <a:ea typeface="+mn-ea"/>
                <a:cs typeface="Arial" panose="020B0604020202020204" pitchFamily="34" charset="0"/>
              </a:rPr>
              <a:t>evidence</a:t>
            </a:r>
            <a:r>
              <a:rPr lang="en-GB" sz="1100" b="0" kern="1200" dirty="0" smtClean="0">
                <a:solidFill>
                  <a:schemeClr val="tx1"/>
                </a:solidFill>
                <a:effectLst/>
                <a:latin typeface="Arial" panose="020B0604020202020204" pitchFamily="34" charset="0"/>
                <a:ea typeface="+mn-ea"/>
                <a:cs typeface="Arial" panose="020B0604020202020204" pitchFamily="34" charset="0"/>
              </a:rPr>
              <a:t> given by a witness in court, usually on oath. Under the Criminal Justice Act 2003 </a:t>
            </a:r>
            <a:r>
              <a:rPr lang="en-GB" sz="1100" b="1" kern="1200" dirty="0" smtClean="0">
                <a:solidFill>
                  <a:schemeClr val="tx1"/>
                </a:solidFill>
                <a:effectLst/>
                <a:latin typeface="Arial" panose="020B0604020202020204" pitchFamily="34" charset="0"/>
                <a:ea typeface="+mn-ea"/>
                <a:cs typeface="Arial" panose="020B0604020202020204" pitchFamily="34" charset="0"/>
              </a:rPr>
              <a:t>oral evidence</a:t>
            </a:r>
            <a:r>
              <a:rPr lang="en-GB" sz="1100" b="0" kern="1200" dirty="0" smtClean="0">
                <a:solidFill>
                  <a:schemeClr val="tx1"/>
                </a:solidFill>
                <a:effectLst/>
                <a:latin typeface="Arial" panose="020B0604020202020204" pitchFamily="34" charset="0"/>
                <a:ea typeface="+mn-ea"/>
                <a:cs typeface="Arial" panose="020B0604020202020204" pitchFamily="34" charset="0"/>
              </a:rPr>
              <a:t> includes </a:t>
            </a:r>
            <a:r>
              <a:rPr lang="en-GB" sz="1100" b="1" kern="1200" dirty="0" smtClean="0">
                <a:solidFill>
                  <a:schemeClr val="tx1"/>
                </a:solidFill>
                <a:effectLst/>
                <a:latin typeface="Arial" panose="020B0604020202020204" pitchFamily="34" charset="0"/>
                <a:ea typeface="+mn-ea"/>
                <a:cs typeface="Arial" panose="020B0604020202020204" pitchFamily="34" charset="0"/>
              </a:rPr>
              <a:t>evidence</a:t>
            </a:r>
            <a:r>
              <a:rPr lang="en-GB" sz="1100" b="0" kern="1200" dirty="0" smtClean="0">
                <a:solidFill>
                  <a:schemeClr val="tx1"/>
                </a:solidFill>
                <a:effectLst/>
                <a:latin typeface="Arial" panose="020B0604020202020204" pitchFamily="34" charset="0"/>
                <a:ea typeface="+mn-ea"/>
                <a:cs typeface="Arial" panose="020B0604020202020204" pitchFamily="34" charset="0"/>
              </a:rPr>
              <a:t> that, by reason of any disability, disorder, or other impairment, a person called as a witness gives in writing or by signs or by way of any device.</a:t>
            </a:r>
          </a:p>
          <a:p>
            <a:pPr>
              <a:lnSpc>
                <a:spcPct val="100000"/>
              </a:lnSpc>
            </a:pPr>
            <a:endParaRPr lang="en-GB" sz="1100" b="1" u="sng" dirty="0" smtClean="0">
              <a:latin typeface="Arial" panose="020B0604020202020204" pitchFamily="34" charset="0"/>
              <a:cs typeface="Arial" panose="020B0604020202020204" pitchFamily="34" charset="0"/>
            </a:endParaRPr>
          </a:p>
          <a:p>
            <a:pPr>
              <a:lnSpc>
                <a:spcPct val="100000"/>
              </a:lnSpc>
            </a:pPr>
            <a:r>
              <a:rPr lang="en-GB" sz="1100" b="1" u="sng" dirty="0" smtClean="0">
                <a:latin typeface="Arial" panose="020B0604020202020204" pitchFamily="34" charset="0"/>
                <a:cs typeface="Arial" panose="020B0604020202020204" pitchFamily="34" charset="0"/>
              </a:rPr>
              <a:t>Hearsay Evidence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u="sng"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smtClean="0">
                <a:latin typeface="Arial" panose="020B0604020202020204" pitchFamily="34" charset="0"/>
                <a:cs typeface="Arial" panose="020B0604020202020204" pitchFamily="34" charset="0"/>
              </a:rPr>
              <a:t>Evidence of what a witness heard another person say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smtClean="0">
                <a:latin typeface="Arial" panose="020B0604020202020204" pitchFamily="34" charset="0"/>
                <a:cs typeface="Arial" panose="020B0604020202020204" pitchFamily="34" charset="0"/>
              </a:rPr>
              <a:t>Considered inadmissible because it cannot be tested under cross examination as the person who allegedly said it isn’t in court.</a:t>
            </a:r>
          </a:p>
          <a:p>
            <a:pPr>
              <a:lnSpc>
                <a:spcPct val="100000"/>
              </a:lnSpc>
            </a:pPr>
            <a:endParaRPr lang="en-GB" sz="1100" b="0" dirty="0" smtClean="0">
              <a:latin typeface="Arial" panose="020B0604020202020204" pitchFamily="34" charset="0"/>
              <a:cs typeface="Arial" panose="020B0604020202020204" pitchFamily="34" charset="0"/>
            </a:endParaRPr>
          </a:p>
          <a:p>
            <a:pPr>
              <a:lnSpc>
                <a:spcPct val="100000"/>
              </a:lnSpc>
            </a:pPr>
            <a:r>
              <a:rPr lang="en-GB" sz="1100" b="0" dirty="0" smtClean="0">
                <a:latin typeface="Arial" panose="020B0604020202020204" pitchFamily="34" charset="0"/>
                <a:cs typeface="Arial" panose="020B0604020202020204" pitchFamily="34" charset="0"/>
              </a:rPr>
              <a:t>Exceptions are:</a:t>
            </a:r>
            <a:endParaRPr lang="en-GB" sz="1100" baseline="0" dirty="0" smtClean="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b="1" baseline="0" dirty="0" smtClean="0">
                <a:latin typeface="Arial" panose="020B0604020202020204" pitchFamily="34" charset="0"/>
                <a:cs typeface="Arial" panose="020B0604020202020204" pitchFamily="34" charset="0"/>
              </a:rPr>
              <a:t>Confessions</a:t>
            </a:r>
            <a:r>
              <a:rPr lang="en-GB" sz="1100" baseline="0" dirty="0" smtClean="0">
                <a:latin typeface="Arial" panose="020B0604020202020204" pitchFamily="34" charset="0"/>
                <a:cs typeface="Arial" panose="020B0604020202020204" pitchFamily="34" charset="0"/>
              </a:rPr>
              <a:t> made by the accused in front of ANY person, provided not obtained under OPPRESSION or some kind of INDUCMENT, or made by a person with low IQ or mental health concerns.</a:t>
            </a:r>
          </a:p>
          <a:p>
            <a:pPr marL="171450" indent="-171450">
              <a:lnSpc>
                <a:spcPct val="100000"/>
              </a:lnSpc>
              <a:buFont typeface="Arial" panose="020B0604020202020204" pitchFamily="34" charset="0"/>
              <a:buChar char="•"/>
            </a:pPr>
            <a:r>
              <a:rPr lang="en-GB" sz="1100" b="1" baseline="0" dirty="0" smtClean="0">
                <a:latin typeface="Arial" panose="020B0604020202020204" pitchFamily="34" charset="0"/>
                <a:cs typeface="Arial" panose="020B0604020202020204" pitchFamily="34" charset="0"/>
              </a:rPr>
              <a:t>Dying declarations </a:t>
            </a:r>
            <a:r>
              <a:rPr lang="en-GB" sz="1100" baseline="0" dirty="0" smtClean="0">
                <a:latin typeface="Arial" panose="020B0604020202020204" pitchFamily="34" charset="0"/>
                <a:cs typeface="Arial" panose="020B0604020202020204" pitchFamily="34" charset="0"/>
              </a:rPr>
              <a:t>are admissible when made by a person with mortal injuries who knows he/she is about to die.</a:t>
            </a:r>
            <a:endParaRPr lang="en-GB" sz="110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1" u="sng" dirty="0" smtClean="0">
                <a:latin typeface="Arial" panose="020B0604020202020204" pitchFamily="34" charset="0"/>
                <a:cs typeface="Arial" panose="020B0604020202020204" pitchFamily="34" charset="0"/>
              </a:rPr>
              <a:t>Real Evidence</a:t>
            </a:r>
          </a:p>
          <a:p>
            <a:pPr>
              <a:lnSpc>
                <a:spcPct val="100000"/>
              </a:lnSpc>
            </a:pPr>
            <a:r>
              <a:rPr lang="en-GB" sz="1100" b="0" kern="1200" dirty="0" smtClean="0">
                <a:solidFill>
                  <a:schemeClr val="tx1"/>
                </a:solidFill>
                <a:effectLst/>
                <a:latin typeface="Arial" panose="020B0604020202020204" pitchFamily="34" charset="0"/>
                <a:ea typeface="+mn-ea"/>
                <a:cs typeface="Arial" panose="020B0604020202020204" pitchFamily="34" charset="0"/>
              </a:rPr>
              <a:t>Physical evidence (also called real evidence or material evidence) is any material object that plays some role in the matter that gave rise to the litigation, introduced as evidence in a judicial proceeding (such as a trial) to prove a fact in issue based on the object's physical characteristics</a:t>
            </a:r>
            <a:endParaRPr lang="en-GB" sz="1100" b="0" u="sng" dirty="0" smtClean="0">
              <a:latin typeface="Arial" panose="020B0604020202020204" pitchFamily="34" charset="0"/>
              <a:cs typeface="Arial" panose="020B0604020202020204" pitchFamily="34" charset="0"/>
            </a:endParaRPr>
          </a:p>
          <a:p>
            <a:pPr>
              <a:lnSpc>
                <a:spcPct val="100000"/>
              </a:lnSpc>
            </a:pPr>
            <a:endParaRPr lang="en-GB" sz="1100" b="1" u="sng" dirty="0" smtClean="0">
              <a:latin typeface="Arial" panose="020B0604020202020204" pitchFamily="34" charset="0"/>
              <a:cs typeface="Arial" panose="020B0604020202020204" pitchFamily="34" charset="0"/>
            </a:endParaRPr>
          </a:p>
          <a:p>
            <a:pPr>
              <a:lnSpc>
                <a:spcPct val="100000"/>
              </a:lnSpc>
            </a:pPr>
            <a:r>
              <a:rPr lang="en-GB" sz="1100" b="1" u="sng" dirty="0" smtClean="0">
                <a:latin typeface="Arial" panose="020B0604020202020204" pitchFamily="34" charset="0"/>
                <a:cs typeface="Arial" panose="020B0604020202020204" pitchFamily="34" charset="0"/>
              </a:rPr>
              <a:t>Evidence</a:t>
            </a:r>
            <a:r>
              <a:rPr lang="en-GB" sz="1100" b="1" u="sng" baseline="0" dirty="0" smtClean="0">
                <a:latin typeface="Arial" panose="020B0604020202020204" pitchFamily="34" charset="0"/>
                <a:cs typeface="Arial" panose="020B0604020202020204" pitchFamily="34" charset="0"/>
              </a:rPr>
              <a:t> of Opinion</a:t>
            </a:r>
          </a:p>
          <a:p>
            <a:pPr>
              <a:lnSpc>
                <a:spcPct val="100000"/>
              </a:lnSpc>
            </a:pPr>
            <a:r>
              <a:rPr lang="en-GB" sz="1100" b="0" dirty="0" smtClean="0">
                <a:latin typeface="Arial" panose="020B0604020202020204" pitchFamily="34" charset="0"/>
                <a:cs typeface="Arial" panose="020B0604020202020204" pitchFamily="34" charset="0"/>
              </a:rPr>
              <a:t>Opinion evidence </a:t>
            </a:r>
            <a:r>
              <a:rPr lang="en-GB" sz="1100" dirty="0" smtClean="0">
                <a:latin typeface="Arial" panose="020B0604020202020204" pitchFamily="34" charset="0"/>
                <a:cs typeface="Arial" panose="020B0604020202020204" pitchFamily="34" charset="0"/>
              </a:rPr>
              <a:t>refers to evidence of what the witness thinks, believes, or infers in regard to facts, as distinguished from personal knowledge of the facts themselves. In common law jurisdictions</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the general rule is that a witness is supposed to testify as to what was observed and not to give an opinion on what was observed.</a:t>
            </a:r>
            <a:endParaRPr lang="en-GB" sz="1100" b="1" u="sng" baseline="0" dirty="0" smtClean="0">
              <a:latin typeface="Arial" panose="020B0604020202020204" pitchFamily="34" charset="0"/>
              <a:cs typeface="Arial" panose="020B0604020202020204" pitchFamily="34" charset="0"/>
            </a:endParaRPr>
          </a:p>
          <a:p>
            <a:pPr>
              <a:lnSpc>
                <a:spcPct val="100000"/>
              </a:lnSpc>
            </a:pPr>
            <a:endParaRPr lang="en-GB" sz="1100" b="1" u="sng" baseline="0" dirty="0" smtClean="0">
              <a:latin typeface="Arial" panose="020B0604020202020204" pitchFamily="34" charset="0"/>
              <a:cs typeface="Arial" panose="020B0604020202020204" pitchFamily="34" charset="0"/>
            </a:endParaRPr>
          </a:p>
          <a:p>
            <a:pPr>
              <a:lnSpc>
                <a:spcPct val="100000"/>
              </a:lnSpc>
            </a:pPr>
            <a:r>
              <a:rPr lang="en-GB" sz="1100" b="1" u="sng" baseline="0" dirty="0" smtClean="0">
                <a:latin typeface="Arial" panose="020B0604020202020204" pitchFamily="34" charset="0"/>
                <a:cs typeface="Arial" panose="020B0604020202020204" pitchFamily="34" charset="0"/>
              </a:rPr>
              <a:t>Documentary Evidence</a:t>
            </a:r>
          </a:p>
          <a:p>
            <a:pPr>
              <a:lnSpc>
                <a:spcPct val="100000"/>
              </a:lnSpc>
            </a:pPr>
            <a:r>
              <a:rPr lang="en-GB" sz="1100" b="0" kern="1200" dirty="0" smtClean="0">
                <a:solidFill>
                  <a:schemeClr val="tx1"/>
                </a:solidFill>
                <a:effectLst/>
                <a:latin typeface="Arial" panose="020B0604020202020204" pitchFamily="34" charset="0"/>
                <a:ea typeface="+mn-ea"/>
                <a:cs typeface="Arial" panose="020B0604020202020204" pitchFamily="34" charset="0"/>
              </a:rPr>
              <a:t>Documentary evidence is any evidence that is, or can be, introduced at a trial in the form of documents, as distinguished from oral testimony</a:t>
            </a:r>
            <a:endParaRPr lang="en-GB" sz="1100" b="0" u="sng" baseline="0" dirty="0" smtClean="0">
              <a:latin typeface="Arial" panose="020B0604020202020204" pitchFamily="34" charset="0"/>
              <a:cs typeface="Arial" panose="020B0604020202020204" pitchFamily="34" charset="0"/>
            </a:endParaRPr>
          </a:p>
          <a:p>
            <a:pPr>
              <a:lnSpc>
                <a:spcPct val="100000"/>
              </a:lnSpc>
            </a:pPr>
            <a:endParaRPr lang="en-GB" sz="1100" b="1" u="sng" baseline="0" dirty="0" smtClean="0">
              <a:latin typeface="Arial" panose="020B0604020202020204" pitchFamily="34" charset="0"/>
              <a:cs typeface="Arial" panose="020B0604020202020204" pitchFamily="34" charset="0"/>
            </a:endParaRPr>
          </a:p>
          <a:p>
            <a:pPr>
              <a:lnSpc>
                <a:spcPct val="100000"/>
              </a:lnSpc>
            </a:pPr>
            <a:r>
              <a:rPr lang="en-GB" sz="1100" b="1" u="sng" dirty="0" smtClean="0">
                <a:latin typeface="Arial" panose="020B0604020202020204" pitchFamily="34" charset="0"/>
                <a:cs typeface="Arial" panose="020B0604020202020204" pitchFamily="34" charset="0"/>
              </a:rPr>
              <a:t>Circumstantial Evidence </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Not direct evidence of what is seen, heard </a:t>
            </a:r>
            <a:r>
              <a:rPr lang="en-GB" sz="1100" dirty="0" err="1" smtClean="0">
                <a:latin typeface="Arial" panose="020B0604020202020204" pitchFamily="34" charset="0"/>
                <a:cs typeface="Arial" panose="020B0604020202020204" pitchFamily="34" charset="0"/>
              </a:rPr>
              <a:t>etc</a:t>
            </a:r>
            <a:r>
              <a:rPr lang="en-GB" sz="1100" dirty="0" smtClean="0">
                <a:latin typeface="Arial" panose="020B0604020202020204" pitchFamily="34" charset="0"/>
                <a:cs typeface="Arial" panose="020B0604020202020204" pitchFamily="34" charset="0"/>
              </a:rPr>
              <a:t> about the</a:t>
            </a:r>
            <a:r>
              <a:rPr lang="en-GB" sz="1100" baseline="0" dirty="0" smtClean="0">
                <a:latin typeface="Arial" panose="020B0604020202020204" pitchFamily="34" charset="0"/>
                <a:cs typeface="Arial" panose="020B0604020202020204" pitchFamily="34" charset="0"/>
              </a:rPr>
              <a:t> offence.</a:t>
            </a:r>
          </a:p>
          <a:p>
            <a:pPr>
              <a:lnSpc>
                <a:spcPct val="100000"/>
              </a:lnSpc>
            </a:pPr>
            <a:endParaRPr lang="en-GB" sz="1100" baseline="0" dirty="0" smtClean="0">
              <a:latin typeface="Arial" panose="020B0604020202020204" pitchFamily="34" charset="0"/>
              <a:cs typeface="Arial" panose="020B0604020202020204" pitchFamily="34" charset="0"/>
            </a:endParaRPr>
          </a:p>
          <a:p>
            <a:pPr>
              <a:lnSpc>
                <a:spcPct val="100000"/>
              </a:lnSpc>
            </a:pPr>
            <a:r>
              <a:rPr lang="en-GB" sz="1100" baseline="0" dirty="0" smtClean="0">
                <a:latin typeface="Arial" panose="020B0604020202020204" pitchFamily="34" charset="0"/>
                <a:cs typeface="Arial" panose="020B0604020202020204" pitchFamily="34" charset="0"/>
              </a:rPr>
              <a:t>It implies that something occurred but cannot directly prove it, a sequence of facts and circumstances that suggest the person is guilty or not.</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0" dirty="0" smtClean="0">
                <a:latin typeface="Arial" panose="020B0604020202020204" pitchFamily="34" charset="0"/>
                <a:cs typeface="Arial" panose="020B0604020202020204" pitchFamily="34" charset="0"/>
              </a:rPr>
              <a:t>Circumstantial evidence, </a:t>
            </a:r>
            <a:r>
              <a:rPr lang="en-GB" sz="1100" dirty="0" smtClean="0">
                <a:latin typeface="Arial" panose="020B0604020202020204" pitchFamily="34" charset="0"/>
                <a:cs typeface="Arial" panose="020B0604020202020204" pitchFamily="34" charset="0"/>
              </a:rPr>
              <a:t>in law, evidence</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not drawn from direct observation of a fact in issue. If a witness testifies that he saw a defendant fire a bullet into the body of a person who then died, this is direct testimony of material facts in murder, and the only question is whether the witness is telling the truth. If, however, the witness is able to testify only that he heard the shot and that he arrived on the scene seconds later to see the accused standing over the corpse with a smoking pistol in his hand, the evidence is circumstantial; the accused may have been shooting at the escaping killer or merely have been a bystander who picked up the weapon after the killer had dropped it.</a:t>
            </a:r>
            <a:endParaRPr lang="en-GB" sz="1100" b="1" u="sng"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11705819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smtClean="0">
                <a:latin typeface="Arial" panose="020B0604020202020204" pitchFamily="34" charset="0"/>
                <a:cs typeface="Arial" panose="020B0604020202020204" pitchFamily="34" charset="0"/>
              </a:rPr>
              <a:t>Maximum : 7 years imprisonment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26603272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smtClean="0">
                <a:latin typeface="Arial" panose="020B0604020202020204" pitchFamily="34" charset="0"/>
                <a:cs typeface="Arial" panose="020B0604020202020204" pitchFamily="34" charset="0"/>
              </a:rPr>
              <a:t>Maximum: 2 years imprisonment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13474177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smtClean="0">
                <a:latin typeface="Arial" panose="020B0604020202020204" pitchFamily="34" charset="0"/>
                <a:cs typeface="Arial" panose="020B0604020202020204" pitchFamily="34" charset="0"/>
              </a:rPr>
              <a:t>If you wish to refer to your EPNB (or printout), you must ask permission of the court. Be prepared to be asked when the notes were made and if you made them together with other officers.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27624288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solidFill>
                  <a:srgbClr val="0000FF"/>
                </a:solidFill>
                <a:latin typeface="Arial" panose="020B0604020202020204" pitchFamily="34" charset="0"/>
              </a:rPr>
              <a:t>Justice Outcomes </a:t>
            </a:r>
            <a:r>
              <a:rPr lang="en-GB" altLang="en-US" sz="1100" dirty="0" smtClean="0">
                <a:latin typeface="Arial" panose="020B0604020202020204" pitchFamily="34" charset="0"/>
              </a:rPr>
              <a:t>is the term given to cover the range of disciplinary options that are available to the Criminal Justice System (CJS). </a:t>
            </a:r>
          </a:p>
          <a:p>
            <a:endParaRPr lang="en-GB" altLang="en-US" sz="1100" dirty="0" smtClean="0">
              <a:latin typeface="Arial" panose="020B0604020202020204" pitchFamily="34" charset="0"/>
            </a:endParaRPr>
          </a:p>
          <a:p>
            <a:pPr eaLnBrk="1" hangingPunct="1">
              <a:spcBef>
                <a:spcPct val="50000"/>
              </a:spcBef>
            </a:pPr>
            <a:r>
              <a:rPr lang="en-GB" altLang="en-US" sz="1100" b="1" dirty="0" smtClean="0">
                <a:solidFill>
                  <a:srgbClr val="0000FF"/>
                </a:solidFill>
                <a:latin typeface="Arial" panose="020B0604020202020204" pitchFamily="34" charset="0"/>
              </a:rPr>
              <a:t>The Formal Justice System</a:t>
            </a:r>
          </a:p>
          <a:p>
            <a:pPr eaLnBrk="1" hangingPunct="1">
              <a:spcBef>
                <a:spcPct val="50000"/>
              </a:spcBef>
            </a:pPr>
            <a:r>
              <a:rPr lang="en-GB" altLang="en-US" sz="1100" dirty="0" smtClean="0">
                <a:latin typeface="Arial" panose="020B0604020202020204" pitchFamily="34" charset="0"/>
              </a:rPr>
              <a:t>An accused person is charged, attends the relevant court and is either acquitted or sentenced accordingly. There is a range of sentencing options available to the various courts including orders, attendance requirements, fines, discharges and custodial sentences</a:t>
            </a:r>
          </a:p>
          <a:p>
            <a:pPr eaLnBrk="1" hangingPunct="1">
              <a:spcBef>
                <a:spcPct val="50000"/>
              </a:spcBef>
            </a:pPr>
            <a:endParaRPr lang="en-GB" altLang="en-US" sz="1100" dirty="0" smtClean="0">
              <a:latin typeface="Arial" panose="020B0604020202020204" pitchFamily="34" charset="0"/>
            </a:endParaRPr>
          </a:p>
          <a:p>
            <a:pPr eaLnBrk="1" hangingPunct="1">
              <a:spcBef>
                <a:spcPct val="50000"/>
              </a:spcBef>
            </a:pPr>
            <a:r>
              <a:rPr lang="en-GB" altLang="en-US" sz="1100" b="1" dirty="0" smtClean="0">
                <a:solidFill>
                  <a:srgbClr val="0000FF"/>
                </a:solidFill>
                <a:latin typeface="Arial" panose="020B0604020202020204" pitchFamily="34" charset="0"/>
              </a:rPr>
              <a:t>Out-of-Court Disposals</a:t>
            </a:r>
            <a:endParaRPr lang="en-GB" altLang="en-US" sz="1100" dirty="0" smtClean="0">
              <a:solidFill>
                <a:srgbClr val="0000FF"/>
              </a:solidFill>
              <a:latin typeface="Arial" panose="020B0604020202020204" pitchFamily="34" charset="0"/>
            </a:endParaRPr>
          </a:p>
          <a:p>
            <a:pPr eaLnBrk="1" hangingPunct="1">
              <a:spcBef>
                <a:spcPct val="50000"/>
              </a:spcBef>
            </a:pPr>
            <a:r>
              <a:rPr lang="en-GB" altLang="en-US" sz="1100" dirty="0" smtClean="0">
                <a:latin typeface="Arial" panose="020B0604020202020204" pitchFamily="34" charset="0"/>
              </a:rPr>
              <a:t>These are a range of disposals designed to provide an alternative outcome to the formal justice system which are available to help the police (and certain accredited individuals) deal with offenders and secure an effective justice outcome.</a:t>
            </a:r>
          </a:p>
          <a:p>
            <a:pPr eaLnBrk="1" hangingPunct="1">
              <a:spcBef>
                <a:spcPct val="50000"/>
              </a:spcBef>
            </a:pPr>
            <a:r>
              <a:rPr lang="en-GB" altLang="en-US" sz="1100" dirty="0" smtClean="0">
                <a:latin typeface="Arial" panose="020B0604020202020204" pitchFamily="34" charset="0"/>
              </a:rPr>
              <a:t>It is necessary to record out-of-court disposal outcomes on local force systems and/or PNC. This ensures compliance with the National Crime Recording Standards (NCRS), requiring any crime to be recorded regardless of the method of disposal. It is also important to ensure the rationale for choosing the disposal is recorded so that data is available and retained.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41688247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b="1" dirty="0" smtClean="0">
                <a:solidFill>
                  <a:srgbClr val="0000FF"/>
                </a:solidFill>
                <a:latin typeface="Arial" panose="020B0604020202020204" pitchFamily="34" charset="0"/>
                <a:cs typeface="Arial" panose="020B0604020202020204" pitchFamily="34" charset="0"/>
              </a:rPr>
              <a:t>Community Orders: Adults </a:t>
            </a:r>
            <a:r>
              <a:rPr lang="en-GB" altLang="en-US" sz="1100" dirty="0" smtClean="0">
                <a:solidFill>
                  <a:srgbClr val="002060"/>
                </a:solidFill>
                <a:latin typeface="Arial" panose="020B0604020202020204" pitchFamily="34" charset="0"/>
                <a:cs typeface="Arial" panose="020B0604020202020204" pitchFamily="34" charset="0"/>
              </a:rPr>
              <a:t>- w</a:t>
            </a:r>
            <a:r>
              <a:rPr lang="en-GB" altLang="en-US" sz="1100" dirty="0" smtClean="0">
                <a:latin typeface="Arial" panose="020B0604020202020204" pitchFamily="34" charset="0"/>
                <a:cs typeface="Arial" panose="020B0604020202020204" pitchFamily="34" charset="0"/>
              </a:rPr>
              <a:t>here a person aged 18 or over is convicted of an offence, the court that convicts them may make an order (referred to as a “community order”) imposing requirements on them – examples could include unpaid work, curfews, drug rehabilitation, mental health treatment etc. </a:t>
            </a:r>
          </a:p>
          <a:p>
            <a:pPr>
              <a:lnSpc>
                <a:spcPct val="100000"/>
              </a:lnSpc>
            </a:pPr>
            <a:endParaRPr lang="en-GB" altLang="en-US" sz="1100" b="1" dirty="0" smtClean="0">
              <a:solidFill>
                <a:srgbClr val="0000FF"/>
              </a:solidFill>
              <a:latin typeface="Arial" panose="020B0604020202020204" pitchFamily="34" charset="0"/>
              <a:cs typeface="Arial" panose="020B0604020202020204" pitchFamily="34" charset="0"/>
            </a:endParaRPr>
          </a:p>
          <a:p>
            <a:pPr>
              <a:lnSpc>
                <a:spcPct val="100000"/>
              </a:lnSpc>
            </a:pPr>
            <a:r>
              <a:rPr lang="en-GB" altLang="en-US" sz="1100" b="1" dirty="0" smtClean="0">
                <a:solidFill>
                  <a:srgbClr val="0000FF"/>
                </a:solidFill>
                <a:latin typeface="Arial" panose="020B0604020202020204" pitchFamily="34" charset="0"/>
                <a:cs typeface="Arial" panose="020B0604020202020204" pitchFamily="34" charset="0"/>
              </a:rPr>
              <a:t>Youth Rehabilitation Order (YRO)</a:t>
            </a:r>
            <a:r>
              <a:rPr lang="en-GB" altLang="en-US" sz="1100" b="1" dirty="0" smtClean="0">
                <a:latin typeface="Arial" panose="020B0604020202020204" pitchFamily="34" charset="0"/>
                <a:cs typeface="Arial" panose="020B0604020202020204" pitchFamily="34" charset="0"/>
              </a:rPr>
              <a:t> </a:t>
            </a:r>
            <a:r>
              <a:rPr lang="en-GB" altLang="en-US" sz="1100" dirty="0" smtClean="0">
                <a:latin typeface="Arial" panose="020B0604020202020204" pitchFamily="34" charset="0"/>
                <a:cs typeface="Arial" panose="020B0604020202020204" pitchFamily="34" charset="0"/>
              </a:rPr>
              <a:t>- in addition to the ‘menu’ of options available for adults, young people can also be required to participate in the activities by way of disposal such as local authority residence, education, intensive fostering etc.  </a:t>
            </a:r>
          </a:p>
          <a:p>
            <a:pPr>
              <a:lnSpc>
                <a:spcPct val="100000"/>
              </a:lnSpc>
            </a:pPr>
            <a:endParaRPr lang="en-GB" altLang="en-US" sz="1100" b="1" dirty="0" smtClean="0">
              <a:solidFill>
                <a:srgbClr val="0000FF"/>
              </a:solidFill>
              <a:latin typeface="Arial" panose="020B0604020202020204" pitchFamily="34" charset="0"/>
              <a:cs typeface="Arial" panose="020B0604020202020204" pitchFamily="34" charset="0"/>
            </a:endParaRPr>
          </a:p>
          <a:p>
            <a:pPr>
              <a:lnSpc>
                <a:spcPct val="100000"/>
              </a:lnSpc>
            </a:pPr>
            <a:r>
              <a:rPr lang="en-GB" altLang="en-US" sz="1100" b="1" dirty="0" smtClean="0">
                <a:solidFill>
                  <a:srgbClr val="0000FF"/>
                </a:solidFill>
                <a:latin typeface="Arial" panose="020B0604020202020204" pitchFamily="34" charset="0"/>
                <a:cs typeface="Arial" panose="020B0604020202020204" pitchFamily="34" charset="0"/>
              </a:rPr>
              <a:t>Fines </a:t>
            </a:r>
            <a:r>
              <a:rPr lang="en-GB" altLang="en-US" sz="1100" dirty="0" smtClean="0">
                <a:latin typeface="Arial" panose="020B0604020202020204" pitchFamily="34" charset="0"/>
                <a:cs typeface="Arial" panose="020B0604020202020204" pitchFamily="34" charset="0"/>
              </a:rPr>
              <a:t>- For any offence other than one for which the sentence is fixed by law, the court may impose fines. The level of the fine set should reflect the seriousness of the offence and the financial circumstances of the offender.   </a:t>
            </a:r>
          </a:p>
          <a:p>
            <a:pPr>
              <a:lnSpc>
                <a:spcPct val="100000"/>
              </a:lnSpc>
            </a:pPr>
            <a:endParaRPr lang="en-GB" altLang="en-US" sz="1100" b="1" dirty="0" smtClean="0">
              <a:solidFill>
                <a:srgbClr val="0000FF"/>
              </a:solidFill>
              <a:latin typeface="Arial" panose="020B0604020202020204" pitchFamily="34" charset="0"/>
              <a:cs typeface="Arial" panose="020B0604020202020204" pitchFamily="34" charset="0"/>
            </a:endParaRPr>
          </a:p>
          <a:p>
            <a:pPr>
              <a:lnSpc>
                <a:spcPct val="100000"/>
              </a:lnSpc>
            </a:pPr>
            <a:r>
              <a:rPr lang="en-GB" altLang="en-US" sz="1100" b="1" dirty="0" smtClean="0">
                <a:solidFill>
                  <a:srgbClr val="0000FF"/>
                </a:solidFill>
                <a:latin typeface="Arial" panose="020B0604020202020204" pitchFamily="34" charset="0"/>
                <a:cs typeface="Arial" panose="020B0604020202020204" pitchFamily="34" charset="0"/>
              </a:rPr>
              <a:t>Forfeiture of Property</a:t>
            </a:r>
            <a:r>
              <a:rPr lang="en-GB" altLang="en-US" sz="1100" b="1" dirty="0" smtClean="0">
                <a:solidFill>
                  <a:srgbClr val="002060"/>
                </a:solidFill>
                <a:latin typeface="Arial" panose="020B0604020202020204" pitchFamily="34" charset="0"/>
                <a:cs typeface="Arial" panose="020B0604020202020204" pitchFamily="34" charset="0"/>
              </a:rPr>
              <a:t> </a:t>
            </a:r>
            <a:r>
              <a:rPr lang="en-GB" altLang="en-US" sz="1100" dirty="0" smtClean="0">
                <a:solidFill>
                  <a:srgbClr val="002060"/>
                </a:solidFill>
                <a:latin typeface="Arial" panose="020B0604020202020204" pitchFamily="34" charset="0"/>
                <a:cs typeface="Arial" panose="020B0604020202020204" pitchFamily="34" charset="0"/>
              </a:rPr>
              <a:t>- u</a:t>
            </a:r>
            <a:r>
              <a:rPr lang="en-GB" altLang="en-US" sz="1100" dirty="0" smtClean="0">
                <a:latin typeface="Arial" panose="020B0604020202020204" pitchFamily="34" charset="0"/>
                <a:cs typeface="Arial" panose="020B0604020202020204" pitchFamily="34" charset="0"/>
              </a:rPr>
              <a:t>nder the power given by Section 143 of the Powers of Criminal Courts (Sentencing) Act 2000, courts can order a convicted person to forfeit property used for the purposes of crime.   </a:t>
            </a:r>
          </a:p>
          <a:p>
            <a:pPr>
              <a:lnSpc>
                <a:spcPct val="100000"/>
              </a:lnSpc>
            </a:pPr>
            <a:endParaRPr lang="en-GB" altLang="en-US" sz="1100" b="1" dirty="0" smtClean="0">
              <a:solidFill>
                <a:srgbClr val="0000FF"/>
              </a:solidFill>
              <a:latin typeface="Arial" panose="020B0604020202020204" pitchFamily="34" charset="0"/>
              <a:cs typeface="Arial" panose="020B0604020202020204" pitchFamily="34" charset="0"/>
            </a:endParaRPr>
          </a:p>
          <a:p>
            <a:pPr>
              <a:lnSpc>
                <a:spcPct val="100000"/>
              </a:lnSpc>
            </a:pPr>
            <a:r>
              <a:rPr lang="en-GB" altLang="en-US" sz="1100" b="1" dirty="0" smtClean="0">
                <a:solidFill>
                  <a:srgbClr val="0000FF"/>
                </a:solidFill>
                <a:latin typeface="Arial" panose="020B0604020202020204" pitchFamily="34" charset="0"/>
                <a:cs typeface="Arial" panose="020B0604020202020204" pitchFamily="34" charset="0"/>
              </a:rPr>
              <a:t>Proceeds of Crime Act 2002 </a:t>
            </a:r>
            <a:r>
              <a:rPr lang="en-GB" altLang="en-US" sz="1100" b="1" dirty="0" smtClean="0">
                <a:solidFill>
                  <a:srgbClr val="002060"/>
                </a:solidFill>
                <a:latin typeface="Arial" panose="020B0604020202020204" pitchFamily="34" charset="0"/>
                <a:cs typeface="Arial" panose="020B0604020202020204" pitchFamily="34" charset="0"/>
              </a:rPr>
              <a:t>- </a:t>
            </a:r>
            <a:r>
              <a:rPr lang="en-GB" altLang="en-US" sz="1100" dirty="0" smtClean="0">
                <a:latin typeface="Arial" panose="020B0604020202020204" pitchFamily="34" charset="0"/>
                <a:cs typeface="Arial" panose="020B0604020202020204" pitchFamily="34" charset="0"/>
              </a:rPr>
              <a:t>The Proceeds of Crime Act 2002 (POCA) exists to allow proceeds of crime to be taken from offenders and there are investigatory powers which can be exercised by constables (and in some cases by others). Consequently, when investigating crime consideration needs to be given as to whether the evidence suggests someone has profited from their crime. </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Custodial &amp; Suspended Sentences</a:t>
            </a:r>
          </a:p>
          <a:p>
            <a:pPr>
              <a:lnSpc>
                <a:spcPct val="100000"/>
              </a:lnSpc>
            </a:pPr>
            <a:r>
              <a:rPr lang="en-GB" sz="1100" b="0" i="0" kern="1200" dirty="0" smtClean="0">
                <a:solidFill>
                  <a:schemeClr val="tx1"/>
                </a:solidFill>
                <a:effectLst/>
                <a:latin typeface="Arial" panose="020B0604020202020204" pitchFamily="34" charset="0"/>
                <a:ea typeface="+mn-ea"/>
                <a:cs typeface="Arial" panose="020B0604020202020204" pitchFamily="34" charset="0"/>
              </a:rPr>
              <a:t>Custodial sentences. - </a:t>
            </a:r>
            <a:r>
              <a:rPr lang="en-GB" sz="1100" b="0" kern="1200" dirty="0" smtClean="0">
                <a:solidFill>
                  <a:schemeClr val="tx1"/>
                </a:solidFill>
                <a:effectLst/>
                <a:latin typeface="Arial" panose="020B0604020202020204" pitchFamily="34" charset="0"/>
                <a:ea typeface="+mn-ea"/>
                <a:cs typeface="Arial" panose="020B0604020202020204" pitchFamily="34" charset="0"/>
              </a:rPr>
              <a:t>Prison is only used for the most serious offences and offenders. As well as guideline decisions on the length of </a:t>
            </a:r>
            <a:r>
              <a:rPr lang="en-GB" sz="1100" b="0" i="1" kern="1200" dirty="0" smtClean="0">
                <a:solidFill>
                  <a:schemeClr val="tx1"/>
                </a:solidFill>
                <a:effectLst/>
                <a:latin typeface="Arial" panose="020B0604020202020204" pitchFamily="34" charset="0"/>
                <a:ea typeface="+mn-ea"/>
                <a:cs typeface="Arial" panose="020B0604020202020204" pitchFamily="34" charset="0"/>
              </a:rPr>
              <a:t>sentence</a:t>
            </a:r>
            <a:r>
              <a:rPr lang="en-GB" sz="1100" b="0" kern="1200" dirty="0" smtClean="0">
                <a:solidFill>
                  <a:schemeClr val="tx1"/>
                </a:solidFill>
                <a:effectLst/>
                <a:latin typeface="Arial" panose="020B0604020202020204" pitchFamily="34" charset="0"/>
                <a:ea typeface="+mn-ea"/>
                <a:cs typeface="Arial" panose="020B0604020202020204" pitchFamily="34" charset="0"/>
              </a:rPr>
              <a:t> laid down by the Court of Appeal, all offences where prison is the </a:t>
            </a:r>
            <a:r>
              <a:rPr lang="en-GB" sz="1100" b="0" i="1" kern="1200" dirty="0" smtClean="0">
                <a:solidFill>
                  <a:schemeClr val="tx1"/>
                </a:solidFill>
                <a:effectLst/>
                <a:latin typeface="Arial" panose="020B0604020202020204" pitchFamily="34" charset="0"/>
                <a:ea typeface="+mn-ea"/>
                <a:cs typeface="Arial" panose="020B0604020202020204" pitchFamily="34" charset="0"/>
              </a:rPr>
              <a:t>punishment</a:t>
            </a:r>
            <a:r>
              <a:rPr lang="en-GB" sz="1100" b="0" kern="1200" dirty="0" smtClean="0">
                <a:solidFill>
                  <a:schemeClr val="tx1"/>
                </a:solidFill>
                <a:effectLst/>
                <a:latin typeface="Arial" panose="020B0604020202020204" pitchFamily="34" charset="0"/>
                <a:ea typeface="+mn-ea"/>
                <a:cs typeface="Arial" panose="020B0604020202020204" pitchFamily="34" charset="0"/>
              </a:rPr>
              <a:t> have a maximum term laid down by Parliament.</a:t>
            </a:r>
            <a:endParaRPr lang="en-GB" sz="1100" dirty="0" smtClean="0">
              <a:latin typeface="Arial" panose="020B0604020202020204" pitchFamily="34" charset="0"/>
              <a:cs typeface="Arial" panose="020B0604020202020204" pitchFamily="34" charset="0"/>
            </a:endParaRPr>
          </a:p>
          <a:p>
            <a:pPr>
              <a:lnSpc>
                <a:spcPct val="100000"/>
              </a:lnSpc>
            </a:pPr>
            <a:r>
              <a:rPr lang="en-GB" sz="1100" b="0" kern="1200" dirty="0" smtClean="0">
                <a:solidFill>
                  <a:schemeClr val="tx1"/>
                </a:solidFill>
                <a:effectLst/>
                <a:latin typeface="Arial" panose="020B0604020202020204" pitchFamily="34" charset="0"/>
                <a:ea typeface="+mn-ea"/>
                <a:cs typeface="Arial" panose="020B0604020202020204" pitchFamily="34" charset="0"/>
              </a:rPr>
              <a:t>Suspended prison sentences</a:t>
            </a:r>
            <a:r>
              <a:rPr lang="en-GB" sz="1100" b="0" kern="1200" baseline="0" dirty="0" smtClean="0">
                <a:solidFill>
                  <a:schemeClr val="tx1"/>
                </a:solidFill>
                <a:effectLst/>
                <a:latin typeface="Arial" panose="020B0604020202020204" pitchFamily="34" charset="0"/>
                <a:ea typeface="+mn-ea"/>
                <a:cs typeface="Arial" panose="020B0604020202020204" pitchFamily="34" charset="0"/>
              </a:rPr>
              <a:t> - </a:t>
            </a:r>
            <a:r>
              <a:rPr lang="en-GB" sz="1100" b="0" kern="1200" dirty="0" smtClean="0">
                <a:solidFill>
                  <a:schemeClr val="tx1"/>
                </a:solidFill>
                <a:effectLst/>
                <a:latin typeface="Arial" panose="020B0604020202020204" pitchFamily="34" charset="0"/>
                <a:ea typeface="+mn-ea"/>
                <a:cs typeface="Arial" panose="020B0604020202020204" pitchFamily="34" charset="0"/>
              </a:rPr>
              <a:t>A 'suspended' prison sentence is carried out in the community. The person has to meet certain conditions - </a:t>
            </a:r>
            <a:r>
              <a:rPr lang="en-GB" sz="1100" b="0" kern="1200" dirty="0" err="1" smtClean="0">
                <a:solidFill>
                  <a:schemeClr val="tx1"/>
                </a:solidFill>
                <a:effectLst/>
                <a:latin typeface="Arial" panose="020B0604020202020204" pitchFamily="34" charset="0"/>
                <a:ea typeface="+mn-ea"/>
                <a:cs typeface="Arial" panose="020B0604020202020204" pitchFamily="34" charset="0"/>
              </a:rPr>
              <a:t>eg</a:t>
            </a:r>
            <a:r>
              <a:rPr lang="en-GB" sz="1100" b="0" kern="1200" dirty="0" smtClean="0">
                <a:solidFill>
                  <a:schemeClr val="tx1"/>
                </a:solidFill>
                <a:effectLst/>
                <a:latin typeface="Arial" panose="020B0604020202020204" pitchFamily="34" charset="0"/>
                <a:ea typeface="+mn-ea"/>
                <a:cs typeface="Arial" panose="020B0604020202020204" pitchFamily="34" charset="0"/>
              </a:rPr>
              <a:t>: having to stay away from a certain place or person</a:t>
            </a:r>
            <a:endParaRPr lang="en-GB" sz="1100" b="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1" dirty="0" smtClean="0">
                <a:effectLst/>
                <a:latin typeface="Arial" panose="020B0604020202020204" pitchFamily="34" charset="0"/>
                <a:cs typeface="Arial" panose="020B0604020202020204" pitchFamily="34" charset="0"/>
              </a:rPr>
              <a:t>Sentencing guidelines </a:t>
            </a:r>
          </a:p>
          <a:p>
            <a:pPr marL="171450" indent="-171450">
              <a:lnSpc>
                <a:spcPct val="100000"/>
              </a:lnSpc>
              <a:buFont typeface="Arial" panose="020B0604020202020204" pitchFamily="34" charset="0"/>
              <a:buChar char="•"/>
            </a:pPr>
            <a:r>
              <a:rPr lang="en-GB" sz="1100" b="0" dirty="0" smtClean="0">
                <a:effectLst/>
                <a:latin typeface="Arial" panose="020B0604020202020204" pitchFamily="34" charset="0"/>
                <a:cs typeface="Arial" panose="020B0604020202020204" pitchFamily="34" charset="0"/>
              </a:rPr>
              <a:t>Help judges and magistrates decide the appropriate sentence for a criminal offence.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dirty="0" smtClean="0">
                <a:effectLst/>
                <a:latin typeface="Arial" panose="020B0604020202020204" pitchFamily="34" charset="0"/>
                <a:cs typeface="Arial" panose="020B0604020202020204" pitchFamily="34" charset="0"/>
              </a:rPr>
              <a:t>Criminal offences in England and Wales are very broadly defined and can have different levels of seriousness. Guidelines help to ensure that courts across England and Wales are consistent in their approach to sentencing.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dirty="0" smtClean="0">
                <a:effectLst/>
                <a:latin typeface="Arial" panose="020B0604020202020204" pitchFamily="34" charset="0"/>
                <a:cs typeface="Arial" panose="020B0604020202020204" pitchFamily="34" charset="0"/>
              </a:rPr>
              <a:t>Sentencing guidelines are available for most of the significant offences sentenced in the magistrates’ court and for a wide range of offences in the Crown Court. There is also guidance on general sentencing issues and principles. These guidelines are not specific to individual offences.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dirty="0" smtClean="0">
                <a:effectLst/>
                <a:latin typeface="Arial" panose="020B0604020202020204" pitchFamily="34" charset="0"/>
                <a:cs typeface="Arial" panose="020B0604020202020204" pitchFamily="34" charset="0"/>
              </a:rPr>
              <a:t>Where no guideline exists, judges refer to court of appeal judgments to examine how sentences have been reached for similar cases in the past. Each new guideline is consulted on as part of its development and you can get involved by responding to </a:t>
            </a:r>
            <a:r>
              <a:rPr lang="en-GB" sz="1100" b="0" dirty="0" smtClean="0">
                <a:effectLst/>
                <a:latin typeface="Arial" panose="020B0604020202020204" pitchFamily="34" charset="0"/>
                <a:cs typeface="Arial" panose="020B0604020202020204" pitchFamily="34" charset="0"/>
              </a:rPr>
              <a:t>consultations</a:t>
            </a:r>
          </a:p>
          <a:p>
            <a:pPr>
              <a:lnSpc>
                <a:spcPct val="100000"/>
              </a:lnSpc>
            </a:pPr>
            <a:endParaRPr lang="en-GB" sz="1100" dirty="0" smtClean="0">
              <a:effectLst/>
              <a:latin typeface="Arial" panose="020B0604020202020204" pitchFamily="34" charset="0"/>
              <a:cs typeface="Arial" panose="020B0604020202020204" pitchFamily="34" charset="0"/>
            </a:endParaRPr>
          </a:p>
          <a:p>
            <a:pPr>
              <a:lnSpc>
                <a:spcPct val="100000"/>
              </a:lnSpc>
            </a:pPr>
            <a:r>
              <a:rPr lang="en-GB" sz="1100" b="1" dirty="0" smtClean="0">
                <a:effectLst/>
                <a:latin typeface="Arial" panose="020B0604020202020204" pitchFamily="34" charset="0"/>
                <a:cs typeface="Arial" panose="020B0604020202020204" pitchFamily="34" charset="0"/>
              </a:rPr>
              <a:t>What guidelines do</a:t>
            </a:r>
          </a:p>
          <a:p>
            <a:pPr>
              <a:lnSpc>
                <a:spcPct val="100000"/>
              </a:lnSpc>
            </a:pPr>
            <a:r>
              <a:rPr lang="en-GB" sz="1100" dirty="0" smtClean="0">
                <a:effectLst/>
                <a:latin typeface="Arial" panose="020B0604020202020204" pitchFamily="34" charset="0"/>
                <a:cs typeface="Arial" panose="020B0604020202020204" pitchFamily="34" charset="0"/>
              </a:rPr>
              <a:t>Guidelines provide guidance on factors the court should take into account that may affect the sentence given. They set out different levels of sentence based on the harm caused to the victim and how blameworthy the offender is. Offences happen in many different ways with many different results. For example, assault offences can range from an argument where someone pushes someone else causing no injury, up to a carefully-planned gang attack that causes life-changing injuries. It is therefore necessary to have a range of sentences that appropriately reflect the seriousness of each individual offence.</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31776973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b="1" dirty="0" smtClean="0">
                <a:solidFill>
                  <a:srgbClr val="0000FF"/>
                </a:solidFill>
                <a:latin typeface="Arial" panose="020B0604020202020204" pitchFamily="34" charset="0"/>
                <a:cs typeface="Arial" panose="020B0604020202020204" pitchFamily="34" charset="0"/>
              </a:rPr>
              <a:t>Neighbourhood Justice</a:t>
            </a:r>
          </a:p>
          <a:p>
            <a:pPr>
              <a:defRPr/>
            </a:pPr>
            <a:r>
              <a:rPr lang="en-GB" sz="1100" dirty="0" smtClean="0">
                <a:latin typeface="Arial" panose="020B0604020202020204" pitchFamily="34" charset="0"/>
                <a:cs typeface="Arial" panose="020B0604020202020204" pitchFamily="34" charset="0"/>
              </a:rPr>
              <a:t>Out-of-court disposals are grouped together as ‘neighbourhood justice’ - this enables the police to quickly and proportionately deal with low-level, often first-time offending which could more appropriately be resolved without a prosecution at court.   </a:t>
            </a:r>
          </a:p>
          <a:p>
            <a:pPr>
              <a:defRPr/>
            </a:pPr>
            <a:r>
              <a:rPr lang="en-GB" sz="1100" dirty="0" smtClean="0">
                <a:latin typeface="Arial" panose="020B0604020202020204" pitchFamily="34" charset="0"/>
                <a:cs typeface="Arial" panose="020B0604020202020204" pitchFamily="34" charset="0"/>
              </a:rPr>
              <a:t>The police have a duty to consider whether Neighbourhood Justice would better serve the public interest when deciding whether to prosecute an offender. Any decision made must be appropriate and proportional to the offence and the offender.</a:t>
            </a:r>
          </a:p>
          <a:p>
            <a:pPr>
              <a:defRPr/>
            </a:pPr>
            <a:endParaRPr lang="en-GB" altLang="en-US" sz="1100" b="1" dirty="0" smtClean="0">
              <a:latin typeface="Arial" panose="020B0604020202020204" pitchFamily="34" charset="0"/>
              <a:cs typeface="Arial" panose="020B0604020202020204" pitchFamily="34" charset="0"/>
            </a:endParaRPr>
          </a:p>
          <a:p>
            <a:pPr>
              <a:defRPr/>
            </a:pPr>
            <a:r>
              <a:rPr lang="en-GB" altLang="en-US" sz="1100" b="1" dirty="0" smtClean="0">
                <a:solidFill>
                  <a:srgbClr val="0000FF"/>
                </a:solidFill>
                <a:latin typeface="Arial" panose="020B0604020202020204" pitchFamily="34" charset="0"/>
                <a:cs typeface="Arial" panose="020B0604020202020204" pitchFamily="34" charset="0"/>
              </a:rPr>
              <a:t>Restorative Justice</a:t>
            </a:r>
          </a:p>
          <a:p>
            <a:pPr>
              <a:defRPr/>
            </a:pPr>
            <a:r>
              <a:rPr lang="en-GB" sz="1100" dirty="0" smtClean="0">
                <a:latin typeface="Arial" panose="020B0604020202020204" pitchFamily="34" charset="0"/>
                <a:cs typeface="Arial" panose="020B0604020202020204" pitchFamily="34" charset="0"/>
              </a:rPr>
              <a:t>Restorative justice is a means of resolving conflicts without resorting to the criminal courts, and focuses on the victim’s needs rather than on convicting the offender. The intention is to give victims more of a voice and to involve the offender in making amends directly to the victim.</a:t>
            </a:r>
          </a:p>
          <a:p>
            <a:pPr>
              <a:defRPr/>
            </a:pPr>
            <a:r>
              <a:rPr lang="en-GB" sz="1100" dirty="0" smtClean="0">
                <a:latin typeface="Arial" panose="020B0604020202020204" pitchFamily="34" charset="0"/>
                <a:cs typeface="Arial" panose="020B0604020202020204" pitchFamily="34" charset="0"/>
              </a:rPr>
              <a:t>Restorative justice is a technique which can be used out of court and in conjunction with an </a:t>
            </a:r>
            <a:r>
              <a:rPr lang="en-GB" sz="1100" b="1" dirty="0" smtClean="0">
                <a:latin typeface="Arial" panose="020B0604020202020204" pitchFamily="34" charset="0"/>
                <a:cs typeface="Arial" panose="020B0604020202020204" pitchFamily="34" charset="0"/>
              </a:rPr>
              <a:t>Out-of-Court Disposal</a:t>
            </a:r>
            <a:r>
              <a:rPr lang="en-GB" sz="1100" dirty="0" smtClean="0">
                <a:latin typeface="Arial" panose="020B0604020202020204" pitchFamily="34" charset="0"/>
                <a:cs typeface="Arial" panose="020B0604020202020204" pitchFamily="34" charset="0"/>
              </a:rPr>
              <a:t>. It is the process of bringing together those harmed by crime or conflict with those responsible for the harm, to find a positive way forward. It gives victims the chance to: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Tell offenders the real impact of their crime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Get answers to their questions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Get an apology. </a:t>
            </a:r>
          </a:p>
          <a:p>
            <a:pPr>
              <a:defRPr/>
            </a:pPr>
            <a:r>
              <a:rPr lang="en-GB" altLang="en-US" sz="1100" dirty="0" smtClean="0">
                <a:latin typeface="Arial" panose="020B0604020202020204" pitchFamily="34" charset="0"/>
                <a:cs typeface="Arial" panose="020B0604020202020204" pitchFamily="34" charset="0"/>
              </a:rPr>
              <a:t>In the majority of cases, the offences addressed are of a non-criminal nature and relate mainly to ASB and neighbour disputes. The resolution of the situation often involves an apology, unpaid work, repairing public damage, some restrictions and/or financial compensation. </a:t>
            </a:r>
          </a:p>
          <a:p>
            <a:pPr>
              <a:defRPr/>
            </a:pPr>
            <a:endParaRPr lang="en-GB" sz="1100" b="1" dirty="0" smtClean="0">
              <a:latin typeface="Arial" panose="020B0604020202020204" pitchFamily="34" charset="0"/>
              <a:cs typeface="Arial" panose="020B0604020202020204" pitchFamily="34" charset="0"/>
            </a:endParaRPr>
          </a:p>
          <a:p>
            <a:pPr>
              <a:defRPr/>
            </a:pPr>
            <a:r>
              <a:rPr lang="en-GB" sz="1100" b="1" dirty="0" smtClean="0">
                <a:solidFill>
                  <a:srgbClr val="0000FF"/>
                </a:solidFill>
                <a:latin typeface="Arial" panose="020B0604020202020204" pitchFamily="34" charset="0"/>
                <a:cs typeface="Arial" panose="020B0604020202020204" pitchFamily="34" charset="0"/>
              </a:rPr>
              <a:t>Community Resolutions</a:t>
            </a:r>
            <a:endParaRPr lang="en-GB" altLang="en-US" sz="1100" b="1" dirty="0" smtClean="0">
              <a:solidFill>
                <a:srgbClr val="0000FF"/>
              </a:solidFill>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Can include elements of restorative justice, and are used for adults or youths as a non-statutory disposal. They are a proportionate way of dealing with offenders for lower-level crime, such as low-level criminal damage, low-value theft, minor assaults (without injury) and anti-social behaviour. </a:t>
            </a:r>
            <a:endParaRPr lang="en-GB" altLang="en-US"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The Legal Aid, Sentencing and Punishment of Offenders Act 2012 (LASPO) neighbourhood justice outcomes framework presents an overview of neighbourhood justice outcomes. </a:t>
            </a:r>
            <a:endParaRPr lang="en-GB" altLang="en-US" sz="1100" dirty="0" smtClean="0">
              <a:latin typeface="Arial" panose="020B0604020202020204" pitchFamily="34" charset="0"/>
              <a:cs typeface="Arial" panose="020B0604020202020204" pitchFamily="34" charset="0"/>
            </a:endParaRPr>
          </a:p>
          <a:p>
            <a:pPr>
              <a:defRPr/>
            </a:pPr>
            <a:endParaRPr lang="en-GB" sz="1100" b="1" dirty="0" smtClean="0">
              <a:solidFill>
                <a:srgbClr val="0000FF"/>
              </a:solidFill>
              <a:latin typeface="Arial" panose="020B0604020202020204" pitchFamily="34" charset="0"/>
              <a:cs typeface="Arial" panose="020B0604020202020204" pitchFamily="34" charset="0"/>
            </a:endParaRPr>
          </a:p>
          <a:p>
            <a:pPr>
              <a:defRPr/>
            </a:pPr>
            <a:r>
              <a:rPr lang="en-GB" sz="1100" b="1" dirty="0" smtClean="0">
                <a:solidFill>
                  <a:srgbClr val="0000FF"/>
                </a:solidFill>
                <a:latin typeface="Arial" panose="020B0604020202020204" pitchFamily="34" charset="0"/>
                <a:cs typeface="Arial" panose="020B0604020202020204" pitchFamily="34" charset="0"/>
              </a:rPr>
              <a:t>Cannabis Warnings </a:t>
            </a:r>
            <a:r>
              <a:rPr lang="en-GB" sz="1100" b="1" dirty="0" smtClean="0">
                <a:latin typeface="Arial" panose="020B0604020202020204" pitchFamily="34" charset="0"/>
                <a:cs typeface="Arial" panose="020B0604020202020204" pitchFamily="34" charset="0"/>
              </a:rPr>
              <a:t>- </a:t>
            </a:r>
            <a:r>
              <a:rPr lang="en-GB" sz="1100" dirty="0" smtClean="0">
                <a:solidFill>
                  <a:srgbClr val="FF0000"/>
                </a:solidFill>
                <a:latin typeface="Arial" panose="020B0604020202020204" pitchFamily="34" charset="0"/>
                <a:cs typeface="Arial" panose="020B0604020202020204" pitchFamily="34" charset="0"/>
              </a:rPr>
              <a:t>The ACPO Guidance on Cannabis Possession</a:t>
            </a:r>
            <a:r>
              <a:rPr lang="en-GB" sz="1100" b="1" dirty="0" smtClean="0">
                <a:solidFill>
                  <a:srgbClr val="FF0000"/>
                </a:solidFill>
                <a:latin typeface="Arial" panose="020B0604020202020204" pitchFamily="34" charset="0"/>
                <a:cs typeface="Arial" panose="020B0604020202020204" pitchFamily="34" charset="0"/>
              </a:rPr>
              <a:t> </a:t>
            </a:r>
            <a:r>
              <a:rPr lang="en-GB" sz="1100" dirty="0" smtClean="0">
                <a:solidFill>
                  <a:srgbClr val="FF0000"/>
                </a:solidFill>
                <a:latin typeface="Arial" panose="020B0604020202020204" pitchFamily="34" charset="0"/>
                <a:cs typeface="Arial" panose="020B0604020202020204" pitchFamily="34" charset="0"/>
              </a:rPr>
              <a:t>for Personal Use (revised Intervention Framework 28 January 2009) </a:t>
            </a:r>
            <a:r>
              <a:rPr lang="en-GB" sz="1100" dirty="0" smtClean="0">
                <a:latin typeface="Arial" panose="020B0604020202020204" pitchFamily="34" charset="0"/>
                <a:cs typeface="Arial" panose="020B0604020202020204" pitchFamily="34" charset="0"/>
              </a:rPr>
              <a:t>outlines the procedures when the police find a person in possession of a small amount of cannabis. A </a:t>
            </a:r>
            <a:r>
              <a:rPr lang="en-GB" sz="1100" b="0" dirty="0" smtClean="0">
                <a:latin typeface="Arial" panose="020B0604020202020204" pitchFamily="34" charset="0"/>
                <a:cs typeface="Arial" panose="020B0604020202020204" pitchFamily="34" charset="0"/>
              </a:rPr>
              <a:t>Cannabis Warning </a:t>
            </a:r>
            <a:r>
              <a:rPr lang="en-GB" sz="1100" dirty="0" smtClean="0">
                <a:latin typeface="Arial" panose="020B0604020202020204" pitchFamily="34" charset="0"/>
                <a:cs typeface="Arial" panose="020B0604020202020204" pitchFamily="34" charset="0"/>
              </a:rPr>
              <a:t>applies to adults possessing cannabis for personal use only. The warning cannot be given to a person under 18 years of age. It is an informal, verbal warning given by a police officer to an offender, either on the street or in a police station. </a:t>
            </a:r>
            <a:endParaRPr lang="en-US" altLang="en-US" sz="1100" b="1" dirty="0" smtClean="0">
              <a:latin typeface="Arial" panose="020B0604020202020204" pitchFamily="34" charset="0"/>
              <a:cs typeface="Arial" panose="020B0604020202020204" pitchFamily="34" charset="0"/>
            </a:endParaRPr>
          </a:p>
          <a:p>
            <a:pPr>
              <a:defRPr/>
            </a:pPr>
            <a:endParaRPr lang="en-GB" sz="1100" b="1" dirty="0" smtClean="0">
              <a:solidFill>
                <a:srgbClr val="0000FF"/>
              </a:solidFill>
              <a:latin typeface="Arial" panose="020B0604020202020204" pitchFamily="34" charset="0"/>
              <a:cs typeface="Arial" panose="020B0604020202020204" pitchFamily="34" charset="0"/>
            </a:endParaRPr>
          </a:p>
          <a:p>
            <a:pPr>
              <a:defRPr/>
            </a:pPr>
            <a:r>
              <a:rPr lang="en-GB" sz="1100" b="1" dirty="0" smtClean="0">
                <a:solidFill>
                  <a:srgbClr val="0000FF"/>
                </a:solidFill>
                <a:latin typeface="Arial" panose="020B0604020202020204" pitchFamily="34" charset="0"/>
                <a:cs typeface="Arial" panose="020B0604020202020204" pitchFamily="34" charset="0"/>
              </a:rPr>
              <a:t>Penalty Notices for Disorder</a:t>
            </a:r>
            <a:r>
              <a:rPr lang="en-GB" sz="1100" b="1" dirty="0" smtClean="0">
                <a:latin typeface="Arial" panose="020B0604020202020204" pitchFamily="34" charset="0"/>
                <a:cs typeface="Arial" panose="020B0604020202020204" pitchFamily="34" charset="0"/>
              </a:rPr>
              <a:t>:</a:t>
            </a:r>
            <a:r>
              <a:rPr lang="en-GB" sz="1100" dirty="0" smtClean="0">
                <a:latin typeface="Arial" panose="020B0604020202020204" pitchFamily="34" charset="0"/>
                <a:cs typeface="Arial" panose="020B0604020202020204" pitchFamily="34" charset="0"/>
              </a:rPr>
              <a:t> Under the Criminal Justice and Police Act 2001, the PND scheme provides the police and certain accredited individuals with a swift, out-of-court disposal to deal with low level, anti-social and nuisance suspected offending for adult offenders.    </a:t>
            </a:r>
          </a:p>
          <a:p>
            <a:pPr>
              <a:defRPr/>
            </a:pPr>
            <a:endParaRPr lang="en-GB" sz="1100" b="1" dirty="0" smtClean="0">
              <a:solidFill>
                <a:srgbClr val="0000FF"/>
              </a:solidFill>
              <a:latin typeface="Arial" panose="020B0604020202020204" pitchFamily="34" charset="0"/>
              <a:cs typeface="Arial" panose="020B0604020202020204" pitchFamily="34" charset="0"/>
            </a:endParaRPr>
          </a:p>
          <a:p>
            <a:pPr>
              <a:defRPr/>
            </a:pPr>
            <a:r>
              <a:rPr lang="en-GB" sz="1100" b="1" dirty="0" smtClean="0">
                <a:solidFill>
                  <a:srgbClr val="0000FF"/>
                </a:solidFill>
                <a:latin typeface="Arial" panose="020B0604020202020204" pitchFamily="34" charset="0"/>
                <a:cs typeface="Arial" panose="020B0604020202020204" pitchFamily="34" charset="0"/>
              </a:rPr>
              <a:t>Youth Cautions </a:t>
            </a:r>
            <a:r>
              <a:rPr lang="en-GB" sz="1100" dirty="0" smtClean="0">
                <a:latin typeface="Arial" panose="020B0604020202020204" pitchFamily="34" charset="0"/>
                <a:cs typeface="Arial" panose="020B0604020202020204" pitchFamily="34" charset="0"/>
              </a:rPr>
              <a:t>are a formal warning used when it is not in the public interest to prosecute an offender aged 10 to 17. </a:t>
            </a:r>
          </a:p>
          <a:p>
            <a:pPr>
              <a:defRPr/>
            </a:pPr>
            <a:endParaRPr lang="en-GB" sz="1100" b="1" dirty="0" smtClean="0">
              <a:solidFill>
                <a:srgbClr val="0000FF"/>
              </a:solidFill>
              <a:latin typeface="Arial" panose="020B0604020202020204" pitchFamily="34" charset="0"/>
              <a:cs typeface="Arial" panose="020B0604020202020204" pitchFamily="34" charset="0"/>
            </a:endParaRPr>
          </a:p>
          <a:p>
            <a:pPr>
              <a:defRPr/>
            </a:pPr>
            <a:r>
              <a:rPr lang="en-GB" sz="1100" b="1" dirty="0" smtClean="0">
                <a:solidFill>
                  <a:srgbClr val="0000FF"/>
                </a:solidFill>
                <a:latin typeface="Arial" panose="020B0604020202020204" pitchFamily="34" charset="0"/>
                <a:cs typeface="Arial" panose="020B0604020202020204" pitchFamily="34" charset="0"/>
              </a:rPr>
              <a:t>Adult Simple Caution</a:t>
            </a:r>
            <a:r>
              <a:rPr lang="en-GB" sz="1100" b="1"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are available for any offence, but are primarily intended for low level and mainly first time offending when specified public interest and eligibility criteria are met. Only in exceptional circumstances should it be used to deal with more serious offences.    </a:t>
            </a:r>
          </a:p>
          <a:p>
            <a:pPr>
              <a:defRPr/>
            </a:pPr>
            <a:endParaRPr lang="en-GB" sz="1100" b="1" dirty="0" smtClean="0">
              <a:solidFill>
                <a:srgbClr val="0000FF"/>
              </a:solidFill>
              <a:latin typeface="Arial" panose="020B0604020202020204" pitchFamily="34" charset="0"/>
              <a:cs typeface="Arial" panose="020B0604020202020204" pitchFamily="34" charset="0"/>
            </a:endParaRPr>
          </a:p>
          <a:p>
            <a:pPr>
              <a:defRPr/>
            </a:pPr>
            <a:r>
              <a:rPr lang="en-GB" sz="1100" b="1" dirty="0" smtClean="0">
                <a:solidFill>
                  <a:srgbClr val="0000FF"/>
                </a:solidFill>
                <a:latin typeface="Arial" panose="020B0604020202020204" pitchFamily="34" charset="0"/>
                <a:cs typeface="Arial" panose="020B0604020202020204" pitchFamily="34" charset="0"/>
              </a:rPr>
              <a:t>Youth Conditional Caution </a:t>
            </a:r>
            <a:r>
              <a:rPr lang="en-GB" sz="1100" dirty="0" smtClean="0">
                <a:solidFill>
                  <a:srgbClr val="0000FF"/>
                </a:solidFill>
                <a:latin typeface="Arial" panose="020B0604020202020204" pitchFamily="34" charset="0"/>
                <a:cs typeface="Arial" panose="020B0604020202020204" pitchFamily="34" charset="0"/>
              </a:rPr>
              <a:t>(YCC) </a:t>
            </a:r>
            <a:r>
              <a:rPr lang="en-GB" sz="1100" dirty="0" smtClean="0">
                <a:latin typeface="Arial" panose="020B0604020202020204" pitchFamily="34" charset="0"/>
                <a:cs typeface="Arial" panose="020B0604020202020204" pitchFamily="34" charset="0"/>
              </a:rPr>
              <a:t>they are a caution with conditions attached. The conditions that can be attached must be rehabilitative, reparative or punitive.    </a:t>
            </a:r>
          </a:p>
          <a:p>
            <a:pPr>
              <a:defRPr/>
            </a:pPr>
            <a:endParaRPr lang="en-GB" sz="1100" b="1" dirty="0" smtClean="0">
              <a:solidFill>
                <a:srgbClr val="0000FF"/>
              </a:solidFill>
              <a:latin typeface="Arial" panose="020B0604020202020204" pitchFamily="34" charset="0"/>
              <a:cs typeface="Arial" panose="020B0604020202020204" pitchFamily="34" charset="0"/>
            </a:endParaRPr>
          </a:p>
          <a:p>
            <a:pPr>
              <a:defRPr/>
            </a:pPr>
            <a:r>
              <a:rPr lang="en-GB" sz="1100" b="1" dirty="0" smtClean="0">
                <a:solidFill>
                  <a:srgbClr val="0000FF"/>
                </a:solidFill>
                <a:latin typeface="Arial" panose="020B0604020202020204" pitchFamily="34" charset="0"/>
                <a:cs typeface="Arial" panose="020B0604020202020204" pitchFamily="34" charset="0"/>
              </a:rPr>
              <a:t>Adult Conditional Cautions </a:t>
            </a:r>
            <a:r>
              <a:rPr lang="en-GB" sz="1100" b="0" dirty="0" smtClean="0">
                <a:latin typeface="Arial" panose="020B0604020202020204" pitchFamily="34" charset="0"/>
                <a:cs typeface="Arial" panose="020B0604020202020204" pitchFamily="34" charset="0"/>
              </a:rPr>
              <a:t>p</a:t>
            </a:r>
            <a:r>
              <a:rPr lang="en-GB" sz="1100" dirty="0" smtClean="0">
                <a:latin typeface="Arial" panose="020B0604020202020204" pitchFamily="34" charset="0"/>
                <a:cs typeface="Arial" panose="020B0604020202020204" pitchFamily="34" charset="0"/>
              </a:rPr>
              <a:t>rovide an opportunity to: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respond proportionally to low level offending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allow offenders to make swift reparation to victims and communities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divert offenders into rehabilitative services at an early opportunity, reducing the risk of re-offending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punish an offender by means of a financial penalty. </a:t>
            </a:r>
          </a:p>
          <a:p>
            <a:pPr>
              <a:defRPr/>
            </a:pPr>
            <a:r>
              <a:rPr lang="en-GB" sz="1100" b="1" dirty="0" smtClean="0">
                <a:latin typeface="Arial" panose="020B0604020202020204" pitchFamily="34" charset="0"/>
                <a:cs typeface="Arial" panose="020B0604020202020204" pitchFamily="34" charset="0"/>
              </a:rPr>
              <a:t> </a:t>
            </a:r>
            <a:endParaRPr lang="en-US" altLang="en-US" sz="1100" b="1"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23391618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11734165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06/03/2019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06/03/2019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06/03/2019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jp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hyperlink" Target="https://youtu.be/QF46W6LvHY4" TargetMode="Externa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3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291402" y="2170438"/>
            <a:ext cx="4551903" cy="2246769"/>
          </a:xfrm>
          <a:prstGeom prst="rect">
            <a:avLst/>
          </a:prstGeom>
          <a:noFill/>
        </p:spPr>
        <p:txBody>
          <a:bodyPr wrap="square" rtlCol="0">
            <a:spAutoFit/>
          </a:bodyPr>
          <a:lstStyle/>
          <a:p>
            <a:pPr algn="ctr"/>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Court Awareness </a:t>
            </a:r>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&amp; Giving </a:t>
            </a:r>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Evidence </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97537" y="180315"/>
            <a:ext cx="697566" cy="842445"/>
          </a:xfrm>
          <a:prstGeom prst="rect">
            <a:avLst/>
          </a:prstGeom>
        </p:spPr>
      </p:pic>
    </p:spTree>
    <p:extLst>
      <p:ext uri="{BB962C8B-B14F-4D97-AF65-F5344CB8AC3E}">
        <p14:creationId xmlns:p14="http://schemas.microsoft.com/office/powerpoint/2010/main" val="32300172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5891727" y="369121"/>
            <a:ext cx="3288587" cy="2379203"/>
          </a:xfrm>
          <a:prstGeom prst="rect">
            <a:avLst/>
          </a:prstGeom>
        </p:spPr>
      </p:pic>
      <p:pic>
        <p:nvPicPr>
          <p:cNvPr id="4" name="Picture 3"/>
          <p:cNvPicPr>
            <a:picLocks noChangeAspect="1"/>
          </p:cNvPicPr>
          <p:nvPr/>
        </p:nvPicPr>
        <p:blipFill>
          <a:blip r:embed="rId5"/>
          <a:stretch>
            <a:fillRect/>
          </a:stretch>
        </p:blipFill>
        <p:spPr>
          <a:xfrm>
            <a:off x="2994058" y="3235880"/>
            <a:ext cx="3288587" cy="2379203"/>
          </a:xfrm>
          <a:prstGeom prst="rect">
            <a:avLst/>
          </a:prstGeom>
        </p:spPr>
      </p:pic>
      <p:pic>
        <p:nvPicPr>
          <p:cNvPr id="5" name="Picture 4"/>
          <p:cNvPicPr>
            <a:picLocks noChangeAspect="1"/>
          </p:cNvPicPr>
          <p:nvPr/>
        </p:nvPicPr>
        <p:blipFill>
          <a:blip r:embed="rId6"/>
          <a:stretch>
            <a:fillRect/>
          </a:stretch>
        </p:blipFill>
        <p:spPr>
          <a:xfrm>
            <a:off x="1374808" y="395510"/>
            <a:ext cx="3238500" cy="2352814"/>
          </a:xfrm>
          <a:prstGeom prst="rect">
            <a:avLst/>
          </a:prstGeom>
        </p:spPr>
      </p:pic>
      <p:pic>
        <p:nvPicPr>
          <p:cNvPr id="6" name="Picture 5"/>
          <p:cNvPicPr>
            <a:picLocks noChangeAspect="1"/>
          </p:cNvPicPr>
          <p:nvPr/>
        </p:nvPicPr>
        <p:blipFill>
          <a:blip r:embed="rId7"/>
          <a:stretch>
            <a:fillRect/>
          </a:stretch>
        </p:blipFill>
        <p:spPr>
          <a:xfrm>
            <a:off x="7536021" y="3173928"/>
            <a:ext cx="3288587" cy="2379203"/>
          </a:xfrm>
          <a:prstGeom prst="rect">
            <a:avLst/>
          </a:prstGeom>
        </p:spPr>
      </p:pic>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700784" y="3046439"/>
            <a:ext cx="9034272" cy="3046988"/>
          </a:xfrm>
          <a:prstGeom prst="rect">
            <a:avLst/>
          </a:prstGeom>
          <a:noFill/>
        </p:spPr>
        <p:txBody>
          <a:bodyPr wrap="square" rtlCol="0">
            <a:spAutoFit/>
          </a:bodyPr>
          <a:lstStyle/>
          <a:p>
            <a:pPr algn="ctr"/>
            <a:r>
              <a:rPr lang="en-GB" sz="2800" b="0" dirty="0" smtClean="0"/>
              <a:t>Found in most towns and cities.</a:t>
            </a:r>
          </a:p>
          <a:p>
            <a:pPr algn="ctr"/>
            <a:r>
              <a:rPr lang="en-GB" sz="2800" dirty="0"/>
              <a:t>Responsible for hearing cases that occur in their area- called the petty sessional </a:t>
            </a:r>
            <a:r>
              <a:rPr lang="en-GB" sz="2800" dirty="0" smtClean="0"/>
              <a:t>area</a:t>
            </a:r>
          </a:p>
          <a:p>
            <a:pPr algn="ctr"/>
            <a:r>
              <a:rPr lang="en-GB" sz="2800" dirty="0"/>
              <a:t>They hear the vast majority of </a:t>
            </a:r>
            <a:r>
              <a:rPr lang="en-GB" sz="2800" dirty="0" smtClean="0"/>
              <a:t>cases</a:t>
            </a:r>
          </a:p>
          <a:p>
            <a:pPr algn="ctr"/>
            <a:r>
              <a:rPr lang="en-GB" sz="2800" dirty="0"/>
              <a:t>More serious matters can only be tried at their crown court- but will start their life in the Magistrates Court.</a:t>
            </a:r>
          </a:p>
          <a:p>
            <a:endParaRPr lang="en-GB" sz="2400" b="0"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56563" y="1047459"/>
            <a:ext cx="2638425" cy="1733550"/>
          </a:xfrm>
          <a:prstGeom prst="rect">
            <a:avLst/>
          </a:prstGeom>
        </p:spPr>
      </p:pic>
      <p:sp>
        <p:nvSpPr>
          <p:cNvPr id="5" name="AutoShape 2" descr="Image result for magistrates court"/>
          <p:cNvSpPr>
            <a:spLocks noChangeAspect="1" noChangeArrowheads="1"/>
          </p:cNvSpPr>
          <p:nvPr/>
        </p:nvSpPr>
        <p:spPr bwMode="auto">
          <a:xfrm>
            <a:off x="635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5"/>
          <a:stretch>
            <a:fillRect/>
          </a:stretch>
        </p:blipFill>
        <p:spPr>
          <a:xfrm>
            <a:off x="1914068" y="1047459"/>
            <a:ext cx="2543175" cy="1800225"/>
          </a:xfrm>
          <a:prstGeom prst="rect">
            <a:avLst/>
          </a:prstGeom>
        </p:spPr>
      </p:pic>
      <p:sp>
        <p:nvSpPr>
          <p:cNvPr id="7" name="TextBox 6"/>
          <p:cNvSpPr txBox="1"/>
          <p:nvPr/>
        </p:nvSpPr>
        <p:spPr>
          <a:xfrm>
            <a:off x="1914068" y="20237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Magistrate’s Court</a:t>
            </a:r>
            <a:endParaRPr lang="en-GB" sz="3200" b="1" dirty="0">
              <a:solidFill>
                <a:schemeClr val="bg1"/>
              </a:solidFill>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755648" y="1237134"/>
            <a:ext cx="9034272" cy="4770537"/>
          </a:xfrm>
          <a:prstGeom prst="rect">
            <a:avLst/>
          </a:prstGeom>
          <a:noFill/>
        </p:spPr>
        <p:txBody>
          <a:bodyPr wrap="square" rtlCol="0">
            <a:spAutoFit/>
          </a:bodyPr>
          <a:lstStyle/>
          <a:p>
            <a:pPr marL="342900" indent="-342900">
              <a:buFont typeface="Arial" panose="020B0604020202020204" pitchFamily="34" charset="0"/>
              <a:buChar char="•"/>
            </a:pPr>
            <a:r>
              <a:rPr lang="en-GB" sz="2800" b="0" dirty="0" smtClean="0"/>
              <a:t>Commonly known as JP’s</a:t>
            </a:r>
          </a:p>
          <a:p>
            <a:pPr marL="342900" indent="-342900">
              <a:buFont typeface="Arial" panose="020B0604020202020204" pitchFamily="34" charset="0"/>
              <a:buChar char="•"/>
            </a:pPr>
            <a:r>
              <a:rPr lang="en-GB" sz="2800" dirty="0"/>
              <a:t>Appointed by the Lord Chancellor</a:t>
            </a:r>
          </a:p>
          <a:p>
            <a:pPr marL="342900" indent="-342900">
              <a:buFont typeface="Arial" panose="020B0604020202020204" pitchFamily="34" charset="0"/>
              <a:buChar char="•"/>
            </a:pPr>
            <a:r>
              <a:rPr lang="en-GB" sz="2800" dirty="0"/>
              <a:t>Ordinary members of the community</a:t>
            </a:r>
          </a:p>
          <a:p>
            <a:pPr marL="342900" indent="-342900">
              <a:buFont typeface="Arial" panose="020B0604020202020204" pitchFamily="34" charset="0"/>
              <a:buChar char="•"/>
            </a:pPr>
            <a:r>
              <a:rPr lang="en-GB" sz="2800" dirty="0"/>
              <a:t>Appointed for life</a:t>
            </a:r>
          </a:p>
          <a:p>
            <a:pPr marL="342900" indent="-342900">
              <a:buFont typeface="Arial" panose="020B0604020202020204" pitchFamily="34" charset="0"/>
              <a:buChar char="•"/>
            </a:pPr>
            <a:r>
              <a:rPr lang="en-GB" sz="2800" dirty="0"/>
              <a:t>Unpaid</a:t>
            </a:r>
          </a:p>
          <a:p>
            <a:pPr marL="342900" indent="-342900">
              <a:buFont typeface="Arial" panose="020B0604020202020204" pitchFamily="34" charset="0"/>
              <a:buChar char="•"/>
            </a:pPr>
            <a:r>
              <a:rPr lang="en-GB" sz="2800" dirty="0"/>
              <a:t>Retire at 70</a:t>
            </a:r>
          </a:p>
          <a:p>
            <a:pPr marL="342900" indent="-342900">
              <a:buFont typeface="Arial" panose="020B0604020202020204" pitchFamily="34" charset="0"/>
              <a:buChar char="•"/>
            </a:pPr>
            <a:r>
              <a:rPr lang="en-GB" sz="2800" dirty="0"/>
              <a:t>Not Legally qualified</a:t>
            </a:r>
          </a:p>
          <a:p>
            <a:pPr marL="342900" indent="-342900">
              <a:buFont typeface="Arial" panose="020B0604020202020204" pitchFamily="34" charset="0"/>
              <a:buChar char="•"/>
            </a:pPr>
            <a:r>
              <a:rPr lang="en-GB" sz="2800" dirty="0"/>
              <a:t>Advised by a Magistrates Clerk</a:t>
            </a:r>
          </a:p>
          <a:p>
            <a:pPr marL="342900" indent="-342900">
              <a:buFont typeface="Arial" panose="020B0604020202020204" pitchFamily="34" charset="0"/>
              <a:buChar char="•"/>
            </a:pPr>
            <a:r>
              <a:rPr lang="en-GB" sz="2800" dirty="0"/>
              <a:t>Described as a ‘bench’- consisting of between 2 and 7 magistrates</a:t>
            </a:r>
          </a:p>
          <a:p>
            <a:pPr marL="342900" indent="-342900">
              <a:buFont typeface="Arial" panose="020B0604020202020204" pitchFamily="34" charset="0"/>
              <a:buChar char="•"/>
            </a:pPr>
            <a:endParaRPr lang="en-GB" sz="2400" b="0" dirty="0"/>
          </a:p>
        </p:txBody>
      </p:sp>
      <p:pic>
        <p:nvPicPr>
          <p:cNvPr id="4" name="Picture 3"/>
          <p:cNvPicPr>
            <a:picLocks noChangeAspect="1"/>
          </p:cNvPicPr>
          <p:nvPr/>
        </p:nvPicPr>
        <p:blipFill>
          <a:blip r:embed="rId4"/>
          <a:stretch>
            <a:fillRect/>
          </a:stretch>
        </p:blipFill>
        <p:spPr>
          <a:xfrm>
            <a:off x="8096821" y="1237134"/>
            <a:ext cx="3058859" cy="3045264"/>
          </a:xfrm>
          <a:prstGeom prst="rect">
            <a:avLst/>
          </a:prstGeom>
        </p:spPr>
      </p:pic>
      <p:sp>
        <p:nvSpPr>
          <p:cNvPr id="5" name="TextBox 4"/>
          <p:cNvSpPr txBox="1"/>
          <p:nvPr/>
        </p:nvSpPr>
        <p:spPr>
          <a:xfrm>
            <a:off x="1914068" y="20237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Magistrate</a:t>
            </a:r>
            <a:endParaRPr lang="en-GB" sz="3200" b="1" dirty="0">
              <a:solidFill>
                <a:schemeClr val="bg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500"/>
                                        <p:tgtEl>
                                          <p:spTgt spid="3">
                                            <p:txEl>
                                              <p:pRg st="6" end="6"/>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3">
                                            <p:txEl>
                                              <p:pRg st="7" end="7"/>
                                            </p:txEl>
                                          </p:spTgt>
                                        </p:tgtEl>
                                        <p:attrNameLst>
                                          <p:attrName>style.visibility</p:attrName>
                                        </p:attrNameLst>
                                      </p:cBhvr>
                                      <p:to>
                                        <p:strVal val="visible"/>
                                      </p:to>
                                    </p:set>
                                    <p:animEffect transition="in" filter="fade">
                                      <p:cBhvr>
                                        <p:cTn id="46" dur="500"/>
                                        <p:tgtEl>
                                          <p:spTgt spid="3">
                                            <p:txEl>
                                              <p:pRg st="7" end="7"/>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Effect transition="in" filter="fade">
                                      <p:cBhvr>
                                        <p:cTn id="51"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963982" y="1728400"/>
            <a:ext cx="6280192" cy="3477875"/>
          </a:xfrm>
          <a:prstGeom prst="rect">
            <a:avLst/>
          </a:prstGeom>
          <a:noFill/>
        </p:spPr>
        <p:txBody>
          <a:bodyPr wrap="square" rtlCol="0">
            <a:spAutoFit/>
          </a:bodyPr>
          <a:lstStyle/>
          <a:p>
            <a:pPr algn="ctr"/>
            <a:r>
              <a:rPr lang="en-GB" sz="2800" b="0" dirty="0" smtClean="0"/>
              <a:t>Must be a barrister or solicitor of at least 7 years standing.</a:t>
            </a:r>
          </a:p>
          <a:p>
            <a:pPr algn="ctr"/>
            <a:r>
              <a:rPr lang="en-GB" sz="2800" dirty="0"/>
              <a:t>Is appointed to the role as a paid official- the word ‘ Stipend’ means payment.</a:t>
            </a:r>
          </a:p>
          <a:p>
            <a:pPr algn="ctr"/>
            <a:r>
              <a:rPr lang="en-GB" sz="2800" dirty="0"/>
              <a:t>Will sit and hear cases alone and has the same power as a bench of magistrates.</a:t>
            </a:r>
          </a:p>
          <a:p>
            <a:pPr algn="ctr"/>
            <a:r>
              <a:rPr lang="en-GB" sz="2800" dirty="0"/>
              <a:t>Addressed as ‘Your Worship’.</a:t>
            </a:r>
          </a:p>
          <a:p>
            <a:pPr marL="342900" indent="-342900">
              <a:buFont typeface="Arial" panose="020B0604020202020204" pitchFamily="34" charset="0"/>
              <a:buChar char="•"/>
            </a:pPr>
            <a:endParaRPr lang="en-GB" sz="2400" b="0" dirty="0"/>
          </a:p>
        </p:txBody>
      </p:sp>
      <p:pic>
        <p:nvPicPr>
          <p:cNvPr id="4" name="Picture 3"/>
          <p:cNvPicPr>
            <a:picLocks noChangeAspect="1"/>
          </p:cNvPicPr>
          <p:nvPr/>
        </p:nvPicPr>
        <p:blipFill>
          <a:blip r:embed="rId4"/>
          <a:stretch>
            <a:fillRect/>
          </a:stretch>
        </p:blipFill>
        <p:spPr>
          <a:xfrm>
            <a:off x="8780822" y="1558574"/>
            <a:ext cx="2233232" cy="3817526"/>
          </a:xfrm>
          <a:prstGeom prst="rect">
            <a:avLst/>
          </a:prstGeom>
        </p:spPr>
      </p:pic>
      <p:sp>
        <p:nvSpPr>
          <p:cNvPr id="5" name="TextBox 4"/>
          <p:cNvSpPr txBox="1"/>
          <p:nvPr/>
        </p:nvSpPr>
        <p:spPr>
          <a:xfrm>
            <a:off x="1914068" y="20237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District Judge ‘Stipendiary’</a:t>
            </a:r>
            <a:endParaRPr lang="en-GB" sz="3200" b="1" dirty="0">
              <a:solidFill>
                <a:schemeClr val="bg1"/>
              </a:solidFill>
            </a:endParaRPr>
          </a:p>
        </p:txBody>
      </p:sp>
    </p:spTree>
    <p:extLst>
      <p:ext uri="{BB962C8B-B14F-4D97-AF65-F5344CB8AC3E}">
        <p14:creationId xmlns:p14="http://schemas.microsoft.com/office/powerpoint/2010/main" val="3109758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5763272" y="1550172"/>
            <a:ext cx="5413248" cy="3539430"/>
          </a:xfrm>
          <a:prstGeom prst="rect">
            <a:avLst/>
          </a:prstGeom>
          <a:noFill/>
        </p:spPr>
        <p:txBody>
          <a:bodyPr wrap="square" rtlCol="0">
            <a:spAutoFit/>
          </a:bodyPr>
          <a:lstStyle/>
          <a:p>
            <a:pPr algn="ctr"/>
            <a:r>
              <a:rPr lang="en-GB" sz="3200" b="0" dirty="0" smtClean="0"/>
              <a:t>The clerk is a paid barrister or solicitor of at least 5 years standing.</a:t>
            </a:r>
          </a:p>
          <a:p>
            <a:pPr algn="ctr"/>
            <a:r>
              <a:rPr lang="en-GB" sz="3200" dirty="0" smtClean="0"/>
              <a:t>Will advise the court on matters of law and procedure</a:t>
            </a:r>
          </a:p>
          <a:p>
            <a:pPr algn="ctr"/>
            <a:r>
              <a:rPr lang="en-GB" sz="3200" dirty="0" smtClean="0"/>
              <a:t>Will effectively run the court when a lay bench is sitting</a:t>
            </a:r>
            <a:endParaRPr lang="en-GB" sz="3200" b="0" dirty="0"/>
          </a:p>
        </p:txBody>
      </p:sp>
      <p:pic>
        <p:nvPicPr>
          <p:cNvPr id="5" name="Picture 4"/>
          <p:cNvPicPr>
            <a:picLocks noChangeAspect="1"/>
          </p:cNvPicPr>
          <p:nvPr/>
        </p:nvPicPr>
        <p:blipFill>
          <a:blip r:embed="rId4"/>
          <a:stretch>
            <a:fillRect/>
          </a:stretch>
        </p:blipFill>
        <p:spPr>
          <a:xfrm>
            <a:off x="1350122" y="2128692"/>
            <a:ext cx="3970650" cy="2382390"/>
          </a:xfrm>
          <a:prstGeom prst="rect">
            <a:avLst/>
          </a:prstGeom>
        </p:spPr>
      </p:pic>
      <p:sp>
        <p:nvSpPr>
          <p:cNvPr id="6" name="TextBox 5"/>
          <p:cNvSpPr txBox="1"/>
          <p:nvPr/>
        </p:nvSpPr>
        <p:spPr>
          <a:xfrm>
            <a:off x="1914068" y="20237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Magistrate’s Clerk</a:t>
            </a:r>
            <a:endParaRPr lang="en-GB" sz="3200" b="1" dirty="0">
              <a:solidFill>
                <a:schemeClr val="bg1"/>
              </a:solidFill>
            </a:endParaRPr>
          </a:p>
        </p:txBody>
      </p:sp>
    </p:spTree>
    <p:extLst>
      <p:ext uri="{BB962C8B-B14F-4D97-AF65-F5344CB8AC3E}">
        <p14:creationId xmlns:p14="http://schemas.microsoft.com/office/powerpoint/2010/main" val="1674810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2777666" y="1446028"/>
            <a:ext cx="6391001" cy="3969148"/>
          </a:xfrm>
          <a:prstGeom prst="rect">
            <a:avLst/>
          </a:prstGeom>
        </p:spPr>
      </p:pic>
      <p:sp>
        <p:nvSpPr>
          <p:cNvPr id="5" name="TextBox 4"/>
          <p:cNvSpPr txBox="1"/>
          <p:nvPr/>
        </p:nvSpPr>
        <p:spPr>
          <a:xfrm>
            <a:off x="1914068" y="20237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Inside a Magistrate’s Court</a:t>
            </a:r>
            <a:endParaRPr lang="en-GB" sz="3200" b="1" dirty="0">
              <a:solidFill>
                <a:schemeClr val="bg1"/>
              </a:solidFill>
            </a:endParaRPr>
          </a:p>
        </p:txBody>
      </p:sp>
      <p:pic>
        <p:nvPicPr>
          <p:cNvPr id="6" name="Picture 5">
            <a:hlinkClick r:id="rId5"/>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546406" y="4360087"/>
            <a:ext cx="1206706" cy="849866"/>
          </a:xfrm>
          <a:prstGeom prst="rect">
            <a:avLst/>
          </a:prstGeom>
        </p:spPr>
      </p:pic>
    </p:spTree>
    <p:extLst>
      <p:ext uri="{BB962C8B-B14F-4D97-AF65-F5344CB8AC3E}">
        <p14:creationId xmlns:p14="http://schemas.microsoft.com/office/powerpoint/2010/main" val="36868607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474018" y="3790941"/>
            <a:ext cx="9266891" cy="2677656"/>
          </a:xfrm>
          <a:prstGeom prst="rect">
            <a:avLst/>
          </a:prstGeom>
          <a:noFill/>
        </p:spPr>
        <p:txBody>
          <a:bodyPr wrap="square" rtlCol="0">
            <a:spAutoFit/>
          </a:bodyPr>
          <a:lstStyle/>
          <a:p>
            <a:pPr algn="ctr"/>
            <a:r>
              <a:rPr lang="en-GB" sz="2400" b="0" dirty="0" smtClean="0"/>
              <a:t>Crown Courts try the more serious cases.</a:t>
            </a:r>
          </a:p>
          <a:p>
            <a:pPr algn="ctr"/>
            <a:r>
              <a:rPr lang="en-GB" sz="2400" dirty="0"/>
              <a:t>Will be heard before a judge and a jury</a:t>
            </a:r>
          </a:p>
          <a:p>
            <a:pPr algn="ctr"/>
            <a:r>
              <a:rPr lang="en-GB" sz="2400" dirty="0"/>
              <a:t>Judges appointed from within the legal </a:t>
            </a:r>
            <a:r>
              <a:rPr lang="en-GB" sz="2400" dirty="0" smtClean="0"/>
              <a:t>profession</a:t>
            </a:r>
          </a:p>
          <a:p>
            <a:pPr algn="ctr"/>
            <a:r>
              <a:rPr lang="en-GB" sz="2400" dirty="0"/>
              <a:t>Crown Courts judges referred to as ‘Your </a:t>
            </a:r>
            <a:r>
              <a:rPr lang="en-GB" sz="2400" dirty="0" smtClean="0"/>
              <a:t>Honour’</a:t>
            </a:r>
          </a:p>
          <a:p>
            <a:pPr algn="ctr"/>
            <a:r>
              <a:rPr lang="en-GB" sz="2400" dirty="0"/>
              <a:t>High Court judges referred to as ‘ My Lord/Lady’</a:t>
            </a:r>
          </a:p>
          <a:p>
            <a:endParaRPr lang="en-GB" sz="2400" dirty="0" smtClean="0"/>
          </a:p>
          <a:p>
            <a:pPr marL="342900" indent="-342900">
              <a:buFont typeface="Arial" panose="020B0604020202020204" pitchFamily="34" charset="0"/>
              <a:buChar char="•"/>
            </a:pPr>
            <a:endParaRPr lang="en-GB" sz="2400" b="0" dirty="0"/>
          </a:p>
        </p:txBody>
      </p:sp>
      <p:pic>
        <p:nvPicPr>
          <p:cNvPr id="4" name="Picture 3"/>
          <p:cNvPicPr>
            <a:picLocks noChangeAspect="1"/>
          </p:cNvPicPr>
          <p:nvPr/>
        </p:nvPicPr>
        <p:blipFill>
          <a:blip r:embed="rId4"/>
          <a:stretch>
            <a:fillRect/>
          </a:stretch>
        </p:blipFill>
        <p:spPr>
          <a:xfrm>
            <a:off x="7748139" y="1429972"/>
            <a:ext cx="3140688" cy="2089985"/>
          </a:xfrm>
          <a:prstGeom prst="rect">
            <a:avLst/>
          </a:prstGeom>
        </p:spPr>
      </p:pic>
      <p:pic>
        <p:nvPicPr>
          <p:cNvPr id="5" name="Picture 4"/>
          <p:cNvPicPr>
            <a:picLocks noChangeAspect="1"/>
          </p:cNvPicPr>
          <p:nvPr/>
        </p:nvPicPr>
        <p:blipFill>
          <a:blip r:embed="rId5"/>
          <a:stretch>
            <a:fillRect/>
          </a:stretch>
        </p:blipFill>
        <p:spPr>
          <a:xfrm>
            <a:off x="1474018" y="1429973"/>
            <a:ext cx="2952518" cy="2089985"/>
          </a:xfrm>
          <a:prstGeom prst="rect">
            <a:avLst/>
          </a:prstGeom>
        </p:spPr>
      </p:pic>
      <p:sp>
        <p:nvSpPr>
          <p:cNvPr id="6" name="TextBox 5"/>
          <p:cNvSpPr txBox="1"/>
          <p:nvPr/>
        </p:nvSpPr>
        <p:spPr>
          <a:xfrm>
            <a:off x="1914068" y="20237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Crown Court</a:t>
            </a:r>
            <a:endParaRPr lang="en-GB" sz="3200" b="1" dirty="0">
              <a:solidFill>
                <a:schemeClr val="bg1"/>
              </a:solidFill>
            </a:endParaRPr>
          </a:p>
        </p:txBody>
      </p:sp>
    </p:spTree>
    <p:extLst>
      <p:ext uri="{BB962C8B-B14F-4D97-AF65-F5344CB8AC3E}">
        <p14:creationId xmlns:p14="http://schemas.microsoft.com/office/powerpoint/2010/main" val="109935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369783" y="1545719"/>
            <a:ext cx="5323955" cy="4339650"/>
          </a:xfrm>
          <a:prstGeom prst="rect">
            <a:avLst/>
          </a:prstGeom>
          <a:noFill/>
        </p:spPr>
        <p:txBody>
          <a:bodyPr wrap="square" rtlCol="0">
            <a:spAutoFit/>
          </a:bodyPr>
          <a:lstStyle/>
          <a:p>
            <a:pPr algn="ctr"/>
            <a:r>
              <a:rPr lang="en-GB" sz="2800" b="0" dirty="0" smtClean="0"/>
              <a:t>12 randomly chosen members of the public</a:t>
            </a:r>
          </a:p>
          <a:p>
            <a:pPr algn="ctr"/>
            <a:r>
              <a:rPr lang="en-GB" sz="2800" dirty="0"/>
              <a:t>They receive advice and direction from the judge on all legal matters</a:t>
            </a:r>
          </a:p>
          <a:p>
            <a:pPr algn="ctr"/>
            <a:r>
              <a:rPr lang="en-GB" sz="2800" dirty="0"/>
              <a:t>Police officers and staff are now eligible for jury service</a:t>
            </a:r>
          </a:p>
          <a:p>
            <a:pPr algn="ctr"/>
            <a:r>
              <a:rPr lang="en-GB" sz="2800" dirty="0"/>
              <a:t>Defendant and witnesses may object to any jury member during the ‘swearing in’ process</a:t>
            </a:r>
          </a:p>
          <a:p>
            <a:endParaRPr lang="en-GB" sz="2400" b="0" dirty="0"/>
          </a:p>
        </p:txBody>
      </p:sp>
      <p:pic>
        <p:nvPicPr>
          <p:cNvPr id="4" name="Picture 3"/>
          <p:cNvPicPr>
            <a:picLocks noChangeAspect="1"/>
          </p:cNvPicPr>
          <p:nvPr/>
        </p:nvPicPr>
        <p:blipFill>
          <a:blip r:embed="rId4"/>
          <a:stretch>
            <a:fillRect/>
          </a:stretch>
        </p:blipFill>
        <p:spPr>
          <a:xfrm>
            <a:off x="7256686" y="2370284"/>
            <a:ext cx="4277625" cy="2690520"/>
          </a:xfrm>
          <a:prstGeom prst="rect">
            <a:avLst/>
          </a:prstGeom>
          <a:ln>
            <a:solidFill>
              <a:schemeClr val="tx1"/>
            </a:solidFill>
          </a:ln>
        </p:spPr>
      </p:pic>
      <p:sp>
        <p:nvSpPr>
          <p:cNvPr id="5" name="TextBox 4"/>
          <p:cNvSpPr txBox="1"/>
          <p:nvPr/>
        </p:nvSpPr>
        <p:spPr>
          <a:xfrm>
            <a:off x="1914068" y="404080"/>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Jury</a:t>
            </a:r>
            <a:endParaRPr lang="en-GB" sz="3200" b="1" dirty="0">
              <a:solidFill>
                <a:schemeClr val="bg1"/>
              </a:solidFill>
            </a:endParaRPr>
          </a:p>
        </p:txBody>
      </p:sp>
    </p:spTree>
    <p:extLst>
      <p:ext uri="{BB962C8B-B14F-4D97-AF65-F5344CB8AC3E}">
        <p14:creationId xmlns:p14="http://schemas.microsoft.com/office/powerpoint/2010/main" val="2043793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984565" y="1144948"/>
            <a:ext cx="6162683" cy="2677656"/>
          </a:xfrm>
          <a:prstGeom prst="rect">
            <a:avLst/>
          </a:prstGeom>
          <a:noFill/>
        </p:spPr>
        <p:txBody>
          <a:bodyPr wrap="square" rtlCol="0">
            <a:spAutoFit/>
          </a:bodyPr>
          <a:lstStyle/>
          <a:p>
            <a:pPr algn="ctr"/>
            <a:r>
              <a:rPr lang="en-GB" sz="2400" b="0" dirty="0" smtClean="0"/>
              <a:t>Some nerves can be eradicated by effective planning. Get to the court in plenty of time, check parking arrangements and locate the court room where your case is being heard. If there early enough, familiarise yourself with the layout of the court room. Identify yourself to the CPS solicitor/barrister.</a:t>
            </a:r>
            <a:endParaRPr lang="en-GB" sz="2400" b="0" dirty="0"/>
          </a:p>
        </p:txBody>
      </p:sp>
      <p:sp>
        <p:nvSpPr>
          <p:cNvPr id="4" name="TextBox 3"/>
          <p:cNvSpPr txBox="1"/>
          <p:nvPr/>
        </p:nvSpPr>
        <p:spPr>
          <a:xfrm>
            <a:off x="1133855" y="3822604"/>
            <a:ext cx="6013393" cy="830997"/>
          </a:xfrm>
          <a:prstGeom prst="rect">
            <a:avLst/>
          </a:prstGeom>
          <a:noFill/>
        </p:spPr>
        <p:txBody>
          <a:bodyPr wrap="square" rtlCol="0">
            <a:spAutoFit/>
          </a:bodyPr>
          <a:lstStyle/>
          <a:p>
            <a:pPr algn="ctr"/>
            <a:r>
              <a:rPr lang="en-GB" sz="2400" b="0" dirty="0" smtClean="0"/>
              <a:t>You are not allowed to be present in court prior to having given your evidence.</a:t>
            </a:r>
            <a:endParaRPr lang="en-GB" sz="2400" b="0" dirty="0"/>
          </a:p>
        </p:txBody>
      </p:sp>
      <p:sp>
        <p:nvSpPr>
          <p:cNvPr id="5" name="TextBox 4"/>
          <p:cNvSpPr txBox="1"/>
          <p:nvPr/>
        </p:nvSpPr>
        <p:spPr>
          <a:xfrm>
            <a:off x="1133855" y="4784139"/>
            <a:ext cx="6013393" cy="830997"/>
          </a:xfrm>
          <a:prstGeom prst="rect">
            <a:avLst/>
          </a:prstGeom>
          <a:noFill/>
        </p:spPr>
        <p:txBody>
          <a:bodyPr wrap="square" rtlCol="0">
            <a:spAutoFit/>
          </a:bodyPr>
          <a:lstStyle/>
          <a:p>
            <a:pPr algn="ctr"/>
            <a:r>
              <a:rPr lang="en-GB" sz="2400" b="0" dirty="0" smtClean="0"/>
              <a:t>You will be called into the court room when you are required by the court usher.</a:t>
            </a:r>
            <a:endParaRPr lang="en-GB" sz="2400" b="0" dirty="0"/>
          </a:p>
        </p:txBody>
      </p:sp>
      <p:pic>
        <p:nvPicPr>
          <p:cNvPr id="6" name="Picture 5"/>
          <p:cNvPicPr>
            <a:picLocks noChangeAspect="1"/>
          </p:cNvPicPr>
          <p:nvPr/>
        </p:nvPicPr>
        <p:blipFill>
          <a:blip r:embed="rId4"/>
          <a:stretch>
            <a:fillRect/>
          </a:stretch>
        </p:blipFill>
        <p:spPr>
          <a:xfrm>
            <a:off x="7674654" y="1945551"/>
            <a:ext cx="3615387" cy="2708050"/>
          </a:xfrm>
          <a:prstGeom prst="rect">
            <a:avLst/>
          </a:prstGeom>
        </p:spPr>
      </p:pic>
      <p:sp>
        <p:nvSpPr>
          <p:cNvPr id="7" name="TextBox 6"/>
          <p:cNvSpPr txBox="1"/>
          <p:nvPr/>
        </p:nvSpPr>
        <p:spPr>
          <a:xfrm>
            <a:off x="1914068" y="20237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Giving Evidence as a Police Officer</a:t>
            </a:r>
            <a:endParaRPr lang="en-GB" sz="3200" b="1" dirty="0">
              <a:solidFill>
                <a:schemeClr val="bg1"/>
              </a:solidFill>
            </a:endParaRPr>
          </a:p>
        </p:txBody>
      </p:sp>
    </p:spTree>
    <p:extLst>
      <p:ext uri="{BB962C8B-B14F-4D97-AF65-F5344CB8AC3E}">
        <p14:creationId xmlns:p14="http://schemas.microsoft.com/office/powerpoint/2010/main" val="2297838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500"/>
                                        <p:tgtEl>
                                          <p:spTgt spid="3">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
                                            <p:txEl>
                                              <p:pRg st="0" end="0"/>
                                            </p:txEl>
                                          </p:spTgt>
                                        </p:tgtEl>
                                        <p:attrNameLst>
                                          <p:attrName>style.visibility</p:attrName>
                                        </p:attrNameLst>
                                      </p:cBhvr>
                                      <p:to>
                                        <p:strVal val="visible"/>
                                      </p:to>
                                    </p:set>
                                    <p:animEffect transition="in" filter="fade">
                                      <p:cBhvr>
                                        <p:cTn id="30" dur="500"/>
                                        <p:tgtEl>
                                          <p:spTgt spid="4">
                                            <p:txEl>
                                              <p:pRg st="0" end="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animEffect transition="in" filter="fade">
                                      <p:cBhvr>
                                        <p:cTn id="35"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009949" y="810789"/>
            <a:ext cx="3896869" cy="1815882"/>
          </a:xfrm>
          <a:prstGeom prst="rect">
            <a:avLst/>
          </a:prstGeom>
          <a:noFill/>
        </p:spPr>
        <p:txBody>
          <a:bodyPr wrap="square" rtlCol="0">
            <a:spAutoFit/>
          </a:bodyPr>
          <a:lstStyle/>
          <a:p>
            <a:pPr algn="ctr"/>
            <a:r>
              <a:rPr lang="en-GB" sz="2800" b="0" dirty="0" smtClean="0"/>
              <a:t>The usher will call you into the court room and direct you to the witness box</a:t>
            </a:r>
            <a:endParaRPr lang="en-GB" sz="2800" b="0" dirty="0"/>
          </a:p>
        </p:txBody>
      </p:sp>
      <p:sp>
        <p:nvSpPr>
          <p:cNvPr id="3" name="TextBox 2"/>
          <p:cNvSpPr txBox="1"/>
          <p:nvPr/>
        </p:nvSpPr>
        <p:spPr>
          <a:xfrm>
            <a:off x="4906818" y="3477421"/>
            <a:ext cx="6506160" cy="1815882"/>
          </a:xfrm>
          <a:prstGeom prst="rect">
            <a:avLst/>
          </a:prstGeom>
          <a:noFill/>
        </p:spPr>
        <p:txBody>
          <a:bodyPr wrap="square" rtlCol="0">
            <a:spAutoFit/>
          </a:bodyPr>
          <a:lstStyle/>
          <a:p>
            <a:pPr algn="ctr"/>
            <a:r>
              <a:rPr lang="en-GB" sz="2800" b="0" dirty="0" smtClean="0"/>
              <a:t>You will take either </a:t>
            </a:r>
            <a:r>
              <a:rPr lang="en-GB" sz="2800" b="1" dirty="0" smtClean="0"/>
              <a:t>the oath or affirmation. If you are taking the oath- </a:t>
            </a:r>
            <a:r>
              <a:rPr lang="en-GB" sz="2800" b="0" dirty="0" smtClean="0"/>
              <a:t>you will hold up the relevant Holy </a:t>
            </a:r>
            <a:r>
              <a:rPr lang="en-GB" sz="2800" b="0" dirty="0"/>
              <a:t>B</a:t>
            </a:r>
            <a:r>
              <a:rPr lang="en-GB" sz="2800" b="0" dirty="0" smtClean="0"/>
              <a:t>ook in your right hand as you read.</a:t>
            </a:r>
            <a:endParaRPr lang="en-GB" sz="2800" b="0" dirty="0"/>
          </a:p>
        </p:txBody>
      </p:sp>
      <p:pic>
        <p:nvPicPr>
          <p:cNvPr id="4" name="Picture 3"/>
          <p:cNvPicPr>
            <a:picLocks noChangeAspect="1"/>
          </p:cNvPicPr>
          <p:nvPr/>
        </p:nvPicPr>
        <p:blipFill>
          <a:blip r:embed="rId4"/>
          <a:stretch>
            <a:fillRect/>
          </a:stretch>
        </p:blipFill>
        <p:spPr>
          <a:xfrm>
            <a:off x="5762848" y="810789"/>
            <a:ext cx="4090280" cy="2186596"/>
          </a:xfrm>
          <a:prstGeom prst="rect">
            <a:avLst/>
          </a:prstGeom>
        </p:spPr>
      </p:pic>
      <p:pic>
        <p:nvPicPr>
          <p:cNvPr id="5" name="Picture 4"/>
          <p:cNvPicPr>
            <a:picLocks noChangeAspect="1"/>
          </p:cNvPicPr>
          <p:nvPr/>
        </p:nvPicPr>
        <p:blipFill>
          <a:blip r:embed="rId5"/>
          <a:stretch>
            <a:fillRect/>
          </a:stretch>
        </p:blipFill>
        <p:spPr>
          <a:xfrm>
            <a:off x="1570407" y="2997385"/>
            <a:ext cx="2775955" cy="2775955"/>
          </a:xfrm>
          <a:prstGeom prst="rect">
            <a:avLst/>
          </a:prstGeom>
        </p:spPr>
      </p:pic>
    </p:spTree>
    <p:extLst>
      <p:ext uri="{BB962C8B-B14F-4D97-AF65-F5344CB8AC3E}">
        <p14:creationId xmlns:p14="http://schemas.microsoft.com/office/powerpoint/2010/main" val="255185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940901" y="1135309"/>
            <a:ext cx="8352928" cy="954107"/>
          </a:xfrm>
          <a:prstGeom prst="rect">
            <a:avLst/>
          </a:prstGeom>
          <a:noFill/>
        </p:spPr>
        <p:txBody>
          <a:bodyPr wrap="square" rtlCol="0">
            <a:spAutoFit/>
          </a:bodyPr>
          <a:lstStyle/>
          <a:p>
            <a:pPr algn="ctr"/>
            <a:r>
              <a:rPr lang="en-GB" sz="2800" b="1" dirty="0" smtClean="0"/>
              <a:t>The oath, which is taken whilst holding up a copy of the New Testament is:</a:t>
            </a:r>
            <a:endParaRPr lang="en-GB" sz="2800" b="1" dirty="0"/>
          </a:p>
        </p:txBody>
      </p:sp>
      <p:sp>
        <p:nvSpPr>
          <p:cNvPr id="3" name="TextBox 2"/>
          <p:cNvSpPr txBox="1"/>
          <p:nvPr/>
        </p:nvSpPr>
        <p:spPr>
          <a:xfrm>
            <a:off x="2581834" y="2639948"/>
            <a:ext cx="7261413" cy="1569660"/>
          </a:xfrm>
          <a:prstGeom prst="rect">
            <a:avLst/>
          </a:prstGeom>
          <a:noFill/>
        </p:spPr>
        <p:txBody>
          <a:bodyPr wrap="square" rtlCol="0">
            <a:spAutoFit/>
          </a:bodyPr>
          <a:lstStyle/>
          <a:p>
            <a:pPr algn="ctr"/>
            <a:r>
              <a:rPr lang="en-GB" sz="3200" i="1" dirty="0" smtClean="0">
                <a:solidFill>
                  <a:srgbClr val="0070C0"/>
                </a:solidFill>
              </a:rPr>
              <a:t>“I swear by Almighty God that the evidence I shall give shall be the truth, the whole truth and nothing but the truth.”</a:t>
            </a:r>
            <a:endParaRPr lang="en-GB" sz="3200" i="1" dirty="0">
              <a:solidFill>
                <a:srgbClr val="0070C0"/>
              </a:solidFill>
            </a:endParaRPr>
          </a:p>
        </p:txBody>
      </p:sp>
      <p:sp>
        <p:nvSpPr>
          <p:cNvPr id="4" name="TextBox 3"/>
          <p:cNvSpPr txBox="1"/>
          <p:nvPr/>
        </p:nvSpPr>
        <p:spPr>
          <a:xfrm>
            <a:off x="1914068" y="4944806"/>
            <a:ext cx="8352928" cy="954107"/>
          </a:xfrm>
          <a:prstGeom prst="rect">
            <a:avLst/>
          </a:prstGeom>
          <a:noFill/>
        </p:spPr>
        <p:txBody>
          <a:bodyPr wrap="square" rtlCol="0">
            <a:spAutoFit/>
          </a:bodyPr>
          <a:lstStyle/>
          <a:p>
            <a:pPr algn="ctr"/>
            <a:r>
              <a:rPr lang="en-GB" sz="2800" b="0" dirty="0" smtClean="0"/>
              <a:t>Muslim officers may take the oath using the Koran, Jews using the Old Testament, and Hindus, the Vedas.</a:t>
            </a:r>
            <a:endParaRPr lang="en-GB" sz="2800" b="0" dirty="0"/>
          </a:p>
        </p:txBody>
      </p:sp>
      <p:pic>
        <p:nvPicPr>
          <p:cNvPr id="5" name="Picture 4"/>
          <p:cNvPicPr>
            <a:picLocks noChangeAspect="1"/>
          </p:cNvPicPr>
          <p:nvPr/>
        </p:nvPicPr>
        <p:blipFill>
          <a:blip r:embed="rId4"/>
          <a:stretch>
            <a:fillRect/>
          </a:stretch>
        </p:blipFill>
        <p:spPr>
          <a:xfrm>
            <a:off x="541425" y="2472484"/>
            <a:ext cx="1219860" cy="1921790"/>
          </a:xfrm>
          <a:prstGeom prst="rect">
            <a:avLst/>
          </a:prstGeom>
        </p:spPr>
      </p:pic>
      <p:pic>
        <p:nvPicPr>
          <p:cNvPr id="6" name="Picture 5"/>
          <p:cNvPicPr>
            <a:picLocks noChangeAspect="1"/>
          </p:cNvPicPr>
          <p:nvPr/>
        </p:nvPicPr>
        <p:blipFill>
          <a:blip r:embed="rId4"/>
          <a:stretch>
            <a:fillRect/>
          </a:stretch>
        </p:blipFill>
        <p:spPr>
          <a:xfrm>
            <a:off x="10530539" y="2472484"/>
            <a:ext cx="1219860" cy="1921790"/>
          </a:xfrm>
          <a:prstGeom prst="rect">
            <a:avLst/>
          </a:prstGeom>
        </p:spPr>
      </p:pic>
      <p:sp>
        <p:nvSpPr>
          <p:cNvPr id="7" name="TextBox 6"/>
          <p:cNvSpPr txBox="1"/>
          <p:nvPr/>
        </p:nvSpPr>
        <p:spPr>
          <a:xfrm>
            <a:off x="1914068" y="20237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Oath</a:t>
            </a:r>
            <a:endParaRPr lang="en-GB" sz="3200" b="1" dirty="0">
              <a:solidFill>
                <a:schemeClr val="bg1"/>
              </a:solidFill>
            </a:endParaRPr>
          </a:p>
        </p:txBody>
      </p:sp>
    </p:spTree>
    <p:extLst>
      <p:ext uri="{BB962C8B-B14F-4D97-AF65-F5344CB8AC3E}">
        <p14:creationId xmlns:p14="http://schemas.microsoft.com/office/powerpoint/2010/main" val="2249700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3478951" y="1083334"/>
            <a:ext cx="5151152" cy="523220"/>
          </a:xfrm>
          <a:prstGeom prst="rect">
            <a:avLst/>
          </a:prstGeom>
          <a:noFill/>
        </p:spPr>
        <p:txBody>
          <a:bodyPr wrap="square" rtlCol="0">
            <a:spAutoFit/>
          </a:bodyPr>
          <a:lstStyle/>
          <a:p>
            <a:r>
              <a:rPr lang="en-GB" sz="2800" b="1" dirty="0" smtClean="0"/>
              <a:t>Alternatively, the affirmation is</a:t>
            </a:r>
            <a:r>
              <a:rPr lang="en-GB" sz="2800" b="0" dirty="0" smtClean="0"/>
              <a:t>:</a:t>
            </a:r>
            <a:endParaRPr lang="en-GB" sz="2800" b="0" dirty="0"/>
          </a:p>
        </p:txBody>
      </p:sp>
      <p:sp>
        <p:nvSpPr>
          <p:cNvPr id="3" name="TextBox 2"/>
          <p:cNvSpPr txBox="1"/>
          <p:nvPr/>
        </p:nvSpPr>
        <p:spPr>
          <a:xfrm>
            <a:off x="2147777" y="3770287"/>
            <a:ext cx="8047211" cy="2062103"/>
          </a:xfrm>
          <a:prstGeom prst="rect">
            <a:avLst/>
          </a:prstGeom>
          <a:noFill/>
        </p:spPr>
        <p:txBody>
          <a:bodyPr wrap="square" rtlCol="0">
            <a:spAutoFit/>
          </a:bodyPr>
          <a:lstStyle/>
          <a:p>
            <a:pPr algn="ctr"/>
            <a:r>
              <a:rPr lang="en-GB" sz="3200" i="1" dirty="0" smtClean="0">
                <a:solidFill>
                  <a:srgbClr val="0070C0"/>
                </a:solidFill>
              </a:rPr>
              <a:t>“I do solemnly and sincerely and truly declare and affirm that the evidence I shall give shall be the truth, the whole truth and nothing but the truth.”</a:t>
            </a:r>
            <a:endParaRPr lang="en-GB" sz="3200" i="1" dirty="0">
              <a:solidFill>
                <a:srgbClr val="0070C0"/>
              </a:solidFill>
            </a:endParaRPr>
          </a:p>
        </p:txBody>
      </p:sp>
      <p:pic>
        <p:nvPicPr>
          <p:cNvPr id="4" name="Picture 3"/>
          <p:cNvPicPr>
            <a:picLocks noChangeAspect="1"/>
          </p:cNvPicPr>
          <p:nvPr/>
        </p:nvPicPr>
        <p:blipFill>
          <a:blip r:embed="rId4"/>
          <a:stretch>
            <a:fillRect/>
          </a:stretch>
        </p:blipFill>
        <p:spPr>
          <a:xfrm>
            <a:off x="4741193" y="1877109"/>
            <a:ext cx="2626667" cy="1618306"/>
          </a:xfrm>
          <a:prstGeom prst="rect">
            <a:avLst/>
          </a:prstGeom>
          <a:ln>
            <a:solidFill>
              <a:schemeClr val="tx1"/>
            </a:solidFill>
          </a:ln>
        </p:spPr>
      </p:pic>
      <p:sp>
        <p:nvSpPr>
          <p:cNvPr id="5" name="TextBox 4"/>
          <p:cNvSpPr txBox="1"/>
          <p:nvPr/>
        </p:nvSpPr>
        <p:spPr>
          <a:xfrm>
            <a:off x="1914068" y="20237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Affirmation</a:t>
            </a:r>
            <a:endParaRPr lang="en-GB" sz="3200" b="1" dirty="0">
              <a:solidFill>
                <a:schemeClr val="bg1"/>
              </a:solidFill>
            </a:endParaRPr>
          </a:p>
        </p:txBody>
      </p:sp>
    </p:spTree>
    <p:extLst>
      <p:ext uri="{BB962C8B-B14F-4D97-AF65-F5344CB8AC3E}">
        <p14:creationId xmlns:p14="http://schemas.microsoft.com/office/powerpoint/2010/main" val="2814408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2558292" y="1863040"/>
            <a:ext cx="6992471" cy="1569660"/>
          </a:xfrm>
          <a:prstGeom prst="rect">
            <a:avLst/>
          </a:prstGeom>
        </p:spPr>
        <p:txBody>
          <a:bodyPr wrap="square">
            <a:spAutoFit/>
          </a:bodyPr>
          <a:lstStyle/>
          <a:p>
            <a:pPr algn="ctr"/>
            <a:r>
              <a:rPr lang="en-GB" sz="3200" b="0" dirty="0"/>
              <a:t>You will </a:t>
            </a:r>
            <a:r>
              <a:rPr lang="en-GB" sz="3200" b="0" dirty="0" smtClean="0"/>
              <a:t>then </a:t>
            </a:r>
            <a:r>
              <a:rPr lang="en-GB" sz="3200" b="0" dirty="0"/>
              <a:t>introduce yourself. This must include Rank, collar number, full name and place of work.</a:t>
            </a:r>
          </a:p>
        </p:txBody>
      </p:sp>
      <p:sp>
        <p:nvSpPr>
          <p:cNvPr id="3" name="Rectangle 2"/>
          <p:cNvSpPr/>
          <p:nvPr/>
        </p:nvSpPr>
        <p:spPr>
          <a:xfrm>
            <a:off x="2190441" y="3963185"/>
            <a:ext cx="7776864" cy="1077218"/>
          </a:xfrm>
          <a:prstGeom prst="rect">
            <a:avLst/>
          </a:prstGeom>
        </p:spPr>
        <p:txBody>
          <a:bodyPr wrap="square">
            <a:spAutoFit/>
          </a:bodyPr>
          <a:lstStyle/>
          <a:p>
            <a:pPr lvl="0" algn="ctr"/>
            <a:r>
              <a:rPr lang="en-GB" sz="3200" b="0" dirty="0">
                <a:solidFill>
                  <a:prstClr val="black"/>
                </a:solidFill>
              </a:rPr>
              <a:t>The CPS solicitor /barrister will </a:t>
            </a:r>
            <a:r>
              <a:rPr lang="en-GB" sz="3200" b="0" dirty="0" smtClean="0">
                <a:solidFill>
                  <a:prstClr val="black"/>
                </a:solidFill>
              </a:rPr>
              <a:t>then </a:t>
            </a:r>
            <a:r>
              <a:rPr lang="en-GB" sz="3200" b="0" dirty="0">
                <a:solidFill>
                  <a:prstClr val="black"/>
                </a:solidFill>
              </a:rPr>
              <a:t>lead you through your statement.</a:t>
            </a:r>
          </a:p>
        </p:txBody>
      </p:sp>
      <p:pic>
        <p:nvPicPr>
          <p:cNvPr id="4" name="Picture 3"/>
          <p:cNvPicPr>
            <a:picLocks noChangeAspect="1"/>
          </p:cNvPicPr>
          <p:nvPr/>
        </p:nvPicPr>
        <p:blipFill>
          <a:blip r:embed="rId4"/>
          <a:stretch>
            <a:fillRect/>
          </a:stretch>
        </p:blipFill>
        <p:spPr>
          <a:xfrm>
            <a:off x="10194988" y="2094860"/>
            <a:ext cx="1343025" cy="2114550"/>
          </a:xfrm>
          <a:prstGeom prst="rect">
            <a:avLst/>
          </a:prstGeom>
        </p:spPr>
      </p:pic>
      <p:pic>
        <p:nvPicPr>
          <p:cNvPr id="5" name="Picture 4"/>
          <p:cNvPicPr>
            <a:picLocks noChangeAspect="1"/>
          </p:cNvPicPr>
          <p:nvPr/>
        </p:nvPicPr>
        <p:blipFill>
          <a:blip r:embed="rId5"/>
          <a:stretch>
            <a:fillRect/>
          </a:stretch>
        </p:blipFill>
        <p:spPr>
          <a:xfrm>
            <a:off x="577094" y="2367305"/>
            <a:ext cx="1359547" cy="2134489"/>
          </a:xfrm>
          <a:prstGeom prst="rect">
            <a:avLst/>
          </a:prstGeom>
        </p:spPr>
      </p:pic>
      <p:sp>
        <p:nvSpPr>
          <p:cNvPr id="6" name="TextBox 5"/>
          <p:cNvSpPr txBox="1"/>
          <p:nvPr/>
        </p:nvSpPr>
        <p:spPr>
          <a:xfrm>
            <a:off x="1914068" y="51423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Introducing Yourself to the Court</a:t>
            </a:r>
            <a:endParaRPr lang="en-GB" sz="3200" b="1" dirty="0">
              <a:solidFill>
                <a:schemeClr val="bg1"/>
              </a:solidFill>
            </a:endParaRPr>
          </a:p>
        </p:txBody>
      </p:sp>
    </p:spTree>
    <p:extLst>
      <p:ext uri="{BB962C8B-B14F-4D97-AF65-F5344CB8AC3E}">
        <p14:creationId xmlns:p14="http://schemas.microsoft.com/office/powerpoint/2010/main" val="269919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877824" y="1448869"/>
            <a:ext cx="10698480" cy="1200329"/>
          </a:xfrm>
          <a:prstGeom prst="rect">
            <a:avLst/>
          </a:prstGeom>
          <a:noFill/>
        </p:spPr>
        <p:txBody>
          <a:bodyPr wrap="square" rtlCol="0">
            <a:spAutoFit/>
          </a:bodyPr>
          <a:lstStyle/>
          <a:p>
            <a:pPr algn="ctr"/>
            <a:r>
              <a:rPr lang="en-GB" sz="2400" b="0" dirty="0"/>
              <a:t>If you wish to refer to your EPNB (or printout), you must ask permission of the court. Be prepared to be asked when the notes were made and if you made them together with other </a:t>
            </a:r>
            <a:r>
              <a:rPr lang="en-GB" sz="2400" b="0" dirty="0" smtClean="0"/>
              <a:t>officers.</a:t>
            </a:r>
            <a:endParaRPr lang="en-GB" sz="2400" b="0" dirty="0"/>
          </a:p>
        </p:txBody>
      </p:sp>
      <p:sp>
        <p:nvSpPr>
          <p:cNvPr id="4" name="TextBox 3"/>
          <p:cNvSpPr txBox="1"/>
          <p:nvPr/>
        </p:nvSpPr>
        <p:spPr>
          <a:xfrm>
            <a:off x="1844088" y="4787472"/>
            <a:ext cx="8765951" cy="830997"/>
          </a:xfrm>
          <a:prstGeom prst="rect">
            <a:avLst/>
          </a:prstGeom>
          <a:noFill/>
        </p:spPr>
        <p:txBody>
          <a:bodyPr wrap="square" rtlCol="0">
            <a:spAutoFit/>
          </a:bodyPr>
          <a:lstStyle/>
          <a:p>
            <a:pPr algn="ctr"/>
            <a:r>
              <a:rPr lang="en-GB" sz="2400" b="0" dirty="0" smtClean="0"/>
              <a:t>Upon conclusion of the prosecution questioning it will be the defences barrister’s opportunity to cross examine your evidence.</a:t>
            </a:r>
            <a:endParaRPr lang="en-GB" sz="2400" b="0" dirty="0"/>
          </a:p>
        </p:txBody>
      </p:sp>
      <p:sp>
        <p:nvSpPr>
          <p:cNvPr id="5" name="TextBox 4"/>
          <p:cNvSpPr txBox="1"/>
          <p:nvPr/>
        </p:nvSpPr>
        <p:spPr>
          <a:xfrm>
            <a:off x="877824" y="3249362"/>
            <a:ext cx="10698480" cy="1200329"/>
          </a:xfrm>
          <a:prstGeom prst="rect">
            <a:avLst/>
          </a:prstGeom>
          <a:noFill/>
        </p:spPr>
        <p:txBody>
          <a:bodyPr wrap="square" rtlCol="0">
            <a:spAutoFit/>
          </a:bodyPr>
          <a:lstStyle/>
          <a:p>
            <a:pPr algn="ctr"/>
            <a:r>
              <a:rPr lang="en-GB" sz="2400" b="0" dirty="0" smtClean="0"/>
              <a:t>It may seem unnatural, but all of your replies should be directed to the judge/magistrate. </a:t>
            </a:r>
            <a:r>
              <a:rPr lang="en-GB" sz="2400" dirty="0" smtClean="0"/>
              <a:t>Answers should be directed to the jury when they are in court </a:t>
            </a:r>
            <a:endParaRPr lang="en-GB" sz="2400" b="0" dirty="0" smtClean="0"/>
          </a:p>
          <a:p>
            <a:pPr algn="ctr"/>
            <a:endParaRPr lang="en-GB" sz="2400" b="0" dirty="0">
              <a:solidFill>
                <a:srgbClr val="FF0000"/>
              </a:solidFill>
            </a:endParaRPr>
          </a:p>
        </p:txBody>
      </p:sp>
      <p:sp>
        <p:nvSpPr>
          <p:cNvPr id="6" name="TextBox 5"/>
          <p:cNvSpPr txBox="1"/>
          <p:nvPr/>
        </p:nvSpPr>
        <p:spPr>
          <a:xfrm>
            <a:off x="2086603" y="40281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Referring to EPNB</a:t>
            </a:r>
            <a:endParaRPr lang="en-GB" sz="3200" b="1" dirty="0">
              <a:solidFill>
                <a:schemeClr val="bg1"/>
              </a:solidFill>
            </a:endParaRPr>
          </a:p>
        </p:txBody>
      </p:sp>
    </p:spTree>
    <p:extLst>
      <p:ext uri="{BB962C8B-B14F-4D97-AF65-F5344CB8AC3E}">
        <p14:creationId xmlns:p14="http://schemas.microsoft.com/office/powerpoint/2010/main" val="786540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11"/>
          <p:cNvSpPr txBox="1">
            <a:spLocks/>
          </p:cNvSpPr>
          <p:nvPr/>
        </p:nvSpPr>
        <p:spPr>
          <a:xfrm>
            <a:off x="2178247" y="1644698"/>
            <a:ext cx="8016741" cy="396044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smtClean="0"/>
              <a:t>Be confident</a:t>
            </a:r>
          </a:p>
          <a:p>
            <a:r>
              <a:rPr lang="en-GB" sz="3200" dirty="0" smtClean="0"/>
              <a:t>Be smart</a:t>
            </a:r>
          </a:p>
          <a:p>
            <a:r>
              <a:rPr lang="en-GB" sz="3200" dirty="0" smtClean="0"/>
              <a:t>Be objective</a:t>
            </a:r>
          </a:p>
          <a:p>
            <a:r>
              <a:rPr lang="en-GB" sz="3200" dirty="0" smtClean="0"/>
              <a:t>Admit mistakes</a:t>
            </a:r>
          </a:p>
          <a:p>
            <a:r>
              <a:rPr lang="en-GB" sz="3200" dirty="0" smtClean="0"/>
              <a:t>Be straightforward</a:t>
            </a:r>
          </a:p>
          <a:p>
            <a:r>
              <a:rPr lang="en-GB" sz="3200" dirty="0" smtClean="0"/>
              <a:t>Use your notes to refresh your memory</a:t>
            </a:r>
          </a:p>
          <a:p>
            <a:endParaRPr lang="en-GB" dirty="0"/>
          </a:p>
        </p:txBody>
      </p:sp>
      <p:sp>
        <p:nvSpPr>
          <p:cNvPr id="4" name="TextBox 3"/>
          <p:cNvSpPr txBox="1"/>
          <p:nvPr/>
        </p:nvSpPr>
        <p:spPr>
          <a:xfrm>
            <a:off x="1914068" y="297907"/>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Remember ….</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7207624" y="1644698"/>
            <a:ext cx="2489823" cy="2395707"/>
          </a:xfrm>
          <a:prstGeom prst="rect">
            <a:avLst/>
          </a:prstGeom>
        </p:spPr>
      </p:pic>
    </p:spTree>
    <p:extLst>
      <p:ext uri="{BB962C8B-B14F-4D97-AF65-F5344CB8AC3E}">
        <p14:creationId xmlns:p14="http://schemas.microsoft.com/office/powerpoint/2010/main" val="3996887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747584" y="2196872"/>
            <a:ext cx="4176464" cy="461665"/>
          </a:xfrm>
          <a:prstGeom prst="rect">
            <a:avLst/>
          </a:prstGeom>
          <a:solidFill>
            <a:schemeClr val="accent1">
              <a:lumMod val="20000"/>
              <a:lumOff val="80000"/>
            </a:schemeClr>
          </a:solidFill>
        </p:spPr>
        <p:txBody>
          <a:bodyPr wrap="square" rtlCol="0">
            <a:spAutoFit/>
          </a:bodyPr>
          <a:lstStyle/>
          <a:p>
            <a:pPr algn="ctr"/>
            <a:r>
              <a:rPr lang="en-GB" sz="2400" b="1" dirty="0" smtClean="0"/>
              <a:t>Oral Evidence</a:t>
            </a:r>
            <a:endParaRPr lang="en-GB" sz="2400" b="1" dirty="0"/>
          </a:p>
        </p:txBody>
      </p:sp>
      <p:sp>
        <p:nvSpPr>
          <p:cNvPr id="4" name="TextBox 3"/>
          <p:cNvSpPr txBox="1"/>
          <p:nvPr/>
        </p:nvSpPr>
        <p:spPr>
          <a:xfrm>
            <a:off x="1287624" y="3443296"/>
            <a:ext cx="4198776" cy="461665"/>
          </a:xfrm>
          <a:prstGeom prst="rect">
            <a:avLst/>
          </a:prstGeom>
          <a:solidFill>
            <a:schemeClr val="accent5">
              <a:lumMod val="40000"/>
              <a:lumOff val="60000"/>
            </a:schemeClr>
          </a:solidFill>
        </p:spPr>
        <p:txBody>
          <a:bodyPr wrap="square" rtlCol="0">
            <a:spAutoFit/>
          </a:bodyPr>
          <a:lstStyle/>
          <a:p>
            <a:pPr algn="ctr"/>
            <a:r>
              <a:rPr lang="en-GB" sz="2400" b="1" dirty="0" smtClean="0"/>
              <a:t>Real Evidence</a:t>
            </a:r>
            <a:endParaRPr lang="en-GB" sz="2400" b="1" dirty="0"/>
          </a:p>
        </p:txBody>
      </p:sp>
      <p:sp>
        <p:nvSpPr>
          <p:cNvPr id="5" name="TextBox 4"/>
          <p:cNvSpPr txBox="1"/>
          <p:nvPr/>
        </p:nvSpPr>
        <p:spPr>
          <a:xfrm>
            <a:off x="1685683" y="4689720"/>
            <a:ext cx="4554155" cy="461665"/>
          </a:xfrm>
          <a:prstGeom prst="rect">
            <a:avLst/>
          </a:prstGeom>
          <a:solidFill>
            <a:schemeClr val="accent6">
              <a:lumMod val="60000"/>
              <a:lumOff val="40000"/>
            </a:schemeClr>
          </a:solidFill>
        </p:spPr>
        <p:txBody>
          <a:bodyPr wrap="square" rtlCol="0">
            <a:spAutoFit/>
          </a:bodyPr>
          <a:lstStyle/>
          <a:p>
            <a:pPr algn="ctr"/>
            <a:r>
              <a:rPr lang="en-GB" sz="2400" b="1" dirty="0" smtClean="0"/>
              <a:t>Documentary Evidence</a:t>
            </a:r>
            <a:endParaRPr lang="en-GB" sz="2400" b="1" dirty="0"/>
          </a:p>
        </p:txBody>
      </p:sp>
      <p:sp>
        <p:nvSpPr>
          <p:cNvPr id="6" name="TextBox 5"/>
          <p:cNvSpPr txBox="1"/>
          <p:nvPr/>
        </p:nvSpPr>
        <p:spPr>
          <a:xfrm>
            <a:off x="5934269" y="2196871"/>
            <a:ext cx="4477259" cy="461665"/>
          </a:xfrm>
          <a:prstGeom prst="rect">
            <a:avLst/>
          </a:prstGeom>
          <a:solidFill>
            <a:schemeClr val="accent1">
              <a:lumMod val="40000"/>
              <a:lumOff val="60000"/>
            </a:schemeClr>
          </a:solidFill>
        </p:spPr>
        <p:txBody>
          <a:bodyPr wrap="square" rtlCol="0">
            <a:spAutoFit/>
          </a:bodyPr>
          <a:lstStyle/>
          <a:p>
            <a:pPr algn="ctr"/>
            <a:r>
              <a:rPr lang="en-GB" sz="2400" b="1" dirty="0" smtClean="0"/>
              <a:t>Hearsay Evidence</a:t>
            </a:r>
            <a:endParaRPr lang="en-GB" sz="2400" b="1" dirty="0"/>
          </a:p>
        </p:txBody>
      </p:sp>
      <p:sp>
        <p:nvSpPr>
          <p:cNvPr id="7" name="TextBox 6"/>
          <p:cNvSpPr txBox="1"/>
          <p:nvPr/>
        </p:nvSpPr>
        <p:spPr>
          <a:xfrm>
            <a:off x="6239838" y="3449863"/>
            <a:ext cx="4608512" cy="461665"/>
          </a:xfrm>
          <a:prstGeom prst="rect">
            <a:avLst/>
          </a:prstGeom>
          <a:solidFill>
            <a:schemeClr val="accent2">
              <a:lumMod val="60000"/>
              <a:lumOff val="40000"/>
            </a:schemeClr>
          </a:solidFill>
        </p:spPr>
        <p:txBody>
          <a:bodyPr wrap="square" rtlCol="0">
            <a:spAutoFit/>
          </a:bodyPr>
          <a:lstStyle/>
          <a:p>
            <a:pPr algn="ctr"/>
            <a:r>
              <a:rPr lang="en-GB" sz="2400" b="1" dirty="0" smtClean="0"/>
              <a:t>Evidence of opinion</a:t>
            </a:r>
            <a:endParaRPr lang="en-GB" sz="2400" b="1" dirty="0"/>
          </a:p>
        </p:txBody>
      </p:sp>
      <p:sp>
        <p:nvSpPr>
          <p:cNvPr id="8" name="TextBox 7"/>
          <p:cNvSpPr txBox="1"/>
          <p:nvPr/>
        </p:nvSpPr>
        <p:spPr>
          <a:xfrm>
            <a:off x="6783342" y="4670553"/>
            <a:ext cx="4536504" cy="461665"/>
          </a:xfrm>
          <a:prstGeom prst="rect">
            <a:avLst/>
          </a:prstGeom>
          <a:solidFill>
            <a:schemeClr val="accent6">
              <a:lumMod val="20000"/>
              <a:lumOff val="80000"/>
            </a:schemeClr>
          </a:solidFill>
        </p:spPr>
        <p:txBody>
          <a:bodyPr wrap="square" rtlCol="0">
            <a:spAutoFit/>
          </a:bodyPr>
          <a:lstStyle/>
          <a:p>
            <a:pPr algn="ctr"/>
            <a:r>
              <a:rPr lang="en-GB" sz="2400" b="1" dirty="0" smtClean="0"/>
              <a:t>Circumstantial Evidence</a:t>
            </a:r>
            <a:endParaRPr lang="en-GB" sz="2400" b="1" dirty="0"/>
          </a:p>
        </p:txBody>
      </p:sp>
      <p:sp>
        <p:nvSpPr>
          <p:cNvPr id="9" name="TextBox 8"/>
          <p:cNvSpPr txBox="1"/>
          <p:nvPr/>
        </p:nvSpPr>
        <p:spPr>
          <a:xfrm>
            <a:off x="1793809" y="820769"/>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Forms of Evidence</a:t>
            </a:r>
            <a:endParaRPr lang="en-GB" sz="3200" b="1" dirty="0">
              <a:solidFill>
                <a:schemeClr val="bg1"/>
              </a:solidFill>
            </a:endParaRPr>
          </a:p>
        </p:txBody>
      </p:sp>
    </p:spTree>
    <p:extLst>
      <p:ext uri="{BB962C8B-B14F-4D97-AF65-F5344CB8AC3E}">
        <p14:creationId xmlns:p14="http://schemas.microsoft.com/office/powerpoint/2010/main" val="1816380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914069" y="1675915"/>
            <a:ext cx="5507458" cy="2246769"/>
          </a:xfrm>
          <a:prstGeom prst="rect">
            <a:avLst/>
          </a:prstGeom>
          <a:noFill/>
        </p:spPr>
        <p:txBody>
          <a:bodyPr wrap="square" rtlCol="0">
            <a:spAutoFit/>
          </a:bodyPr>
          <a:lstStyle/>
          <a:p>
            <a:pPr algn="ctr"/>
            <a:r>
              <a:rPr lang="en-GB" sz="2800" b="0" dirty="0" smtClean="0"/>
              <a:t>Any person lawfully sworn as a witness or interpreter in a judicial proceeding, wilfully makes a statement which he knows to be false, or does not believe to be true.</a:t>
            </a:r>
            <a:endParaRPr lang="en-GB" sz="2800" b="0" dirty="0"/>
          </a:p>
        </p:txBody>
      </p:sp>
      <p:sp>
        <p:nvSpPr>
          <p:cNvPr id="4" name="TextBox 3"/>
          <p:cNvSpPr txBox="1"/>
          <p:nvPr/>
        </p:nvSpPr>
        <p:spPr>
          <a:xfrm>
            <a:off x="2218323" y="4582851"/>
            <a:ext cx="4898950" cy="523220"/>
          </a:xfrm>
          <a:prstGeom prst="rect">
            <a:avLst/>
          </a:prstGeom>
          <a:solidFill>
            <a:schemeClr val="accent1">
              <a:lumMod val="20000"/>
              <a:lumOff val="80000"/>
            </a:schemeClr>
          </a:solidFill>
        </p:spPr>
        <p:txBody>
          <a:bodyPr wrap="square" rtlCol="0">
            <a:spAutoFit/>
          </a:bodyPr>
          <a:lstStyle/>
          <a:p>
            <a:pPr algn="ctr"/>
            <a:r>
              <a:rPr lang="en-GB" sz="2800" b="1" dirty="0" smtClean="0">
                <a:solidFill>
                  <a:srgbClr val="002060"/>
                </a:solidFill>
              </a:rPr>
              <a:t>Section 1 Perjury Act 1911</a:t>
            </a:r>
            <a:endParaRPr lang="en-GB" sz="2800" b="1" dirty="0">
              <a:solidFill>
                <a:srgbClr val="002060"/>
              </a:solidFill>
            </a:endParaRPr>
          </a:p>
        </p:txBody>
      </p:sp>
      <p:sp>
        <p:nvSpPr>
          <p:cNvPr id="5" name="TextBox 4"/>
          <p:cNvSpPr txBox="1"/>
          <p:nvPr/>
        </p:nvSpPr>
        <p:spPr>
          <a:xfrm>
            <a:off x="1914069" y="43097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Honesty and Integrity</a:t>
            </a:r>
            <a:endParaRPr lang="en-GB" sz="3200" b="1" dirty="0">
              <a:solidFill>
                <a:schemeClr val="bg1"/>
              </a:solidFill>
            </a:endParaRPr>
          </a:p>
        </p:txBody>
      </p:sp>
      <p:pic>
        <p:nvPicPr>
          <p:cNvPr id="6" name="Picture 5"/>
          <p:cNvPicPr>
            <a:picLocks noChangeAspect="1"/>
          </p:cNvPicPr>
          <p:nvPr/>
        </p:nvPicPr>
        <p:blipFill>
          <a:blip r:embed="rId4"/>
          <a:stretch>
            <a:fillRect/>
          </a:stretch>
        </p:blipFill>
        <p:spPr>
          <a:xfrm>
            <a:off x="7840260" y="1675915"/>
            <a:ext cx="2475751" cy="3362591"/>
          </a:xfrm>
          <a:prstGeom prst="rect">
            <a:avLst/>
          </a:prstGeom>
          <a:ln>
            <a:solidFill>
              <a:schemeClr val="accent1"/>
            </a:solidFill>
          </a:ln>
        </p:spPr>
      </p:pic>
    </p:spTree>
    <p:extLst>
      <p:ext uri="{BB962C8B-B14F-4D97-AF65-F5344CB8AC3E}">
        <p14:creationId xmlns:p14="http://schemas.microsoft.com/office/powerpoint/2010/main" val="2758332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914068" y="2067869"/>
            <a:ext cx="8280920" cy="1815882"/>
          </a:xfrm>
          <a:prstGeom prst="rect">
            <a:avLst/>
          </a:prstGeom>
          <a:noFill/>
        </p:spPr>
        <p:txBody>
          <a:bodyPr wrap="square" rtlCol="0">
            <a:spAutoFit/>
          </a:bodyPr>
          <a:lstStyle/>
          <a:p>
            <a:pPr algn="ctr"/>
            <a:r>
              <a:rPr lang="en-GB" sz="2800" b="0" dirty="0" smtClean="0"/>
              <a:t>Any person wilfully makes a written statement tendered in evidence in criminal proceedings, which he knows to be false, or does not believe to be true.</a:t>
            </a:r>
          </a:p>
          <a:p>
            <a:pPr algn="ctr"/>
            <a:endParaRPr lang="en-GB" sz="2800" dirty="0"/>
          </a:p>
        </p:txBody>
      </p:sp>
      <p:sp>
        <p:nvSpPr>
          <p:cNvPr id="4" name="TextBox 3"/>
          <p:cNvSpPr txBox="1"/>
          <p:nvPr/>
        </p:nvSpPr>
        <p:spPr>
          <a:xfrm>
            <a:off x="3314331" y="4089922"/>
            <a:ext cx="5480393" cy="523220"/>
          </a:xfrm>
          <a:prstGeom prst="rect">
            <a:avLst/>
          </a:prstGeom>
          <a:solidFill>
            <a:schemeClr val="accent1">
              <a:lumMod val="20000"/>
              <a:lumOff val="80000"/>
            </a:schemeClr>
          </a:solidFill>
        </p:spPr>
        <p:txBody>
          <a:bodyPr wrap="square" rtlCol="0">
            <a:spAutoFit/>
          </a:bodyPr>
          <a:lstStyle/>
          <a:p>
            <a:pPr algn="ctr"/>
            <a:r>
              <a:rPr lang="en-GB" sz="2800" b="1" dirty="0" smtClean="0">
                <a:solidFill>
                  <a:srgbClr val="002060"/>
                </a:solidFill>
              </a:rPr>
              <a:t>Section 89 Criminal Justice Act 1967</a:t>
            </a:r>
            <a:endParaRPr lang="en-GB" sz="2800" b="1" dirty="0">
              <a:solidFill>
                <a:srgbClr val="002060"/>
              </a:solidFill>
            </a:endParaRPr>
          </a:p>
        </p:txBody>
      </p:sp>
      <p:sp>
        <p:nvSpPr>
          <p:cNvPr id="5" name="TextBox 4"/>
          <p:cNvSpPr txBox="1"/>
          <p:nvPr/>
        </p:nvSpPr>
        <p:spPr>
          <a:xfrm>
            <a:off x="1914068" y="753703"/>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False Statement in Criminal Proceedings</a:t>
            </a:r>
            <a:endParaRPr lang="en-GB" sz="3200" b="1" dirty="0">
              <a:solidFill>
                <a:schemeClr val="bg1"/>
              </a:solidFill>
            </a:endParaRPr>
          </a:p>
        </p:txBody>
      </p:sp>
    </p:spTree>
    <p:extLst>
      <p:ext uri="{BB962C8B-B14F-4D97-AF65-F5344CB8AC3E}">
        <p14:creationId xmlns:p14="http://schemas.microsoft.com/office/powerpoint/2010/main" val="2640791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277471" y="3292997"/>
            <a:ext cx="9493623" cy="2739211"/>
          </a:xfrm>
          <a:prstGeom prst="rect">
            <a:avLst/>
          </a:prstGeom>
          <a:noFill/>
        </p:spPr>
        <p:txBody>
          <a:bodyPr wrap="square" rtlCol="0">
            <a:spAutoFit/>
          </a:bodyPr>
          <a:lstStyle/>
          <a:p>
            <a:pPr marL="457200" indent="-457200">
              <a:buFont typeface="Arial" panose="020B0604020202020204" pitchFamily="34" charset="0"/>
              <a:buChar char="•"/>
            </a:pPr>
            <a:r>
              <a:rPr lang="en-GB" sz="2400" b="0" dirty="0" smtClean="0"/>
              <a:t>It is essential EPNB entries are thorough and accurate.</a:t>
            </a:r>
            <a:endParaRPr lang="en-GB" sz="2400" dirty="0"/>
          </a:p>
          <a:p>
            <a:pPr marL="457200" indent="-457200">
              <a:buFont typeface="Arial" panose="020B0604020202020204" pitchFamily="34" charset="0"/>
              <a:buChar char="•"/>
            </a:pPr>
            <a:r>
              <a:rPr lang="en-GB" sz="2400" dirty="0"/>
              <a:t>All entries are disclosable and will be checked against statement content and verbal evidence.</a:t>
            </a:r>
          </a:p>
          <a:p>
            <a:pPr marL="457200" indent="-457200">
              <a:buFont typeface="Arial" panose="020B0604020202020204" pitchFamily="34" charset="0"/>
              <a:buChar char="•"/>
            </a:pPr>
            <a:r>
              <a:rPr lang="en-GB" sz="2400" dirty="0"/>
              <a:t>Inadequate entries can cause officers difficulties in recalling vital information and enable defence solicitors and barristers to discredit officers evidence.</a:t>
            </a:r>
          </a:p>
          <a:p>
            <a:pPr marL="457200" indent="-457200">
              <a:buFont typeface="Arial" panose="020B0604020202020204" pitchFamily="34" charset="0"/>
              <a:buChar char="•"/>
            </a:pPr>
            <a:endParaRPr lang="en-GB" sz="2800" b="0" dirty="0"/>
          </a:p>
        </p:txBody>
      </p:sp>
      <p:pic>
        <p:nvPicPr>
          <p:cNvPr id="4" name="Picture 3"/>
          <p:cNvPicPr>
            <a:picLocks noChangeAspect="1"/>
          </p:cNvPicPr>
          <p:nvPr/>
        </p:nvPicPr>
        <p:blipFill>
          <a:blip r:embed="rId4"/>
          <a:stretch>
            <a:fillRect/>
          </a:stretch>
        </p:blipFill>
        <p:spPr>
          <a:xfrm>
            <a:off x="6973394" y="1160803"/>
            <a:ext cx="3028644" cy="1762125"/>
          </a:xfrm>
          <a:prstGeom prst="rect">
            <a:avLst/>
          </a:prstGeom>
        </p:spPr>
      </p:pic>
      <p:pic>
        <p:nvPicPr>
          <p:cNvPr id="5" name="Picture 4"/>
          <p:cNvPicPr>
            <a:picLocks noChangeAspect="1"/>
          </p:cNvPicPr>
          <p:nvPr/>
        </p:nvPicPr>
        <p:blipFill>
          <a:blip r:embed="rId5"/>
          <a:stretch>
            <a:fillRect/>
          </a:stretch>
        </p:blipFill>
        <p:spPr>
          <a:xfrm>
            <a:off x="2053839" y="1191212"/>
            <a:ext cx="3317358" cy="1743075"/>
          </a:xfrm>
          <a:prstGeom prst="rect">
            <a:avLst/>
          </a:prstGeom>
          <a:ln>
            <a:solidFill>
              <a:schemeClr val="tx1"/>
            </a:solidFill>
          </a:ln>
        </p:spPr>
      </p:pic>
      <p:sp>
        <p:nvSpPr>
          <p:cNvPr id="6" name="TextBox 5"/>
          <p:cNvSpPr txBox="1"/>
          <p:nvPr/>
        </p:nvSpPr>
        <p:spPr>
          <a:xfrm>
            <a:off x="2053839" y="205959"/>
            <a:ext cx="7940886" cy="584775"/>
          </a:xfrm>
          <a:prstGeom prst="rect">
            <a:avLst/>
          </a:prstGeom>
          <a:solidFill>
            <a:srgbClr val="002060"/>
          </a:solidFill>
        </p:spPr>
        <p:txBody>
          <a:bodyPr wrap="square" rtlCol="0">
            <a:spAutoFit/>
          </a:bodyPr>
          <a:lstStyle/>
          <a:p>
            <a:pPr algn="ctr"/>
            <a:r>
              <a:rPr lang="en-GB" sz="3200" b="1" dirty="0" smtClean="0">
                <a:solidFill>
                  <a:schemeClr val="bg1"/>
                </a:solidFill>
              </a:rPr>
              <a:t>E-PNB Entries</a:t>
            </a:r>
            <a:endParaRPr lang="en-GB" sz="3200" b="1" dirty="0">
              <a:solidFill>
                <a:schemeClr val="bg1"/>
              </a:solidFill>
            </a:endParaRPr>
          </a:p>
        </p:txBody>
      </p:sp>
    </p:spTree>
    <p:extLst>
      <p:ext uri="{BB962C8B-B14F-4D97-AF65-F5344CB8AC3E}">
        <p14:creationId xmlns:p14="http://schemas.microsoft.com/office/powerpoint/2010/main" val="1583694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a:xfrm>
            <a:off x="1675447" y="1750061"/>
            <a:ext cx="5597223" cy="290067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50000"/>
              </a:spcBef>
              <a:buFontTx/>
              <a:buNone/>
            </a:pPr>
            <a:r>
              <a:rPr lang="en-GB" altLang="en-US" sz="3200" dirty="0" smtClean="0">
                <a:solidFill>
                  <a:srgbClr val="002060"/>
                </a:solidFill>
              </a:rPr>
              <a:t>There are two types:</a:t>
            </a:r>
          </a:p>
          <a:p>
            <a:pPr>
              <a:spcBef>
                <a:spcPct val="50000"/>
              </a:spcBef>
              <a:buFontTx/>
              <a:buNone/>
            </a:pPr>
            <a:endParaRPr lang="en-GB" altLang="en-US" sz="3200" dirty="0" smtClean="0">
              <a:solidFill>
                <a:srgbClr val="002060"/>
              </a:solidFill>
            </a:endParaRPr>
          </a:p>
          <a:p>
            <a:pPr marL="742950" indent="-742950">
              <a:spcBef>
                <a:spcPct val="50000"/>
              </a:spcBef>
              <a:buFont typeface="+mj-lt"/>
              <a:buAutoNum type="arabicPeriod"/>
            </a:pPr>
            <a:r>
              <a:rPr lang="en-GB" altLang="en-US" sz="3200" dirty="0" smtClean="0">
                <a:solidFill>
                  <a:srgbClr val="002060"/>
                </a:solidFill>
              </a:rPr>
              <a:t>Formal Justice System</a:t>
            </a:r>
          </a:p>
          <a:p>
            <a:pPr marL="742950" indent="-742950">
              <a:spcBef>
                <a:spcPct val="50000"/>
              </a:spcBef>
              <a:buFont typeface="+mj-lt"/>
              <a:buAutoNum type="arabicPeriod"/>
            </a:pPr>
            <a:r>
              <a:rPr lang="en-GB" altLang="en-US" sz="3200" dirty="0" smtClean="0">
                <a:solidFill>
                  <a:srgbClr val="002060"/>
                </a:solidFill>
              </a:rPr>
              <a:t>Out-of-Court Disposals</a:t>
            </a:r>
          </a:p>
          <a:p>
            <a:pPr>
              <a:spcBef>
                <a:spcPct val="50000"/>
              </a:spcBef>
              <a:buFontTx/>
              <a:buNone/>
            </a:pPr>
            <a:endParaRPr lang="en-GB" altLang="en-US" sz="3600" dirty="0" smtClean="0"/>
          </a:p>
          <a:p>
            <a:pPr>
              <a:spcBef>
                <a:spcPct val="50000"/>
              </a:spcBef>
              <a:buFontTx/>
              <a:buNone/>
            </a:pPr>
            <a:endParaRPr lang="en-GB" altLang="en-US" dirty="0" smtClean="0"/>
          </a:p>
          <a:p>
            <a:pPr>
              <a:spcBef>
                <a:spcPct val="50000"/>
              </a:spcBef>
              <a:buFontTx/>
              <a:buNone/>
            </a:pPr>
            <a:endParaRPr lang="en-GB" altLang="en-US" dirty="0" smtClean="0"/>
          </a:p>
          <a:p>
            <a:pPr>
              <a:spcBef>
                <a:spcPct val="50000"/>
              </a:spcBef>
              <a:buFontTx/>
              <a:buNone/>
            </a:pPr>
            <a:endParaRPr lang="en-GB" altLang="en-US" dirty="0" smtClean="0"/>
          </a:p>
        </p:txBody>
      </p:sp>
      <p:pic>
        <p:nvPicPr>
          <p:cNvPr id="4" name="Picture 3"/>
          <p:cNvPicPr>
            <a:picLocks noChangeAspect="1"/>
          </p:cNvPicPr>
          <p:nvPr/>
        </p:nvPicPr>
        <p:blipFill>
          <a:blip r:embed="rId4"/>
          <a:stretch>
            <a:fillRect/>
          </a:stretch>
        </p:blipFill>
        <p:spPr>
          <a:xfrm>
            <a:off x="7090953" y="1488557"/>
            <a:ext cx="3209588" cy="3423684"/>
          </a:xfrm>
          <a:prstGeom prst="rect">
            <a:avLst/>
          </a:prstGeom>
        </p:spPr>
      </p:pic>
      <p:sp>
        <p:nvSpPr>
          <p:cNvPr id="5" name="TextBox 4"/>
          <p:cNvSpPr txBox="1"/>
          <p:nvPr/>
        </p:nvSpPr>
        <p:spPr>
          <a:xfrm>
            <a:off x="1914068" y="20237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Justice Outcomes</a:t>
            </a:r>
            <a:endParaRPr lang="en-GB" sz="3200" b="1" dirty="0">
              <a:solidFill>
                <a:schemeClr val="bg1"/>
              </a:solidFill>
            </a:endParaRPr>
          </a:p>
        </p:txBody>
      </p:sp>
    </p:spTree>
    <p:extLst>
      <p:ext uri="{BB962C8B-B14F-4D97-AF65-F5344CB8AC3E}">
        <p14:creationId xmlns:p14="http://schemas.microsoft.com/office/powerpoint/2010/main" val="97839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a:xfrm>
            <a:off x="1669520" y="1093254"/>
            <a:ext cx="7772400" cy="576474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spcBef>
                <a:spcPct val="0"/>
              </a:spcBef>
            </a:pPr>
            <a:r>
              <a:rPr lang="en-GB" altLang="en-US" dirty="0" smtClean="0">
                <a:solidFill>
                  <a:srgbClr val="002060"/>
                </a:solidFill>
              </a:rPr>
              <a:t>Community Orders: Adults </a:t>
            </a:r>
          </a:p>
          <a:p>
            <a:pPr>
              <a:lnSpc>
                <a:spcPct val="150000"/>
              </a:lnSpc>
              <a:spcBef>
                <a:spcPct val="0"/>
              </a:spcBef>
            </a:pPr>
            <a:r>
              <a:rPr lang="en-GB" altLang="en-US" dirty="0" smtClean="0">
                <a:solidFill>
                  <a:srgbClr val="002060"/>
                </a:solidFill>
              </a:rPr>
              <a:t>Youth Rehabilitation Order (YRO) </a:t>
            </a:r>
          </a:p>
          <a:p>
            <a:pPr>
              <a:lnSpc>
                <a:spcPct val="150000"/>
              </a:lnSpc>
              <a:spcBef>
                <a:spcPct val="0"/>
              </a:spcBef>
            </a:pPr>
            <a:r>
              <a:rPr lang="en-GB" altLang="en-US" dirty="0" smtClean="0">
                <a:solidFill>
                  <a:srgbClr val="002060"/>
                </a:solidFill>
              </a:rPr>
              <a:t>Fines </a:t>
            </a:r>
          </a:p>
          <a:p>
            <a:pPr>
              <a:lnSpc>
                <a:spcPct val="150000"/>
              </a:lnSpc>
              <a:spcBef>
                <a:spcPct val="0"/>
              </a:spcBef>
            </a:pPr>
            <a:r>
              <a:rPr lang="en-GB" altLang="en-US" dirty="0" smtClean="0">
                <a:solidFill>
                  <a:srgbClr val="002060"/>
                </a:solidFill>
              </a:rPr>
              <a:t>Forfeiture of Property </a:t>
            </a:r>
          </a:p>
          <a:p>
            <a:pPr>
              <a:lnSpc>
                <a:spcPct val="150000"/>
              </a:lnSpc>
              <a:spcBef>
                <a:spcPct val="0"/>
              </a:spcBef>
            </a:pPr>
            <a:r>
              <a:rPr lang="en-GB" altLang="en-US" dirty="0" smtClean="0">
                <a:solidFill>
                  <a:srgbClr val="002060"/>
                </a:solidFill>
              </a:rPr>
              <a:t>Proceeds of Crime Act 2002 </a:t>
            </a:r>
          </a:p>
          <a:p>
            <a:pPr>
              <a:lnSpc>
                <a:spcPct val="150000"/>
              </a:lnSpc>
              <a:spcBef>
                <a:spcPct val="0"/>
              </a:spcBef>
            </a:pPr>
            <a:r>
              <a:rPr lang="en-GB" altLang="en-US" dirty="0" smtClean="0">
                <a:solidFill>
                  <a:srgbClr val="002060"/>
                </a:solidFill>
              </a:rPr>
              <a:t>Discharges </a:t>
            </a:r>
          </a:p>
          <a:p>
            <a:pPr>
              <a:lnSpc>
                <a:spcPct val="150000"/>
              </a:lnSpc>
              <a:spcBef>
                <a:spcPct val="0"/>
              </a:spcBef>
            </a:pPr>
            <a:r>
              <a:rPr lang="en-GB" altLang="en-US" dirty="0" smtClean="0">
                <a:solidFill>
                  <a:srgbClr val="002060"/>
                </a:solidFill>
              </a:rPr>
              <a:t>Custodial or Suspended Sentences  </a:t>
            </a:r>
          </a:p>
          <a:p>
            <a:pPr marL="0" indent="0">
              <a:spcBef>
                <a:spcPct val="0"/>
              </a:spcBef>
              <a:buFontTx/>
              <a:buNone/>
            </a:pPr>
            <a:endParaRPr lang="en-GB" altLang="en-US" sz="3200" dirty="0" smtClean="0">
              <a:solidFill>
                <a:srgbClr val="002060"/>
              </a:solidFill>
            </a:endParaRPr>
          </a:p>
        </p:txBody>
      </p:sp>
      <p:sp>
        <p:nvSpPr>
          <p:cNvPr id="3" name="TextBox 2"/>
          <p:cNvSpPr txBox="1"/>
          <p:nvPr/>
        </p:nvSpPr>
        <p:spPr>
          <a:xfrm>
            <a:off x="1914068" y="20237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Formal Justice System</a:t>
            </a:r>
            <a:endParaRPr lang="en-GB" sz="3200" b="1" dirty="0">
              <a:solidFill>
                <a:schemeClr val="bg1"/>
              </a:solidFill>
            </a:endParaRPr>
          </a:p>
        </p:txBody>
      </p:sp>
      <p:pic>
        <p:nvPicPr>
          <p:cNvPr id="4" name="Picture 3"/>
          <p:cNvPicPr>
            <a:picLocks noChangeAspect="1"/>
          </p:cNvPicPr>
          <p:nvPr/>
        </p:nvPicPr>
        <p:blipFill>
          <a:blip r:embed="rId4"/>
          <a:stretch>
            <a:fillRect/>
          </a:stretch>
        </p:blipFill>
        <p:spPr>
          <a:xfrm>
            <a:off x="7515085" y="2280756"/>
            <a:ext cx="4095750" cy="2524125"/>
          </a:xfrm>
          <a:prstGeom prst="rect">
            <a:avLst/>
          </a:prstGeom>
        </p:spPr>
      </p:pic>
    </p:spTree>
    <p:extLst>
      <p:ext uri="{BB962C8B-B14F-4D97-AF65-F5344CB8AC3E}">
        <p14:creationId xmlns:p14="http://schemas.microsoft.com/office/powerpoint/2010/main" val="463610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Effect transition="in" filter="fade">
                                      <p:cBhvr>
                                        <p:cTn id="3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914068" y="20237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Out of Court Disposals</a:t>
            </a:r>
            <a:endParaRPr lang="en-GB" sz="3200" b="1" dirty="0">
              <a:solidFill>
                <a:schemeClr val="bg1"/>
              </a:solidFill>
            </a:endParaRPr>
          </a:p>
        </p:txBody>
      </p:sp>
      <p:sp>
        <p:nvSpPr>
          <p:cNvPr id="4" name="TextBox 3"/>
          <p:cNvSpPr txBox="1"/>
          <p:nvPr/>
        </p:nvSpPr>
        <p:spPr>
          <a:xfrm>
            <a:off x="1318645" y="1573618"/>
            <a:ext cx="6379327" cy="3539430"/>
          </a:xfrm>
          <a:prstGeom prst="rect">
            <a:avLst/>
          </a:prstGeom>
          <a:noFill/>
        </p:spPr>
        <p:txBody>
          <a:bodyPr wrap="square" rtlCol="0">
            <a:spAutoFit/>
          </a:bodyPr>
          <a:lstStyle/>
          <a:p>
            <a:pPr marL="342900" indent="-342900">
              <a:buFont typeface="Arial" panose="020B0604020202020204" pitchFamily="34" charset="0"/>
              <a:buChar char="•"/>
            </a:pPr>
            <a:r>
              <a:rPr lang="en-GB" sz="3200" dirty="0" smtClean="0"/>
              <a:t>Neighbourhood Justice</a:t>
            </a:r>
          </a:p>
          <a:p>
            <a:pPr marL="342900" indent="-342900">
              <a:buFont typeface="Arial" panose="020B0604020202020204" pitchFamily="34" charset="0"/>
              <a:buChar char="•"/>
            </a:pPr>
            <a:r>
              <a:rPr lang="en-GB" sz="3200" dirty="0" smtClean="0"/>
              <a:t>Restorative Justice</a:t>
            </a:r>
          </a:p>
          <a:p>
            <a:pPr marL="342900" indent="-342900">
              <a:buFont typeface="Arial" panose="020B0604020202020204" pitchFamily="34" charset="0"/>
              <a:buChar char="•"/>
            </a:pPr>
            <a:r>
              <a:rPr lang="en-GB" sz="3200" dirty="0" smtClean="0"/>
              <a:t>Community Resolutions</a:t>
            </a:r>
          </a:p>
          <a:p>
            <a:pPr marL="342900" indent="-342900">
              <a:buFont typeface="Arial" panose="020B0604020202020204" pitchFamily="34" charset="0"/>
              <a:buChar char="•"/>
            </a:pPr>
            <a:r>
              <a:rPr lang="en-GB" sz="3200" dirty="0" smtClean="0"/>
              <a:t>Cannabis Warnings</a:t>
            </a:r>
          </a:p>
          <a:p>
            <a:pPr marL="342900" indent="-342900">
              <a:buFont typeface="Arial" panose="020B0604020202020204" pitchFamily="34" charset="0"/>
              <a:buChar char="•"/>
            </a:pPr>
            <a:r>
              <a:rPr lang="en-GB" sz="3200" dirty="0" smtClean="0"/>
              <a:t>Penalty Notices for Disorder (PND)</a:t>
            </a:r>
          </a:p>
          <a:p>
            <a:pPr marL="342900" indent="-342900">
              <a:buFont typeface="Arial" panose="020B0604020202020204" pitchFamily="34" charset="0"/>
              <a:buChar char="•"/>
            </a:pPr>
            <a:r>
              <a:rPr lang="en-GB" sz="3200" dirty="0" smtClean="0"/>
              <a:t>Youth or Adult Caution</a:t>
            </a:r>
          </a:p>
          <a:p>
            <a:pPr marL="342900" indent="-342900">
              <a:buFont typeface="Arial" panose="020B0604020202020204" pitchFamily="34" charset="0"/>
              <a:buChar char="•"/>
            </a:pPr>
            <a:r>
              <a:rPr lang="en-GB" sz="3200" dirty="0" smtClean="0"/>
              <a:t>Youth or Adult Conditional Caution</a:t>
            </a:r>
            <a:endParaRPr lang="en-GB" sz="3200" dirty="0"/>
          </a:p>
        </p:txBody>
      </p:sp>
      <p:pic>
        <p:nvPicPr>
          <p:cNvPr id="5" name="Picture 4"/>
          <p:cNvPicPr>
            <a:picLocks noChangeAspect="1"/>
          </p:cNvPicPr>
          <p:nvPr/>
        </p:nvPicPr>
        <p:blipFill>
          <a:blip r:embed="rId4"/>
          <a:stretch>
            <a:fillRect/>
          </a:stretch>
        </p:blipFill>
        <p:spPr>
          <a:xfrm>
            <a:off x="7940019" y="1345018"/>
            <a:ext cx="3411832" cy="3539430"/>
          </a:xfrm>
          <a:prstGeom prst="rect">
            <a:avLst/>
          </a:prstGeom>
        </p:spPr>
      </p:pic>
    </p:spTree>
    <p:extLst>
      <p:ext uri="{BB962C8B-B14F-4D97-AF65-F5344CB8AC3E}">
        <p14:creationId xmlns:p14="http://schemas.microsoft.com/office/powerpoint/2010/main" val="833033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3495222" y="977736"/>
            <a:ext cx="5739073" cy="4185936"/>
          </a:xfrm>
          <a:prstGeom prst="rect">
            <a:avLst/>
          </a:prstGeom>
        </p:spPr>
      </p:pic>
    </p:spTree>
    <p:extLst>
      <p:ext uri="{BB962C8B-B14F-4D97-AF65-F5344CB8AC3E}">
        <p14:creationId xmlns:p14="http://schemas.microsoft.com/office/powerpoint/2010/main" val="227603551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514</TotalTime>
  <Words>3586</Words>
  <Application>Microsoft Office PowerPoint</Application>
  <PresentationFormat>Widescreen</PresentationFormat>
  <Paragraphs>290</Paragraphs>
  <Slides>24</Slides>
  <Notes>24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ＭＳ Ｐゴシック</vt:lpstr>
      <vt:lpstr>Arial</vt:lpstr>
      <vt:lpstr>Calibri</vt:lpstr>
      <vt:lpstr>Calibri Light</vt:lpstr>
      <vt:lpstr>Microsoft Sans Serif</vt:lpstr>
      <vt:lpstr>Tahoma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90</cp:revision>
  <cp:lastPrinted>2019-02-01T13:39:14Z</cp:lastPrinted>
  <dcterms:created xsi:type="dcterms:W3CDTF">2018-01-30T11:09:50Z</dcterms:created>
  <dcterms:modified xsi:type="dcterms:W3CDTF">2019-03-06T10:03:47Z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59886a7a-f010-4844-8375-a4bf27fcea7c</vt:lpwstr>
  </property>
  <property fmtid="{D5CDD505-2E9C-101B-9397-08002B2CF9AE}" pid="3" name="Classification">
    <vt:lpwstr>OFFICIAL</vt:lpwstr>
  </property>
  <property fmtid="{D5CDD505-2E9C-101B-9397-08002B2CF9AE}" pid="4" name="Visibility">
    <vt:lpwstr>NOT VISIBLE</vt:lpwstr>
  </property>
</Properties>
</file>