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1.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32.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9"/>
  </p:notesMasterIdLst>
  <p:sldIdLst>
    <p:sldId id="258" r:id="rId2"/>
    <p:sldId id="259" r:id="rId3"/>
    <p:sldId id="291" r:id="rId4"/>
    <p:sldId id="290" r:id="rId5"/>
    <p:sldId id="262" r:id="rId6"/>
    <p:sldId id="280" r:id="rId7"/>
    <p:sldId id="292" r:id="rId8"/>
    <p:sldId id="263" r:id="rId9"/>
    <p:sldId id="264" r:id="rId10"/>
    <p:sldId id="293" r:id="rId11"/>
    <p:sldId id="267" r:id="rId12"/>
    <p:sldId id="294" r:id="rId13"/>
    <p:sldId id="295" r:id="rId14"/>
    <p:sldId id="297" r:id="rId15"/>
    <p:sldId id="268" r:id="rId16"/>
    <p:sldId id="279" r:id="rId17"/>
    <p:sldId id="298" r:id="rId18"/>
    <p:sldId id="299" r:id="rId19"/>
    <p:sldId id="300" r:id="rId20"/>
    <p:sldId id="266" r:id="rId21"/>
    <p:sldId id="269" r:id="rId22"/>
    <p:sldId id="301" r:id="rId23"/>
    <p:sldId id="302" r:id="rId24"/>
    <p:sldId id="270" r:id="rId25"/>
    <p:sldId id="271" r:id="rId26"/>
    <p:sldId id="272" r:id="rId27"/>
    <p:sldId id="273" r:id="rId28"/>
    <p:sldId id="274" r:id="rId29"/>
    <p:sldId id="275" r:id="rId30"/>
    <p:sldId id="276" r:id="rId31"/>
    <p:sldId id="277" r:id="rId32"/>
    <p:sldId id="278" r:id="rId33"/>
    <p:sldId id="281" r:id="rId34"/>
    <p:sldId id="282" r:id="rId35"/>
    <p:sldId id="283" r:id="rId36"/>
    <p:sldId id="284" r:id="rId37"/>
    <p:sldId id="285" r:id="rId38"/>
    <p:sldId id="287" r:id="rId39"/>
    <p:sldId id="304" r:id="rId40"/>
    <p:sldId id="286" r:id="rId41"/>
    <p:sldId id="288" r:id="rId42"/>
    <p:sldId id="303" r:id="rId43"/>
    <p:sldId id="305" r:id="rId44"/>
    <p:sldId id="307" r:id="rId45"/>
    <p:sldId id="306" r:id="rId46"/>
    <p:sldId id="289" r:id="rId47"/>
    <p:sldId id="265"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72419A0-D8E3-9103-EA5A-B8E665C12F97}" v="137" dt="2024-11-06T11:22:41.477"/>
    <p1510:client id="{B396F3ED-F7AB-8809-12CC-1DBBEFED62D7}" v="4" dt="2024-11-06T10:30:29.628"/>
    <p1510:client id="{C3472D6B-64A1-89EB-0989-80374D19448F}" v="68" dt="2024-11-06T11:04:03.06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60482" autoAdjust="0"/>
  </p:normalViewPr>
  <p:slideViewPr>
    <p:cSldViewPr snapToGrid="0">
      <p:cViewPr varScale="1">
        <p:scale>
          <a:sx n="43" d="100"/>
          <a:sy n="43" d="100"/>
        </p:scale>
        <p:origin x="1776"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son Cooke" userId="S::a.cooke@uwtsd.ac.uk::46c329c9-26b7-4eba-b77b-7474421bfd31" providerId="AD" clId="Web-{22F00668-FF2E-E6B8-7192-319CBF2D6AF9}"/>
    <pc:docChg chg="modSld">
      <pc:chgData name="Alison Cooke" userId="S::a.cooke@uwtsd.ac.uk::46c329c9-26b7-4eba-b77b-7474421bfd31" providerId="AD" clId="Web-{22F00668-FF2E-E6B8-7192-319CBF2D6AF9}" dt="2023-01-18T11:27:11.055" v="836"/>
      <pc:docMkLst>
        <pc:docMk/>
      </pc:docMkLst>
      <pc:sldChg chg="modNotes">
        <pc:chgData name="Alison Cooke" userId="S::a.cooke@uwtsd.ac.uk::46c329c9-26b7-4eba-b77b-7474421bfd31" providerId="AD" clId="Web-{22F00668-FF2E-E6B8-7192-319CBF2D6AF9}" dt="2023-01-18T11:10:11.078" v="18"/>
        <pc:sldMkLst>
          <pc:docMk/>
          <pc:sldMk cId="3451093567" sldId="262"/>
        </pc:sldMkLst>
      </pc:sldChg>
      <pc:sldChg chg="modNotes">
        <pc:chgData name="Alison Cooke" userId="S::a.cooke@uwtsd.ac.uk::46c329c9-26b7-4eba-b77b-7474421bfd31" providerId="AD" clId="Web-{22F00668-FF2E-E6B8-7192-319CBF2D6AF9}" dt="2023-01-18T11:15:11.286" v="318"/>
        <pc:sldMkLst>
          <pc:docMk/>
          <pc:sldMk cId="2749282410" sldId="264"/>
        </pc:sldMkLst>
      </pc:sldChg>
      <pc:sldChg chg="modNotes">
        <pc:chgData name="Alison Cooke" userId="S::a.cooke@uwtsd.ac.uk::46c329c9-26b7-4eba-b77b-7474421bfd31" providerId="AD" clId="Web-{22F00668-FF2E-E6B8-7192-319CBF2D6AF9}" dt="2023-01-18T11:22:17.222" v="576"/>
        <pc:sldMkLst>
          <pc:docMk/>
          <pc:sldMk cId="1355915475" sldId="272"/>
        </pc:sldMkLst>
      </pc:sldChg>
      <pc:sldChg chg="modNotes">
        <pc:chgData name="Alison Cooke" userId="S::a.cooke@uwtsd.ac.uk::46c329c9-26b7-4eba-b77b-7474421bfd31" providerId="AD" clId="Web-{22F00668-FF2E-E6B8-7192-319CBF2D6AF9}" dt="2023-01-18T11:22:38.302" v="599"/>
        <pc:sldMkLst>
          <pc:docMk/>
          <pc:sldMk cId="3590505448" sldId="273"/>
        </pc:sldMkLst>
      </pc:sldChg>
      <pc:sldChg chg="modNotes">
        <pc:chgData name="Alison Cooke" userId="S::a.cooke@uwtsd.ac.uk::46c329c9-26b7-4eba-b77b-7474421bfd31" providerId="AD" clId="Web-{22F00668-FF2E-E6B8-7192-319CBF2D6AF9}" dt="2023-01-18T11:23:57.323" v="700"/>
        <pc:sldMkLst>
          <pc:docMk/>
          <pc:sldMk cId="99505719" sldId="274"/>
        </pc:sldMkLst>
      </pc:sldChg>
      <pc:sldChg chg="modNotes">
        <pc:chgData name="Alison Cooke" userId="S::a.cooke@uwtsd.ac.uk::46c329c9-26b7-4eba-b77b-7474421bfd31" providerId="AD" clId="Web-{22F00668-FF2E-E6B8-7192-319CBF2D6AF9}" dt="2023-01-18T11:24:08.261" v="714"/>
        <pc:sldMkLst>
          <pc:docMk/>
          <pc:sldMk cId="4235673711" sldId="275"/>
        </pc:sldMkLst>
      </pc:sldChg>
      <pc:sldChg chg="modNotes">
        <pc:chgData name="Alison Cooke" userId="S::a.cooke@uwtsd.ac.uk::46c329c9-26b7-4eba-b77b-7474421bfd31" providerId="AD" clId="Web-{22F00668-FF2E-E6B8-7192-319CBF2D6AF9}" dt="2023-01-18T11:24:50.342" v="754"/>
        <pc:sldMkLst>
          <pc:docMk/>
          <pc:sldMk cId="1813025995" sldId="276"/>
        </pc:sldMkLst>
      </pc:sldChg>
      <pc:sldChg chg="modNotes">
        <pc:chgData name="Alison Cooke" userId="S::a.cooke@uwtsd.ac.uk::46c329c9-26b7-4eba-b77b-7474421bfd31" providerId="AD" clId="Web-{22F00668-FF2E-E6B8-7192-319CBF2D6AF9}" dt="2023-01-18T11:25:07.671" v="779"/>
        <pc:sldMkLst>
          <pc:docMk/>
          <pc:sldMk cId="3402833429" sldId="277"/>
        </pc:sldMkLst>
      </pc:sldChg>
      <pc:sldChg chg="modNotes">
        <pc:chgData name="Alison Cooke" userId="S::a.cooke@uwtsd.ac.uk::46c329c9-26b7-4eba-b77b-7474421bfd31" providerId="AD" clId="Web-{22F00668-FF2E-E6B8-7192-319CBF2D6AF9}" dt="2023-01-18T11:12:18.040" v="166"/>
        <pc:sldMkLst>
          <pc:docMk/>
          <pc:sldMk cId="2288119745" sldId="280"/>
        </pc:sldMkLst>
      </pc:sldChg>
      <pc:sldChg chg="modNotes">
        <pc:chgData name="Alison Cooke" userId="S::a.cooke@uwtsd.ac.uk::46c329c9-26b7-4eba-b77b-7474421bfd31" providerId="AD" clId="Web-{22F00668-FF2E-E6B8-7192-319CBF2D6AF9}" dt="2023-01-18T11:25:50.393" v="798"/>
        <pc:sldMkLst>
          <pc:docMk/>
          <pc:sldMk cId="2467680348" sldId="281"/>
        </pc:sldMkLst>
      </pc:sldChg>
      <pc:sldChg chg="modNotes">
        <pc:chgData name="Alison Cooke" userId="S::a.cooke@uwtsd.ac.uk::46c329c9-26b7-4eba-b77b-7474421bfd31" providerId="AD" clId="Web-{22F00668-FF2E-E6B8-7192-319CBF2D6AF9}" dt="2023-01-18T11:26:35.240" v="799"/>
        <pc:sldMkLst>
          <pc:docMk/>
          <pc:sldMk cId="2723260771" sldId="286"/>
        </pc:sldMkLst>
      </pc:sldChg>
      <pc:sldChg chg="modNotes">
        <pc:chgData name="Alison Cooke" userId="S::a.cooke@uwtsd.ac.uk::46c329c9-26b7-4eba-b77b-7474421bfd31" providerId="AD" clId="Web-{22F00668-FF2E-E6B8-7192-319CBF2D6AF9}" dt="2023-01-18T11:27:11.055" v="836"/>
        <pc:sldMkLst>
          <pc:docMk/>
          <pc:sldMk cId="54532383" sldId="288"/>
        </pc:sldMkLst>
      </pc:sldChg>
      <pc:sldChg chg="modNotes">
        <pc:chgData name="Alison Cooke" userId="S::a.cooke@uwtsd.ac.uk::46c329c9-26b7-4eba-b77b-7474421bfd31" providerId="AD" clId="Web-{22F00668-FF2E-E6B8-7192-319CBF2D6AF9}" dt="2023-01-18T11:09:48.139" v="1"/>
        <pc:sldMkLst>
          <pc:docMk/>
          <pc:sldMk cId="207875158" sldId="290"/>
        </pc:sldMkLst>
      </pc:sldChg>
      <pc:sldChg chg="modNotes">
        <pc:chgData name="Alison Cooke" userId="S::a.cooke@uwtsd.ac.uk::46c329c9-26b7-4eba-b77b-7474421bfd31" providerId="AD" clId="Web-{22F00668-FF2E-E6B8-7192-319CBF2D6AF9}" dt="2023-01-18T11:16:42.793" v="433"/>
        <pc:sldMkLst>
          <pc:docMk/>
          <pc:sldMk cId="2660407797" sldId="293"/>
        </pc:sldMkLst>
      </pc:sldChg>
      <pc:sldChg chg="modNotes">
        <pc:chgData name="Alison Cooke" userId="S::a.cooke@uwtsd.ac.uk::46c329c9-26b7-4eba-b77b-7474421bfd31" providerId="AD" clId="Web-{22F00668-FF2E-E6B8-7192-319CBF2D6AF9}" dt="2023-01-18T11:17:28.780" v="434"/>
        <pc:sldMkLst>
          <pc:docMk/>
          <pc:sldMk cId="2399733388" sldId="295"/>
        </pc:sldMkLst>
      </pc:sldChg>
      <pc:sldChg chg="modSp modNotes">
        <pc:chgData name="Alison Cooke" userId="S::a.cooke@uwtsd.ac.uk::46c329c9-26b7-4eba-b77b-7474421bfd31" providerId="AD" clId="Web-{22F00668-FF2E-E6B8-7192-319CBF2D6AF9}" dt="2023-01-18T11:19:07.584" v="461"/>
        <pc:sldMkLst>
          <pc:docMk/>
          <pc:sldMk cId="3284979658" sldId="300"/>
        </pc:sldMkLst>
        <pc:spChg chg="mod">
          <ac:chgData name="Alison Cooke" userId="S::a.cooke@uwtsd.ac.uk::46c329c9-26b7-4eba-b77b-7474421bfd31" providerId="AD" clId="Web-{22F00668-FF2E-E6B8-7192-319CBF2D6AF9}" dt="2023-01-18T11:18:42.426" v="436" actId="20577"/>
          <ac:spMkLst>
            <pc:docMk/>
            <pc:sldMk cId="3284979658" sldId="300"/>
            <ac:spMk id="5" creationId="{3AB2925E-A941-3A28-03AC-145E454CFB57}"/>
          </ac:spMkLst>
        </pc:spChg>
      </pc:sldChg>
      <pc:sldChg chg="modNotes">
        <pc:chgData name="Alison Cooke" userId="S::a.cooke@uwtsd.ac.uk::46c329c9-26b7-4eba-b77b-7474421bfd31" providerId="AD" clId="Web-{22F00668-FF2E-E6B8-7192-319CBF2D6AF9}" dt="2023-01-18T11:19:44.305" v="468"/>
        <pc:sldMkLst>
          <pc:docMk/>
          <pc:sldMk cId="2619435260" sldId="301"/>
        </pc:sldMkLst>
      </pc:sldChg>
      <pc:sldChg chg="modNotes">
        <pc:chgData name="Alison Cooke" userId="S::a.cooke@uwtsd.ac.uk::46c329c9-26b7-4eba-b77b-7474421bfd31" providerId="AD" clId="Web-{22F00668-FF2E-E6B8-7192-319CBF2D6AF9}" dt="2023-01-18T11:19:50.728" v="475"/>
        <pc:sldMkLst>
          <pc:docMk/>
          <pc:sldMk cId="1880254756" sldId="302"/>
        </pc:sldMkLst>
      </pc:sldChg>
    </pc:docChg>
  </pc:docChgLst>
  <pc:docChgLst>
    <pc:chgData name="Alison Cooke" userId="S::a.cooke@uwtsd.ac.uk::46c329c9-26b7-4eba-b77b-7474421bfd31" providerId="AD" clId="Web-{C3472D6B-64A1-89EB-0989-80374D19448F}"/>
    <pc:docChg chg="addSld modSld">
      <pc:chgData name="Alison Cooke" userId="S::a.cooke@uwtsd.ac.uk::46c329c9-26b7-4eba-b77b-7474421bfd31" providerId="AD" clId="Web-{C3472D6B-64A1-89EB-0989-80374D19448F}" dt="2024-11-06T11:04:03.065" v="63" actId="20577"/>
      <pc:docMkLst>
        <pc:docMk/>
      </pc:docMkLst>
      <pc:sldChg chg="modSp">
        <pc:chgData name="Alison Cooke" userId="S::a.cooke@uwtsd.ac.uk::46c329c9-26b7-4eba-b77b-7474421bfd31" providerId="AD" clId="Web-{C3472D6B-64A1-89EB-0989-80374D19448F}" dt="2024-11-06T10:40:10.222" v="1" actId="20577"/>
        <pc:sldMkLst>
          <pc:docMk/>
          <pc:sldMk cId="1147549936" sldId="258"/>
        </pc:sldMkLst>
        <pc:spChg chg="mod">
          <ac:chgData name="Alison Cooke" userId="S::a.cooke@uwtsd.ac.uk::46c329c9-26b7-4eba-b77b-7474421bfd31" providerId="AD" clId="Web-{C3472D6B-64A1-89EB-0989-80374D19448F}" dt="2024-11-06T10:40:10.222" v="1" actId="20577"/>
          <ac:spMkLst>
            <pc:docMk/>
            <pc:sldMk cId="1147549936" sldId="258"/>
            <ac:spMk id="5" creationId="{96FE8A07-45B3-4401-AEF2-C9368D14EA2F}"/>
          </ac:spMkLst>
        </pc:spChg>
      </pc:sldChg>
      <pc:sldChg chg="modSp">
        <pc:chgData name="Alison Cooke" userId="S::a.cooke@uwtsd.ac.uk::46c329c9-26b7-4eba-b77b-7474421bfd31" providerId="AD" clId="Web-{C3472D6B-64A1-89EB-0989-80374D19448F}" dt="2024-11-06T10:41:10.739" v="2" actId="20577"/>
        <pc:sldMkLst>
          <pc:docMk/>
          <pc:sldMk cId="3451093567" sldId="262"/>
        </pc:sldMkLst>
        <pc:spChg chg="mod">
          <ac:chgData name="Alison Cooke" userId="S::a.cooke@uwtsd.ac.uk::46c329c9-26b7-4eba-b77b-7474421bfd31" providerId="AD" clId="Web-{C3472D6B-64A1-89EB-0989-80374D19448F}" dt="2024-11-06T10:41:10.739" v="2" actId="20577"/>
          <ac:spMkLst>
            <pc:docMk/>
            <pc:sldMk cId="3451093567" sldId="262"/>
            <ac:spMk id="2" creationId="{85C16B8C-1FDA-47E8-AFB6-BD601E85C419}"/>
          </ac:spMkLst>
        </pc:spChg>
      </pc:sldChg>
      <pc:sldChg chg="modSp">
        <pc:chgData name="Alison Cooke" userId="S::a.cooke@uwtsd.ac.uk::46c329c9-26b7-4eba-b77b-7474421bfd31" providerId="AD" clId="Web-{C3472D6B-64A1-89EB-0989-80374D19448F}" dt="2024-11-06T10:44:55.262" v="16" actId="20577"/>
        <pc:sldMkLst>
          <pc:docMk/>
          <pc:sldMk cId="1595287881" sldId="267"/>
        </pc:sldMkLst>
        <pc:spChg chg="mod">
          <ac:chgData name="Alison Cooke" userId="S::a.cooke@uwtsd.ac.uk::46c329c9-26b7-4eba-b77b-7474421bfd31" providerId="AD" clId="Web-{C3472D6B-64A1-89EB-0989-80374D19448F}" dt="2024-11-06T10:44:55.262" v="16" actId="20577"/>
          <ac:spMkLst>
            <pc:docMk/>
            <pc:sldMk cId="1595287881" sldId="267"/>
            <ac:spMk id="3" creationId="{0CB81806-BAAE-42F4-A4E5-BB45772286FB}"/>
          </ac:spMkLst>
        </pc:spChg>
      </pc:sldChg>
      <pc:sldChg chg="modSp">
        <pc:chgData name="Alison Cooke" userId="S::a.cooke@uwtsd.ac.uk::46c329c9-26b7-4eba-b77b-7474421bfd31" providerId="AD" clId="Web-{C3472D6B-64A1-89EB-0989-80374D19448F}" dt="2024-11-06T10:46:51.141" v="23"/>
        <pc:sldMkLst>
          <pc:docMk/>
          <pc:sldMk cId="1056428266" sldId="279"/>
        </pc:sldMkLst>
        <pc:spChg chg="mod">
          <ac:chgData name="Alison Cooke" userId="S::a.cooke@uwtsd.ac.uk::46c329c9-26b7-4eba-b77b-7474421bfd31" providerId="AD" clId="Web-{C3472D6B-64A1-89EB-0989-80374D19448F}" dt="2024-11-06T10:46:51.141" v="23"/>
          <ac:spMkLst>
            <pc:docMk/>
            <pc:sldMk cId="1056428266" sldId="279"/>
            <ac:spMk id="3" creationId="{C08F4704-3DDB-43A2-A305-A2E8FF6389FC}"/>
          </ac:spMkLst>
        </pc:spChg>
        <pc:picChg chg="mod">
          <ac:chgData name="Alison Cooke" userId="S::a.cooke@uwtsd.ac.uk::46c329c9-26b7-4eba-b77b-7474421bfd31" providerId="AD" clId="Web-{C3472D6B-64A1-89EB-0989-80374D19448F}" dt="2024-11-06T10:46:14.405" v="19" actId="1076"/>
          <ac:picMkLst>
            <pc:docMk/>
            <pc:sldMk cId="1056428266" sldId="279"/>
            <ac:picMk id="4" creationId="{2C188C3F-02B4-47AD-929E-ACAB83607080}"/>
          </ac:picMkLst>
        </pc:picChg>
      </pc:sldChg>
      <pc:sldChg chg="modSp addAnim">
        <pc:chgData name="Alison Cooke" userId="S::a.cooke@uwtsd.ac.uk::46c329c9-26b7-4eba-b77b-7474421bfd31" providerId="AD" clId="Web-{C3472D6B-64A1-89EB-0989-80374D19448F}" dt="2024-11-06T10:44:26.574" v="15" actId="14100"/>
        <pc:sldMkLst>
          <pc:docMk/>
          <pc:sldMk cId="242843239" sldId="294"/>
        </pc:sldMkLst>
        <pc:spChg chg="mod">
          <ac:chgData name="Alison Cooke" userId="S::a.cooke@uwtsd.ac.uk::46c329c9-26b7-4eba-b77b-7474421bfd31" providerId="AD" clId="Web-{C3472D6B-64A1-89EB-0989-80374D19448F}" dt="2024-11-06T10:42:47.492" v="8" actId="20577"/>
          <ac:spMkLst>
            <pc:docMk/>
            <pc:sldMk cId="242843239" sldId="294"/>
            <ac:spMk id="3" creationId="{7A4F416B-44CA-2AB1-3169-A76609387961}"/>
          </ac:spMkLst>
        </pc:spChg>
        <pc:spChg chg="mod">
          <ac:chgData name="Alison Cooke" userId="S::a.cooke@uwtsd.ac.uk::46c329c9-26b7-4eba-b77b-7474421bfd31" providerId="AD" clId="Web-{C3472D6B-64A1-89EB-0989-80374D19448F}" dt="2024-11-06T10:44:26.574" v="15" actId="14100"/>
          <ac:spMkLst>
            <pc:docMk/>
            <pc:sldMk cId="242843239" sldId="294"/>
            <ac:spMk id="4" creationId="{622B53E9-723C-8D08-79D4-5BD8CF7823F5}"/>
          </ac:spMkLst>
        </pc:spChg>
      </pc:sldChg>
      <pc:sldChg chg="modSp">
        <pc:chgData name="Alison Cooke" userId="S::a.cooke@uwtsd.ac.uk::46c329c9-26b7-4eba-b77b-7474421bfd31" providerId="AD" clId="Web-{C3472D6B-64A1-89EB-0989-80374D19448F}" dt="2024-11-06T10:44:08.620" v="14"/>
        <pc:sldMkLst>
          <pc:docMk/>
          <pc:sldMk cId="2399733388" sldId="295"/>
        </pc:sldMkLst>
        <pc:spChg chg="mod">
          <ac:chgData name="Alison Cooke" userId="S::a.cooke@uwtsd.ac.uk::46c329c9-26b7-4eba-b77b-7474421bfd31" providerId="AD" clId="Web-{C3472D6B-64A1-89EB-0989-80374D19448F}" dt="2024-11-06T10:44:00.214" v="13"/>
          <ac:spMkLst>
            <pc:docMk/>
            <pc:sldMk cId="2399733388" sldId="295"/>
            <ac:spMk id="3" creationId="{6A718DB3-F68A-1861-7E22-887C2A2FCF36}"/>
          </ac:spMkLst>
        </pc:spChg>
        <pc:spChg chg="mod">
          <ac:chgData name="Alison Cooke" userId="S::a.cooke@uwtsd.ac.uk::46c329c9-26b7-4eba-b77b-7474421bfd31" providerId="AD" clId="Web-{C3472D6B-64A1-89EB-0989-80374D19448F}" dt="2024-11-06T10:44:08.620" v="14"/>
          <ac:spMkLst>
            <pc:docMk/>
            <pc:sldMk cId="2399733388" sldId="295"/>
            <ac:spMk id="4" creationId="{2E298EA6-BF93-36AB-A3BB-D44C4380F23F}"/>
          </ac:spMkLst>
        </pc:spChg>
      </pc:sldChg>
      <pc:sldChg chg="modSp">
        <pc:chgData name="Alison Cooke" userId="S::a.cooke@uwtsd.ac.uk::46c329c9-26b7-4eba-b77b-7474421bfd31" providerId="AD" clId="Web-{C3472D6B-64A1-89EB-0989-80374D19448F}" dt="2024-11-06T10:45:42.436" v="17"/>
        <pc:sldMkLst>
          <pc:docMk/>
          <pc:sldMk cId="71995345" sldId="297"/>
        </pc:sldMkLst>
        <pc:spChg chg="mod">
          <ac:chgData name="Alison Cooke" userId="S::a.cooke@uwtsd.ac.uk::46c329c9-26b7-4eba-b77b-7474421bfd31" providerId="AD" clId="Web-{C3472D6B-64A1-89EB-0989-80374D19448F}" dt="2024-11-06T10:45:42.436" v="17"/>
          <ac:spMkLst>
            <pc:docMk/>
            <pc:sldMk cId="71995345" sldId="297"/>
            <ac:spMk id="3" creationId="{BD7C9011-2514-BACB-83BF-C82AB6BE8E90}"/>
          </ac:spMkLst>
        </pc:spChg>
      </pc:sldChg>
      <pc:sldChg chg="modSp">
        <pc:chgData name="Alison Cooke" userId="S::a.cooke@uwtsd.ac.uk::46c329c9-26b7-4eba-b77b-7474421bfd31" providerId="AD" clId="Web-{C3472D6B-64A1-89EB-0989-80374D19448F}" dt="2024-11-06T10:47:03.626" v="24"/>
        <pc:sldMkLst>
          <pc:docMk/>
          <pc:sldMk cId="441564104" sldId="298"/>
        </pc:sldMkLst>
        <pc:spChg chg="mod">
          <ac:chgData name="Alison Cooke" userId="S::a.cooke@uwtsd.ac.uk::46c329c9-26b7-4eba-b77b-7474421bfd31" providerId="AD" clId="Web-{C3472D6B-64A1-89EB-0989-80374D19448F}" dt="2024-11-06T10:47:03.626" v="24"/>
          <ac:spMkLst>
            <pc:docMk/>
            <pc:sldMk cId="441564104" sldId="298"/>
            <ac:spMk id="3" creationId="{ECC8B6F4-C66A-BE37-A211-6ED4336FDD0C}"/>
          </ac:spMkLst>
        </pc:spChg>
      </pc:sldChg>
      <pc:sldChg chg="addSp delSp modSp addAnim">
        <pc:chgData name="Alison Cooke" userId="S::a.cooke@uwtsd.ac.uk::46c329c9-26b7-4eba-b77b-7474421bfd31" providerId="AD" clId="Web-{C3472D6B-64A1-89EB-0989-80374D19448F}" dt="2024-11-06T10:53:35.420" v="37"/>
        <pc:sldMkLst>
          <pc:docMk/>
          <pc:sldMk cId="2618706559" sldId="299"/>
        </pc:sldMkLst>
        <pc:spChg chg="mod">
          <ac:chgData name="Alison Cooke" userId="S::a.cooke@uwtsd.ac.uk::46c329c9-26b7-4eba-b77b-7474421bfd31" providerId="AD" clId="Web-{C3472D6B-64A1-89EB-0989-80374D19448F}" dt="2024-11-06T10:47:46.690" v="28"/>
          <ac:spMkLst>
            <pc:docMk/>
            <pc:sldMk cId="2618706559" sldId="299"/>
            <ac:spMk id="3" creationId="{C25E7E7F-DE0A-2805-C0C6-566F754435F1}"/>
          </ac:spMkLst>
        </pc:spChg>
        <pc:spChg chg="mod">
          <ac:chgData name="Alison Cooke" userId="S::a.cooke@uwtsd.ac.uk::46c329c9-26b7-4eba-b77b-7474421bfd31" providerId="AD" clId="Web-{C3472D6B-64A1-89EB-0989-80374D19448F}" dt="2024-11-06T10:48:07.659" v="32" actId="20577"/>
          <ac:spMkLst>
            <pc:docMk/>
            <pc:sldMk cId="2618706559" sldId="299"/>
            <ac:spMk id="4" creationId="{D02337E1-BE9C-1431-0882-C3F3886B37AE}"/>
          </ac:spMkLst>
        </pc:spChg>
        <pc:picChg chg="add del mod">
          <ac:chgData name="Alison Cooke" userId="S::a.cooke@uwtsd.ac.uk::46c329c9-26b7-4eba-b77b-7474421bfd31" providerId="AD" clId="Web-{C3472D6B-64A1-89EB-0989-80374D19448F}" dt="2024-11-06T10:50:55.915" v="35"/>
          <ac:picMkLst>
            <pc:docMk/>
            <pc:sldMk cId="2618706559" sldId="299"/>
            <ac:picMk id="5" creationId="{B493AB71-D70F-1E43-E809-ADA5A540D885}"/>
          </ac:picMkLst>
        </pc:picChg>
      </pc:sldChg>
      <pc:sldChg chg="modSp">
        <pc:chgData name="Alison Cooke" userId="S::a.cooke@uwtsd.ac.uk::46c329c9-26b7-4eba-b77b-7474421bfd31" providerId="AD" clId="Web-{C3472D6B-64A1-89EB-0989-80374D19448F}" dt="2024-11-06T10:54:26.125" v="39" actId="20577"/>
        <pc:sldMkLst>
          <pc:docMk/>
          <pc:sldMk cId="3284979658" sldId="300"/>
        </pc:sldMkLst>
        <pc:spChg chg="mod">
          <ac:chgData name="Alison Cooke" userId="S::a.cooke@uwtsd.ac.uk::46c329c9-26b7-4eba-b77b-7474421bfd31" providerId="AD" clId="Web-{C3472D6B-64A1-89EB-0989-80374D19448F}" dt="2024-11-06T10:54:26.125" v="39" actId="20577"/>
          <ac:spMkLst>
            <pc:docMk/>
            <pc:sldMk cId="3284979658" sldId="300"/>
            <ac:spMk id="5" creationId="{3AB2925E-A941-3A28-03AC-145E454CFB57}"/>
          </ac:spMkLst>
        </pc:spChg>
      </pc:sldChg>
      <pc:sldChg chg="addSp modSp add">
        <pc:chgData name="Alison Cooke" userId="S::a.cooke@uwtsd.ac.uk::46c329c9-26b7-4eba-b77b-7474421bfd31" providerId="AD" clId="Web-{C3472D6B-64A1-89EB-0989-80374D19448F}" dt="2024-11-06T11:04:03.065" v="63" actId="20577"/>
        <pc:sldMkLst>
          <pc:docMk/>
          <pc:sldMk cId="2886438627" sldId="305"/>
        </pc:sldMkLst>
        <pc:spChg chg="mod">
          <ac:chgData name="Alison Cooke" userId="S::a.cooke@uwtsd.ac.uk::46c329c9-26b7-4eba-b77b-7474421bfd31" providerId="AD" clId="Web-{C3472D6B-64A1-89EB-0989-80374D19448F}" dt="2024-11-06T11:03:55.456" v="62" actId="20577"/>
          <ac:spMkLst>
            <pc:docMk/>
            <pc:sldMk cId="2886438627" sldId="305"/>
            <ac:spMk id="2" creationId="{1E3E59D1-4C86-1A89-6FDB-7185344BAD36}"/>
          </ac:spMkLst>
        </pc:spChg>
        <pc:spChg chg="mod">
          <ac:chgData name="Alison Cooke" userId="S::a.cooke@uwtsd.ac.uk::46c329c9-26b7-4eba-b77b-7474421bfd31" providerId="AD" clId="Web-{C3472D6B-64A1-89EB-0989-80374D19448F}" dt="2024-11-06T11:04:03.065" v="63" actId="20577"/>
          <ac:spMkLst>
            <pc:docMk/>
            <pc:sldMk cId="2886438627" sldId="305"/>
            <ac:spMk id="3" creationId="{AD9E7DC8-0B49-58C6-554F-99699667405A}"/>
          </ac:spMkLst>
        </pc:spChg>
        <pc:picChg chg="add mod">
          <ac:chgData name="Alison Cooke" userId="S::a.cooke@uwtsd.ac.uk::46c329c9-26b7-4eba-b77b-7474421bfd31" providerId="AD" clId="Web-{C3472D6B-64A1-89EB-0989-80374D19448F}" dt="2024-11-06T11:03:40.705" v="57" actId="1076"/>
          <ac:picMkLst>
            <pc:docMk/>
            <pc:sldMk cId="2886438627" sldId="305"/>
            <ac:picMk id="4" creationId="{0DA0BFBC-A5FA-08D3-E900-64A93BBA82E3}"/>
          </ac:picMkLst>
        </pc:picChg>
      </pc:sldChg>
      <pc:sldChg chg="modSp add">
        <pc:chgData name="Alison Cooke" userId="S::a.cooke@uwtsd.ac.uk::46c329c9-26b7-4eba-b77b-7474421bfd31" providerId="AD" clId="Web-{C3472D6B-64A1-89EB-0989-80374D19448F}" dt="2024-11-06T10:57:08.380" v="43" actId="20577"/>
        <pc:sldMkLst>
          <pc:docMk/>
          <pc:sldMk cId="2275900389" sldId="306"/>
        </pc:sldMkLst>
        <pc:spChg chg="mod">
          <ac:chgData name="Alison Cooke" userId="S::a.cooke@uwtsd.ac.uk::46c329c9-26b7-4eba-b77b-7474421bfd31" providerId="AD" clId="Web-{C3472D6B-64A1-89EB-0989-80374D19448F}" dt="2024-11-06T10:57:08.380" v="43" actId="20577"/>
          <ac:spMkLst>
            <pc:docMk/>
            <pc:sldMk cId="2275900389" sldId="306"/>
            <ac:spMk id="3" creationId="{BB802389-AB74-1E1C-35DA-49186156E962}"/>
          </ac:spMkLst>
        </pc:spChg>
      </pc:sldChg>
    </pc:docChg>
  </pc:docChgLst>
  <pc:docChgLst>
    <pc:chgData name="Alison Cooke" userId="S::a.cooke@uwtsd.ac.uk::46c329c9-26b7-4eba-b77b-7474421bfd31" providerId="AD" clId="Web-{2F3DD386-15E5-A028-7C35-0C44B4E01381}"/>
    <pc:docChg chg="addSld modSld">
      <pc:chgData name="Alison Cooke" userId="S::a.cooke@uwtsd.ac.uk::46c329c9-26b7-4eba-b77b-7474421bfd31" providerId="AD" clId="Web-{2F3DD386-15E5-A028-7C35-0C44B4E01381}" dt="2024-01-17T16:54:31.061" v="335"/>
      <pc:docMkLst>
        <pc:docMk/>
      </pc:docMkLst>
      <pc:sldChg chg="modSp">
        <pc:chgData name="Alison Cooke" userId="S::a.cooke@uwtsd.ac.uk::46c329c9-26b7-4eba-b77b-7474421bfd31" providerId="AD" clId="Web-{2F3DD386-15E5-A028-7C35-0C44B4E01381}" dt="2024-01-17T15:45:53.328" v="39" actId="20577"/>
        <pc:sldMkLst>
          <pc:docMk/>
          <pc:sldMk cId="1147549936" sldId="258"/>
        </pc:sldMkLst>
        <pc:spChg chg="mod">
          <ac:chgData name="Alison Cooke" userId="S::a.cooke@uwtsd.ac.uk::46c329c9-26b7-4eba-b77b-7474421bfd31" providerId="AD" clId="Web-{2F3DD386-15E5-A028-7C35-0C44B4E01381}" dt="2024-01-17T15:45:53.328" v="39" actId="20577"/>
          <ac:spMkLst>
            <pc:docMk/>
            <pc:sldMk cId="1147549936" sldId="258"/>
            <ac:spMk id="5" creationId="{96FE8A07-45B3-4401-AEF2-C9368D14EA2F}"/>
          </ac:spMkLst>
        </pc:spChg>
      </pc:sldChg>
      <pc:sldChg chg="modSp">
        <pc:chgData name="Alison Cooke" userId="S::a.cooke@uwtsd.ac.uk::46c329c9-26b7-4eba-b77b-7474421bfd31" providerId="AD" clId="Web-{2F3DD386-15E5-A028-7C35-0C44B4E01381}" dt="2024-01-17T16:50:58.274" v="334"/>
        <pc:sldMkLst>
          <pc:docMk/>
          <pc:sldMk cId="2511280831" sldId="259"/>
        </pc:sldMkLst>
        <pc:spChg chg="mod">
          <ac:chgData name="Alison Cooke" userId="S::a.cooke@uwtsd.ac.uk::46c329c9-26b7-4eba-b77b-7474421bfd31" providerId="AD" clId="Web-{2F3DD386-15E5-A028-7C35-0C44B4E01381}" dt="2024-01-17T16:50:58.274" v="334"/>
          <ac:spMkLst>
            <pc:docMk/>
            <pc:sldMk cId="2511280831" sldId="259"/>
            <ac:spMk id="2" creationId="{C257EF50-E6BB-4153-B801-E0884BE85B05}"/>
          </ac:spMkLst>
        </pc:spChg>
        <pc:spChg chg="mod">
          <ac:chgData name="Alison Cooke" userId="S::a.cooke@uwtsd.ac.uk::46c329c9-26b7-4eba-b77b-7474421bfd31" providerId="AD" clId="Web-{2F3DD386-15E5-A028-7C35-0C44B4E01381}" dt="2024-01-17T16:50:49.446" v="332" actId="20577"/>
          <ac:spMkLst>
            <pc:docMk/>
            <pc:sldMk cId="2511280831" sldId="259"/>
            <ac:spMk id="6" creationId="{CE5D857B-B3EB-42A9-9378-BB924DA2D331}"/>
          </ac:spMkLst>
        </pc:spChg>
      </pc:sldChg>
      <pc:sldChg chg="modSp">
        <pc:chgData name="Alison Cooke" userId="S::a.cooke@uwtsd.ac.uk::46c329c9-26b7-4eba-b77b-7474421bfd31" providerId="AD" clId="Web-{2F3DD386-15E5-A028-7C35-0C44B4E01381}" dt="2024-01-17T15:41:00.541" v="5"/>
        <pc:sldMkLst>
          <pc:docMk/>
          <pc:sldMk cId="286354897" sldId="266"/>
        </pc:sldMkLst>
        <pc:spChg chg="mod">
          <ac:chgData name="Alison Cooke" userId="S::a.cooke@uwtsd.ac.uk::46c329c9-26b7-4eba-b77b-7474421bfd31" providerId="AD" clId="Web-{2F3DD386-15E5-A028-7C35-0C44B4E01381}" dt="2024-01-17T15:41:00.541" v="5"/>
          <ac:spMkLst>
            <pc:docMk/>
            <pc:sldMk cId="286354897" sldId="266"/>
            <ac:spMk id="2" creationId="{C2991020-8A76-4D6A-A863-6A84E7CE2215}"/>
          </ac:spMkLst>
        </pc:spChg>
      </pc:sldChg>
      <pc:sldChg chg="modSp">
        <pc:chgData name="Alison Cooke" userId="S::a.cooke@uwtsd.ac.uk::46c329c9-26b7-4eba-b77b-7474421bfd31" providerId="AD" clId="Web-{2F3DD386-15E5-A028-7C35-0C44B4E01381}" dt="2024-01-17T15:38:30.108" v="3"/>
        <pc:sldMkLst>
          <pc:docMk/>
          <pc:sldMk cId="1595287881" sldId="267"/>
        </pc:sldMkLst>
        <pc:spChg chg="mod">
          <ac:chgData name="Alison Cooke" userId="S::a.cooke@uwtsd.ac.uk::46c329c9-26b7-4eba-b77b-7474421bfd31" providerId="AD" clId="Web-{2F3DD386-15E5-A028-7C35-0C44B4E01381}" dt="2024-01-17T15:38:30.108" v="3"/>
          <ac:spMkLst>
            <pc:docMk/>
            <pc:sldMk cId="1595287881" sldId="267"/>
            <ac:spMk id="2" creationId="{A4CA6156-1C1B-47F5-9097-5E1A99E90780}"/>
          </ac:spMkLst>
        </pc:spChg>
      </pc:sldChg>
      <pc:sldChg chg="modSp">
        <pc:chgData name="Alison Cooke" userId="S::a.cooke@uwtsd.ac.uk::46c329c9-26b7-4eba-b77b-7474421bfd31" providerId="AD" clId="Web-{2F3DD386-15E5-A028-7C35-0C44B4E01381}" dt="2024-01-17T15:43:43.740" v="33" actId="20577"/>
        <pc:sldMkLst>
          <pc:docMk/>
          <pc:sldMk cId="2467680348" sldId="281"/>
        </pc:sldMkLst>
        <pc:graphicFrameChg chg="modGraphic">
          <ac:chgData name="Alison Cooke" userId="S::a.cooke@uwtsd.ac.uk::46c329c9-26b7-4eba-b77b-7474421bfd31" providerId="AD" clId="Web-{2F3DD386-15E5-A028-7C35-0C44B4E01381}" dt="2024-01-17T15:43:43.740" v="33" actId="20577"/>
          <ac:graphicFrameMkLst>
            <pc:docMk/>
            <pc:sldMk cId="2467680348" sldId="281"/>
            <ac:graphicFrameMk id="5" creationId="{310268F5-FC9F-47A7-8E87-8707ABDB5350}"/>
          </ac:graphicFrameMkLst>
        </pc:graphicFrameChg>
      </pc:sldChg>
      <pc:sldChg chg="modSp modNotes">
        <pc:chgData name="Alison Cooke" userId="S::a.cooke@uwtsd.ac.uk::46c329c9-26b7-4eba-b77b-7474421bfd31" providerId="AD" clId="Web-{2F3DD386-15E5-A028-7C35-0C44B4E01381}" dt="2024-01-17T16:24:55.218" v="173"/>
        <pc:sldMkLst>
          <pc:docMk/>
          <pc:sldMk cId="716673393" sldId="282"/>
        </pc:sldMkLst>
        <pc:graphicFrameChg chg="modGraphic">
          <ac:chgData name="Alison Cooke" userId="S::a.cooke@uwtsd.ac.uk::46c329c9-26b7-4eba-b77b-7474421bfd31" providerId="AD" clId="Web-{2F3DD386-15E5-A028-7C35-0C44B4E01381}" dt="2024-01-17T16:24:47.624" v="170" actId="20577"/>
          <ac:graphicFrameMkLst>
            <pc:docMk/>
            <pc:sldMk cId="716673393" sldId="282"/>
            <ac:graphicFrameMk id="4" creationId="{818FEDFA-55B3-45B4-B92E-19D985AA9DF8}"/>
          </ac:graphicFrameMkLst>
        </pc:graphicFrameChg>
      </pc:sldChg>
      <pc:sldChg chg="addSp delSp modSp modNotes">
        <pc:chgData name="Alison Cooke" userId="S::a.cooke@uwtsd.ac.uk::46c329c9-26b7-4eba-b77b-7474421bfd31" providerId="AD" clId="Web-{2F3DD386-15E5-A028-7C35-0C44B4E01381}" dt="2024-01-17T16:36:30.861" v="304"/>
        <pc:sldMkLst>
          <pc:docMk/>
          <pc:sldMk cId="2723260771" sldId="286"/>
        </pc:sldMkLst>
        <pc:spChg chg="add mod">
          <ac:chgData name="Alison Cooke" userId="S::a.cooke@uwtsd.ac.uk::46c329c9-26b7-4eba-b77b-7474421bfd31" providerId="AD" clId="Web-{2F3DD386-15E5-A028-7C35-0C44B4E01381}" dt="2024-01-17T16:25:41.235" v="181"/>
          <ac:spMkLst>
            <pc:docMk/>
            <pc:sldMk cId="2723260771" sldId="286"/>
            <ac:spMk id="5" creationId="{CF8A4B54-68BE-10BB-D725-7FB28818D839}"/>
          </ac:spMkLst>
        </pc:spChg>
        <pc:spChg chg="add mod">
          <ac:chgData name="Alison Cooke" userId="S::a.cooke@uwtsd.ac.uk::46c329c9-26b7-4eba-b77b-7474421bfd31" providerId="AD" clId="Web-{2F3DD386-15E5-A028-7C35-0C44B4E01381}" dt="2024-01-17T16:26:56.330" v="196" actId="1076"/>
          <ac:spMkLst>
            <pc:docMk/>
            <pc:sldMk cId="2723260771" sldId="286"/>
            <ac:spMk id="16" creationId="{8205C343-5F37-B49A-5170-32D5B551E053}"/>
          </ac:spMkLst>
        </pc:spChg>
        <pc:graphicFrameChg chg="add del">
          <ac:chgData name="Alison Cooke" userId="S::a.cooke@uwtsd.ac.uk::46c329c9-26b7-4eba-b77b-7474421bfd31" providerId="AD" clId="Web-{2F3DD386-15E5-A028-7C35-0C44B4E01381}" dt="2024-01-17T16:26:04.798" v="183"/>
          <ac:graphicFrameMkLst>
            <pc:docMk/>
            <pc:sldMk cId="2723260771" sldId="286"/>
            <ac:graphicFrameMk id="8" creationId="{DBC77227-12AB-8000-091E-194F5E553CA8}"/>
          </ac:graphicFrameMkLst>
        </pc:graphicFrameChg>
        <pc:picChg chg="del">
          <ac:chgData name="Alison Cooke" userId="S::a.cooke@uwtsd.ac.uk::46c329c9-26b7-4eba-b77b-7474421bfd31" providerId="AD" clId="Web-{2F3DD386-15E5-A028-7C35-0C44B4E01381}" dt="2024-01-17T16:25:41.235" v="181"/>
          <ac:picMkLst>
            <pc:docMk/>
            <pc:sldMk cId="2723260771" sldId="286"/>
            <ac:picMk id="6" creationId="{2A440ECB-D95E-4B70-8A66-6A2E57150C73}"/>
          </ac:picMkLst>
        </pc:picChg>
      </pc:sldChg>
      <pc:sldChg chg="addAnim modNotes">
        <pc:chgData name="Alison Cooke" userId="S::a.cooke@uwtsd.ac.uk::46c329c9-26b7-4eba-b77b-7474421bfd31" providerId="AD" clId="Web-{2F3DD386-15E5-A028-7C35-0C44B4E01381}" dt="2024-01-17T16:54:31.061" v="335"/>
        <pc:sldMkLst>
          <pc:docMk/>
          <pc:sldMk cId="207875158" sldId="290"/>
        </pc:sldMkLst>
      </pc:sldChg>
      <pc:sldChg chg="modSp new">
        <pc:chgData name="Alison Cooke" userId="S::a.cooke@uwtsd.ac.uk::46c329c9-26b7-4eba-b77b-7474421bfd31" providerId="AD" clId="Web-{2F3DD386-15E5-A028-7C35-0C44B4E01381}" dt="2024-01-17T16:24:01.154" v="161" actId="20577"/>
        <pc:sldMkLst>
          <pc:docMk/>
          <pc:sldMk cId="1022258723" sldId="303"/>
        </pc:sldMkLst>
        <pc:spChg chg="mod">
          <ac:chgData name="Alison Cooke" userId="S::a.cooke@uwtsd.ac.uk::46c329c9-26b7-4eba-b77b-7474421bfd31" providerId="AD" clId="Web-{2F3DD386-15E5-A028-7C35-0C44B4E01381}" dt="2024-01-17T16:21:50.088" v="46"/>
          <ac:spMkLst>
            <pc:docMk/>
            <pc:sldMk cId="1022258723" sldId="303"/>
            <ac:spMk id="2" creationId="{AE961881-EA82-0D5E-88E0-EB646CC874BD}"/>
          </ac:spMkLst>
        </pc:spChg>
        <pc:spChg chg="mod">
          <ac:chgData name="Alison Cooke" userId="S::a.cooke@uwtsd.ac.uk::46c329c9-26b7-4eba-b77b-7474421bfd31" providerId="AD" clId="Web-{2F3DD386-15E5-A028-7C35-0C44B4E01381}" dt="2024-01-17T16:24:01.154" v="161" actId="20577"/>
          <ac:spMkLst>
            <pc:docMk/>
            <pc:sldMk cId="1022258723" sldId="303"/>
            <ac:spMk id="3" creationId="{CB6BE672-CB65-62BD-F651-DA246F39EA3F}"/>
          </ac:spMkLst>
        </pc:spChg>
      </pc:sldChg>
      <pc:sldChg chg="addSp modSp new">
        <pc:chgData name="Alison Cooke" userId="S::a.cooke@uwtsd.ac.uk::46c329c9-26b7-4eba-b77b-7474421bfd31" providerId="AD" clId="Web-{2F3DD386-15E5-A028-7C35-0C44B4E01381}" dt="2024-01-17T16:28:32.942" v="239" actId="20577"/>
        <pc:sldMkLst>
          <pc:docMk/>
          <pc:sldMk cId="654017739" sldId="304"/>
        </pc:sldMkLst>
        <pc:spChg chg="mod">
          <ac:chgData name="Alison Cooke" userId="S::a.cooke@uwtsd.ac.uk::46c329c9-26b7-4eba-b77b-7474421bfd31" providerId="AD" clId="Web-{2F3DD386-15E5-A028-7C35-0C44B4E01381}" dt="2024-01-17T16:25:11.093" v="180"/>
          <ac:spMkLst>
            <pc:docMk/>
            <pc:sldMk cId="654017739" sldId="304"/>
            <ac:spMk id="2" creationId="{511986E3-E843-A8AD-478C-F477C37E9D17}"/>
          </ac:spMkLst>
        </pc:spChg>
        <pc:spChg chg="mod">
          <ac:chgData name="Alison Cooke" userId="S::a.cooke@uwtsd.ac.uk::46c329c9-26b7-4eba-b77b-7474421bfd31" providerId="AD" clId="Web-{2F3DD386-15E5-A028-7C35-0C44B4E01381}" dt="2024-01-17T16:28:32.942" v="239" actId="20577"/>
          <ac:spMkLst>
            <pc:docMk/>
            <pc:sldMk cId="654017739" sldId="304"/>
            <ac:spMk id="3" creationId="{38E444FD-EBBE-F5EC-9DC1-1928C330FF3C}"/>
          </ac:spMkLst>
        </pc:spChg>
        <pc:spChg chg="add mod">
          <ac:chgData name="Alison Cooke" userId="S::a.cooke@uwtsd.ac.uk::46c329c9-26b7-4eba-b77b-7474421bfd31" providerId="AD" clId="Web-{2F3DD386-15E5-A028-7C35-0C44B4E01381}" dt="2024-01-17T16:27:43.050" v="205" actId="20577"/>
          <ac:spMkLst>
            <pc:docMk/>
            <pc:sldMk cId="654017739" sldId="304"/>
            <ac:spMk id="5" creationId="{87F9E1C6-5BD6-6F47-354A-858E6BE57B91}"/>
          </ac:spMkLst>
        </pc:spChg>
      </pc:sldChg>
    </pc:docChg>
  </pc:docChgLst>
  <pc:docChgLst>
    <pc:chgData clId="Web-{C3472D6B-64A1-89EB-0989-80374D19448F}"/>
    <pc:docChg chg="modSld">
      <pc:chgData name="" userId="" providerId="" clId="Web-{C3472D6B-64A1-89EB-0989-80374D19448F}" dt="2024-11-06T10:40:07.815" v="0" actId="20577"/>
      <pc:docMkLst>
        <pc:docMk/>
      </pc:docMkLst>
      <pc:sldChg chg="modSp">
        <pc:chgData name="" userId="" providerId="" clId="Web-{C3472D6B-64A1-89EB-0989-80374D19448F}" dt="2024-11-06T10:40:07.815" v="0" actId="20577"/>
        <pc:sldMkLst>
          <pc:docMk/>
          <pc:sldMk cId="1147549936" sldId="258"/>
        </pc:sldMkLst>
        <pc:spChg chg="mod">
          <ac:chgData name="" userId="" providerId="" clId="Web-{C3472D6B-64A1-89EB-0989-80374D19448F}" dt="2024-11-06T10:40:07.815" v="0" actId="20577"/>
          <ac:spMkLst>
            <pc:docMk/>
            <pc:sldMk cId="1147549936" sldId="258"/>
            <ac:spMk id="5" creationId="{96FE8A07-45B3-4401-AEF2-C9368D14EA2F}"/>
          </ac:spMkLst>
        </pc:spChg>
      </pc:sldChg>
    </pc:docChg>
  </pc:docChgLst>
  <pc:docChgLst>
    <pc:chgData name="Alison Cooke" userId="S::a.cooke@uwtsd.ac.uk::46c329c9-26b7-4eba-b77b-7474421bfd31" providerId="AD" clId="Web-{972419A0-D8E3-9103-EA5A-B8E665C12F97}"/>
    <pc:docChg chg="addSld modSld">
      <pc:chgData name="Alison Cooke" userId="S::a.cooke@uwtsd.ac.uk::46c329c9-26b7-4eba-b77b-7474421bfd31" providerId="AD" clId="Web-{972419A0-D8E3-9103-EA5A-B8E665C12F97}" dt="2024-11-06T11:22:41.477" v="134" actId="20577"/>
      <pc:docMkLst>
        <pc:docMk/>
      </pc:docMkLst>
      <pc:sldChg chg="modSp">
        <pc:chgData name="Alison Cooke" userId="S::a.cooke@uwtsd.ac.uk::46c329c9-26b7-4eba-b77b-7474421bfd31" providerId="AD" clId="Web-{972419A0-D8E3-9103-EA5A-B8E665C12F97}" dt="2024-11-06T11:06:13.456" v="29" actId="14100"/>
        <pc:sldMkLst>
          <pc:docMk/>
          <pc:sldMk cId="1147549936" sldId="258"/>
        </pc:sldMkLst>
        <pc:spChg chg="mod">
          <ac:chgData name="Alison Cooke" userId="S::a.cooke@uwtsd.ac.uk::46c329c9-26b7-4eba-b77b-7474421bfd31" providerId="AD" clId="Web-{972419A0-D8E3-9103-EA5A-B8E665C12F97}" dt="2024-11-06T11:06:13.456" v="29" actId="14100"/>
          <ac:spMkLst>
            <pc:docMk/>
            <pc:sldMk cId="1147549936" sldId="258"/>
            <ac:spMk id="5" creationId="{96FE8A07-45B3-4401-AEF2-C9368D14EA2F}"/>
          </ac:spMkLst>
        </pc:spChg>
      </pc:sldChg>
      <pc:sldChg chg="addSp delSp modSp">
        <pc:chgData name="Alison Cooke" userId="S::a.cooke@uwtsd.ac.uk::46c329c9-26b7-4eba-b77b-7474421bfd31" providerId="AD" clId="Web-{972419A0-D8E3-9103-EA5A-B8E665C12F97}" dt="2024-11-06T11:22:41.477" v="134" actId="20577"/>
        <pc:sldMkLst>
          <pc:docMk/>
          <pc:sldMk cId="2141641234" sldId="265"/>
        </pc:sldMkLst>
        <pc:spChg chg="mod">
          <ac:chgData name="Alison Cooke" userId="S::a.cooke@uwtsd.ac.uk::46c329c9-26b7-4eba-b77b-7474421bfd31" providerId="AD" clId="Web-{972419A0-D8E3-9103-EA5A-B8E665C12F97}" dt="2024-11-06T11:22:41.477" v="134" actId="20577"/>
          <ac:spMkLst>
            <pc:docMk/>
            <pc:sldMk cId="2141641234" sldId="265"/>
            <ac:spMk id="2" creationId="{C65D7C4F-2371-4021-AFD6-46B3F392E5C5}"/>
          </ac:spMkLst>
        </pc:spChg>
        <pc:spChg chg="add del mod">
          <ac:chgData name="Alison Cooke" userId="S::a.cooke@uwtsd.ac.uk::46c329c9-26b7-4eba-b77b-7474421bfd31" providerId="AD" clId="Web-{972419A0-D8E3-9103-EA5A-B8E665C12F97}" dt="2024-11-06T11:22:29.242" v="131"/>
          <ac:spMkLst>
            <pc:docMk/>
            <pc:sldMk cId="2141641234" sldId="265"/>
            <ac:spMk id="5" creationId="{5E363855-F36F-2507-9348-8277A5523F48}"/>
          </ac:spMkLst>
        </pc:spChg>
        <pc:picChg chg="del">
          <ac:chgData name="Alison Cooke" userId="S::a.cooke@uwtsd.ac.uk::46c329c9-26b7-4eba-b77b-7474421bfd31" providerId="AD" clId="Web-{972419A0-D8E3-9103-EA5A-B8E665C12F97}" dt="2024-11-06T11:21:57.944" v="130"/>
          <ac:picMkLst>
            <pc:docMk/>
            <pc:sldMk cId="2141641234" sldId="265"/>
            <ac:picMk id="4" creationId="{A5F4C11E-FFFB-4BEA-89BE-4FA20D4DAFF6}"/>
          </ac:picMkLst>
        </pc:picChg>
        <pc:picChg chg="add mod ord">
          <ac:chgData name="Alison Cooke" userId="S::a.cooke@uwtsd.ac.uk::46c329c9-26b7-4eba-b77b-7474421bfd31" providerId="AD" clId="Web-{972419A0-D8E3-9103-EA5A-B8E665C12F97}" dt="2024-11-06T11:22:35.008" v="133" actId="1076"/>
          <ac:picMkLst>
            <pc:docMk/>
            <pc:sldMk cId="2141641234" sldId="265"/>
            <ac:picMk id="6" creationId="{DA30C961-F179-EDD3-2A66-2072190881E6}"/>
          </ac:picMkLst>
        </pc:picChg>
      </pc:sldChg>
      <pc:sldChg chg="modSp">
        <pc:chgData name="Alison Cooke" userId="S::a.cooke@uwtsd.ac.uk::46c329c9-26b7-4eba-b77b-7474421bfd31" providerId="AD" clId="Web-{972419A0-D8E3-9103-EA5A-B8E665C12F97}" dt="2024-11-06T11:21:41.990" v="129" actId="20577"/>
        <pc:sldMkLst>
          <pc:docMk/>
          <pc:sldMk cId="1946074762" sldId="289"/>
        </pc:sldMkLst>
        <pc:spChg chg="mod">
          <ac:chgData name="Alison Cooke" userId="S::a.cooke@uwtsd.ac.uk::46c329c9-26b7-4eba-b77b-7474421bfd31" providerId="AD" clId="Web-{972419A0-D8E3-9103-EA5A-B8E665C12F97}" dt="2024-11-06T11:21:41.990" v="129" actId="20577"/>
          <ac:spMkLst>
            <pc:docMk/>
            <pc:sldMk cId="1946074762" sldId="289"/>
            <ac:spMk id="2" creationId="{60010707-CAA5-483F-AC21-2EBA86894DDA}"/>
          </ac:spMkLst>
        </pc:spChg>
      </pc:sldChg>
      <pc:sldChg chg="addSp delSp modSp mod modClrScheme chgLayout">
        <pc:chgData name="Alison Cooke" userId="S::a.cooke@uwtsd.ac.uk::46c329c9-26b7-4eba-b77b-7474421bfd31" providerId="AD" clId="Web-{972419A0-D8E3-9103-EA5A-B8E665C12F97}" dt="2024-11-06T11:07:27.740" v="31"/>
        <pc:sldMkLst>
          <pc:docMk/>
          <pc:sldMk cId="2886438627" sldId="305"/>
        </pc:sldMkLst>
        <pc:spChg chg="mod ord">
          <ac:chgData name="Alison Cooke" userId="S::a.cooke@uwtsd.ac.uk::46c329c9-26b7-4eba-b77b-7474421bfd31" providerId="AD" clId="Web-{972419A0-D8E3-9103-EA5A-B8E665C12F97}" dt="2024-11-06T11:07:27.740" v="31"/>
          <ac:spMkLst>
            <pc:docMk/>
            <pc:sldMk cId="2886438627" sldId="305"/>
            <ac:spMk id="2" creationId="{1E3E59D1-4C86-1A89-6FDB-7185344BAD36}"/>
          </ac:spMkLst>
        </pc:spChg>
        <pc:spChg chg="mod ord">
          <ac:chgData name="Alison Cooke" userId="S::a.cooke@uwtsd.ac.uk::46c329c9-26b7-4eba-b77b-7474421bfd31" providerId="AD" clId="Web-{972419A0-D8E3-9103-EA5A-B8E665C12F97}" dt="2024-11-06T11:07:27.740" v="31"/>
          <ac:spMkLst>
            <pc:docMk/>
            <pc:sldMk cId="2886438627" sldId="305"/>
            <ac:spMk id="3" creationId="{AD9E7DC8-0B49-58C6-554F-99699667405A}"/>
          </ac:spMkLst>
        </pc:spChg>
        <pc:spChg chg="add del mod ord">
          <ac:chgData name="Alison Cooke" userId="S::a.cooke@uwtsd.ac.uk::46c329c9-26b7-4eba-b77b-7474421bfd31" providerId="AD" clId="Web-{972419A0-D8E3-9103-EA5A-B8E665C12F97}" dt="2024-11-06T11:07:27.740" v="31"/>
          <ac:spMkLst>
            <pc:docMk/>
            <pc:sldMk cId="2886438627" sldId="305"/>
            <ac:spMk id="5" creationId="{EADE9F28-8459-2264-E65E-2B433D0DE2EC}"/>
          </ac:spMkLst>
        </pc:spChg>
      </pc:sldChg>
      <pc:sldChg chg="modSp">
        <pc:chgData name="Alison Cooke" userId="S::a.cooke@uwtsd.ac.uk::46c329c9-26b7-4eba-b77b-7474421bfd31" providerId="AD" clId="Web-{972419A0-D8E3-9103-EA5A-B8E665C12F97}" dt="2024-11-06T11:21:19.208" v="124" actId="20577"/>
        <pc:sldMkLst>
          <pc:docMk/>
          <pc:sldMk cId="2275900389" sldId="306"/>
        </pc:sldMkLst>
        <pc:spChg chg="mod">
          <ac:chgData name="Alison Cooke" userId="S::a.cooke@uwtsd.ac.uk::46c329c9-26b7-4eba-b77b-7474421bfd31" providerId="AD" clId="Web-{972419A0-D8E3-9103-EA5A-B8E665C12F97}" dt="2024-11-06T11:21:19.208" v="124" actId="20577"/>
          <ac:spMkLst>
            <pc:docMk/>
            <pc:sldMk cId="2275900389" sldId="306"/>
            <ac:spMk id="2" creationId="{6127892A-F0BA-573B-2DA0-B7F5B0384DA1}"/>
          </ac:spMkLst>
        </pc:spChg>
      </pc:sldChg>
      <pc:sldChg chg="addSp delSp modSp new">
        <pc:chgData name="Alison Cooke" userId="S::a.cooke@uwtsd.ac.uk::46c329c9-26b7-4eba-b77b-7474421bfd31" providerId="AD" clId="Web-{972419A0-D8E3-9103-EA5A-B8E665C12F97}" dt="2024-11-06T11:21:04.723" v="121" actId="1076"/>
        <pc:sldMkLst>
          <pc:docMk/>
          <pc:sldMk cId="4075614574" sldId="307"/>
        </pc:sldMkLst>
        <pc:spChg chg="mod">
          <ac:chgData name="Alison Cooke" userId="S::a.cooke@uwtsd.ac.uk::46c329c9-26b7-4eba-b77b-7474421bfd31" providerId="AD" clId="Web-{972419A0-D8E3-9103-EA5A-B8E665C12F97}" dt="2024-11-06T11:08:13.508" v="37" actId="20577"/>
          <ac:spMkLst>
            <pc:docMk/>
            <pc:sldMk cId="4075614574" sldId="307"/>
            <ac:spMk id="2" creationId="{9B0B375D-5EDA-3160-7D62-E4E6107ACBFF}"/>
          </ac:spMkLst>
        </pc:spChg>
        <pc:spChg chg="mod">
          <ac:chgData name="Alison Cooke" userId="S::a.cooke@uwtsd.ac.uk::46c329c9-26b7-4eba-b77b-7474421bfd31" providerId="AD" clId="Web-{972419A0-D8E3-9103-EA5A-B8E665C12F97}" dt="2024-11-06T11:20:48.066" v="118" actId="20577"/>
          <ac:spMkLst>
            <pc:docMk/>
            <pc:sldMk cId="4075614574" sldId="307"/>
            <ac:spMk id="3" creationId="{FDE3C7EC-314F-1BFE-6BAC-07BCC7AF9DEB}"/>
          </ac:spMkLst>
        </pc:spChg>
        <pc:spChg chg="del">
          <ac:chgData name="Alison Cooke" userId="S::a.cooke@uwtsd.ac.uk::46c329c9-26b7-4eba-b77b-7474421bfd31" providerId="AD" clId="Web-{972419A0-D8E3-9103-EA5A-B8E665C12F97}" dt="2024-11-06T11:20:52.520" v="119"/>
          <ac:spMkLst>
            <pc:docMk/>
            <pc:sldMk cId="4075614574" sldId="307"/>
            <ac:spMk id="4" creationId="{66E1E8D4-C850-FD61-764A-1EA46480A1C0}"/>
          </ac:spMkLst>
        </pc:spChg>
        <pc:picChg chg="add mod ord">
          <ac:chgData name="Alison Cooke" userId="S::a.cooke@uwtsd.ac.uk::46c329c9-26b7-4eba-b77b-7474421bfd31" providerId="AD" clId="Web-{972419A0-D8E3-9103-EA5A-B8E665C12F97}" dt="2024-11-06T11:21:04.723" v="121" actId="1076"/>
          <ac:picMkLst>
            <pc:docMk/>
            <pc:sldMk cId="4075614574" sldId="307"/>
            <ac:picMk id="5" creationId="{27420FD9-6CC8-F2E4-3DE3-E475DDFA9F21}"/>
          </ac:picMkLst>
        </pc:picChg>
      </pc:sldChg>
    </pc:docChg>
  </pc:docChgLst>
  <pc:docChgLst>
    <pc:chgData name="Alison Cooke" userId="S::a.cooke@uwtsd.ac.uk::46c329c9-26b7-4eba-b77b-7474421bfd31" providerId="AD" clId="Web-{B396F3ED-F7AB-8809-12CC-1DBBEFED62D7}"/>
    <pc:docChg chg="modSld">
      <pc:chgData name="Alison Cooke" userId="S::a.cooke@uwtsd.ac.uk::46c329c9-26b7-4eba-b77b-7474421bfd31" providerId="AD" clId="Web-{B396F3ED-F7AB-8809-12CC-1DBBEFED62D7}" dt="2024-11-06T10:30:29.612" v="3" actId="20577"/>
      <pc:docMkLst>
        <pc:docMk/>
      </pc:docMkLst>
      <pc:sldChg chg="modSp">
        <pc:chgData name="Alison Cooke" userId="S::a.cooke@uwtsd.ac.uk::46c329c9-26b7-4eba-b77b-7474421bfd31" providerId="AD" clId="Web-{B396F3ED-F7AB-8809-12CC-1DBBEFED62D7}" dt="2024-11-06T10:30:29.612" v="3" actId="20577"/>
        <pc:sldMkLst>
          <pc:docMk/>
          <pc:sldMk cId="3451093567" sldId="262"/>
        </pc:sldMkLst>
        <pc:spChg chg="mod">
          <ac:chgData name="Alison Cooke" userId="S::a.cooke@uwtsd.ac.uk::46c329c9-26b7-4eba-b77b-7474421bfd31" providerId="AD" clId="Web-{B396F3ED-F7AB-8809-12CC-1DBBEFED62D7}" dt="2024-11-06T10:30:29.612" v="3" actId="20577"/>
          <ac:spMkLst>
            <pc:docMk/>
            <pc:sldMk cId="3451093567" sldId="262"/>
            <ac:spMk id="2" creationId="{85C16B8C-1FDA-47E8-AFB6-BD601E85C419}"/>
          </ac:spMkLst>
        </pc:spChg>
      </pc:sldChg>
      <pc:sldChg chg="modSp">
        <pc:chgData name="Alison Cooke" userId="S::a.cooke@uwtsd.ac.uk::46c329c9-26b7-4eba-b77b-7474421bfd31" providerId="AD" clId="Web-{B396F3ED-F7AB-8809-12CC-1DBBEFED62D7}" dt="2024-11-06T10:30:13.877" v="1" actId="20577"/>
        <pc:sldMkLst>
          <pc:docMk/>
          <pc:sldMk cId="2288119745" sldId="280"/>
        </pc:sldMkLst>
        <pc:spChg chg="mod">
          <ac:chgData name="Alison Cooke" userId="S::a.cooke@uwtsd.ac.uk::46c329c9-26b7-4eba-b77b-7474421bfd31" providerId="AD" clId="Web-{B396F3ED-F7AB-8809-12CC-1DBBEFED62D7}" dt="2024-11-06T10:30:13.877" v="1" actId="20577"/>
          <ac:spMkLst>
            <pc:docMk/>
            <pc:sldMk cId="2288119745" sldId="280"/>
            <ac:spMk id="2" creationId="{AB564CD8-199C-42AF-AF49-C8EF2B27EEE1}"/>
          </ac:spMkLst>
        </pc:spChg>
      </pc:sldChg>
    </pc:docChg>
  </pc:docChgLst>
  <pc:docChgLst>
    <pc:chgData name="Alison Cooke" userId="S::a.cooke@uwtsd.ac.uk::46c329c9-26b7-4eba-b77b-7474421bfd31" providerId="AD" clId="Web-{B27DD181-94AB-4004-04A1-4B506D44BB0E}"/>
    <pc:docChg chg="modSld">
      <pc:chgData name="Alison Cooke" userId="S::a.cooke@uwtsd.ac.uk::46c329c9-26b7-4eba-b77b-7474421bfd31" providerId="AD" clId="Web-{B27DD181-94AB-4004-04A1-4B506D44BB0E}" dt="2024-11-06T16:57:21.548" v="69"/>
      <pc:docMkLst>
        <pc:docMk/>
      </pc:docMkLst>
      <pc:sldChg chg="modNotes">
        <pc:chgData name="Alison Cooke" userId="S::a.cooke@uwtsd.ac.uk::46c329c9-26b7-4eba-b77b-7474421bfd31" providerId="AD" clId="Web-{B27DD181-94AB-4004-04A1-4B506D44BB0E}" dt="2024-11-06T16:57:21.548" v="69"/>
        <pc:sldMkLst>
          <pc:docMk/>
          <pc:sldMk cId="207875158" sldId="290"/>
        </pc:sldMkLst>
      </pc:sldChg>
    </pc:docChg>
  </pc:docChgLst>
</pc:chgInfo>
</file>

<file path=ppt/diagrams/_rels/data7.xml.rels><?xml version="1.0" encoding="UTF-8" standalone="yes"?>
<Relationships xmlns="http://schemas.openxmlformats.org/package/2006/relationships"><Relationship Id="rId8" Type="http://schemas.openxmlformats.org/officeDocument/2006/relationships/image" Target="../media/image35.svg"/><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image" Target="../media/image29.svg"/><Relationship Id="rId1" Type="http://schemas.openxmlformats.org/officeDocument/2006/relationships/image" Target="../media/image28.png"/><Relationship Id="rId6" Type="http://schemas.openxmlformats.org/officeDocument/2006/relationships/image" Target="../media/image33.svg"/><Relationship Id="rId5" Type="http://schemas.openxmlformats.org/officeDocument/2006/relationships/image" Target="../media/image32.png"/><Relationship Id="rId4" Type="http://schemas.openxmlformats.org/officeDocument/2006/relationships/image" Target="../media/image31.svg"/></Relationships>
</file>

<file path=ppt/diagrams/_rels/drawing7.xml.rels><?xml version="1.0" encoding="UTF-8" standalone="yes"?>
<Relationships xmlns="http://schemas.openxmlformats.org/package/2006/relationships"><Relationship Id="rId8" Type="http://schemas.openxmlformats.org/officeDocument/2006/relationships/image" Target="../media/image35.svg"/><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image" Target="../media/image29.svg"/><Relationship Id="rId1" Type="http://schemas.openxmlformats.org/officeDocument/2006/relationships/image" Target="../media/image28.png"/><Relationship Id="rId6" Type="http://schemas.openxmlformats.org/officeDocument/2006/relationships/image" Target="../media/image33.svg"/><Relationship Id="rId5" Type="http://schemas.openxmlformats.org/officeDocument/2006/relationships/image" Target="../media/image32.png"/><Relationship Id="rId4" Type="http://schemas.openxmlformats.org/officeDocument/2006/relationships/image" Target="../media/image31.svg"/></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F69340F-DED7-4ECB-9189-F42AF311EE2F}" type="doc">
      <dgm:prSet loTypeId="urn:microsoft.com/office/officeart/2005/8/layout/arrow3" loCatId="relationship" qsTypeId="urn:microsoft.com/office/officeart/2005/8/quickstyle/simple5" qsCatId="simple" csTypeId="urn:microsoft.com/office/officeart/2005/8/colors/colorful4" csCatId="colorful" phldr="1"/>
      <dgm:spPr/>
      <dgm:t>
        <a:bodyPr/>
        <a:lstStyle/>
        <a:p>
          <a:endParaRPr lang="en-GB"/>
        </a:p>
      </dgm:t>
    </dgm:pt>
    <dgm:pt modelId="{53212CEB-BBF2-43BF-A521-E4FC43571AE8}">
      <dgm:prSet phldrT="[Text]"/>
      <dgm:spPr/>
      <dgm:t>
        <a:bodyPr/>
        <a:lstStyle/>
        <a:p>
          <a:r>
            <a:rPr lang="en-GB" b="1" i="1" dirty="0">
              <a:solidFill>
                <a:srgbClr val="7030A0"/>
              </a:solidFill>
            </a:rPr>
            <a:t>Methodology</a:t>
          </a:r>
          <a:r>
            <a:rPr lang="en-GB" dirty="0"/>
            <a:t> – overarching strategy and rationale of your research project – a study of the methods, theories and principles </a:t>
          </a:r>
        </a:p>
      </dgm:t>
    </dgm:pt>
    <dgm:pt modelId="{932F92B2-7CF8-4819-9669-82B142B37AFD}" type="parTrans" cxnId="{546A7C22-6DFB-4C64-98A4-0A75DE02312B}">
      <dgm:prSet/>
      <dgm:spPr/>
      <dgm:t>
        <a:bodyPr/>
        <a:lstStyle/>
        <a:p>
          <a:endParaRPr lang="en-GB"/>
        </a:p>
      </dgm:t>
    </dgm:pt>
    <dgm:pt modelId="{C8891CDB-2669-4A11-92C3-6F360EB6A58F}" type="sibTrans" cxnId="{546A7C22-6DFB-4C64-98A4-0A75DE02312B}">
      <dgm:prSet/>
      <dgm:spPr/>
      <dgm:t>
        <a:bodyPr/>
        <a:lstStyle/>
        <a:p>
          <a:endParaRPr lang="en-GB"/>
        </a:p>
      </dgm:t>
    </dgm:pt>
    <dgm:pt modelId="{D881DC53-2206-49C5-A52E-FC5F7C496AE7}">
      <dgm:prSet phldrT="[Text]"/>
      <dgm:spPr/>
      <dgm:t>
        <a:bodyPr/>
        <a:lstStyle/>
        <a:p>
          <a:r>
            <a:rPr lang="en-GB" b="1" i="1" dirty="0">
              <a:solidFill>
                <a:srgbClr val="00B0F0"/>
              </a:solidFill>
            </a:rPr>
            <a:t>Methods </a:t>
          </a:r>
          <a:r>
            <a:rPr lang="en-GB" dirty="0"/>
            <a:t>– specific tools and procedures data use to collect and analyse </a:t>
          </a:r>
        </a:p>
      </dgm:t>
    </dgm:pt>
    <dgm:pt modelId="{C26C17CF-F474-4AD9-999C-CAD31A63C1B8}" type="parTrans" cxnId="{FDB54951-C0A3-458C-B464-C9AC9CA3F4BA}">
      <dgm:prSet/>
      <dgm:spPr/>
      <dgm:t>
        <a:bodyPr/>
        <a:lstStyle/>
        <a:p>
          <a:endParaRPr lang="en-GB"/>
        </a:p>
      </dgm:t>
    </dgm:pt>
    <dgm:pt modelId="{D929D6B8-9E2E-4193-8B9B-1422FA27ACDB}" type="sibTrans" cxnId="{FDB54951-C0A3-458C-B464-C9AC9CA3F4BA}">
      <dgm:prSet/>
      <dgm:spPr/>
      <dgm:t>
        <a:bodyPr/>
        <a:lstStyle/>
        <a:p>
          <a:endParaRPr lang="en-GB"/>
        </a:p>
      </dgm:t>
    </dgm:pt>
    <dgm:pt modelId="{8ACB5398-2826-4694-9C81-7AC7BB409680}" type="pres">
      <dgm:prSet presAssocID="{1F69340F-DED7-4ECB-9189-F42AF311EE2F}" presName="compositeShape" presStyleCnt="0">
        <dgm:presLayoutVars>
          <dgm:chMax val="2"/>
          <dgm:dir/>
          <dgm:resizeHandles val="exact"/>
        </dgm:presLayoutVars>
      </dgm:prSet>
      <dgm:spPr/>
    </dgm:pt>
    <dgm:pt modelId="{2374E69D-742A-4771-A9E4-2A7F32D59C3C}" type="pres">
      <dgm:prSet presAssocID="{1F69340F-DED7-4ECB-9189-F42AF311EE2F}" presName="divider" presStyleLbl="fgShp" presStyleIdx="0" presStyleCnt="1"/>
      <dgm:spPr/>
    </dgm:pt>
    <dgm:pt modelId="{BF5DB29D-2B17-46FB-B862-D0EB1136B569}" type="pres">
      <dgm:prSet presAssocID="{53212CEB-BBF2-43BF-A521-E4FC43571AE8}" presName="downArrow" presStyleLbl="node1" presStyleIdx="0" presStyleCnt="2"/>
      <dgm:spPr/>
    </dgm:pt>
    <dgm:pt modelId="{8F574908-3C0F-4FFE-91C4-02BFEFA3DA70}" type="pres">
      <dgm:prSet presAssocID="{53212CEB-BBF2-43BF-A521-E4FC43571AE8}" presName="downArrowText" presStyleLbl="revTx" presStyleIdx="0" presStyleCnt="2">
        <dgm:presLayoutVars>
          <dgm:bulletEnabled val="1"/>
        </dgm:presLayoutVars>
      </dgm:prSet>
      <dgm:spPr/>
    </dgm:pt>
    <dgm:pt modelId="{B7163D13-FD51-46EC-801C-CB98E17DB749}" type="pres">
      <dgm:prSet presAssocID="{D881DC53-2206-49C5-A52E-FC5F7C496AE7}" presName="upArrow" presStyleLbl="node1" presStyleIdx="1" presStyleCnt="2"/>
      <dgm:spPr/>
    </dgm:pt>
    <dgm:pt modelId="{E0B70F6F-6FCD-4999-9EEB-B32DD26785CF}" type="pres">
      <dgm:prSet presAssocID="{D881DC53-2206-49C5-A52E-FC5F7C496AE7}" presName="upArrowText" presStyleLbl="revTx" presStyleIdx="1" presStyleCnt="2">
        <dgm:presLayoutVars>
          <dgm:bulletEnabled val="1"/>
        </dgm:presLayoutVars>
      </dgm:prSet>
      <dgm:spPr/>
    </dgm:pt>
  </dgm:ptLst>
  <dgm:cxnLst>
    <dgm:cxn modelId="{546A7C22-6DFB-4C64-98A4-0A75DE02312B}" srcId="{1F69340F-DED7-4ECB-9189-F42AF311EE2F}" destId="{53212CEB-BBF2-43BF-A521-E4FC43571AE8}" srcOrd="0" destOrd="0" parTransId="{932F92B2-7CF8-4819-9669-82B142B37AFD}" sibTransId="{C8891CDB-2669-4A11-92C3-6F360EB6A58F}"/>
    <dgm:cxn modelId="{928C993C-7D54-4DBF-BE53-B32CDD4BCB6D}" type="presOf" srcId="{1F69340F-DED7-4ECB-9189-F42AF311EE2F}" destId="{8ACB5398-2826-4694-9C81-7AC7BB409680}" srcOrd="0" destOrd="0" presId="urn:microsoft.com/office/officeart/2005/8/layout/arrow3"/>
    <dgm:cxn modelId="{FDB54951-C0A3-458C-B464-C9AC9CA3F4BA}" srcId="{1F69340F-DED7-4ECB-9189-F42AF311EE2F}" destId="{D881DC53-2206-49C5-A52E-FC5F7C496AE7}" srcOrd="1" destOrd="0" parTransId="{C26C17CF-F474-4AD9-999C-CAD31A63C1B8}" sibTransId="{D929D6B8-9E2E-4193-8B9B-1422FA27ACDB}"/>
    <dgm:cxn modelId="{ECF57CA1-C187-4E17-831E-04F589EA26C8}" type="presOf" srcId="{53212CEB-BBF2-43BF-A521-E4FC43571AE8}" destId="{8F574908-3C0F-4FFE-91C4-02BFEFA3DA70}" srcOrd="0" destOrd="0" presId="urn:microsoft.com/office/officeart/2005/8/layout/arrow3"/>
    <dgm:cxn modelId="{2FDC68ED-457F-46AD-841C-D10249811C9F}" type="presOf" srcId="{D881DC53-2206-49C5-A52E-FC5F7C496AE7}" destId="{E0B70F6F-6FCD-4999-9EEB-B32DD26785CF}" srcOrd="0" destOrd="0" presId="urn:microsoft.com/office/officeart/2005/8/layout/arrow3"/>
    <dgm:cxn modelId="{4CE0B379-2EFA-4384-81DC-9D8EB7580644}" type="presParOf" srcId="{8ACB5398-2826-4694-9C81-7AC7BB409680}" destId="{2374E69D-742A-4771-A9E4-2A7F32D59C3C}" srcOrd="0" destOrd="0" presId="urn:microsoft.com/office/officeart/2005/8/layout/arrow3"/>
    <dgm:cxn modelId="{E971600A-651B-4523-A21A-1343419526C1}" type="presParOf" srcId="{8ACB5398-2826-4694-9C81-7AC7BB409680}" destId="{BF5DB29D-2B17-46FB-B862-D0EB1136B569}" srcOrd="1" destOrd="0" presId="urn:microsoft.com/office/officeart/2005/8/layout/arrow3"/>
    <dgm:cxn modelId="{5B2821C2-1F3C-4F54-AE0F-0F0F12D0768F}" type="presParOf" srcId="{8ACB5398-2826-4694-9C81-7AC7BB409680}" destId="{8F574908-3C0F-4FFE-91C4-02BFEFA3DA70}" srcOrd="2" destOrd="0" presId="urn:microsoft.com/office/officeart/2005/8/layout/arrow3"/>
    <dgm:cxn modelId="{8F8C350F-43D0-4681-AFC3-2C4844D8F064}" type="presParOf" srcId="{8ACB5398-2826-4694-9C81-7AC7BB409680}" destId="{B7163D13-FD51-46EC-801C-CB98E17DB749}" srcOrd="3" destOrd="0" presId="urn:microsoft.com/office/officeart/2005/8/layout/arrow3"/>
    <dgm:cxn modelId="{7454F4E4-DDC3-4F21-A3D7-0BD1339B76E6}" type="presParOf" srcId="{8ACB5398-2826-4694-9C81-7AC7BB409680}" destId="{E0B70F6F-6FCD-4999-9EEB-B32DD26785CF}" srcOrd="4" destOrd="0" presId="urn:microsoft.com/office/officeart/2005/8/layout/arrow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CDD1758-E3E1-41E7-ABCE-F01347757F44}" type="doc">
      <dgm:prSet loTypeId="urn:microsoft.com/office/officeart/2005/8/layout/list1" loCatId="list" qsTypeId="urn:microsoft.com/office/officeart/2005/8/quickstyle/simple1" qsCatId="simple" csTypeId="urn:microsoft.com/office/officeart/2005/8/colors/colorful3" csCatId="colorful" phldr="1"/>
      <dgm:spPr/>
      <dgm:t>
        <a:bodyPr/>
        <a:lstStyle/>
        <a:p>
          <a:endParaRPr lang="en-GB"/>
        </a:p>
      </dgm:t>
    </dgm:pt>
    <dgm:pt modelId="{BB679F0B-0D9D-4DEC-A742-CD4B02679D59}">
      <dgm:prSet phldrT="[Text]"/>
      <dgm:spPr/>
      <dgm:t>
        <a:bodyPr/>
        <a:lstStyle/>
        <a:p>
          <a:r>
            <a:rPr lang="en-GB" dirty="0"/>
            <a:t>Quantitative</a:t>
          </a:r>
        </a:p>
      </dgm:t>
    </dgm:pt>
    <dgm:pt modelId="{9A150C09-65D0-4AB1-A531-8F7694D0D9D6}" type="parTrans" cxnId="{6CB41FB9-09C8-4A92-9089-C77F64CE2B6D}">
      <dgm:prSet/>
      <dgm:spPr/>
      <dgm:t>
        <a:bodyPr/>
        <a:lstStyle/>
        <a:p>
          <a:endParaRPr lang="en-GB"/>
        </a:p>
      </dgm:t>
    </dgm:pt>
    <dgm:pt modelId="{707C581C-7B73-477F-B9DA-EA1EA805F856}" type="sibTrans" cxnId="{6CB41FB9-09C8-4A92-9089-C77F64CE2B6D}">
      <dgm:prSet/>
      <dgm:spPr/>
      <dgm:t>
        <a:bodyPr/>
        <a:lstStyle/>
        <a:p>
          <a:endParaRPr lang="en-GB"/>
        </a:p>
      </dgm:t>
    </dgm:pt>
    <dgm:pt modelId="{E83B07CC-085D-430D-A168-DE415870785D}">
      <dgm:prSet phldrT="[Text]"/>
      <dgm:spPr/>
      <dgm:t>
        <a:bodyPr/>
        <a:lstStyle/>
        <a:p>
          <a:r>
            <a:rPr lang="en-GB" dirty="0"/>
            <a:t>Qualitative</a:t>
          </a:r>
        </a:p>
      </dgm:t>
    </dgm:pt>
    <dgm:pt modelId="{DC6EA21B-D7D7-4830-89A5-6D2F2820B091}" type="parTrans" cxnId="{E80FC1A2-972A-4309-B7D7-DC8642975B5E}">
      <dgm:prSet/>
      <dgm:spPr/>
      <dgm:t>
        <a:bodyPr/>
        <a:lstStyle/>
        <a:p>
          <a:endParaRPr lang="en-GB"/>
        </a:p>
      </dgm:t>
    </dgm:pt>
    <dgm:pt modelId="{9FCCC29E-3B92-4006-8006-BB55ED63F3B7}" type="sibTrans" cxnId="{E80FC1A2-972A-4309-B7D7-DC8642975B5E}">
      <dgm:prSet/>
      <dgm:spPr/>
      <dgm:t>
        <a:bodyPr/>
        <a:lstStyle/>
        <a:p>
          <a:endParaRPr lang="en-GB"/>
        </a:p>
      </dgm:t>
    </dgm:pt>
    <dgm:pt modelId="{8BB3689B-7EC7-423E-89A6-F7200415A7CB}">
      <dgm:prSet phldrT="[Text]"/>
      <dgm:spPr/>
      <dgm:t>
        <a:bodyPr/>
        <a:lstStyle/>
        <a:p>
          <a:r>
            <a:rPr lang="en-GB" dirty="0"/>
            <a:t>Mixed methods</a:t>
          </a:r>
        </a:p>
      </dgm:t>
    </dgm:pt>
    <dgm:pt modelId="{06FD99E6-ED27-4EE1-9D2C-F607AE3AD67E}" type="parTrans" cxnId="{C0238555-6DAA-4258-BD0B-56F6B83A7737}">
      <dgm:prSet/>
      <dgm:spPr/>
      <dgm:t>
        <a:bodyPr/>
        <a:lstStyle/>
        <a:p>
          <a:endParaRPr lang="en-GB"/>
        </a:p>
      </dgm:t>
    </dgm:pt>
    <dgm:pt modelId="{98D7D51F-E71D-498B-B09A-21ADCF4DDE3F}" type="sibTrans" cxnId="{C0238555-6DAA-4258-BD0B-56F6B83A7737}">
      <dgm:prSet/>
      <dgm:spPr/>
      <dgm:t>
        <a:bodyPr/>
        <a:lstStyle/>
        <a:p>
          <a:endParaRPr lang="en-GB"/>
        </a:p>
      </dgm:t>
    </dgm:pt>
    <dgm:pt modelId="{1265B5F0-A355-439D-96F8-77FDC04622C8}" type="pres">
      <dgm:prSet presAssocID="{FCDD1758-E3E1-41E7-ABCE-F01347757F44}" presName="linear" presStyleCnt="0">
        <dgm:presLayoutVars>
          <dgm:dir/>
          <dgm:animLvl val="lvl"/>
          <dgm:resizeHandles val="exact"/>
        </dgm:presLayoutVars>
      </dgm:prSet>
      <dgm:spPr/>
    </dgm:pt>
    <dgm:pt modelId="{6E10F116-E664-4876-A820-7C3581C9028D}" type="pres">
      <dgm:prSet presAssocID="{BB679F0B-0D9D-4DEC-A742-CD4B02679D59}" presName="parentLin" presStyleCnt="0"/>
      <dgm:spPr/>
    </dgm:pt>
    <dgm:pt modelId="{F8AD78EC-F4C3-4E44-9C94-E99D0B334131}" type="pres">
      <dgm:prSet presAssocID="{BB679F0B-0D9D-4DEC-A742-CD4B02679D59}" presName="parentLeftMargin" presStyleLbl="node1" presStyleIdx="0" presStyleCnt="3"/>
      <dgm:spPr/>
    </dgm:pt>
    <dgm:pt modelId="{C2BDC320-CD2B-4775-AEBC-C377D5F7488E}" type="pres">
      <dgm:prSet presAssocID="{BB679F0B-0D9D-4DEC-A742-CD4B02679D59}" presName="parentText" presStyleLbl="node1" presStyleIdx="0" presStyleCnt="3">
        <dgm:presLayoutVars>
          <dgm:chMax val="0"/>
          <dgm:bulletEnabled val="1"/>
        </dgm:presLayoutVars>
      </dgm:prSet>
      <dgm:spPr/>
    </dgm:pt>
    <dgm:pt modelId="{7F502F0D-F454-4E12-9C70-2E6BBD37BAAD}" type="pres">
      <dgm:prSet presAssocID="{BB679F0B-0D9D-4DEC-A742-CD4B02679D59}" presName="negativeSpace" presStyleCnt="0"/>
      <dgm:spPr/>
    </dgm:pt>
    <dgm:pt modelId="{3D88D358-F91E-4254-B2C2-8ABF124230C5}" type="pres">
      <dgm:prSet presAssocID="{BB679F0B-0D9D-4DEC-A742-CD4B02679D59}" presName="childText" presStyleLbl="conFgAcc1" presStyleIdx="0" presStyleCnt="3">
        <dgm:presLayoutVars>
          <dgm:bulletEnabled val="1"/>
        </dgm:presLayoutVars>
      </dgm:prSet>
      <dgm:spPr/>
    </dgm:pt>
    <dgm:pt modelId="{DCDEFD12-68F7-481C-BE97-183581FFCEB9}" type="pres">
      <dgm:prSet presAssocID="{707C581C-7B73-477F-B9DA-EA1EA805F856}" presName="spaceBetweenRectangles" presStyleCnt="0"/>
      <dgm:spPr/>
    </dgm:pt>
    <dgm:pt modelId="{C630AD29-C141-4D41-AB2B-D99A98F47E29}" type="pres">
      <dgm:prSet presAssocID="{E83B07CC-085D-430D-A168-DE415870785D}" presName="parentLin" presStyleCnt="0"/>
      <dgm:spPr/>
    </dgm:pt>
    <dgm:pt modelId="{078A59BB-6A30-461F-88DB-FE46DEC84C35}" type="pres">
      <dgm:prSet presAssocID="{E83B07CC-085D-430D-A168-DE415870785D}" presName="parentLeftMargin" presStyleLbl="node1" presStyleIdx="0" presStyleCnt="3"/>
      <dgm:spPr/>
    </dgm:pt>
    <dgm:pt modelId="{87F7E4E1-B5BA-4B06-A0EC-78DD638805F3}" type="pres">
      <dgm:prSet presAssocID="{E83B07CC-085D-430D-A168-DE415870785D}" presName="parentText" presStyleLbl="node1" presStyleIdx="1" presStyleCnt="3">
        <dgm:presLayoutVars>
          <dgm:chMax val="0"/>
          <dgm:bulletEnabled val="1"/>
        </dgm:presLayoutVars>
      </dgm:prSet>
      <dgm:spPr/>
    </dgm:pt>
    <dgm:pt modelId="{EAB420B1-2F21-48BB-872A-8E0A852DF833}" type="pres">
      <dgm:prSet presAssocID="{E83B07CC-085D-430D-A168-DE415870785D}" presName="negativeSpace" presStyleCnt="0"/>
      <dgm:spPr/>
    </dgm:pt>
    <dgm:pt modelId="{CA7CCEFB-6B06-4D85-8415-1323556911D1}" type="pres">
      <dgm:prSet presAssocID="{E83B07CC-085D-430D-A168-DE415870785D}" presName="childText" presStyleLbl="conFgAcc1" presStyleIdx="1" presStyleCnt="3">
        <dgm:presLayoutVars>
          <dgm:bulletEnabled val="1"/>
        </dgm:presLayoutVars>
      </dgm:prSet>
      <dgm:spPr/>
    </dgm:pt>
    <dgm:pt modelId="{77BF8386-96D4-479D-8960-CD39E2BCA0A3}" type="pres">
      <dgm:prSet presAssocID="{9FCCC29E-3B92-4006-8006-BB55ED63F3B7}" presName="spaceBetweenRectangles" presStyleCnt="0"/>
      <dgm:spPr/>
    </dgm:pt>
    <dgm:pt modelId="{453CCE7C-6D4E-49FF-8796-4FB22F00C600}" type="pres">
      <dgm:prSet presAssocID="{8BB3689B-7EC7-423E-89A6-F7200415A7CB}" presName="parentLin" presStyleCnt="0"/>
      <dgm:spPr/>
    </dgm:pt>
    <dgm:pt modelId="{3F694C36-AC64-4BFA-A3C6-B34DC963DD64}" type="pres">
      <dgm:prSet presAssocID="{8BB3689B-7EC7-423E-89A6-F7200415A7CB}" presName="parentLeftMargin" presStyleLbl="node1" presStyleIdx="1" presStyleCnt="3"/>
      <dgm:spPr/>
    </dgm:pt>
    <dgm:pt modelId="{656E44A1-732A-45FA-A00F-6D62F51E2457}" type="pres">
      <dgm:prSet presAssocID="{8BB3689B-7EC7-423E-89A6-F7200415A7CB}" presName="parentText" presStyleLbl="node1" presStyleIdx="2" presStyleCnt="3">
        <dgm:presLayoutVars>
          <dgm:chMax val="0"/>
          <dgm:bulletEnabled val="1"/>
        </dgm:presLayoutVars>
      </dgm:prSet>
      <dgm:spPr/>
    </dgm:pt>
    <dgm:pt modelId="{B3A9C522-A3E6-43CA-AA57-080AE81569C8}" type="pres">
      <dgm:prSet presAssocID="{8BB3689B-7EC7-423E-89A6-F7200415A7CB}" presName="negativeSpace" presStyleCnt="0"/>
      <dgm:spPr/>
    </dgm:pt>
    <dgm:pt modelId="{5CE1BE46-72F1-47C2-87FD-E475F74BC5A9}" type="pres">
      <dgm:prSet presAssocID="{8BB3689B-7EC7-423E-89A6-F7200415A7CB}" presName="childText" presStyleLbl="conFgAcc1" presStyleIdx="2" presStyleCnt="3">
        <dgm:presLayoutVars>
          <dgm:bulletEnabled val="1"/>
        </dgm:presLayoutVars>
      </dgm:prSet>
      <dgm:spPr/>
    </dgm:pt>
  </dgm:ptLst>
  <dgm:cxnLst>
    <dgm:cxn modelId="{5946FF62-9D2D-4517-BE50-B6F90E491600}" type="presOf" srcId="{8BB3689B-7EC7-423E-89A6-F7200415A7CB}" destId="{3F694C36-AC64-4BFA-A3C6-B34DC963DD64}" srcOrd="0" destOrd="0" presId="urn:microsoft.com/office/officeart/2005/8/layout/list1"/>
    <dgm:cxn modelId="{DCD34271-BD44-47F0-8488-78084DEB79D4}" type="presOf" srcId="{FCDD1758-E3E1-41E7-ABCE-F01347757F44}" destId="{1265B5F0-A355-439D-96F8-77FDC04622C8}" srcOrd="0" destOrd="0" presId="urn:microsoft.com/office/officeart/2005/8/layout/list1"/>
    <dgm:cxn modelId="{572E3172-062E-4FC0-BDDB-97156813B82A}" type="presOf" srcId="{E83B07CC-085D-430D-A168-DE415870785D}" destId="{87F7E4E1-B5BA-4B06-A0EC-78DD638805F3}" srcOrd="1" destOrd="0" presId="urn:microsoft.com/office/officeart/2005/8/layout/list1"/>
    <dgm:cxn modelId="{C0238555-6DAA-4258-BD0B-56F6B83A7737}" srcId="{FCDD1758-E3E1-41E7-ABCE-F01347757F44}" destId="{8BB3689B-7EC7-423E-89A6-F7200415A7CB}" srcOrd="2" destOrd="0" parTransId="{06FD99E6-ED27-4EE1-9D2C-F607AE3AD67E}" sibTransId="{98D7D51F-E71D-498B-B09A-21ADCF4DDE3F}"/>
    <dgm:cxn modelId="{2F30728F-F811-46A1-B7AF-54F4CC82B540}" type="presOf" srcId="{BB679F0B-0D9D-4DEC-A742-CD4B02679D59}" destId="{C2BDC320-CD2B-4775-AEBC-C377D5F7488E}" srcOrd="1" destOrd="0" presId="urn:microsoft.com/office/officeart/2005/8/layout/list1"/>
    <dgm:cxn modelId="{E80FC1A2-972A-4309-B7D7-DC8642975B5E}" srcId="{FCDD1758-E3E1-41E7-ABCE-F01347757F44}" destId="{E83B07CC-085D-430D-A168-DE415870785D}" srcOrd="1" destOrd="0" parTransId="{DC6EA21B-D7D7-4830-89A5-6D2F2820B091}" sibTransId="{9FCCC29E-3B92-4006-8006-BB55ED63F3B7}"/>
    <dgm:cxn modelId="{C40CA4A8-DC29-4963-997C-68F5059DADB5}" type="presOf" srcId="{E83B07CC-085D-430D-A168-DE415870785D}" destId="{078A59BB-6A30-461F-88DB-FE46DEC84C35}" srcOrd="0" destOrd="0" presId="urn:microsoft.com/office/officeart/2005/8/layout/list1"/>
    <dgm:cxn modelId="{F4A319B0-F33A-4090-B804-3F4AC6CE95AD}" type="presOf" srcId="{BB679F0B-0D9D-4DEC-A742-CD4B02679D59}" destId="{F8AD78EC-F4C3-4E44-9C94-E99D0B334131}" srcOrd="0" destOrd="0" presId="urn:microsoft.com/office/officeart/2005/8/layout/list1"/>
    <dgm:cxn modelId="{6CB41FB9-09C8-4A92-9089-C77F64CE2B6D}" srcId="{FCDD1758-E3E1-41E7-ABCE-F01347757F44}" destId="{BB679F0B-0D9D-4DEC-A742-CD4B02679D59}" srcOrd="0" destOrd="0" parTransId="{9A150C09-65D0-4AB1-A531-8F7694D0D9D6}" sibTransId="{707C581C-7B73-477F-B9DA-EA1EA805F856}"/>
    <dgm:cxn modelId="{5D878DBC-C22D-4AD1-95AA-CF818EBA0310}" type="presOf" srcId="{8BB3689B-7EC7-423E-89A6-F7200415A7CB}" destId="{656E44A1-732A-45FA-A00F-6D62F51E2457}" srcOrd="1" destOrd="0" presId="urn:microsoft.com/office/officeart/2005/8/layout/list1"/>
    <dgm:cxn modelId="{14169417-C1F6-4CA4-96BA-56B8145E582A}" type="presParOf" srcId="{1265B5F0-A355-439D-96F8-77FDC04622C8}" destId="{6E10F116-E664-4876-A820-7C3581C9028D}" srcOrd="0" destOrd="0" presId="urn:microsoft.com/office/officeart/2005/8/layout/list1"/>
    <dgm:cxn modelId="{67ACA493-D26C-4EF0-A263-0977FC696D7A}" type="presParOf" srcId="{6E10F116-E664-4876-A820-7C3581C9028D}" destId="{F8AD78EC-F4C3-4E44-9C94-E99D0B334131}" srcOrd="0" destOrd="0" presId="urn:microsoft.com/office/officeart/2005/8/layout/list1"/>
    <dgm:cxn modelId="{2EC62946-ECFA-4F03-940D-7D804291E143}" type="presParOf" srcId="{6E10F116-E664-4876-A820-7C3581C9028D}" destId="{C2BDC320-CD2B-4775-AEBC-C377D5F7488E}" srcOrd="1" destOrd="0" presId="urn:microsoft.com/office/officeart/2005/8/layout/list1"/>
    <dgm:cxn modelId="{6CADA831-6F37-4594-9BFB-9D207726130A}" type="presParOf" srcId="{1265B5F0-A355-439D-96F8-77FDC04622C8}" destId="{7F502F0D-F454-4E12-9C70-2E6BBD37BAAD}" srcOrd="1" destOrd="0" presId="urn:microsoft.com/office/officeart/2005/8/layout/list1"/>
    <dgm:cxn modelId="{8379C75F-1EF9-4D43-8D9D-012A61DB44BD}" type="presParOf" srcId="{1265B5F0-A355-439D-96F8-77FDC04622C8}" destId="{3D88D358-F91E-4254-B2C2-8ABF124230C5}" srcOrd="2" destOrd="0" presId="urn:microsoft.com/office/officeart/2005/8/layout/list1"/>
    <dgm:cxn modelId="{B7780E14-CCEA-4F21-9323-59F2547A98E1}" type="presParOf" srcId="{1265B5F0-A355-439D-96F8-77FDC04622C8}" destId="{DCDEFD12-68F7-481C-BE97-183581FFCEB9}" srcOrd="3" destOrd="0" presId="urn:microsoft.com/office/officeart/2005/8/layout/list1"/>
    <dgm:cxn modelId="{E79E0D72-84A5-479D-953D-BBF7D5897DD8}" type="presParOf" srcId="{1265B5F0-A355-439D-96F8-77FDC04622C8}" destId="{C630AD29-C141-4D41-AB2B-D99A98F47E29}" srcOrd="4" destOrd="0" presId="urn:microsoft.com/office/officeart/2005/8/layout/list1"/>
    <dgm:cxn modelId="{3AC62B69-7147-4089-A3A0-880CD157BA07}" type="presParOf" srcId="{C630AD29-C141-4D41-AB2B-D99A98F47E29}" destId="{078A59BB-6A30-461F-88DB-FE46DEC84C35}" srcOrd="0" destOrd="0" presId="urn:microsoft.com/office/officeart/2005/8/layout/list1"/>
    <dgm:cxn modelId="{465D0998-49C6-43E8-9ECF-4AC25067D69E}" type="presParOf" srcId="{C630AD29-C141-4D41-AB2B-D99A98F47E29}" destId="{87F7E4E1-B5BA-4B06-A0EC-78DD638805F3}" srcOrd="1" destOrd="0" presId="urn:microsoft.com/office/officeart/2005/8/layout/list1"/>
    <dgm:cxn modelId="{1E36DF7D-A376-4EC5-A404-D7D7AABB8457}" type="presParOf" srcId="{1265B5F0-A355-439D-96F8-77FDC04622C8}" destId="{EAB420B1-2F21-48BB-872A-8E0A852DF833}" srcOrd="5" destOrd="0" presId="urn:microsoft.com/office/officeart/2005/8/layout/list1"/>
    <dgm:cxn modelId="{B0AC88E2-AF3D-4014-A4FA-C6F5B312FD23}" type="presParOf" srcId="{1265B5F0-A355-439D-96F8-77FDC04622C8}" destId="{CA7CCEFB-6B06-4D85-8415-1323556911D1}" srcOrd="6" destOrd="0" presId="urn:microsoft.com/office/officeart/2005/8/layout/list1"/>
    <dgm:cxn modelId="{C24F1DEA-2584-454F-992B-04C2DF34190F}" type="presParOf" srcId="{1265B5F0-A355-439D-96F8-77FDC04622C8}" destId="{77BF8386-96D4-479D-8960-CD39E2BCA0A3}" srcOrd="7" destOrd="0" presId="urn:microsoft.com/office/officeart/2005/8/layout/list1"/>
    <dgm:cxn modelId="{41BB3C99-BFC6-49CF-90B5-18CB09A4F821}" type="presParOf" srcId="{1265B5F0-A355-439D-96F8-77FDC04622C8}" destId="{453CCE7C-6D4E-49FF-8796-4FB22F00C600}" srcOrd="8" destOrd="0" presId="urn:microsoft.com/office/officeart/2005/8/layout/list1"/>
    <dgm:cxn modelId="{CAB3E404-B8F4-41CE-9659-18A10E1268AA}" type="presParOf" srcId="{453CCE7C-6D4E-49FF-8796-4FB22F00C600}" destId="{3F694C36-AC64-4BFA-A3C6-B34DC963DD64}" srcOrd="0" destOrd="0" presId="urn:microsoft.com/office/officeart/2005/8/layout/list1"/>
    <dgm:cxn modelId="{2839AA4D-6573-4917-81BF-636FF1A61383}" type="presParOf" srcId="{453CCE7C-6D4E-49FF-8796-4FB22F00C600}" destId="{656E44A1-732A-45FA-A00F-6D62F51E2457}" srcOrd="1" destOrd="0" presId="urn:microsoft.com/office/officeart/2005/8/layout/list1"/>
    <dgm:cxn modelId="{31155677-D1D6-4E99-B7CC-228C673A4008}" type="presParOf" srcId="{1265B5F0-A355-439D-96F8-77FDC04622C8}" destId="{B3A9C522-A3E6-43CA-AA57-080AE81569C8}" srcOrd="9" destOrd="0" presId="urn:microsoft.com/office/officeart/2005/8/layout/list1"/>
    <dgm:cxn modelId="{BFF8009B-9086-43F5-8B07-D76A17C95870}" type="presParOf" srcId="{1265B5F0-A355-439D-96F8-77FDC04622C8}" destId="{5CE1BE46-72F1-47C2-87FD-E475F74BC5A9}"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136EB5C-4F5A-43D8-B91C-1432BB3950E1}" type="doc">
      <dgm:prSet loTypeId="urn:microsoft.com/office/officeart/2005/8/layout/list1" loCatId="list" qsTypeId="urn:microsoft.com/office/officeart/2005/8/quickstyle/simple1" qsCatId="simple" csTypeId="urn:microsoft.com/office/officeart/2005/8/colors/colorful4" csCatId="colorful" phldr="1"/>
      <dgm:spPr/>
      <dgm:t>
        <a:bodyPr/>
        <a:lstStyle/>
        <a:p>
          <a:endParaRPr lang="en-GB"/>
        </a:p>
      </dgm:t>
    </dgm:pt>
    <dgm:pt modelId="{B4AA55B2-57FE-4B30-8D93-EC58677C3FE0}">
      <dgm:prSet phldrT="[Text]"/>
      <dgm:spPr/>
      <dgm:t>
        <a:bodyPr/>
        <a:lstStyle/>
        <a:p>
          <a:r>
            <a:rPr lang="en-GB" dirty="0"/>
            <a:t>Qualitative v Quantitative data</a:t>
          </a:r>
        </a:p>
      </dgm:t>
    </dgm:pt>
    <dgm:pt modelId="{571D1D0A-055E-40BA-B706-ED09CA271B3A}" type="parTrans" cxnId="{4CF81EEC-E6D3-47FA-BE5D-678A14526E86}">
      <dgm:prSet/>
      <dgm:spPr/>
      <dgm:t>
        <a:bodyPr/>
        <a:lstStyle/>
        <a:p>
          <a:endParaRPr lang="en-GB"/>
        </a:p>
      </dgm:t>
    </dgm:pt>
    <dgm:pt modelId="{C318D7D3-081F-49B0-8B48-981EF15938B1}" type="sibTrans" cxnId="{4CF81EEC-E6D3-47FA-BE5D-678A14526E86}">
      <dgm:prSet/>
      <dgm:spPr/>
      <dgm:t>
        <a:bodyPr/>
        <a:lstStyle/>
        <a:p>
          <a:endParaRPr lang="en-GB"/>
        </a:p>
      </dgm:t>
    </dgm:pt>
    <dgm:pt modelId="{FF4B578B-C117-49D8-8FF0-82D17261C175}">
      <dgm:prSet phldrT="[Text]"/>
      <dgm:spPr/>
      <dgm:t>
        <a:bodyPr/>
        <a:lstStyle/>
        <a:p>
          <a:r>
            <a:rPr lang="en-GB" dirty="0"/>
            <a:t>Primary v Secondary data</a:t>
          </a:r>
        </a:p>
      </dgm:t>
    </dgm:pt>
    <dgm:pt modelId="{450BA118-5AE1-4A07-BBEA-E8D622AD48D0}" type="parTrans" cxnId="{85A2F306-95BF-4B68-8295-7433BCA1FB29}">
      <dgm:prSet/>
      <dgm:spPr/>
      <dgm:t>
        <a:bodyPr/>
        <a:lstStyle/>
        <a:p>
          <a:endParaRPr lang="en-GB"/>
        </a:p>
      </dgm:t>
    </dgm:pt>
    <dgm:pt modelId="{142D5813-3A2D-4E72-8014-1470FBC8E909}" type="sibTrans" cxnId="{85A2F306-95BF-4B68-8295-7433BCA1FB29}">
      <dgm:prSet/>
      <dgm:spPr/>
      <dgm:t>
        <a:bodyPr/>
        <a:lstStyle/>
        <a:p>
          <a:endParaRPr lang="en-GB"/>
        </a:p>
      </dgm:t>
    </dgm:pt>
    <dgm:pt modelId="{1E1159F1-483D-4354-BF5D-C08EE64F3330}">
      <dgm:prSet phldrT="[Text]"/>
      <dgm:spPr/>
      <dgm:t>
        <a:bodyPr/>
        <a:lstStyle/>
        <a:p>
          <a:r>
            <a:rPr lang="en-GB" dirty="0"/>
            <a:t>Descriptive v experimental data</a:t>
          </a:r>
        </a:p>
      </dgm:t>
    </dgm:pt>
    <dgm:pt modelId="{84F78C43-5D4C-43B3-B773-05F4841D4F99}" type="parTrans" cxnId="{611C6F2A-D416-44AF-AB3A-47AA0F84D035}">
      <dgm:prSet/>
      <dgm:spPr/>
      <dgm:t>
        <a:bodyPr/>
        <a:lstStyle/>
        <a:p>
          <a:endParaRPr lang="en-GB"/>
        </a:p>
      </dgm:t>
    </dgm:pt>
    <dgm:pt modelId="{57A60337-09C8-4D78-BA39-E6E4F019670B}" type="sibTrans" cxnId="{611C6F2A-D416-44AF-AB3A-47AA0F84D035}">
      <dgm:prSet/>
      <dgm:spPr/>
      <dgm:t>
        <a:bodyPr/>
        <a:lstStyle/>
        <a:p>
          <a:endParaRPr lang="en-GB"/>
        </a:p>
      </dgm:t>
    </dgm:pt>
    <dgm:pt modelId="{7FFEE06F-0D16-48C2-9BDA-10D0142EE5D0}" type="pres">
      <dgm:prSet presAssocID="{9136EB5C-4F5A-43D8-B91C-1432BB3950E1}" presName="linear" presStyleCnt="0">
        <dgm:presLayoutVars>
          <dgm:dir/>
          <dgm:animLvl val="lvl"/>
          <dgm:resizeHandles val="exact"/>
        </dgm:presLayoutVars>
      </dgm:prSet>
      <dgm:spPr/>
    </dgm:pt>
    <dgm:pt modelId="{68BBDF78-0935-4DCD-839C-49284DD6CB2D}" type="pres">
      <dgm:prSet presAssocID="{B4AA55B2-57FE-4B30-8D93-EC58677C3FE0}" presName="parentLin" presStyleCnt="0"/>
      <dgm:spPr/>
    </dgm:pt>
    <dgm:pt modelId="{0A6F6B6A-7E8F-4251-8536-533EFD5D8C2F}" type="pres">
      <dgm:prSet presAssocID="{B4AA55B2-57FE-4B30-8D93-EC58677C3FE0}" presName="parentLeftMargin" presStyleLbl="node1" presStyleIdx="0" presStyleCnt="3"/>
      <dgm:spPr/>
    </dgm:pt>
    <dgm:pt modelId="{AF0C2030-0231-4169-A931-5A72A725BDD1}" type="pres">
      <dgm:prSet presAssocID="{B4AA55B2-57FE-4B30-8D93-EC58677C3FE0}" presName="parentText" presStyleLbl="node1" presStyleIdx="0" presStyleCnt="3">
        <dgm:presLayoutVars>
          <dgm:chMax val="0"/>
          <dgm:bulletEnabled val="1"/>
        </dgm:presLayoutVars>
      </dgm:prSet>
      <dgm:spPr/>
    </dgm:pt>
    <dgm:pt modelId="{66D3FDAF-A6D5-4F25-B8E5-810422773FD6}" type="pres">
      <dgm:prSet presAssocID="{B4AA55B2-57FE-4B30-8D93-EC58677C3FE0}" presName="negativeSpace" presStyleCnt="0"/>
      <dgm:spPr/>
    </dgm:pt>
    <dgm:pt modelId="{0714AE74-9D85-4A59-B810-5AA17BDFDB5E}" type="pres">
      <dgm:prSet presAssocID="{B4AA55B2-57FE-4B30-8D93-EC58677C3FE0}" presName="childText" presStyleLbl="conFgAcc1" presStyleIdx="0" presStyleCnt="3">
        <dgm:presLayoutVars>
          <dgm:bulletEnabled val="1"/>
        </dgm:presLayoutVars>
      </dgm:prSet>
      <dgm:spPr/>
    </dgm:pt>
    <dgm:pt modelId="{3DD220B3-F1E1-4CDD-BB70-583E0862B795}" type="pres">
      <dgm:prSet presAssocID="{C318D7D3-081F-49B0-8B48-981EF15938B1}" presName="spaceBetweenRectangles" presStyleCnt="0"/>
      <dgm:spPr/>
    </dgm:pt>
    <dgm:pt modelId="{61804FA0-E551-4B7D-879E-2F2488CB8DAB}" type="pres">
      <dgm:prSet presAssocID="{FF4B578B-C117-49D8-8FF0-82D17261C175}" presName="parentLin" presStyleCnt="0"/>
      <dgm:spPr/>
    </dgm:pt>
    <dgm:pt modelId="{6A0D43AD-157B-4400-85C4-DC2BB2EDBD04}" type="pres">
      <dgm:prSet presAssocID="{FF4B578B-C117-49D8-8FF0-82D17261C175}" presName="parentLeftMargin" presStyleLbl="node1" presStyleIdx="0" presStyleCnt="3"/>
      <dgm:spPr/>
    </dgm:pt>
    <dgm:pt modelId="{7B3B643D-3A67-4C58-9C3C-1DA66DA67574}" type="pres">
      <dgm:prSet presAssocID="{FF4B578B-C117-49D8-8FF0-82D17261C175}" presName="parentText" presStyleLbl="node1" presStyleIdx="1" presStyleCnt="3">
        <dgm:presLayoutVars>
          <dgm:chMax val="0"/>
          <dgm:bulletEnabled val="1"/>
        </dgm:presLayoutVars>
      </dgm:prSet>
      <dgm:spPr/>
    </dgm:pt>
    <dgm:pt modelId="{79916F07-0223-44F9-B6D1-DD52263A5BD8}" type="pres">
      <dgm:prSet presAssocID="{FF4B578B-C117-49D8-8FF0-82D17261C175}" presName="negativeSpace" presStyleCnt="0"/>
      <dgm:spPr/>
    </dgm:pt>
    <dgm:pt modelId="{F7DD9EE3-4911-4AFE-B2AA-DC2836CD83C0}" type="pres">
      <dgm:prSet presAssocID="{FF4B578B-C117-49D8-8FF0-82D17261C175}" presName="childText" presStyleLbl="conFgAcc1" presStyleIdx="1" presStyleCnt="3">
        <dgm:presLayoutVars>
          <dgm:bulletEnabled val="1"/>
        </dgm:presLayoutVars>
      </dgm:prSet>
      <dgm:spPr/>
    </dgm:pt>
    <dgm:pt modelId="{CF9D80A1-382F-4F15-83D4-86375414EABF}" type="pres">
      <dgm:prSet presAssocID="{142D5813-3A2D-4E72-8014-1470FBC8E909}" presName="spaceBetweenRectangles" presStyleCnt="0"/>
      <dgm:spPr/>
    </dgm:pt>
    <dgm:pt modelId="{77F0BC56-401E-4B44-891A-994CB179797F}" type="pres">
      <dgm:prSet presAssocID="{1E1159F1-483D-4354-BF5D-C08EE64F3330}" presName="parentLin" presStyleCnt="0"/>
      <dgm:spPr/>
    </dgm:pt>
    <dgm:pt modelId="{089C0BA3-4002-4F1F-ADE2-97F5A72A16F6}" type="pres">
      <dgm:prSet presAssocID="{1E1159F1-483D-4354-BF5D-C08EE64F3330}" presName="parentLeftMargin" presStyleLbl="node1" presStyleIdx="1" presStyleCnt="3"/>
      <dgm:spPr/>
    </dgm:pt>
    <dgm:pt modelId="{EE02543C-1CC5-42FC-9D1A-9057598F5C21}" type="pres">
      <dgm:prSet presAssocID="{1E1159F1-483D-4354-BF5D-C08EE64F3330}" presName="parentText" presStyleLbl="node1" presStyleIdx="2" presStyleCnt="3">
        <dgm:presLayoutVars>
          <dgm:chMax val="0"/>
          <dgm:bulletEnabled val="1"/>
        </dgm:presLayoutVars>
      </dgm:prSet>
      <dgm:spPr/>
    </dgm:pt>
    <dgm:pt modelId="{E563AAAC-9B60-4B95-AC56-5DC2D7948DE4}" type="pres">
      <dgm:prSet presAssocID="{1E1159F1-483D-4354-BF5D-C08EE64F3330}" presName="negativeSpace" presStyleCnt="0"/>
      <dgm:spPr/>
    </dgm:pt>
    <dgm:pt modelId="{66AE0611-9581-4976-BD68-24351CE4761B}" type="pres">
      <dgm:prSet presAssocID="{1E1159F1-483D-4354-BF5D-C08EE64F3330}" presName="childText" presStyleLbl="conFgAcc1" presStyleIdx="2" presStyleCnt="3">
        <dgm:presLayoutVars>
          <dgm:bulletEnabled val="1"/>
        </dgm:presLayoutVars>
      </dgm:prSet>
      <dgm:spPr/>
    </dgm:pt>
  </dgm:ptLst>
  <dgm:cxnLst>
    <dgm:cxn modelId="{85A2F306-95BF-4B68-8295-7433BCA1FB29}" srcId="{9136EB5C-4F5A-43D8-B91C-1432BB3950E1}" destId="{FF4B578B-C117-49D8-8FF0-82D17261C175}" srcOrd="1" destOrd="0" parTransId="{450BA118-5AE1-4A07-BBEA-E8D622AD48D0}" sibTransId="{142D5813-3A2D-4E72-8014-1470FBC8E909}"/>
    <dgm:cxn modelId="{611C6F2A-D416-44AF-AB3A-47AA0F84D035}" srcId="{9136EB5C-4F5A-43D8-B91C-1432BB3950E1}" destId="{1E1159F1-483D-4354-BF5D-C08EE64F3330}" srcOrd="2" destOrd="0" parTransId="{84F78C43-5D4C-43B3-B773-05F4841D4F99}" sibTransId="{57A60337-09C8-4D78-BA39-E6E4F019670B}"/>
    <dgm:cxn modelId="{F606452C-6D9E-468A-BC6B-ACA235F7E11F}" type="presOf" srcId="{9136EB5C-4F5A-43D8-B91C-1432BB3950E1}" destId="{7FFEE06F-0D16-48C2-9BDA-10D0142EE5D0}" srcOrd="0" destOrd="0" presId="urn:microsoft.com/office/officeart/2005/8/layout/list1"/>
    <dgm:cxn modelId="{185B1D3A-8A37-4969-8079-2FD42ED1E86A}" type="presOf" srcId="{FF4B578B-C117-49D8-8FF0-82D17261C175}" destId="{6A0D43AD-157B-4400-85C4-DC2BB2EDBD04}" srcOrd="0" destOrd="0" presId="urn:microsoft.com/office/officeart/2005/8/layout/list1"/>
    <dgm:cxn modelId="{80FFE154-DAFD-4146-BA2A-4750EE9215EB}" type="presOf" srcId="{FF4B578B-C117-49D8-8FF0-82D17261C175}" destId="{7B3B643D-3A67-4C58-9C3C-1DA66DA67574}" srcOrd="1" destOrd="0" presId="urn:microsoft.com/office/officeart/2005/8/layout/list1"/>
    <dgm:cxn modelId="{D9377E8B-43D3-4FFD-A1A3-74FADF7524F1}" type="presOf" srcId="{B4AA55B2-57FE-4B30-8D93-EC58677C3FE0}" destId="{0A6F6B6A-7E8F-4251-8536-533EFD5D8C2F}" srcOrd="0" destOrd="0" presId="urn:microsoft.com/office/officeart/2005/8/layout/list1"/>
    <dgm:cxn modelId="{BD2054CE-959C-498E-A47D-B4F1B6BA51FB}" type="presOf" srcId="{1E1159F1-483D-4354-BF5D-C08EE64F3330}" destId="{EE02543C-1CC5-42FC-9D1A-9057598F5C21}" srcOrd="1" destOrd="0" presId="urn:microsoft.com/office/officeart/2005/8/layout/list1"/>
    <dgm:cxn modelId="{94F69CE0-356A-49D3-8044-F3026839F09C}" type="presOf" srcId="{1E1159F1-483D-4354-BF5D-C08EE64F3330}" destId="{089C0BA3-4002-4F1F-ADE2-97F5A72A16F6}" srcOrd="0" destOrd="0" presId="urn:microsoft.com/office/officeart/2005/8/layout/list1"/>
    <dgm:cxn modelId="{411817E8-B61E-48CF-AD95-F1D05B941338}" type="presOf" srcId="{B4AA55B2-57FE-4B30-8D93-EC58677C3FE0}" destId="{AF0C2030-0231-4169-A931-5A72A725BDD1}" srcOrd="1" destOrd="0" presId="urn:microsoft.com/office/officeart/2005/8/layout/list1"/>
    <dgm:cxn modelId="{4CF81EEC-E6D3-47FA-BE5D-678A14526E86}" srcId="{9136EB5C-4F5A-43D8-B91C-1432BB3950E1}" destId="{B4AA55B2-57FE-4B30-8D93-EC58677C3FE0}" srcOrd="0" destOrd="0" parTransId="{571D1D0A-055E-40BA-B706-ED09CA271B3A}" sibTransId="{C318D7D3-081F-49B0-8B48-981EF15938B1}"/>
    <dgm:cxn modelId="{934F5084-BA29-41E1-BD26-54952E129BE2}" type="presParOf" srcId="{7FFEE06F-0D16-48C2-9BDA-10D0142EE5D0}" destId="{68BBDF78-0935-4DCD-839C-49284DD6CB2D}" srcOrd="0" destOrd="0" presId="urn:microsoft.com/office/officeart/2005/8/layout/list1"/>
    <dgm:cxn modelId="{EBA714BA-99D8-4A0B-BC58-3B1E888113B2}" type="presParOf" srcId="{68BBDF78-0935-4DCD-839C-49284DD6CB2D}" destId="{0A6F6B6A-7E8F-4251-8536-533EFD5D8C2F}" srcOrd="0" destOrd="0" presId="urn:microsoft.com/office/officeart/2005/8/layout/list1"/>
    <dgm:cxn modelId="{0BBB03E1-46BE-4487-B73A-001ACC84E825}" type="presParOf" srcId="{68BBDF78-0935-4DCD-839C-49284DD6CB2D}" destId="{AF0C2030-0231-4169-A931-5A72A725BDD1}" srcOrd="1" destOrd="0" presId="urn:microsoft.com/office/officeart/2005/8/layout/list1"/>
    <dgm:cxn modelId="{48DAAA68-8C6C-4A87-B84E-26AB3699EFE2}" type="presParOf" srcId="{7FFEE06F-0D16-48C2-9BDA-10D0142EE5D0}" destId="{66D3FDAF-A6D5-4F25-B8E5-810422773FD6}" srcOrd="1" destOrd="0" presId="urn:microsoft.com/office/officeart/2005/8/layout/list1"/>
    <dgm:cxn modelId="{BA4C4603-2683-4189-96E7-F88A27503A98}" type="presParOf" srcId="{7FFEE06F-0D16-48C2-9BDA-10D0142EE5D0}" destId="{0714AE74-9D85-4A59-B810-5AA17BDFDB5E}" srcOrd="2" destOrd="0" presId="urn:microsoft.com/office/officeart/2005/8/layout/list1"/>
    <dgm:cxn modelId="{604933EA-98F1-4F4F-B410-639A2C4F304F}" type="presParOf" srcId="{7FFEE06F-0D16-48C2-9BDA-10D0142EE5D0}" destId="{3DD220B3-F1E1-4CDD-BB70-583E0862B795}" srcOrd="3" destOrd="0" presId="urn:microsoft.com/office/officeart/2005/8/layout/list1"/>
    <dgm:cxn modelId="{474655FE-CA7F-4DB8-BADB-27360B568BA3}" type="presParOf" srcId="{7FFEE06F-0D16-48C2-9BDA-10D0142EE5D0}" destId="{61804FA0-E551-4B7D-879E-2F2488CB8DAB}" srcOrd="4" destOrd="0" presId="urn:microsoft.com/office/officeart/2005/8/layout/list1"/>
    <dgm:cxn modelId="{2A2740A0-F7A4-4A55-B0BF-E97F10C8509D}" type="presParOf" srcId="{61804FA0-E551-4B7D-879E-2F2488CB8DAB}" destId="{6A0D43AD-157B-4400-85C4-DC2BB2EDBD04}" srcOrd="0" destOrd="0" presId="urn:microsoft.com/office/officeart/2005/8/layout/list1"/>
    <dgm:cxn modelId="{658E5C53-1A20-47E4-9C34-83CEA32E485F}" type="presParOf" srcId="{61804FA0-E551-4B7D-879E-2F2488CB8DAB}" destId="{7B3B643D-3A67-4C58-9C3C-1DA66DA67574}" srcOrd="1" destOrd="0" presId="urn:microsoft.com/office/officeart/2005/8/layout/list1"/>
    <dgm:cxn modelId="{0C3A4195-E020-4387-8BF0-F32E7B3ECFE9}" type="presParOf" srcId="{7FFEE06F-0D16-48C2-9BDA-10D0142EE5D0}" destId="{79916F07-0223-44F9-B6D1-DD52263A5BD8}" srcOrd="5" destOrd="0" presId="urn:microsoft.com/office/officeart/2005/8/layout/list1"/>
    <dgm:cxn modelId="{5B4ACE0E-D09D-4549-BBA8-5EFDFCABA3CC}" type="presParOf" srcId="{7FFEE06F-0D16-48C2-9BDA-10D0142EE5D0}" destId="{F7DD9EE3-4911-4AFE-B2AA-DC2836CD83C0}" srcOrd="6" destOrd="0" presId="urn:microsoft.com/office/officeart/2005/8/layout/list1"/>
    <dgm:cxn modelId="{07ED2DC2-70A3-4702-B47D-76CF9D73F8BD}" type="presParOf" srcId="{7FFEE06F-0D16-48C2-9BDA-10D0142EE5D0}" destId="{CF9D80A1-382F-4F15-83D4-86375414EABF}" srcOrd="7" destOrd="0" presId="urn:microsoft.com/office/officeart/2005/8/layout/list1"/>
    <dgm:cxn modelId="{8A477897-E228-474C-BB6D-21D407ECDC54}" type="presParOf" srcId="{7FFEE06F-0D16-48C2-9BDA-10D0142EE5D0}" destId="{77F0BC56-401E-4B44-891A-994CB179797F}" srcOrd="8" destOrd="0" presId="urn:microsoft.com/office/officeart/2005/8/layout/list1"/>
    <dgm:cxn modelId="{91FE5778-AB04-4AD8-8336-BD23CC5F1609}" type="presParOf" srcId="{77F0BC56-401E-4B44-891A-994CB179797F}" destId="{089C0BA3-4002-4F1F-ADE2-97F5A72A16F6}" srcOrd="0" destOrd="0" presId="urn:microsoft.com/office/officeart/2005/8/layout/list1"/>
    <dgm:cxn modelId="{913D2D74-AE5C-482F-88BD-A144E2FFA01B}" type="presParOf" srcId="{77F0BC56-401E-4B44-891A-994CB179797F}" destId="{EE02543C-1CC5-42FC-9D1A-9057598F5C21}" srcOrd="1" destOrd="0" presId="urn:microsoft.com/office/officeart/2005/8/layout/list1"/>
    <dgm:cxn modelId="{3A5BAA40-37B7-440B-AC1F-1895C2F4EAF7}" type="presParOf" srcId="{7FFEE06F-0D16-48C2-9BDA-10D0142EE5D0}" destId="{E563AAAC-9B60-4B95-AC56-5DC2D7948DE4}" srcOrd="9" destOrd="0" presId="urn:microsoft.com/office/officeart/2005/8/layout/list1"/>
    <dgm:cxn modelId="{D7961296-BA63-4BBF-BC7C-F504A2B27470}" type="presParOf" srcId="{7FFEE06F-0D16-48C2-9BDA-10D0142EE5D0}" destId="{66AE0611-9581-4976-BD68-24351CE4761B}"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2633498-21BF-4DCF-B15F-289191F764CF}" type="doc">
      <dgm:prSet loTypeId="urn:microsoft.com/office/officeart/2005/8/layout/hProcess9" loCatId="process" qsTypeId="urn:microsoft.com/office/officeart/2005/8/quickstyle/simple1" qsCatId="simple" csTypeId="urn:microsoft.com/office/officeart/2005/8/colors/colorful4" csCatId="colorful" phldr="1"/>
      <dgm:spPr/>
    </dgm:pt>
    <dgm:pt modelId="{FA1BDB5D-4E5E-4484-99A1-D6E7F96A30B5}">
      <dgm:prSet phldrT="[Text]"/>
      <dgm:spPr/>
      <dgm:t>
        <a:bodyPr/>
        <a:lstStyle/>
        <a:p>
          <a:r>
            <a:rPr lang="en-GB" dirty="0"/>
            <a:t>Statistical analysis</a:t>
          </a:r>
        </a:p>
      </dgm:t>
    </dgm:pt>
    <dgm:pt modelId="{142D66D3-A784-4E71-95AE-C7A892274795}" type="parTrans" cxnId="{29B34085-3B8B-41D9-BC26-77333114AC89}">
      <dgm:prSet/>
      <dgm:spPr/>
      <dgm:t>
        <a:bodyPr/>
        <a:lstStyle/>
        <a:p>
          <a:endParaRPr lang="en-GB"/>
        </a:p>
      </dgm:t>
    </dgm:pt>
    <dgm:pt modelId="{488F28B1-F566-448D-A435-A9D52880FABD}" type="sibTrans" cxnId="{29B34085-3B8B-41D9-BC26-77333114AC89}">
      <dgm:prSet/>
      <dgm:spPr/>
      <dgm:t>
        <a:bodyPr/>
        <a:lstStyle/>
        <a:p>
          <a:endParaRPr lang="en-GB"/>
        </a:p>
      </dgm:t>
    </dgm:pt>
    <dgm:pt modelId="{08B84B91-C2A2-40C3-9D57-72F63582DA0C}">
      <dgm:prSet phldrT="[Text]"/>
      <dgm:spPr/>
      <dgm:t>
        <a:bodyPr/>
        <a:lstStyle/>
        <a:p>
          <a:r>
            <a:rPr lang="en-GB" dirty="0"/>
            <a:t>Meta-analysis</a:t>
          </a:r>
        </a:p>
      </dgm:t>
    </dgm:pt>
    <dgm:pt modelId="{73425713-2193-4860-99AD-C076C05C5052}" type="parTrans" cxnId="{E10648EF-4C47-43AD-81C9-FAE48A47E9E3}">
      <dgm:prSet/>
      <dgm:spPr/>
      <dgm:t>
        <a:bodyPr/>
        <a:lstStyle/>
        <a:p>
          <a:endParaRPr lang="en-GB"/>
        </a:p>
      </dgm:t>
    </dgm:pt>
    <dgm:pt modelId="{6DD65272-DBBF-40B5-9C34-5C924A686B10}" type="sibTrans" cxnId="{E10648EF-4C47-43AD-81C9-FAE48A47E9E3}">
      <dgm:prSet/>
      <dgm:spPr/>
      <dgm:t>
        <a:bodyPr/>
        <a:lstStyle/>
        <a:p>
          <a:endParaRPr lang="en-GB"/>
        </a:p>
      </dgm:t>
    </dgm:pt>
    <dgm:pt modelId="{EF7669AC-1E4E-47BA-8E8B-381AD226C606}">
      <dgm:prSet phldrT="[Text]"/>
      <dgm:spPr/>
      <dgm:t>
        <a:bodyPr/>
        <a:lstStyle/>
        <a:p>
          <a:r>
            <a:rPr lang="en-GB" dirty="0"/>
            <a:t>Thematic analysis</a:t>
          </a:r>
        </a:p>
      </dgm:t>
    </dgm:pt>
    <dgm:pt modelId="{7FB97386-918B-4BE7-8BCB-74108142BBAF}" type="parTrans" cxnId="{2E7C0870-23D4-4769-AEDB-82E773FA4F0C}">
      <dgm:prSet/>
      <dgm:spPr/>
      <dgm:t>
        <a:bodyPr/>
        <a:lstStyle/>
        <a:p>
          <a:endParaRPr lang="en-GB"/>
        </a:p>
      </dgm:t>
    </dgm:pt>
    <dgm:pt modelId="{2E957AF9-56DD-4F7A-A0AE-173B622BCCCF}" type="sibTrans" cxnId="{2E7C0870-23D4-4769-AEDB-82E773FA4F0C}">
      <dgm:prSet/>
      <dgm:spPr/>
      <dgm:t>
        <a:bodyPr/>
        <a:lstStyle/>
        <a:p>
          <a:endParaRPr lang="en-GB"/>
        </a:p>
      </dgm:t>
    </dgm:pt>
    <dgm:pt modelId="{C3616AD2-F241-4CF5-9885-D102DD7ACCA8}">
      <dgm:prSet/>
      <dgm:spPr/>
      <dgm:t>
        <a:bodyPr/>
        <a:lstStyle/>
        <a:p>
          <a:r>
            <a:rPr lang="en-GB" dirty="0"/>
            <a:t>Content analysis</a:t>
          </a:r>
        </a:p>
      </dgm:t>
    </dgm:pt>
    <dgm:pt modelId="{44B2A61C-46DC-41DE-8FD2-03CE913AABBA}" type="parTrans" cxnId="{DD751264-284F-4582-9BD6-9CBB8028711E}">
      <dgm:prSet/>
      <dgm:spPr/>
      <dgm:t>
        <a:bodyPr/>
        <a:lstStyle/>
        <a:p>
          <a:endParaRPr lang="en-GB"/>
        </a:p>
      </dgm:t>
    </dgm:pt>
    <dgm:pt modelId="{89CE95EB-FF75-4F23-8312-8DABC0CF568B}" type="sibTrans" cxnId="{DD751264-284F-4582-9BD6-9CBB8028711E}">
      <dgm:prSet/>
      <dgm:spPr/>
      <dgm:t>
        <a:bodyPr/>
        <a:lstStyle/>
        <a:p>
          <a:endParaRPr lang="en-GB"/>
        </a:p>
      </dgm:t>
    </dgm:pt>
    <dgm:pt modelId="{417D76F9-E512-407B-8B1A-7DE14F6CEC29}" type="pres">
      <dgm:prSet presAssocID="{72633498-21BF-4DCF-B15F-289191F764CF}" presName="CompostProcess" presStyleCnt="0">
        <dgm:presLayoutVars>
          <dgm:dir/>
          <dgm:resizeHandles val="exact"/>
        </dgm:presLayoutVars>
      </dgm:prSet>
      <dgm:spPr/>
    </dgm:pt>
    <dgm:pt modelId="{622383A3-2F0E-454E-8645-D3337CA3350B}" type="pres">
      <dgm:prSet presAssocID="{72633498-21BF-4DCF-B15F-289191F764CF}" presName="arrow" presStyleLbl="bgShp" presStyleIdx="0" presStyleCnt="1"/>
      <dgm:spPr/>
    </dgm:pt>
    <dgm:pt modelId="{409D74F5-1281-4566-83AF-656EE6B23C38}" type="pres">
      <dgm:prSet presAssocID="{72633498-21BF-4DCF-B15F-289191F764CF}" presName="linearProcess" presStyleCnt="0"/>
      <dgm:spPr/>
    </dgm:pt>
    <dgm:pt modelId="{0F1F0FD0-68B3-4D20-9B84-F0B5867205AC}" type="pres">
      <dgm:prSet presAssocID="{FA1BDB5D-4E5E-4484-99A1-D6E7F96A30B5}" presName="textNode" presStyleLbl="node1" presStyleIdx="0" presStyleCnt="4">
        <dgm:presLayoutVars>
          <dgm:bulletEnabled val="1"/>
        </dgm:presLayoutVars>
      </dgm:prSet>
      <dgm:spPr/>
    </dgm:pt>
    <dgm:pt modelId="{1F98BD25-D3B6-40E5-A411-F7B1930CB4A1}" type="pres">
      <dgm:prSet presAssocID="{488F28B1-F566-448D-A435-A9D52880FABD}" presName="sibTrans" presStyleCnt="0"/>
      <dgm:spPr/>
    </dgm:pt>
    <dgm:pt modelId="{6B9C864A-8034-4657-8803-0D010AD5ABC9}" type="pres">
      <dgm:prSet presAssocID="{08B84B91-C2A2-40C3-9D57-72F63582DA0C}" presName="textNode" presStyleLbl="node1" presStyleIdx="1" presStyleCnt="4">
        <dgm:presLayoutVars>
          <dgm:bulletEnabled val="1"/>
        </dgm:presLayoutVars>
      </dgm:prSet>
      <dgm:spPr/>
    </dgm:pt>
    <dgm:pt modelId="{B3D3C526-89A1-49D5-B220-62987DA81346}" type="pres">
      <dgm:prSet presAssocID="{6DD65272-DBBF-40B5-9C34-5C924A686B10}" presName="sibTrans" presStyleCnt="0"/>
      <dgm:spPr/>
    </dgm:pt>
    <dgm:pt modelId="{B49448E7-CE79-4237-AB61-85735FF4AEF3}" type="pres">
      <dgm:prSet presAssocID="{EF7669AC-1E4E-47BA-8E8B-381AD226C606}" presName="textNode" presStyleLbl="node1" presStyleIdx="2" presStyleCnt="4">
        <dgm:presLayoutVars>
          <dgm:bulletEnabled val="1"/>
        </dgm:presLayoutVars>
      </dgm:prSet>
      <dgm:spPr/>
    </dgm:pt>
    <dgm:pt modelId="{05A399AE-80A1-4508-A8AB-560DC1A3EF69}" type="pres">
      <dgm:prSet presAssocID="{2E957AF9-56DD-4F7A-A0AE-173B622BCCCF}" presName="sibTrans" presStyleCnt="0"/>
      <dgm:spPr/>
    </dgm:pt>
    <dgm:pt modelId="{0BA47B3E-59A7-4DAE-A818-98B1C5D1381D}" type="pres">
      <dgm:prSet presAssocID="{C3616AD2-F241-4CF5-9885-D102DD7ACCA8}" presName="textNode" presStyleLbl="node1" presStyleIdx="3" presStyleCnt="4">
        <dgm:presLayoutVars>
          <dgm:bulletEnabled val="1"/>
        </dgm:presLayoutVars>
      </dgm:prSet>
      <dgm:spPr/>
    </dgm:pt>
  </dgm:ptLst>
  <dgm:cxnLst>
    <dgm:cxn modelId="{DD751264-284F-4582-9BD6-9CBB8028711E}" srcId="{72633498-21BF-4DCF-B15F-289191F764CF}" destId="{C3616AD2-F241-4CF5-9885-D102DD7ACCA8}" srcOrd="3" destOrd="0" parTransId="{44B2A61C-46DC-41DE-8FD2-03CE913AABBA}" sibTransId="{89CE95EB-FF75-4F23-8312-8DABC0CF568B}"/>
    <dgm:cxn modelId="{112CF54D-CF63-4359-834B-C4CA8C344AC6}" type="presOf" srcId="{EF7669AC-1E4E-47BA-8E8B-381AD226C606}" destId="{B49448E7-CE79-4237-AB61-85735FF4AEF3}" srcOrd="0" destOrd="0" presId="urn:microsoft.com/office/officeart/2005/8/layout/hProcess9"/>
    <dgm:cxn modelId="{2E7C0870-23D4-4769-AEDB-82E773FA4F0C}" srcId="{72633498-21BF-4DCF-B15F-289191F764CF}" destId="{EF7669AC-1E4E-47BA-8E8B-381AD226C606}" srcOrd="2" destOrd="0" parTransId="{7FB97386-918B-4BE7-8BCB-74108142BBAF}" sibTransId="{2E957AF9-56DD-4F7A-A0AE-173B622BCCCF}"/>
    <dgm:cxn modelId="{29B34085-3B8B-41D9-BC26-77333114AC89}" srcId="{72633498-21BF-4DCF-B15F-289191F764CF}" destId="{FA1BDB5D-4E5E-4484-99A1-D6E7F96A30B5}" srcOrd="0" destOrd="0" parTransId="{142D66D3-A784-4E71-95AE-C7A892274795}" sibTransId="{488F28B1-F566-448D-A435-A9D52880FABD}"/>
    <dgm:cxn modelId="{84AA02A0-39B8-4F47-9E68-397544C4203D}" type="presOf" srcId="{08B84B91-C2A2-40C3-9D57-72F63582DA0C}" destId="{6B9C864A-8034-4657-8803-0D010AD5ABC9}" srcOrd="0" destOrd="0" presId="urn:microsoft.com/office/officeart/2005/8/layout/hProcess9"/>
    <dgm:cxn modelId="{D43B6AA4-4DB0-4AC9-837B-65322635E92F}" type="presOf" srcId="{72633498-21BF-4DCF-B15F-289191F764CF}" destId="{417D76F9-E512-407B-8B1A-7DE14F6CEC29}" srcOrd="0" destOrd="0" presId="urn:microsoft.com/office/officeart/2005/8/layout/hProcess9"/>
    <dgm:cxn modelId="{9F7A10D6-95F6-4895-976C-AD9B6CE02CBF}" type="presOf" srcId="{C3616AD2-F241-4CF5-9885-D102DD7ACCA8}" destId="{0BA47B3E-59A7-4DAE-A818-98B1C5D1381D}" srcOrd="0" destOrd="0" presId="urn:microsoft.com/office/officeart/2005/8/layout/hProcess9"/>
    <dgm:cxn modelId="{945CF6E0-8B91-4681-93EC-D2F800342A6A}" type="presOf" srcId="{FA1BDB5D-4E5E-4484-99A1-D6E7F96A30B5}" destId="{0F1F0FD0-68B3-4D20-9B84-F0B5867205AC}" srcOrd="0" destOrd="0" presId="urn:microsoft.com/office/officeart/2005/8/layout/hProcess9"/>
    <dgm:cxn modelId="{E10648EF-4C47-43AD-81C9-FAE48A47E9E3}" srcId="{72633498-21BF-4DCF-B15F-289191F764CF}" destId="{08B84B91-C2A2-40C3-9D57-72F63582DA0C}" srcOrd="1" destOrd="0" parTransId="{73425713-2193-4860-99AD-C076C05C5052}" sibTransId="{6DD65272-DBBF-40B5-9C34-5C924A686B10}"/>
    <dgm:cxn modelId="{4565DB07-F015-4FC8-8212-1CF82E79D810}" type="presParOf" srcId="{417D76F9-E512-407B-8B1A-7DE14F6CEC29}" destId="{622383A3-2F0E-454E-8645-D3337CA3350B}" srcOrd="0" destOrd="0" presId="urn:microsoft.com/office/officeart/2005/8/layout/hProcess9"/>
    <dgm:cxn modelId="{5D8FCB74-1470-4F40-959F-6951B0C236E0}" type="presParOf" srcId="{417D76F9-E512-407B-8B1A-7DE14F6CEC29}" destId="{409D74F5-1281-4566-83AF-656EE6B23C38}" srcOrd="1" destOrd="0" presId="urn:microsoft.com/office/officeart/2005/8/layout/hProcess9"/>
    <dgm:cxn modelId="{C751B056-5D3A-4DC0-A718-631FB5D953A1}" type="presParOf" srcId="{409D74F5-1281-4566-83AF-656EE6B23C38}" destId="{0F1F0FD0-68B3-4D20-9B84-F0B5867205AC}" srcOrd="0" destOrd="0" presId="urn:microsoft.com/office/officeart/2005/8/layout/hProcess9"/>
    <dgm:cxn modelId="{8BEA2A66-8848-44EE-A6DB-AC618148F064}" type="presParOf" srcId="{409D74F5-1281-4566-83AF-656EE6B23C38}" destId="{1F98BD25-D3B6-40E5-A411-F7B1930CB4A1}" srcOrd="1" destOrd="0" presId="urn:microsoft.com/office/officeart/2005/8/layout/hProcess9"/>
    <dgm:cxn modelId="{B30A89EB-B0FE-4BC6-A060-9C947017162A}" type="presParOf" srcId="{409D74F5-1281-4566-83AF-656EE6B23C38}" destId="{6B9C864A-8034-4657-8803-0D010AD5ABC9}" srcOrd="2" destOrd="0" presId="urn:microsoft.com/office/officeart/2005/8/layout/hProcess9"/>
    <dgm:cxn modelId="{CBD4E0C4-8418-4B21-98F3-486F2D4B42CD}" type="presParOf" srcId="{409D74F5-1281-4566-83AF-656EE6B23C38}" destId="{B3D3C526-89A1-49D5-B220-62987DA81346}" srcOrd="3" destOrd="0" presId="urn:microsoft.com/office/officeart/2005/8/layout/hProcess9"/>
    <dgm:cxn modelId="{287205D4-5852-4847-84D9-7799F328BC64}" type="presParOf" srcId="{409D74F5-1281-4566-83AF-656EE6B23C38}" destId="{B49448E7-CE79-4237-AB61-85735FF4AEF3}" srcOrd="4" destOrd="0" presId="urn:microsoft.com/office/officeart/2005/8/layout/hProcess9"/>
    <dgm:cxn modelId="{B56B55CE-0AED-4912-960B-2D6FC09C553E}" type="presParOf" srcId="{409D74F5-1281-4566-83AF-656EE6B23C38}" destId="{05A399AE-80A1-4508-A8AB-560DC1A3EF69}" srcOrd="5" destOrd="0" presId="urn:microsoft.com/office/officeart/2005/8/layout/hProcess9"/>
    <dgm:cxn modelId="{B4402B41-B62B-4F3C-BF44-7E20F8DBD9A2}" type="presParOf" srcId="{409D74F5-1281-4566-83AF-656EE6B23C38}" destId="{0BA47B3E-59A7-4DAE-A818-98B1C5D1381D}" srcOrd="6"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77B4E55-A50A-49A0-81EE-86300AFED84A}" type="doc">
      <dgm:prSet loTypeId="urn:microsoft.com/office/officeart/2008/layout/VerticalCurvedList" loCatId="list" qsTypeId="urn:microsoft.com/office/officeart/2005/8/quickstyle/simple1" qsCatId="simple" csTypeId="urn:microsoft.com/office/officeart/2005/8/colors/colorful3" csCatId="colorful" phldr="1"/>
      <dgm:spPr/>
      <dgm:t>
        <a:bodyPr/>
        <a:lstStyle/>
        <a:p>
          <a:endParaRPr lang="en-GB"/>
        </a:p>
      </dgm:t>
    </dgm:pt>
    <dgm:pt modelId="{58F3FBED-36B2-43E1-804E-565F8AE7720A}">
      <dgm:prSet phldrT="[Text]"/>
      <dgm:spPr/>
      <dgm:t>
        <a:bodyPr/>
        <a:lstStyle/>
        <a:p>
          <a:r>
            <a:rPr lang="en-GB" dirty="0"/>
            <a:t>All dissertation projects need to be clear on data collection</a:t>
          </a:r>
        </a:p>
      </dgm:t>
    </dgm:pt>
    <dgm:pt modelId="{280968D8-3303-45AA-B7C4-5F2CBD5DBF3D}" type="parTrans" cxnId="{43C19ADD-9F7C-4ABC-9E3C-C2E3AD568906}">
      <dgm:prSet/>
      <dgm:spPr/>
      <dgm:t>
        <a:bodyPr/>
        <a:lstStyle/>
        <a:p>
          <a:endParaRPr lang="en-GB"/>
        </a:p>
      </dgm:t>
    </dgm:pt>
    <dgm:pt modelId="{2990178F-B5F7-42A0-A873-9939DA9ACC1A}" type="sibTrans" cxnId="{43C19ADD-9F7C-4ABC-9E3C-C2E3AD568906}">
      <dgm:prSet/>
      <dgm:spPr/>
      <dgm:t>
        <a:bodyPr/>
        <a:lstStyle/>
        <a:p>
          <a:endParaRPr lang="en-GB"/>
        </a:p>
      </dgm:t>
    </dgm:pt>
    <dgm:pt modelId="{7D81A0CC-7535-4A94-A345-E49AD594CFFF}">
      <dgm:prSet phldrT="[Text]"/>
      <dgm:spPr/>
      <dgm:t>
        <a:bodyPr/>
        <a:lstStyle/>
        <a:p>
          <a:pPr rtl="0"/>
          <a:r>
            <a:rPr lang="en-GB" dirty="0"/>
            <a:t>Include this chapter if undertaking – Primary/secondary</a:t>
          </a:r>
          <a:r>
            <a:rPr lang="en-GB" dirty="0">
              <a:latin typeface="Myriad Pro"/>
            </a:rPr>
            <a:t> data gathering</a:t>
          </a:r>
          <a:endParaRPr lang="en-GB" dirty="0"/>
        </a:p>
      </dgm:t>
    </dgm:pt>
    <dgm:pt modelId="{6A452F02-9FBD-4788-8E1D-06BDC2A4F417}" type="parTrans" cxnId="{1E98FFE2-DAB7-45E1-ACB8-F47DA4A24E07}">
      <dgm:prSet/>
      <dgm:spPr/>
      <dgm:t>
        <a:bodyPr/>
        <a:lstStyle/>
        <a:p>
          <a:endParaRPr lang="en-GB"/>
        </a:p>
      </dgm:t>
    </dgm:pt>
    <dgm:pt modelId="{FADE671D-3297-497F-AD8F-BCC1D08356D5}" type="sibTrans" cxnId="{1E98FFE2-DAB7-45E1-ACB8-F47DA4A24E07}">
      <dgm:prSet/>
      <dgm:spPr/>
      <dgm:t>
        <a:bodyPr/>
        <a:lstStyle/>
        <a:p>
          <a:endParaRPr lang="en-GB"/>
        </a:p>
      </dgm:t>
    </dgm:pt>
    <dgm:pt modelId="{B8862D53-30E3-4F48-BAA6-EF878A598BEB}">
      <dgm:prSet phldrT="[Text]"/>
      <dgm:spPr/>
      <dgm:t>
        <a:bodyPr/>
        <a:lstStyle/>
        <a:p>
          <a:r>
            <a:rPr lang="en-GB" dirty="0"/>
            <a:t>It is the ….</a:t>
          </a:r>
          <a:r>
            <a:rPr lang="en-GB" i="1" dirty="0"/>
            <a:t>who, when, where, why</a:t>
          </a:r>
          <a:r>
            <a:rPr lang="en-GB" dirty="0"/>
            <a:t>…. of your research</a:t>
          </a:r>
        </a:p>
      </dgm:t>
    </dgm:pt>
    <dgm:pt modelId="{48605FFB-A2C7-4EFA-AC07-B4AEA289AB4F}" type="parTrans" cxnId="{60D5985D-5C60-439E-B822-4838547E5A75}">
      <dgm:prSet/>
      <dgm:spPr/>
      <dgm:t>
        <a:bodyPr/>
        <a:lstStyle/>
        <a:p>
          <a:endParaRPr lang="en-GB"/>
        </a:p>
      </dgm:t>
    </dgm:pt>
    <dgm:pt modelId="{64B24B62-C7ED-4BAF-BD97-D7AE3D8C987A}" type="sibTrans" cxnId="{60D5985D-5C60-439E-B822-4838547E5A75}">
      <dgm:prSet/>
      <dgm:spPr/>
      <dgm:t>
        <a:bodyPr/>
        <a:lstStyle/>
        <a:p>
          <a:endParaRPr lang="en-GB"/>
        </a:p>
      </dgm:t>
    </dgm:pt>
    <dgm:pt modelId="{2CDF0091-6767-4E6E-8E1B-4289B97CA7B3}" type="pres">
      <dgm:prSet presAssocID="{777B4E55-A50A-49A0-81EE-86300AFED84A}" presName="Name0" presStyleCnt="0">
        <dgm:presLayoutVars>
          <dgm:chMax val="7"/>
          <dgm:chPref val="7"/>
          <dgm:dir/>
        </dgm:presLayoutVars>
      </dgm:prSet>
      <dgm:spPr/>
    </dgm:pt>
    <dgm:pt modelId="{5CA39B8E-45EC-48C2-84D5-B19342806A5B}" type="pres">
      <dgm:prSet presAssocID="{777B4E55-A50A-49A0-81EE-86300AFED84A}" presName="Name1" presStyleCnt="0"/>
      <dgm:spPr/>
    </dgm:pt>
    <dgm:pt modelId="{ED833E75-20DA-431A-A909-1B98B38CABB8}" type="pres">
      <dgm:prSet presAssocID="{777B4E55-A50A-49A0-81EE-86300AFED84A}" presName="cycle" presStyleCnt="0"/>
      <dgm:spPr/>
    </dgm:pt>
    <dgm:pt modelId="{20E300B8-9E70-4BF5-9331-34707298C402}" type="pres">
      <dgm:prSet presAssocID="{777B4E55-A50A-49A0-81EE-86300AFED84A}" presName="srcNode" presStyleLbl="node1" presStyleIdx="0" presStyleCnt="3"/>
      <dgm:spPr/>
    </dgm:pt>
    <dgm:pt modelId="{207E8CFC-E63B-44E0-AF24-C816198466A2}" type="pres">
      <dgm:prSet presAssocID="{777B4E55-A50A-49A0-81EE-86300AFED84A}" presName="conn" presStyleLbl="parChTrans1D2" presStyleIdx="0" presStyleCnt="1"/>
      <dgm:spPr/>
    </dgm:pt>
    <dgm:pt modelId="{9CC4946F-FD60-4DEF-9E6C-499272EE09A9}" type="pres">
      <dgm:prSet presAssocID="{777B4E55-A50A-49A0-81EE-86300AFED84A}" presName="extraNode" presStyleLbl="node1" presStyleIdx="0" presStyleCnt="3"/>
      <dgm:spPr/>
    </dgm:pt>
    <dgm:pt modelId="{C4D6E04C-5592-4C4E-8FBA-DEE749B0809D}" type="pres">
      <dgm:prSet presAssocID="{777B4E55-A50A-49A0-81EE-86300AFED84A}" presName="dstNode" presStyleLbl="node1" presStyleIdx="0" presStyleCnt="3"/>
      <dgm:spPr/>
    </dgm:pt>
    <dgm:pt modelId="{19F344FA-60B3-435E-BF4E-A500DC178145}" type="pres">
      <dgm:prSet presAssocID="{58F3FBED-36B2-43E1-804E-565F8AE7720A}" presName="text_1" presStyleLbl="node1" presStyleIdx="0" presStyleCnt="3">
        <dgm:presLayoutVars>
          <dgm:bulletEnabled val="1"/>
        </dgm:presLayoutVars>
      </dgm:prSet>
      <dgm:spPr/>
    </dgm:pt>
    <dgm:pt modelId="{2D21EDBD-F32B-454E-A717-6D8D988C828D}" type="pres">
      <dgm:prSet presAssocID="{58F3FBED-36B2-43E1-804E-565F8AE7720A}" presName="accent_1" presStyleCnt="0"/>
      <dgm:spPr/>
    </dgm:pt>
    <dgm:pt modelId="{E2CF024B-AF66-46D1-88C7-A2FDEF1696A4}" type="pres">
      <dgm:prSet presAssocID="{58F3FBED-36B2-43E1-804E-565F8AE7720A}" presName="accentRepeatNode" presStyleLbl="solidFgAcc1" presStyleIdx="0" presStyleCnt="3"/>
      <dgm:spPr/>
    </dgm:pt>
    <dgm:pt modelId="{EFBC624E-54DC-476A-9401-70C6B57943AA}" type="pres">
      <dgm:prSet presAssocID="{7D81A0CC-7535-4A94-A345-E49AD594CFFF}" presName="text_2" presStyleLbl="node1" presStyleIdx="1" presStyleCnt="3">
        <dgm:presLayoutVars>
          <dgm:bulletEnabled val="1"/>
        </dgm:presLayoutVars>
      </dgm:prSet>
      <dgm:spPr/>
    </dgm:pt>
    <dgm:pt modelId="{16E41243-5EF2-4E92-A567-B3BB7E0D6C26}" type="pres">
      <dgm:prSet presAssocID="{7D81A0CC-7535-4A94-A345-E49AD594CFFF}" presName="accent_2" presStyleCnt="0"/>
      <dgm:spPr/>
    </dgm:pt>
    <dgm:pt modelId="{811D9B71-B895-4E98-BDBC-6486DB959CF2}" type="pres">
      <dgm:prSet presAssocID="{7D81A0CC-7535-4A94-A345-E49AD594CFFF}" presName="accentRepeatNode" presStyleLbl="solidFgAcc1" presStyleIdx="1" presStyleCnt="3"/>
      <dgm:spPr/>
    </dgm:pt>
    <dgm:pt modelId="{F0519A71-429D-4905-A69E-706D5EDE5AAD}" type="pres">
      <dgm:prSet presAssocID="{B8862D53-30E3-4F48-BAA6-EF878A598BEB}" presName="text_3" presStyleLbl="node1" presStyleIdx="2" presStyleCnt="3">
        <dgm:presLayoutVars>
          <dgm:bulletEnabled val="1"/>
        </dgm:presLayoutVars>
      </dgm:prSet>
      <dgm:spPr/>
    </dgm:pt>
    <dgm:pt modelId="{5622ACC9-11C0-4662-9503-64DF45BA2781}" type="pres">
      <dgm:prSet presAssocID="{B8862D53-30E3-4F48-BAA6-EF878A598BEB}" presName="accent_3" presStyleCnt="0"/>
      <dgm:spPr/>
    </dgm:pt>
    <dgm:pt modelId="{82D26E54-D7C6-48DD-AB6F-60E8D65FEB20}" type="pres">
      <dgm:prSet presAssocID="{B8862D53-30E3-4F48-BAA6-EF878A598BEB}" presName="accentRepeatNode" presStyleLbl="solidFgAcc1" presStyleIdx="2" presStyleCnt="3"/>
      <dgm:spPr/>
    </dgm:pt>
  </dgm:ptLst>
  <dgm:cxnLst>
    <dgm:cxn modelId="{CE091E15-7EDE-417B-9737-8FEA6B46F268}" type="presOf" srcId="{2990178F-B5F7-42A0-A873-9939DA9ACC1A}" destId="{207E8CFC-E63B-44E0-AF24-C816198466A2}" srcOrd="0" destOrd="0" presId="urn:microsoft.com/office/officeart/2008/layout/VerticalCurvedList"/>
    <dgm:cxn modelId="{60D5985D-5C60-439E-B822-4838547E5A75}" srcId="{777B4E55-A50A-49A0-81EE-86300AFED84A}" destId="{B8862D53-30E3-4F48-BAA6-EF878A598BEB}" srcOrd="2" destOrd="0" parTransId="{48605FFB-A2C7-4EFA-AC07-B4AEA289AB4F}" sibTransId="{64B24B62-C7ED-4BAF-BD97-D7AE3D8C987A}"/>
    <dgm:cxn modelId="{BBAB3F61-19C8-42A2-852C-F498A6A26B89}" type="presOf" srcId="{7D81A0CC-7535-4A94-A345-E49AD594CFFF}" destId="{EFBC624E-54DC-476A-9401-70C6B57943AA}" srcOrd="0" destOrd="0" presId="urn:microsoft.com/office/officeart/2008/layout/VerticalCurvedList"/>
    <dgm:cxn modelId="{F5CB9E9F-6C11-48D3-8F1D-703613602F75}" type="presOf" srcId="{777B4E55-A50A-49A0-81EE-86300AFED84A}" destId="{2CDF0091-6767-4E6E-8E1B-4289B97CA7B3}" srcOrd="0" destOrd="0" presId="urn:microsoft.com/office/officeart/2008/layout/VerticalCurvedList"/>
    <dgm:cxn modelId="{1C13CCCC-88E6-45FA-B313-0621637996BC}" type="presOf" srcId="{58F3FBED-36B2-43E1-804E-565F8AE7720A}" destId="{19F344FA-60B3-435E-BF4E-A500DC178145}" srcOrd="0" destOrd="0" presId="urn:microsoft.com/office/officeart/2008/layout/VerticalCurvedList"/>
    <dgm:cxn modelId="{43C19ADD-9F7C-4ABC-9E3C-C2E3AD568906}" srcId="{777B4E55-A50A-49A0-81EE-86300AFED84A}" destId="{58F3FBED-36B2-43E1-804E-565F8AE7720A}" srcOrd="0" destOrd="0" parTransId="{280968D8-3303-45AA-B7C4-5F2CBD5DBF3D}" sibTransId="{2990178F-B5F7-42A0-A873-9939DA9ACC1A}"/>
    <dgm:cxn modelId="{1E98FFE2-DAB7-45E1-ACB8-F47DA4A24E07}" srcId="{777B4E55-A50A-49A0-81EE-86300AFED84A}" destId="{7D81A0CC-7535-4A94-A345-E49AD594CFFF}" srcOrd="1" destOrd="0" parTransId="{6A452F02-9FBD-4788-8E1D-06BDC2A4F417}" sibTransId="{FADE671D-3297-497F-AD8F-BCC1D08356D5}"/>
    <dgm:cxn modelId="{A7D127FB-93AE-48D5-A77E-C86DEF0CA230}" type="presOf" srcId="{B8862D53-30E3-4F48-BAA6-EF878A598BEB}" destId="{F0519A71-429D-4905-A69E-706D5EDE5AAD}" srcOrd="0" destOrd="0" presId="urn:microsoft.com/office/officeart/2008/layout/VerticalCurvedList"/>
    <dgm:cxn modelId="{309F7A3D-B799-46AE-A865-2E430286CD1D}" type="presParOf" srcId="{2CDF0091-6767-4E6E-8E1B-4289B97CA7B3}" destId="{5CA39B8E-45EC-48C2-84D5-B19342806A5B}" srcOrd="0" destOrd="0" presId="urn:microsoft.com/office/officeart/2008/layout/VerticalCurvedList"/>
    <dgm:cxn modelId="{0531D730-43ED-4142-BF89-49A40F6E84CE}" type="presParOf" srcId="{5CA39B8E-45EC-48C2-84D5-B19342806A5B}" destId="{ED833E75-20DA-431A-A909-1B98B38CABB8}" srcOrd="0" destOrd="0" presId="urn:microsoft.com/office/officeart/2008/layout/VerticalCurvedList"/>
    <dgm:cxn modelId="{16F1A5BC-4E75-442A-AA61-2CDEEEE34CBA}" type="presParOf" srcId="{ED833E75-20DA-431A-A909-1B98B38CABB8}" destId="{20E300B8-9E70-4BF5-9331-34707298C402}" srcOrd="0" destOrd="0" presId="urn:microsoft.com/office/officeart/2008/layout/VerticalCurvedList"/>
    <dgm:cxn modelId="{98D13083-97E4-47FA-979E-75D9B8B9EDD9}" type="presParOf" srcId="{ED833E75-20DA-431A-A909-1B98B38CABB8}" destId="{207E8CFC-E63B-44E0-AF24-C816198466A2}" srcOrd="1" destOrd="0" presId="urn:microsoft.com/office/officeart/2008/layout/VerticalCurvedList"/>
    <dgm:cxn modelId="{B55C25B5-6C5C-46A3-8C60-DFF1D84634EF}" type="presParOf" srcId="{ED833E75-20DA-431A-A909-1B98B38CABB8}" destId="{9CC4946F-FD60-4DEF-9E6C-499272EE09A9}" srcOrd="2" destOrd="0" presId="urn:microsoft.com/office/officeart/2008/layout/VerticalCurvedList"/>
    <dgm:cxn modelId="{CA0D04BE-5404-47C6-9B9D-2852A7B5BDC9}" type="presParOf" srcId="{ED833E75-20DA-431A-A909-1B98B38CABB8}" destId="{C4D6E04C-5592-4C4E-8FBA-DEE749B0809D}" srcOrd="3" destOrd="0" presId="urn:microsoft.com/office/officeart/2008/layout/VerticalCurvedList"/>
    <dgm:cxn modelId="{5E26BDD9-50A0-40AD-BDFB-AC9A6C00F901}" type="presParOf" srcId="{5CA39B8E-45EC-48C2-84D5-B19342806A5B}" destId="{19F344FA-60B3-435E-BF4E-A500DC178145}" srcOrd="1" destOrd="0" presId="urn:microsoft.com/office/officeart/2008/layout/VerticalCurvedList"/>
    <dgm:cxn modelId="{48CA2814-F810-4C04-AD32-2B2181373ED0}" type="presParOf" srcId="{5CA39B8E-45EC-48C2-84D5-B19342806A5B}" destId="{2D21EDBD-F32B-454E-A717-6D8D988C828D}" srcOrd="2" destOrd="0" presId="urn:microsoft.com/office/officeart/2008/layout/VerticalCurvedList"/>
    <dgm:cxn modelId="{B2BE0781-F533-41FC-8637-DF97CBB1BCA1}" type="presParOf" srcId="{2D21EDBD-F32B-454E-A717-6D8D988C828D}" destId="{E2CF024B-AF66-46D1-88C7-A2FDEF1696A4}" srcOrd="0" destOrd="0" presId="urn:microsoft.com/office/officeart/2008/layout/VerticalCurvedList"/>
    <dgm:cxn modelId="{41983C4E-E825-47FF-AD36-A95DFCD1A5F6}" type="presParOf" srcId="{5CA39B8E-45EC-48C2-84D5-B19342806A5B}" destId="{EFBC624E-54DC-476A-9401-70C6B57943AA}" srcOrd="3" destOrd="0" presId="urn:microsoft.com/office/officeart/2008/layout/VerticalCurvedList"/>
    <dgm:cxn modelId="{1F77C764-7352-4984-BB5D-70B82338E39A}" type="presParOf" srcId="{5CA39B8E-45EC-48C2-84D5-B19342806A5B}" destId="{16E41243-5EF2-4E92-A567-B3BB7E0D6C26}" srcOrd="4" destOrd="0" presId="urn:microsoft.com/office/officeart/2008/layout/VerticalCurvedList"/>
    <dgm:cxn modelId="{1F33CE12-F4DE-48C3-9812-10B2CADFB36A}" type="presParOf" srcId="{16E41243-5EF2-4E92-A567-B3BB7E0D6C26}" destId="{811D9B71-B895-4E98-BDBC-6486DB959CF2}" srcOrd="0" destOrd="0" presId="urn:microsoft.com/office/officeart/2008/layout/VerticalCurvedList"/>
    <dgm:cxn modelId="{6FB9151E-1258-403E-ABC9-4B1A001DA166}" type="presParOf" srcId="{5CA39B8E-45EC-48C2-84D5-B19342806A5B}" destId="{F0519A71-429D-4905-A69E-706D5EDE5AAD}" srcOrd="5" destOrd="0" presId="urn:microsoft.com/office/officeart/2008/layout/VerticalCurvedList"/>
    <dgm:cxn modelId="{968702C7-336C-4FD8-A4EC-104B1EE96464}" type="presParOf" srcId="{5CA39B8E-45EC-48C2-84D5-B19342806A5B}" destId="{5622ACC9-11C0-4662-9503-64DF45BA2781}" srcOrd="6" destOrd="0" presId="urn:microsoft.com/office/officeart/2008/layout/VerticalCurvedList"/>
    <dgm:cxn modelId="{91D9D086-EECB-452D-9B49-97574E22331F}" type="presParOf" srcId="{5622ACC9-11C0-4662-9503-64DF45BA2781}" destId="{82D26E54-D7C6-48DD-AB6F-60E8D65FEB20}"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D9B08BB-D56E-41E4-9AB5-5BA9614CA5FE}" type="doc">
      <dgm:prSet loTypeId="urn:microsoft.com/office/officeart/2005/8/layout/default" loCatId="list" qsTypeId="urn:microsoft.com/office/officeart/2005/8/quickstyle/simple1" qsCatId="simple" csTypeId="urn:microsoft.com/office/officeart/2005/8/colors/colorful3" csCatId="colorful" phldr="1"/>
      <dgm:spPr/>
      <dgm:t>
        <a:bodyPr/>
        <a:lstStyle/>
        <a:p>
          <a:endParaRPr lang="en-GB"/>
        </a:p>
      </dgm:t>
    </dgm:pt>
    <dgm:pt modelId="{A84AE68E-BD88-4EC9-803F-F2EF0D0962C9}">
      <dgm:prSet phldrT="[Text]"/>
      <dgm:spPr/>
      <dgm:t>
        <a:bodyPr/>
        <a:lstStyle/>
        <a:p>
          <a:r>
            <a:rPr lang="en-GB" dirty="0"/>
            <a:t>1.Introduction to the chapter</a:t>
          </a:r>
        </a:p>
      </dgm:t>
    </dgm:pt>
    <dgm:pt modelId="{EDB32C06-E997-45CD-82EA-DEB30A3788CC}" type="parTrans" cxnId="{1D260D44-4986-4110-84A4-1258177C022A}">
      <dgm:prSet/>
      <dgm:spPr/>
      <dgm:t>
        <a:bodyPr/>
        <a:lstStyle/>
        <a:p>
          <a:endParaRPr lang="en-GB"/>
        </a:p>
      </dgm:t>
    </dgm:pt>
    <dgm:pt modelId="{452F70D2-91BF-47D5-830F-0E01B56FC0CB}" type="sibTrans" cxnId="{1D260D44-4986-4110-84A4-1258177C022A}">
      <dgm:prSet/>
      <dgm:spPr/>
      <dgm:t>
        <a:bodyPr/>
        <a:lstStyle/>
        <a:p>
          <a:endParaRPr lang="en-GB"/>
        </a:p>
      </dgm:t>
    </dgm:pt>
    <dgm:pt modelId="{9E3A43AB-163C-4159-B1F5-AB82F5845873}">
      <dgm:prSet phldrT="[Text]"/>
      <dgm:spPr/>
      <dgm:t>
        <a:bodyPr/>
        <a:lstStyle/>
        <a:p>
          <a:r>
            <a:rPr lang="en-GB" dirty="0"/>
            <a:t>2. Research strategy</a:t>
          </a:r>
        </a:p>
      </dgm:t>
    </dgm:pt>
    <dgm:pt modelId="{CD610B18-D8A0-472C-ADE0-D6C522F38440}" type="parTrans" cxnId="{AB2AEF9F-899E-4153-B43E-EEED8E09E500}">
      <dgm:prSet/>
      <dgm:spPr/>
      <dgm:t>
        <a:bodyPr/>
        <a:lstStyle/>
        <a:p>
          <a:endParaRPr lang="en-GB"/>
        </a:p>
      </dgm:t>
    </dgm:pt>
    <dgm:pt modelId="{F33DC98B-589C-49EE-8544-57332B8A5498}" type="sibTrans" cxnId="{AB2AEF9F-899E-4153-B43E-EEED8E09E500}">
      <dgm:prSet/>
      <dgm:spPr/>
      <dgm:t>
        <a:bodyPr/>
        <a:lstStyle/>
        <a:p>
          <a:endParaRPr lang="en-GB"/>
        </a:p>
      </dgm:t>
    </dgm:pt>
    <dgm:pt modelId="{4D1E04ED-6922-413D-8D77-46160799FCFE}">
      <dgm:prSet phldrT="[Text]"/>
      <dgm:spPr/>
      <dgm:t>
        <a:bodyPr/>
        <a:lstStyle/>
        <a:p>
          <a:r>
            <a:rPr lang="en-GB" dirty="0"/>
            <a:t>3. Data collection</a:t>
          </a:r>
        </a:p>
      </dgm:t>
    </dgm:pt>
    <dgm:pt modelId="{AFD6463E-F893-4B3A-BB01-12FBA1300E1F}" type="parTrans" cxnId="{AFEE60A2-D7AA-45D7-8D98-88E6F9B7B9A1}">
      <dgm:prSet/>
      <dgm:spPr/>
      <dgm:t>
        <a:bodyPr/>
        <a:lstStyle/>
        <a:p>
          <a:endParaRPr lang="en-GB"/>
        </a:p>
      </dgm:t>
    </dgm:pt>
    <dgm:pt modelId="{A8917F89-D8BB-4137-9899-6C6478B6102B}" type="sibTrans" cxnId="{AFEE60A2-D7AA-45D7-8D98-88E6F9B7B9A1}">
      <dgm:prSet/>
      <dgm:spPr/>
      <dgm:t>
        <a:bodyPr/>
        <a:lstStyle/>
        <a:p>
          <a:endParaRPr lang="en-GB"/>
        </a:p>
      </dgm:t>
    </dgm:pt>
    <dgm:pt modelId="{582C7ABF-2962-4EBF-9825-9582A42A8970}">
      <dgm:prSet/>
      <dgm:spPr/>
      <dgm:t>
        <a:bodyPr/>
        <a:lstStyle/>
        <a:p>
          <a:r>
            <a:rPr lang="en-GB" dirty="0"/>
            <a:t>4. Data Analysis</a:t>
          </a:r>
        </a:p>
      </dgm:t>
    </dgm:pt>
    <dgm:pt modelId="{84848829-F0D8-43E8-A888-D4264E093166}" type="parTrans" cxnId="{18325523-5C26-42FE-B364-19400F2B60FC}">
      <dgm:prSet/>
      <dgm:spPr/>
      <dgm:t>
        <a:bodyPr/>
        <a:lstStyle/>
        <a:p>
          <a:endParaRPr lang="en-GB"/>
        </a:p>
      </dgm:t>
    </dgm:pt>
    <dgm:pt modelId="{D9A38552-FBCB-4190-B677-53960F7C9AFB}" type="sibTrans" cxnId="{18325523-5C26-42FE-B364-19400F2B60FC}">
      <dgm:prSet/>
      <dgm:spPr/>
      <dgm:t>
        <a:bodyPr/>
        <a:lstStyle/>
        <a:p>
          <a:endParaRPr lang="en-GB"/>
        </a:p>
      </dgm:t>
    </dgm:pt>
    <dgm:pt modelId="{D20475AD-B04B-4421-9EBB-7B6141FBD4A2}">
      <dgm:prSet/>
      <dgm:spPr/>
      <dgm:t>
        <a:bodyPr/>
        <a:lstStyle/>
        <a:p>
          <a:pPr rtl="0"/>
          <a:r>
            <a:rPr lang="en-GB" dirty="0">
              <a:latin typeface="Myriad Pro"/>
            </a:rPr>
            <a:t>6</a:t>
          </a:r>
          <a:r>
            <a:rPr lang="en-GB" dirty="0"/>
            <a:t>. Limitations</a:t>
          </a:r>
          <a:r>
            <a:rPr lang="en-GB" dirty="0">
              <a:latin typeface="Myriad Pro"/>
            </a:rPr>
            <a:t> </a:t>
          </a:r>
          <a:endParaRPr lang="en-GB" dirty="0"/>
        </a:p>
      </dgm:t>
    </dgm:pt>
    <dgm:pt modelId="{22183FCE-3FCA-42D1-A1C2-4922FD5926AA}" type="parTrans" cxnId="{FCE1CF17-4C6A-4F5C-AB99-D4CE54150807}">
      <dgm:prSet/>
      <dgm:spPr/>
      <dgm:t>
        <a:bodyPr/>
        <a:lstStyle/>
        <a:p>
          <a:endParaRPr lang="en-GB"/>
        </a:p>
      </dgm:t>
    </dgm:pt>
    <dgm:pt modelId="{02D3B2D6-2513-4154-9FEC-9F0AC69F3B44}" type="sibTrans" cxnId="{FCE1CF17-4C6A-4F5C-AB99-D4CE54150807}">
      <dgm:prSet/>
      <dgm:spPr/>
      <dgm:t>
        <a:bodyPr/>
        <a:lstStyle/>
        <a:p>
          <a:endParaRPr lang="en-GB"/>
        </a:p>
      </dgm:t>
    </dgm:pt>
    <dgm:pt modelId="{C427F81D-BBCD-4BB9-B810-E318801404E2}">
      <dgm:prSet phldr="0"/>
      <dgm:spPr/>
      <dgm:t>
        <a:bodyPr/>
        <a:lstStyle/>
        <a:p>
          <a:pPr rtl="0"/>
          <a:r>
            <a:rPr lang="en-GB" dirty="0">
              <a:latin typeface="Myriad Pro"/>
            </a:rPr>
            <a:t>5. Ethics</a:t>
          </a:r>
        </a:p>
      </dgm:t>
    </dgm:pt>
    <dgm:pt modelId="{42B52C29-9E02-4424-9BE8-79297041D9FF}" type="parTrans" cxnId="{C287E1D3-C116-4059-881C-E2229B5EDF0B}">
      <dgm:prSet/>
      <dgm:spPr/>
    </dgm:pt>
    <dgm:pt modelId="{C2AC5531-4414-4C7B-B4FB-940B818A47EA}" type="sibTrans" cxnId="{C287E1D3-C116-4059-881C-E2229B5EDF0B}">
      <dgm:prSet/>
      <dgm:spPr/>
    </dgm:pt>
    <dgm:pt modelId="{A187E05F-4207-4368-A270-959830E082CA}" type="pres">
      <dgm:prSet presAssocID="{0D9B08BB-D56E-41E4-9AB5-5BA9614CA5FE}" presName="diagram" presStyleCnt="0">
        <dgm:presLayoutVars>
          <dgm:dir/>
          <dgm:resizeHandles val="exact"/>
        </dgm:presLayoutVars>
      </dgm:prSet>
      <dgm:spPr/>
    </dgm:pt>
    <dgm:pt modelId="{FEA58C39-2EBB-48AB-B650-F0502A08A974}" type="pres">
      <dgm:prSet presAssocID="{A84AE68E-BD88-4EC9-803F-F2EF0D0962C9}" presName="node" presStyleLbl="node1" presStyleIdx="0" presStyleCnt="6">
        <dgm:presLayoutVars>
          <dgm:bulletEnabled val="1"/>
        </dgm:presLayoutVars>
      </dgm:prSet>
      <dgm:spPr/>
    </dgm:pt>
    <dgm:pt modelId="{508D0E4A-4B63-4D22-97E8-3051A676835B}" type="pres">
      <dgm:prSet presAssocID="{452F70D2-91BF-47D5-830F-0E01B56FC0CB}" presName="sibTrans" presStyleCnt="0"/>
      <dgm:spPr/>
    </dgm:pt>
    <dgm:pt modelId="{9BD69C2A-91F2-413B-8155-81F89E1112AD}" type="pres">
      <dgm:prSet presAssocID="{9E3A43AB-163C-4159-B1F5-AB82F5845873}" presName="node" presStyleLbl="node1" presStyleIdx="1" presStyleCnt="6">
        <dgm:presLayoutVars>
          <dgm:bulletEnabled val="1"/>
        </dgm:presLayoutVars>
      </dgm:prSet>
      <dgm:spPr/>
    </dgm:pt>
    <dgm:pt modelId="{C1565DB0-848C-45B0-8E5C-D3DBE0D53821}" type="pres">
      <dgm:prSet presAssocID="{F33DC98B-589C-49EE-8544-57332B8A5498}" presName="sibTrans" presStyleCnt="0"/>
      <dgm:spPr/>
    </dgm:pt>
    <dgm:pt modelId="{83354C05-9313-4D38-BEC0-E04898480531}" type="pres">
      <dgm:prSet presAssocID="{4D1E04ED-6922-413D-8D77-46160799FCFE}" presName="node" presStyleLbl="node1" presStyleIdx="2" presStyleCnt="6">
        <dgm:presLayoutVars>
          <dgm:bulletEnabled val="1"/>
        </dgm:presLayoutVars>
      </dgm:prSet>
      <dgm:spPr/>
    </dgm:pt>
    <dgm:pt modelId="{9BFC086B-BAB5-47FD-9D6C-A8AD3EDCF52A}" type="pres">
      <dgm:prSet presAssocID="{A8917F89-D8BB-4137-9899-6C6478B6102B}" presName="sibTrans" presStyleCnt="0"/>
      <dgm:spPr/>
    </dgm:pt>
    <dgm:pt modelId="{1AEBE335-DC8E-400F-827F-86EC8B24706B}" type="pres">
      <dgm:prSet presAssocID="{582C7ABF-2962-4EBF-9825-9582A42A8970}" presName="node" presStyleLbl="node1" presStyleIdx="3" presStyleCnt="6">
        <dgm:presLayoutVars>
          <dgm:bulletEnabled val="1"/>
        </dgm:presLayoutVars>
      </dgm:prSet>
      <dgm:spPr/>
    </dgm:pt>
    <dgm:pt modelId="{492E3AD2-EBD6-47D9-A186-A968979C4214}" type="pres">
      <dgm:prSet presAssocID="{D9A38552-FBCB-4190-B677-53960F7C9AFB}" presName="sibTrans" presStyleCnt="0"/>
      <dgm:spPr/>
    </dgm:pt>
    <dgm:pt modelId="{F7D95AFA-8035-4A5B-8191-6A68C7C3500F}" type="pres">
      <dgm:prSet presAssocID="{C427F81D-BBCD-4BB9-B810-E318801404E2}" presName="node" presStyleLbl="node1" presStyleIdx="4" presStyleCnt="6">
        <dgm:presLayoutVars>
          <dgm:bulletEnabled val="1"/>
        </dgm:presLayoutVars>
      </dgm:prSet>
      <dgm:spPr/>
    </dgm:pt>
    <dgm:pt modelId="{1017260D-7CFC-492B-BEEC-E086D204B1F3}" type="pres">
      <dgm:prSet presAssocID="{C2AC5531-4414-4C7B-B4FB-940B818A47EA}" presName="sibTrans" presStyleCnt="0"/>
      <dgm:spPr/>
    </dgm:pt>
    <dgm:pt modelId="{CEBB3608-0A4C-4EC9-9895-38E9795CF591}" type="pres">
      <dgm:prSet presAssocID="{D20475AD-B04B-4421-9EBB-7B6141FBD4A2}" presName="node" presStyleLbl="node1" presStyleIdx="5" presStyleCnt="6">
        <dgm:presLayoutVars>
          <dgm:bulletEnabled val="1"/>
        </dgm:presLayoutVars>
      </dgm:prSet>
      <dgm:spPr/>
    </dgm:pt>
  </dgm:ptLst>
  <dgm:cxnLst>
    <dgm:cxn modelId="{FCE1CF17-4C6A-4F5C-AB99-D4CE54150807}" srcId="{0D9B08BB-D56E-41E4-9AB5-5BA9614CA5FE}" destId="{D20475AD-B04B-4421-9EBB-7B6141FBD4A2}" srcOrd="5" destOrd="0" parTransId="{22183FCE-3FCA-42D1-A1C2-4922FD5926AA}" sibTransId="{02D3B2D6-2513-4154-9FEC-9F0AC69F3B44}"/>
    <dgm:cxn modelId="{18325523-5C26-42FE-B364-19400F2B60FC}" srcId="{0D9B08BB-D56E-41E4-9AB5-5BA9614CA5FE}" destId="{582C7ABF-2962-4EBF-9825-9582A42A8970}" srcOrd="3" destOrd="0" parTransId="{84848829-F0D8-43E8-A888-D4264E093166}" sibTransId="{D9A38552-FBCB-4190-B677-53960F7C9AFB}"/>
    <dgm:cxn modelId="{1D260D44-4986-4110-84A4-1258177C022A}" srcId="{0D9B08BB-D56E-41E4-9AB5-5BA9614CA5FE}" destId="{A84AE68E-BD88-4EC9-803F-F2EF0D0962C9}" srcOrd="0" destOrd="0" parTransId="{EDB32C06-E997-45CD-82EA-DEB30A3788CC}" sibTransId="{452F70D2-91BF-47D5-830F-0E01B56FC0CB}"/>
    <dgm:cxn modelId="{8D3C6464-A232-430E-8262-767F22964324}" type="presOf" srcId="{582C7ABF-2962-4EBF-9825-9582A42A8970}" destId="{1AEBE335-DC8E-400F-827F-86EC8B24706B}" srcOrd="0" destOrd="0" presId="urn:microsoft.com/office/officeart/2005/8/layout/default"/>
    <dgm:cxn modelId="{7B742C6E-9E06-40AE-8076-8CDAEC2E22C0}" type="presOf" srcId="{0D9B08BB-D56E-41E4-9AB5-5BA9614CA5FE}" destId="{A187E05F-4207-4368-A270-959830E082CA}" srcOrd="0" destOrd="0" presId="urn:microsoft.com/office/officeart/2005/8/layout/default"/>
    <dgm:cxn modelId="{AB2AEF9F-899E-4153-B43E-EEED8E09E500}" srcId="{0D9B08BB-D56E-41E4-9AB5-5BA9614CA5FE}" destId="{9E3A43AB-163C-4159-B1F5-AB82F5845873}" srcOrd="1" destOrd="0" parTransId="{CD610B18-D8A0-472C-ADE0-D6C522F38440}" sibTransId="{F33DC98B-589C-49EE-8544-57332B8A5498}"/>
    <dgm:cxn modelId="{AFEE60A2-D7AA-45D7-8D98-88E6F9B7B9A1}" srcId="{0D9B08BB-D56E-41E4-9AB5-5BA9614CA5FE}" destId="{4D1E04ED-6922-413D-8D77-46160799FCFE}" srcOrd="2" destOrd="0" parTransId="{AFD6463E-F893-4B3A-BB01-12FBA1300E1F}" sibTransId="{A8917F89-D8BB-4137-9899-6C6478B6102B}"/>
    <dgm:cxn modelId="{C12454A4-A771-4247-9B29-7C4BBD472D89}" type="presOf" srcId="{C427F81D-BBCD-4BB9-B810-E318801404E2}" destId="{F7D95AFA-8035-4A5B-8191-6A68C7C3500F}" srcOrd="0" destOrd="0" presId="urn:microsoft.com/office/officeart/2005/8/layout/default"/>
    <dgm:cxn modelId="{85DF34AE-1EEA-4D6A-9D91-5D576535FD07}" type="presOf" srcId="{A84AE68E-BD88-4EC9-803F-F2EF0D0962C9}" destId="{FEA58C39-2EBB-48AB-B650-F0502A08A974}" srcOrd="0" destOrd="0" presId="urn:microsoft.com/office/officeart/2005/8/layout/default"/>
    <dgm:cxn modelId="{ED1BEEBF-A2E3-4D3D-868F-7EBAF0235D68}" type="presOf" srcId="{9E3A43AB-163C-4159-B1F5-AB82F5845873}" destId="{9BD69C2A-91F2-413B-8155-81F89E1112AD}" srcOrd="0" destOrd="0" presId="urn:microsoft.com/office/officeart/2005/8/layout/default"/>
    <dgm:cxn modelId="{52E62AC1-5B5F-43C9-BD2A-0B271E694EE1}" type="presOf" srcId="{4D1E04ED-6922-413D-8D77-46160799FCFE}" destId="{83354C05-9313-4D38-BEC0-E04898480531}" srcOrd="0" destOrd="0" presId="urn:microsoft.com/office/officeart/2005/8/layout/default"/>
    <dgm:cxn modelId="{C287E1D3-C116-4059-881C-E2229B5EDF0B}" srcId="{0D9B08BB-D56E-41E4-9AB5-5BA9614CA5FE}" destId="{C427F81D-BBCD-4BB9-B810-E318801404E2}" srcOrd="4" destOrd="0" parTransId="{42B52C29-9E02-4424-9BE8-79297041D9FF}" sibTransId="{C2AC5531-4414-4C7B-B4FB-940B818A47EA}"/>
    <dgm:cxn modelId="{D224D5F8-4260-4CFD-835D-2C424D9ED7AE}" type="presOf" srcId="{D20475AD-B04B-4421-9EBB-7B6141FBD4A2}" destId="{CEBB3608-0A4C-4EC9-9895-38E9795CF591}" srcOrd="0" destOrd="0" presId="urn:microsoft.com/office/officeart/2005/8/layout/default"/>
    <dgm:cxn modelId="{98D31C4F-E356-4FBE-A849-EEF082039B3B}" type="presParOf" srcId="{A187E05F-4207-4368-A270-959830E082CA}" destId="{FEA58C39-2EBB-48AB-B650-F0502A08A974}" srcOrd="0" destOrd="0" presId="urn:microsoft.com/office/officeart/2005/8/layout/default"/>
    <dgm:cxn modelId="{99BD319A-F5AC-4A40-8C3B-6F416C69C0E1}" type="presParOf" srcId="{A187E05F-4207-4368-A270-959830E082CA}" destId="{508D0E4A-4B63-4D22-97E8-3051A676835B}" srcOrd="1" destOrd="0" presId="urn:microsoft.com/office/officeart/2005/8/layout/default"/>
    <dgm:cxn modelId="{4B7783D6-5627-4D31-BA2C-03631006E3DF}" type="presParOf" srcId="{A187E05F-4207-4368-A270-959830E082CA}" destId="{9BD69C2A-91F2-413B-8155-81F89E1112AD}" srcOrd="2" destOrd="0" presId="urn:microsoft.com/office/officeart/2005/8/layout/default"/>
    <dgm:cxn modelId="{1DD952A6-8D7E-4FE7-BAE4-E2B5EDDA1806}" type="presParOf" srcId="{A187E05F-4207-4368-A270-959830E082CA}" destId="{C1565DB0-848C-45B0-8E5C-D3DBE0D53821}" srcOrd="3" destOrd="0" presId="urn:microsoft.com/office/officeart/2005/8/layout/default"/>
    <dgm:cxn modelId="{ED84FC90-A7AA-4504-8659-05600FAE03FA}" type="presParOf" srcId="{A187E05F-4207-4368-A270-959830E082CA}" destId="{83354C05-9313-4D38-BEC0-E04898480531}" srcOrd="4" destOrd="0" presId="urn:microsoft.com/office/officeart/2005/8/layout/default"/>
    <dgm:cxn modelId="{CFA627C0-F545-4584-A472-1FFB853FC1BE}" type="presParOf" srcId="{A187E05F-4207-4368-A270-959830E082CA}" destId="{9BFC086B-BAB5-47FD-9D6C-A8AD3EDCF52A}" srcOrd="5" destOrd="0" presId="urn:microsoft.com/office/officeart/2005/8/layout/default"/>
    <dgm:cxn modelId="{A12F57C5-5275-4228-9D08-ECBEE886874E}" type="presParOf" srcId="{A187E05F-4207-4368-A270-959830E082CA}" destId="{1AEBE335-DC8E-400F-827F-86EC8B24706B}" srcOrd="6" destOrd="0" presId="urn:microsoft.com/office/officeart/2005/8/layout/default"/>
    <dgm:cxn modelId="{66636C6F-C7B0-4775-B07B-B6C35E1EA87D}" type="presParOf" srcId="{A187E05F-4207-4368-A270-959830E082CA}" destId="{492E3AD2-EBD6-47D9-A186-A968979C4214}" srcOrd="7" destOrd="0" presId="urn:microsoft.com/office/officeart/2005/8/layout/default"/>
    <dgm:cxn modelId="{88DEA90A-0900-49A1-9FC8-2034232E7405}" type="presParOf" srcId="{A187E05F-4207-4368-A270-959830E082CA}" destId="{F7D95AFA-8035-4A5B-8191-6A68C7C3500F}" srcOrd="8" destOrd="0" presId="urn:microsoft.com/office/officeart/2005/8/layout/default"/>
    <dgm:cxn modelId="{77E511E6-16D5-47BF-9E87-DFBEBFB8D4F2}" type="presParOf" srcId="{A187E05F-4207-4368-A270-959830E082CA}" destId="{1017260D-7CFC-492B-BEEC-E086D204B1F3}" srcOrd="9" destOrd="0" presId="urn:microsoft.com/office/officeart/2005/8/layout/default"/>
    <dgm:cxn modelId="{DD438D6D-A169-4533-AE7C-E97729C7D287}" type="presParOf" srcId="{A187E05F-4207-4368-A270-959830E082CA}" destId="{CEBB3608-0A4C-4EC9-9895-38E9795CF591}"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09A422FB-84F1-4EFA-ADB5-D5660CBEFDF4}"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8015B57E-9431-4DA9-B28D-78CA8F3D1C8D}">
      <dgm:prSet/>
      <dgm:spPr/>
      <dgm:t>
        <a:bodyPr/>
        <a:lstStyle/>
        <a:p>
          <a:pPr>
            <a:lnSpc>
              <a:spcPct val="100000"/>
            </a:lnSpc>
          </a:pPr>
          <a:r>
            <a:rPr lang="en-GB" b="0" i="0"/>
            <a:t>Burnett, J. (2009) </a:t>
          </a:r>
          <a:r>
            <a:rPr lang="en-GB" b="0" i="1"/>
            <a:t>Doing Your Social Science Dissertation</a:t>
          </a:r>
          <a:r>
            <a:rPr lang="en-GB" b="0" i="0"/>
            <a:t>. London: SAGE Publications.</a:t>
          </a:r>
          <a:endParaRPr lang="en-US"/>
        </a:p>
      </dgm:t>
    </dgm:pt>
    <dgm:pt modelId="{8795150C-D966-4B67-8CD9-14957CFDD129}" type="parTrans" cxnId="{78C602CB-06DE-4456-BC5A-8E0A5B7B9EA6}">
      <dgm:prSet/>
      <dgm:spPr/>
      <dgm:t>
        <a:bodyPr/>
        <a:lstStyle/>
        <a:p>
          <a:endParaRPr lang="en-US"/>
        </a:p>
      </dgm:t>
    </dgm:pt>
    <dgm:pt modelId="{38465F18-6B27-46DC-9B77-AB85E0414293}" type="sibTrans" cxnId="{78C602CB-06DE-4456-BC5A-8E0A5B7B9EA6}">
      <dgm:prSet/>
      <dgm:spPr/>
      <dgm:t>
        <a:bodyPr/>
        <a:lstStyle/>
        <a:p>
          <a:endParaRPr lang="en-US"/>
        </a:p>
      </dgm:t>
    </dgm:pt>
    <dgm:pt modelId="{D9F2A7E9-1DA7-4F4A-8C7E-4AE230C73220}">
      <dgm:prSet/>
      <dgm:spPr/>
      <dgm:t>
        <a:bodyPr/>
        <a:lstStyle/>
        <a:p>
          <a:pPr>
            <a:lnSpc>
              <a:spcPct val="100000"/>
            </a:lnSpc>
          </a:pPr>
          <a:r>
            <a:rPr lang="en-GB" b="0" i="0"/>
            <a:t>Denscombe, M. (2012) </a:t>
          </a:r>
          <a:r>
            <a:rPr lang="en-GB" b="0" i="1"/>
            <a:t>Research proposals a practical guide</a:t>
          </a:r>
          <a:r>
            <a:rPr lang="en-GB" b="0" i="0"/>
            <a:t>. Berkshire,  McGraw Hill Open University Press.</a:t>
          </a:r>
          <a:endParaRPr lang="en-US"/>
        </a:p>
      </dgm:t>
    </dgm:pt>
    <dgm:pt modelId="{7122F71F-7DEE-4F22-8D8D-AE9B90E1A927}" type="parTrans" cxnId="{267546DA-CB49-45D9-BB0B-EC8F83E2A277}">
      <dgm:prSet/>
      <dgm:spPr/>
      <dgm:t>
        <a:bodyPr/>
        <a:lstStyle/>
        <a:p>
          <a:endParaRPr lang="en-US"/>
        </a:p>
      </dgm:t>
    </dgm:pt>
    <dgm:pt modelId="{E3AED92C-A144-4718-88BF-A164122B64E1}" type="sibTrans" cxnId="{267546DA-CB49-45D9-BB0B-EC8F83E2A277}">
      <dgm:prSet/>
      <dgm:spPr/>
      <dgm:t>
        <a:bodyPr/>
        <a:lstStyle/>
        <a:p>
          <a:endParaRPr lang="en-US"/>
        </a:p>
      </dgm:t>
    </dgm:pt>
    <dgm:pt modelId="{E37414C8-277C-49B1-99DE-79C12A98DB8B}">
      <dgm:prSet/>
      <dgm:spPr/>
      <dgm:t>
        <a:bodyPr/>
        <a:lstStyle/>
        <a:p>
          <a:pPr>
            <a:lnSpc>
              <a:spcPct val="100000"/>
            </a:lnSpc>
          </a:pPr>
          <a:r>
            <a:rPr lang="en-GB" b="0" i="0"/>
            <a:t>Walliman, N. (2006) </a:t>
          </a:r>
          <a:r>
            <a:rPr lang="en-GB" b="0" i="1"/>
            <a:t>Social research methods</a:t>
          </a:r>
          <a:r>
            <a:rPr lang="en-GB" b="0" i="0"/>
            <a:t>. London: SAGE.</a:t>
          </a:r>
          <a:endParaRPr lang="en-US"/>
        </a:p>
      </dgm:t>
    </dgm:pt>
    <dgm:pt modelId="{A120B08F-8F25-4F37-A2EC-CE7DD6319EB6}" type="parTrans" cxnId="{31B46820-ECD9-4FA7-8CFE-47B1C622A1DB}">
      <dgm:prSet/>
      <dgm:spPr/>
      <dgm:t>
        <a:bodyPr/>
        <a:lstStyle/>
        <a:p>
          <a:endParaRPr lang="en-US"/>
        </a:p>
      </dgm:t>
    </dgm:pt>
    <dgm:pt modelId="{E29FB606-64FD-48E1-AC24-25A4DB10ACB9}" type="sibTrans" cxnId="{31B46820-ECD9-4FA7-8CFE-47B1C622A1DB}">
      <dgm:prSet/>
      <dgm:spPr/>
      <dgm:t>
        <a:bodyPr/>
        <a:lstStyle/>
        <a:p>
          <a:endParaRPr lang="en-US"/>
        </a:p>
      </dgm:t>
    </dgm:pt>
    <dgm:pt modelId="{DF7661C4-2153-49D6-9BAA-4F6C574EBBF9}">
      <dgm:prSet/>
      <dgm:spPr/>
      <dgm:t>
        <a:bodyPr/>
        <a:lstStyle/>
        <a:p>
          <a:pPr>
            <a:lnSpc>
              <a:spcPct val="100000"/>
            </a:lnSpc>
          </a:pPr>
          <a:r>
            <a:rPr lang="en-GB"/>
            <a:t>https://www.sagepub.com/sites/default/files/upm-binaries/18533_Chapter3.pdf</a:t>
          </a:r>
          <a:endParaRPr lang="en-US"/>
        </a:p>
      </dgm:t>
    </dgm:pt>
    <dgm:pt modelId="{DC7B3B77-0A2F-4155-B5A5-FF73E3570311}" type="parTrans" cxnId="{A8A0E181-B54F-4E84-B4AB-9D0D7A75C540}">
      <dgm:prSet/>
      <dgm:spPr/>
      <dgm:t>
        <a:bodyPr/>
        <a:lstStyle/>
        <a:p>
          <a:endParaRPr lang="en-US"/>
        </a:p>
      </dgm:t>
    </dgm:pt>
    <dgm:pt modelId="{A572ABA0-9786-4EA9-A490-D42E5D850DEF}" type="sibTrans" cxnId="{A8A0E181-B54F-4E84-B4AB-9D0D7A75C540}">
      <dgm:prSet/>
      <dgm:spPr/>
      <dgm:t>
        <a:bodyPr/>
        <a:lstStyle/>
        <a:p>
          <a:endParaRPr lang="en-US"/>
        </a:p>
      </dgm:t>
    </dgm:pt>
    <dgm:pt modelId="{143C17A3-97B6-4D3B-8356-FAD5E541DDC7}" type="pres">
      <dgm:prSet presAssocID="{09A422FB-84F1-4EFA-ADB5-D5660CBEFDF4}" presName="root" presStyleCnt="0">
        <dgm:presLayoutVars>
          <dgm:dir/>
          <dgm:resizeHandles val="exact"/>
        </dgm:presLayoutVars>
      </dgm:prSet>
      <dgm:spPr/>
    </dgm:pt>
    <dgm:pt modelId="{242AFEC8-2452-49B1-BCAF-CF9FA3CE9126}" type="pres">
      <dgm:prSet presAssocID="{8015B57E-9431-4DA9-B28D-78CA8F3D1C8D}" presName="compNode" presStyleCnt="0"/>
      <dgm:spPr/>
    </dgm:pt>
    <dgm:pt modelId="{4712F1E8-7A3D-4864-B872-DAFA6BC34FE7}" type="pres">
      <dgm:prSet presAssocID="{8015B57E-9431-4DA9-B28D-78CA8F3D1C8D}" presName="bgRect" presStyleLbl="bgShp" presStyleIdx="0" presStyleCnt="4"/>
      <dgm:spPr/>
    </dgm:pt>
    <dgm:pt modelId="{FA21D4AC-73F0-42AE-8A85-48641C137DAD}" type="pres">
      <dgm:prSet presAssocID="{8015B57E-9431-4DA9-B28D-78CA8F3D1C8D}"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owboy"/>
        </a:ext>
      </dgm:extLst>
    </dgm:pt>
    <dgm:pt modelId="{EC2454C9-4322-4596-B525-45A83B67ABF7}" type="pres">
      <dgm:prSet presAssocID="{8015B57E-9431-4DA9-B28D-78CA8F3D1C8D}" presName="spaceRect" presStyleCnt="0"/>
      <dgm:spPr/>
    </dgm:pt>
    <dgm:pt modelId="{72044363-046B-4F8D-A327-896BF0A0537D}" type="pres">
      <dgm:prSet presAssocID="{8015B57E-9431-4DA9-B28D-78CA8F3D1C8D}" presName="parTx" presStyleLbl="revTx" presStyleIdx="0" presStyleCnt="4">
        <dgm:presLayoutVars>
          <dgm:chMax val="0"/>
          <dgm:chPref val="0"/>
        </dgm:presLayoutVars>
      </dgm:prSet>
      <dgm:spPr/>
    </dgm:pt>
    <dgm:pt modelId="{C9A267C6-AC11-48E0-B147-CB8A9E4ECE04}" type="pres">
      <dgm:prSet presAssocID="{38465F18-6B27-46DC-9B77-AB85E0414293}" presName="sibTrans" presStyleCnt="0"/>
      <dgm:spPr/>
    </dgm:pt>
    <dgm:pt modelId="{EED634BE-E9A2-406D-BA60-579E5481BBA3}" type="pres">
      <dgm:prSet presAssocID="{D9F2A7E9-1DA7-4F4A-8C7E-4AE230C73220}" presName="compNode" presStyleCnt="0"/>
      <dgm:spPr/>
    </dgm:pt>
    <dgm:pt modelId="{7A6CE397-A318-4BA1-85A8-739D18862755}" type="pres">
      <dgm:prSet presAssocID="{D9F2A7E9-1DA7-4F4A-8C7E-4AE230C73220}" presName="bgRect" presStyleLbl="bgShp" presStyleIdx="1" presStyleCnt="4"/>
      <dgm:spPr/>
    </dgm:pt>
    <dgm:pt modelId="{581BCFBE-DB97-41EF-9D86-01B7A609F5BE}" type="pres">
      <dgm:prSet presAssocID="{D9F2A7E9-1DA7-4F4A-8C7E-4AE230C73220}"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Books"/>
        </a:ext>
      </dgm:extLst>
    </dgm:pt>
    <dgm:pt modelId="{D26E0A75-9183-495E-97E8-3C985DCB9581}" type="pres">
      <dgm:prSet presAssocID="{D9F2A7E9-1DA7-4F4A-8C7E-4AE230C73220}" presName="spaceRect" presStyleCnt="0"/>
      <dgm:spPr/>
    </dgm:pt>
    <dgm:pt modelId="{E934435E-ABC5-4EFC-9782-A7AFE1509BF3}" type="pres">
      <dgm:prSet presAssocID="{D9F2A7E9-1DA7-4F4A-8C7E-4AE230C73220}" presName="parTx" presStyleLbl="revTx" presStyleIdx="1" presStyleCnt="4">
        <dgm:presLayoutVars>
          <dgm:chMax val="0"/>
          <dgm:chPref val="0"/>
        </dgm:presLayoutVars>
      </dgm:prSet>
      <dgm:spPr/>
    </dgm:pt>
    <dgm:pt modelId="{907C82DA-1224-464F-B0AC-1455F389F0D7}" type="pres">
      <dgm:prSet presAssocID="{E3AED92C-A144-4718-88BF-A164122B64E1}" presName="sibTrans" presStyleCnt="0"/>
      <dgm:spPr/>
    </dgm:pt>
    <dgm:pt modelId="{87BE56B3-5721-4EBE-B8F3-94ED591CFCAB}" type="pres">
      <dgm:prSet presAssocID="{E37414C8-277C-49B1-99DE-79C12A98DB8B}" presName="compNode" presStyleCnt="0"/>
      <dgm:spPr/>
    </dgm:pt>
    <dgm:pt modelId="{A4441ECA-61C7-4AF6-870A-29DFD0C70CEE}" type="pres">
      <dgm:prSet presAssocID="{E37414C8-277C-49B1-99DE-79C12A98DB8B}" presName="bgRect" presStyleLbl="bgShp" presStyleIdx="2" presStyleCnt="4"/>
      <dgm:spPr/>
    </dgm:pt>
    <dgm:pt modelId="{6B8170AB-E359-4E0E-B182-73C9EF766545}" type="pres">
      <dgm:prSet presAssocID="{E37414C8-277C-49B1-99DE-79C12A98DB8B}"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Cycle with People"/>
        </a:ext>
      </dgm:extLst>
    </dgm:pt>
    <dgm:pt modelId="{083CF91A-AB53-4FA3-9D43-0F1E19D329FA}" type="pres">
      <dgm:prSet presAssocID="{E37414C8-277C-49B1-99DE-79C12A98DB8B}" presName="spaceRect" presStyleCnt="0"/>
      <dgm:spPr/>
    </dgm:pt>
    <dgm:pt modelId="{6ABC8DB4-9A6B-4CC1-BD3A-229BC2CA6E13}" type="pres">
      <dgm:prSet presAssocID="{E37414C8-277C-49B1-99DE-79C12A98DB8B}" presName="parTx" presStyleLbl="revTx" presStyleIdx="2" presStyleCnt="4">
        <dgm:presLayoutVars>
          <dgm:chMax val="0"/>
          <dgm:chPref val="0"/>
        </dgm:presLayoutVars>
      </dgm:prSet>
      <dgm:spPr/>
    </dgm:pt>
    <dgm:pt modelId="{9441A7FB-9CA8-4732-88E5-82777B1C1F59}" type="pres">
      <dgm:prSet presAssocID="{E29FB606-64FD-48E1-AC24-25A4DB10ACB9}" presName="sibTrans" presStyleCnt="0"/>
      <dgm:spPr/>
    </dgm:pt>
    <dgm:pt modelId="{B22531B7-A802-46BD-9B0A-DA0F10D9A09B}" type="pres">
      <dgm:prSet presAssocID="{DF7661C4-2153-49D6-9BAA-4F6C574EBBF9}" presName="compNode" presStyleCnt="0"/>
      <dgm:spPr/>
    </dgm:pt>
    <dgm:pt modelId="{E710A59E-7332-4C00-869F-11A444A5A761}" type="pres">
      <dgm:prSet presAssocID="{DF7661C4-2153-49D6-9BAA-4F6C574EBBF9}" presName="bgRect" presStyleLbl="bgShp" presStyleIdx="3" presStyleCnt="4"/>
      <dgm:spPr/>
    </dgm:pt>
    <dgm:pt modelId="{06A6D7DC-D667-4D5B-86FF-3CFFEF360D9E}" type="pres">
      <dgm:prSet presAssocID="{DF7661C4-2153-49D6-9BAA-4F6C574EBBF9}"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Earth Globe Americas"/>
        </a:ext>
      </dgm:extLst>
    </dgm:pt>
    <dgm:pt modelId="{C714DB95-B6E9-4138-8BC0-294E19B54740}" type="pres">
      <dgm:prSet presAssocID="{DF7661C4-2153-49D6-9BAA-4F6C574EBBF9}" presName="spaceRect" presStyleCnt="0"/>
      <dgm:spPr/>
    </dgm:pt>
    <dgm:pt modelId="{27EDF366-4512-47D9-AE93-893A44AB1E0A}" type="pres">
      <dgm:prSet presAssocID="{DF7661C4-2153-49D6-9BAA-4F6C574EBBF9}" presName="parTx" presStyleLbl="revTx" presStyleIdx="3" presStyleCnt="4">
        <dgm:presLayoutVars>
          <dgm:chMax val="0"/>
          <dgm:chPref val="0"/>
        </dgm:presLayoutVars>
      </dgm:prSet>
      <dgm:spPr/>
    </dgm:pt>
  </dgm:ptLst>
  <dgm:cxnLst>
    <dgm:cxn modelId="{029DE513-7015-4700-B6F7-F1C6654E4D32}" type="presOf" srcId="{09A422FB-84F1-4EFA-ADB5-D5660CBEFDF4}" destId="{143C17A3-97B6-4D3B-8356-FAD5E541DDC7}" srcOrd="0" destOrd="0" presId="urn:microsoft.com/office/officeart/2018/2/layout/IconVerticalSolidList"/>
    <dgm:cxn modelId="{31B46820-ECD9-4FA7-8CFE-47B1C622A1DB}" srcId="{09A422FB-84F1-4EFA-ADB5-D5660CBEFDF4}" destId="{E37414C8-277C-49B1-99DE-79C12A98DB8B}" srcOrd="2" destOrd="0" parTransId="{A120B08F-8F25-4F37-A2EC-CE7DD6319EB6}" sibTransId="{E29FB606-64FD-48E1-AC24-25A4DB10ACB9}"/>
    <dgm:cxn modelId="{62865464-3E94-4998-9DC8-734FFC2D68BF}" type="presOf" srcId="{8015B57E-9431-4DA9-B28D-78CA8F3D1C8D}" destId="{72044363-046B-4F8D-A327-896BF0A0537D}" srcOrd="0" destOrd="0" presId="urn:microsoft.com/office/officeart/2018/2/layout/IconVerticalSolidList"/>
    <dgm:cxn modelId="{A8A0E181-B54F-4E84-B4AB-9D0D7A75C540}" srcId="{09A422FB-84F1-4EFA-ADB5-D5660CBEFDF4}" destId="{DF7661C4-2153-49D6-9BAA-4F6C574EBBF9}" srcOrd="3" destOrd="0" parTransId="{DC7B3B77-0A2F-4155-B5A5-FF73E3570311}" sibTransId="{A572ABA0-9786-4EA9-A490-D42E5D850DEF}"/>
    <dgm:cxn modelId="{0A75C68B-5C37-4DE1-9E46-BF955841774E}" type="presOf" srcId="{D9F2A7E9-1DA7-4F4A-8C7E-4AE230C73220}" destId="{E934435E-ABC5-4EFC-9782-A7AFE1509BF3}" srcOrd="0" destOrd="0" presId="urn:microsoft.com/office/officeart/2018/2/layout/IconVerticalSolidList"/>
    <dgm:cxn modelId="{298B1BA0-F0B1-4972-8A2E-0DAD077213E4}" type="presOf" srcId="{E37414C8-277C-49B1-99DE-79C12A98DB8B}" destId="{6ABC8DB4-9A6B-4CC1-BD3A-229BC2CA6E13}" srcOrd="0" destOrd="0" presId="urn:microsoft.com/office/officeart/2018/2/layout/IconVerticalSolidList"/>
    <dgm:cxn modelId="{78C602CB-06DE-4456-BC5A-8E0A5B7B9EA6}" srcId="{09A422FB-84F1-4EFA-ADB5-D5660CBEFDF4}" destId="{8015B57E-9431-4DA9-B28D-78CA8F3D1C8D}" srcOrd="0" destOrd="0" parTransId="{8795150C-D966-4B67-8CD9-14957CFDD129}" sibTransId="{38465F18-6B27-46DC-9B77-AB85E0414293}"/>
    <dgm:cxn modelId="{267546DA-CB49-45D9-BB0B-EC8F83E2A277}" srcId="{09A422FB-84F1-4EFA-ADB5-D5660CBEFDF4}" destId="{D9F2A7E9-1DA7-4F4A-8C7E-4AE230C73220}" srcOrd="1" destOrd="0" parTransId="{7122F71F-7DEE-4F22-8D8D-AE9B90E1A927}" sibTransId="{E3AED92C-A144-4718-88BF-A164122B64E1}"/>
    <dgm:cxn modelId="{38C14BE8-EF44-41FE-8134-73B62CDF043A}" type="presOf" srcId="{DF7661C4-2153-49D6-9BAA-4F6C574EBBF9}" destId="{27EDF366-4512-47D9-AE93-893A44AB1E0A}" srcOrd="0" destOrd="0" presId="urn:microsoft.com/office/officeart/2018/2/layout/IconVerticalSolidList"/>
    <dgm:cxn modelId="{3913F94E-8269-43B8-AF9F-D388716D154B}" type="presParOf" srcId="{143C17A3-97B6-4D3B-8356-FAD5E541DDC7}" destId="{242AFEC8-2452-49B1-BCAF-CF9FA3CE9126}" srcOrd="0" destOrd="0" presId="urn:microsoft.com/office/officeart/2018/2/layout/IconVerticalSolidList"/>
    <dgm:cxn modelId="{2ED8C23E-32AD-4ABF-9CE4-06DD7181A22A}" type="presParOf" srcId="{242AFEC8-2452-49B1-BCAF-CF9FA3CE9126}" destId="{4712F1E8-7A3D-4864-B872-DAFA6BC34FE7}" srcOrd="0" destOrd="0" presId="urn:microsoft.com/office/officeart/2018/2/layout/IconVerticalSolidList"/>
    <dgm:cxn modelId="{492A0B6D-8643-4705-BC9B-A947591DE510}" type="presParOf" srcId="{242AFEC8-2452-49B1-BCAF-CF9FA3CE9126}" destId="{FA21D4AC-73F0-42AE-8A85-48641C137DAD}" srcOrd="1" destOrd="0" presId="urn:microsoft.com/office/officeart/2018/2/layout/IconVerticalSolidList"/>
    <dgm:cxn modelId="{B0B69957-9042-49FC-B3A4-C073121AF761}" type="presParOf" srcId="{242AFEC8-2452-49B1-BCAF-CF9FA3CE9126}" destId="{EC2454C9-4322-4596-B525-45A83B67ABF7}" srcOrd="2" destOrd="0" presId="urn:microsoft.com/office/officeart/2018/2/layout/IconVerticalSolidList"/>
    <dgm:cxn modelId="{5CCC2A5F-46F8-4661-B812-E04CE9126F77}" type="presParOf" srcId="{242AFEC8-2452-49B1-BCAF-CF9FA3CE9126}" destId="{72044363-046B-4F8D-A327-896BF0A0537D}" srcOrd="3" destOrd="0" presId="urn:microsoft.com/office/officeart/2018/2/layout/IconVerticalSolidList"/>
    <dgm:cxn modelId="{12AC7F05-A52B-491A-9DB1-A970C3B5D0CA}" type="presParOf" srcId="{143C17A3-97B6-4D3B-8356-FAD5E541DDC7}" destId="{C9A267C6-AC11-48E0-B147-CB8A9E4ECE04}" srcOrd="1" destOrd="0" presId="urn:microsoft.com/office/officeart/2018/2/layout/IconVerticalSolidList"/>
    <dgm:cxn modelId="{450D4474-DF3D-434B-B061-D0510DAC744D}" type="presParOf" srcId="{143C17A3-97B6-4D3B-8356-FAD5E541DDC7}" destId="{EED634BE-E9A2-406D-BA60-579E5481BBA3}" srcOrd="2" destOrd="0" presId="urn:microsoft.com/office/officeart/2018/2/layout/IconVerticalSolidList"/>
    <dgm:cxn modelId="{CEE0FD51-A851-4903-A838-0B7122903CC3}" type="presParOf" srcId="{EED634BE-E9A2-406D-BA60-579E5481BBA3}" destId="{7A6CE397-A318-4BA1-85A8-739D18862755}" srcOrd="0" destOrd="0" presId="urn:microsoft.com/office/officeart/2018/2/layout/IconVerticalSolidList"/>
    <dgm:cxn modelId="{A3E54CE3-D0EB-44AA-A7E4-5A8DD6A7E60B}" type="presParOf" srcId="{EED634BE-E9A2-406D-BA60-579E5481BBA3}" destId="{581BCFBE-DB97-41EF-9D86-01B7A609F5BE}" srcOrd="1" destOrd="0" presId="urn:microsoft.com/office/officeart/2018/2/layout/IconVerticalSolidList"/>
    <dgm:cxn modelId="{BAFB7EE9-A942-43B8-AAA0-16BC7D9533A6}" type="presParOf" srcId="{EED634BE-E9A2-406D-BA60-579E5481BBA3}" destId="{D26E0A75-9183-495E-97E8-3C985DCB9581}" srcOrd="2" destOrd="0" presId="urn:microsoft.com/office/officeart/2018/2/layout/IconVerticalSolidList"/>
    <dgm:cxn modelId="{7FDF8386-7A9E-4B65-8DF0-D512A2214B0F}" type="presParOf" srcId="{EED634BE-E9A2-406D-BA60-579E5481BBA3}" destId="{E934435E-ABC5-4EFC-9782-A7AFE1509BF3}" srcOrd="3" destOrd="0" presId="urn:microsoft.com/office/officeart/2018/2/layout/IconVerticalSolidList"/>
    <dgm:cxn modelId="{A15501A5-FA74-4E60-B552-FDD16DA53939}" type="presParOf" srcId="{143C17A3-97B6-4D3B-8356-FAD5E541DDC7}" destId="{907C82DA-1224-464F-B0AC-1455F389F0D7}" srcOrd="3" destOrd="0" presId="urn:microsoft.com/office/officeart/2018/2/layout/IconVerticalSolidList"/>
    <dgm:cxn modelId="{0B2C6705-7A74-4FAA-B7F1-05948A204D38}" type="presParOf" srcId="{143C17A3-97B6-4D3B-8356-FAD5E541DDC7}" destId="{87BE56B3-5721-4EBE-B8F3-94ED591CFCAB}" srcOrd="4" destOrd="0" presId="urn:microsoft.com/office/officeart/2018/2/layout/IconVerticalSolidList"/>
    <dgm:cxn modelId="{4ACCAAF3-F6C9-4632-83A7-CF63E0FD5E9C}" type="presParOf" srcId="{87BE56B3-5721-4EBE-B8F3-94ED591CFCAB}" destId="{A4441ECA-61C7-4AF6-870A-29DFD0C70CEE}" srcOrd="0" destOrd="0" presId="urn:microsoft.com/office/officeart/2018/2/layout/IconVerticalSolidList"/>
    <dgm:cxn modelId="{DEA45C09-A073-45EE-BA5B-038C423FD8B5}" type="presParOf" srcId="{87BE56B3-5721-4EBE-B8F3-94ED591CFCAB}" destId="{6B8170AB-E359-4E0E-B182-73C9EF766545}" srcOrd="1" destOrd="0" presId="urn:microsoft.com/office/officeart/2018/2/layout/IconVerticalSolidList"/>
    <dgm:cxn modelId="{6BDA2CBC-E253-4DD7-B1FD-E2228999B19D}" type="presParOf" srcId="{87BE56B3-5721-4EBE-B8F3-94ED591CFCAB}" destId="{083CF91A-AB53-4FA3-9D43-0F1E19D329FA}" srcOrd="2" destOrd="0" presId="urn:microsoft.com/office/officeart/2018/2/layout/IconVerticalSolidList"/>
    <dgm:cxn modelId="{979CD4D0-3F56-4B1A-A1CB-2F05D717F05F}" type="presParOf" srcId="{87BE56B3-5721-4EBE-B8F3-94ED591CFCAB}" destId="{6ABC8DB4-9A6B-4CC1-BD3A-229BC2CA6E13}" srcOrd="3" destOrd="0" presId="urn:microsoft.com/office/officeart/2018/2/layout/IconVerticalSolidList"/>
    <dgm:cxn modelId="{B93F9D5B-C72D-45F7-8ABC-713CCD4A3D78}" type="presParOf" srcId="{143C17A3-97B6-4D3B-8356-FAD5E541DDC7}" destId="{9441A7FB-9CA8-4732-88E5-82777B1C1F59}" srcOrd="5" destOrd="0" presId="urn:microsoft.com/office/officeart/2018/2/layout/IconVerticalSolidList"/>
    <dgm:cxn modelId="{D9DDD5A8-CD83-4D78-8493-8F9F8975D8DB}" type="presParOf" srcId="{143C17A3-97B6-4D3B-8356-FAD5E541DDC7}" destId="{B22531B7-A802-46BD-9B0A-DA0F10D9A09B}" srcOrd="6" destOrd="0" presId="urn:microsoft.com/office/officeart/2018/2/layout/IconVerticalSolidList"/>
    <dgm:cxn modelId="{6E60C048-D544-4D06-8E2A-32D0BDE0D854}" type="presParOf" srcId="{B22531B7-A802-46BD-9B0A-DA0F10D9A09B}" destId="{E710A59E-7332-4C00-869F-11A444A5A761}" srcOrd="0" destOrd="0" presId="urn:microsoft.com/office/officeart/2018/2/layout/IconVerticalSolidList"/>
    <dgm:cxn modelId="{D0F17053-DFA8-441E-93EA-98007E93B6F2}" type="presParOf" srcId="{B22531B7-A802-46BD-9B0A-DA0F10D9A09B}" destId="{06A6D7DC-D667-4D5B-86FF-3CFFEF360D9E}" srcOrd="1" destOrd="0" presId="urn:microsoft.com/office/officeart/2018/2/layout/IconVerticalSolidList"/>
    <dgm:cxn modelId="{5259E91C-CB28-4A79-B208-AA6A4416A20B}" type="presParOf" srcId="{B22531B7-A802-46BD-9B0A-DA0F10D9A09B}" destId="{C714DB95-B6E9-4138-8BC0-294E19B54740}" srcOrd="2" destOrd="0" presId="urn:microsoft.com/office/officeart/2018/2/layout/IconVerticalSolidList"/>
    <dgm:cxn modelId="{08C621A4-1DDC-459C-A04F-6E500EF405AA}" type="presParOf" srcId="{B22531B7-A802-46BD-9B0A-DA0F10D9A09B}" destId="{27EDF366-4512-47D9-AE93-893A44AB1E0A}"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74E69D-742A-4771-A9E4-2A7F32D59C3C}">
      <dsp:nvSpPr>
        <dsp:cNvPr id="0" name=""/>
        <dsp:cNvSpPr/>
      </dsp:nvSpPr>
      <dsp:spPr>
        <a:xfrm rot="21300000">
          <a:off x="992877" y="1565049"/>
          <a:ext cx="8987045" cy="786264"/>
        </a:xfrm>
        <a:prstGeom prst="mathMinus">
          <a:avLst/>
        </a:prstGeom>
        <a:gradFill rotWithShape="0">
          <a:gsLst>
            <a:gs pos="0">
              <a:schemeClr val="accent4">
                <a:tint val="40000"/>
                <a:hueOff val="0"/>
                <a:satOff val="0"/>
                <a:lumOff val="0"/>
                <a:alphaOff val="0"/>
                <a:shade val="51000"/>
                <a:satMod val="130000"/>
              </a:schemeClr>
            </a:gs>
            <a:gs pos="80000">
              <a:schemeClr val="accent4">
                <a:tint val="40000"/>
                <a:hueOff val="0"/>
                <a:satOff val="0"/>
                <a:lumOff val="0"/>
                <a:alphaOff val="0"/>
                <a:shade val="93000"/>
                <a:satMod val="130000"/>
              </a:schemeClr>
            </a:gs>
            <a:gs pos="100000">
              <a:schemeClr val="accent4">
                <a:tint val="4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dsp:style>
    </dsp:sp>
    <dsp:sp modelId="{BF5DB29D-2B17-46FB-B862-D0EB1136B569}">
      <dsp:nvSpPr>
        <dsp:cNvPr id="0" name=""/>
        <dsp:cNvSpPr/>
      </dsp:nvSpPr>
      <dsp:spPr>
        <a:xfrm>
          <a:off x="1316736" y="195818"/>
          <a:ext cx="3291840" cy="1566545"/>
        </a:xfrm>
        <a:prstGeom prst="downArrow">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8F574908-3C0F-4FFE-91C4-02BFEFA3DA70}">
      <dsp:nvSpPr>
        <dsp:cNvPr id="0" name=""/>
        <dsp:cNvSpPr/>
      </dsp:nvSpPr>
      <dsp:spPr>
        <a:xfrm>
          <a:off x="5815584" y="0"/>
          <a:ext cx="3511296" cy="16448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GB" sz="1800" b="1" i="1" kern="1200" dirty="0">
              <a:solidFill>
                <a:srgbClr val="7030A0"/>
              </a:solidFill>
            </a:rPr>
            <a:t>Methodology</a:t>
          </a:r>
          <a:r>
            <a:rPr lang="en-GB" sz="1800" kern="1200" dirty="0"/>
            <a:t> – overarching strategy and rationale of your research project – a study of the methods, theories and principles </a:t>
          </a:r>
        </a:p>
      </dsp:txBody>
      <dsp:txXfrm>
        <a:off x="5815584" y="0"/>
        <a:ext cx="3511296" cy="1644872"/>
      </dsp:txXfrm>
    </dsp:sp>
    <dsp:sp modelId="{B7163D13-FD51-46EC-801C-CB98E17DB749}">
      <dsp:nvSpPr>
        <dsp:cNvPr id="0" name=""/>
        <dsp:cNvSpPr/>
      </dsp:nvSpPr>
      <dsp:spPr>
        <a:xfrm>
          <a:off x="6364224" y="2153999"/>
          <a:ext cx="3291840" cy="1566545"/>
        </a:xfrm>
        <a:prstGeom prst="upArrow">
          <a:avLst/>
        </a:prstGeom>
        <a:gradFill rotWithShape="0">
          <a:gsLst>
            <a:gs pos="0">
              <a:schemeClr val="accent4">
                <a:hueOff val="-4464770"/>
                <a:satOff val="26899"/>
                <a:lumOff val="2156"/>
                <a:alphaOff val="0"/>
                <a:shade val="51000"/>
                <a:satMod val="130000"/>
              </a:schemeClr>
            </a:gs>
            <a:gs pos="80000">
              <a:schemeClr val="accent4">
                <a:hueOff val="-4464770"/>
                <a:satOff val="26899"/>
                <a:lumOff val="2156"/>
                <a:alphaOff val="0"/>
                <a:shade val="93000"/>
                <a:satMod val="130000"/>
              </a:schemeClr>
            </a:gs>
            <a:gs pos="100000">
              <a:schemeClr val="accent4">
                <a:hueOff val="-4464770"/>
                <a:satOff val="26899"/>
                <a:lumOff val="215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E0B70F6F-6FCD-4999-9EEB-B32DD26785CF}">
      <dsp:nvSpPr>
        <dsp:cNvPr id="0" name=""/>
        <dsp:cNvSpPr/>
      </dsp:nvSpPr>
      <dsp:spPr>
        <a:xfrm>
          <a:off x="1645920" y="2271490"/>
          <a:ext cx="3511296" cy="16448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GB" sz="1800" b="1" i="1" kern="1200" dirty="0">
              <a:solidFill>
                <a:srgbClr val="00B0F0"/>
              </a:solidFill>
            </a:rPr>
            <a:t>Methods </a:t>
          </a:r>
          <a:r>
            <a:rPr lang="en-GB" sz="1800" kern="1200" dirty="0"/>
            <a:t>– specific tools and procedures data use to collect and analyse </a:t>
          </a:r>
        </a:p>
      </dsp:txBody>
      <dsp:txXfrm>
        <a:off x="1645920" y="2271490"/>
        <a:ext cx="3511296" cy="164487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88D358-F91E-4254-B2C2-8ABF124230C5}">
      <dsp:nvSpPr>
        <dsp:cNvPr id="0" name=""/>
        <dsp:cNvSpPr/>
      </dsp:nvSpPr>
      <dsp:spPr>
        <a:xfrm>
          <a:off x="0" y="442413"/>
          <a:ext cx="7112001" cy="730800"/>
        </a:xfrm>
        <a:prstGeom prst="rect">
          <a:avLst/>
        </a:prstGeom>
        <a:solidFill>
          <a:schemeClr val="lt1">
            <a:alpha val="9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2BDC320-CD2B-4775-AEBC-C377D5F7488E}">
      <dsp:nvSpPr>
        <dsp:cNvPr id="0" name=""/>
        <dsp:cNvSpPr/>
      </dsp:nvSpPr>
      <dsp:spPr>
        <a:xfrm>
          <a:off x="355600" y="14373"/>
          <a:ext cx="4978400" cy="856080"/>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8172" tIns="0" rIns="188172" bIns="0" numCol="1" spcCol="1270" anchor="ctr" anchorCtr="0">
          <a:noAutofit/>
        </a:bodyPr>
        <a:lstStyle/>
        <a:p>
          <a:pPr marL="0" lvl="0" indent="0" algn="l" defTabSz="1289050">
            <a:lnSpc>
              <a:spcPct val="90000"/>
            </a:lnSpc>
            <a:spcBef>
              <a:spcPct val="0"/>
            </a:spcBef>
            <a:spcAft>
              <a:spcPct val="35000"/>
            </a:spcAft>
            <a:buNone/>
          </a:pPr>
          <a:r>
            <a:rPr lang="en-GB" sz="2900" kern="1200" dirty="0"/>
            <a:t>Quantitative</a:t>
          </a:r>
        </a:p>
      </dsp:txBody>
      <dsp:txXfrm>
        <a:off x="397390" y="56163"/>
        <a:ext cx="4894820" cy="772500"/>
      </dsp:txXfrm>
    </dsp:sp>
    <dsp:sp modelId="{CA7CCEFB-6B06-4D85-8415-1323556911D1}">
      <dsp:nvSpPr>
        <dsp:cNvPr id="0" name=""/>
        <dsp:cNvSpPr/>
      </dsp:nvSpPr>
      <dsp:spPr>
        <a:xfrm>
          <a:off x="0" y="1757853"/>
          <a:ext cx="7112001" cy="730800"/>
        </a:xfrm>
        <a:prstGeom prst="rect">
          <a:avLst/>
        </a:prstGeom>
        <a:solidFill>
          <a:schemeClr val="lt1">
            <a:alpha val="90000"/>
            <a:hueOff val="0"/>
            <a:satOff val="0"/>
            <a:lumOff val="0"/>
            <a:alphaOff val="0"/>
          </a:schemeClr>
        </a:solidFill>
        <a:ln w="25400" cap="flat" cmpd="sng" algn="ctr">
          <a:solidFill>
            <a:schemeClr val="accent3">
              <a:hueOff val="5625132"/>
              <a:satOff val="-8440"/>
              <a:lumOff val="-1373"/>
              <a:alphaOff val="0"/>
            </a:schemeClr>
          </a:solidFill>
          <a:prstDash val="solid"/>
        </a:ln>
        <a:effectLst/>
      </dsp:spPr>
      <dsp:style>
        <a:lnRef idx="2">
          <a:scrgbClr r="0" g="0" b="0"/>
        </a:lnRef>
        <a:fillRef idx="1">
          <a:scrgbClr r="0" g="0" b="0"/>
        </a:fillRef>
        <a:effectRef idx="0">
          <a:scrgbClr r="0" g="0" b="0"/>
        </a:effectRef>
        <a:fontRef idx="minor"/>
      </dsp:style>
    </dsp:sp>
    <dsp:sp modelId="{87F7E4E1-B5BA-4B06-A0EC-78DD638805F3}">
      <dsp:nvSpPr>
        <dsp:cNvPr id="0" name=""/>
        <dsp:cNvSpPr/>
      </dsp:nvSpPr>
      <dsp:spPr>
        <a:xfrm>
          <a:off x="355600" y="1329813"/>
          <a:ext cx="4978400" cy="856080"/>
        </a:xfrm>
        <a:prstGeom prst="roundRect">
          <a:avLst/>
        </a:prstGeom>
        <a:solidFill>
          <a:schemeClr val="accent3">
            <a:hueOff val="5625132"/>
            <a:satOff val="-8440"/>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8172" tIns="0" rIns="188172" bIns="0" numCol="1" spcCol="1270" anchor="ctr" anchorCtr="0">
          <a:noAutofit/>
        </a:bodyPr>
        <a:lstStyle/>
        <a:p>
          <a:pPr marL="0" lvl="0" indent="0" algn="l" defTabSz="1289050">
            <a:lnSpc>
              <a:spcPct val="90000"/>
            </a:lnSpc>
            <a:spcBef>
              <a:spcPct val="0"/>
            </a:spcBef>
            <a:spcAft>
              <a:spcPct val="35000"/>
            </a:spcAft>
            <a:buNone/>
          </a:pPr>
          <a:r>
            <a:rPr lang="en-GB" sz="2900" kern="1200" dirty="0"/>
            <a:t>Qualitative</a:t>
          </a:r>
        </a:p>
      </dsp:txBody>
      <dsp:txXfrm>
        <a:off x="397390" y="1371603"/>
        <a:ext cx="4894820" cy="772500"/>
      </dsp:txXfrm>
    </dsp:sp>
    <dsp:sp modelId="{5CE1BE46-72F1-47C2-87FD-E475F74BC5A9}">
      <dsp:nvSpPr>
        <dsp:cNvPr id="0" name=""/>
        <dsp:cNvSpPr/>
      </dsp:nvSpPr>
      <dsp:spPr>
        <a:xfrm>
          <a:off x="0" y="3073292"/>
          <a:ext cx="7112001" cy="730800"/>
        </a:xfrm>
        <a:prstGeom prst="rect">
          <a:avLst/>
        </a:prstGeom>
        <a:solidFill>
          <a:schemeClr val="lt1">
            <a:alpha val="90000"/>
            <a:hueOff val="0"/>
            <a:satOff val="0"/>
            <a:lumOff val="0"/>
            <a:alphaOff val="0"/>
          </a:schemeClr>
        </a:solidFill>
        <a:ln w="25400" cap="flat" cmpd="sng" algn="ctr">
          <a:solidFill>
            <a:schemeClr val="accent3">
              <a:hueOff val="11250264"/>
              <a:satOff val="-16880"/>
              <a:lumOff val="-2745"/>
              <a:alphaOff val="0"/>
            </a:schemeClr>
          </a:solidFill>
          <a:prstDash val="solid"/>
        </a:ln>
        <a:effectLst/>
      </dsp:spPr>
      <dsp:style>
        <a:lnRef idx="2">
          <a:scrgbClr r="0" g="0" b="0"/>
        </a:lnRef>
        <a:fillRef idx="1">
          <a:scrgbClr r="0" g="0" b="0"/>
        </a:fillRef>
        <a:effectRef idx="0">
          <a:scrgbClr r="0" g="0" b="0"/>
        </a:effectRef>
        <a:fontRef idx="minor"/>
      </dsp:style>
    </dsp:sp>
    <dsp:sp modelId="{656E44A1-732A-45FA-A00F-6D62F51E2457}">
      <dsp:nvSpPr>
        <dsp:cNvPr id="0" name=""/>
        <dsp:cNvSpPr/>
      </dsp:nvSpPr>
      <dsp:spPr>
        <a:xfrm>
          <a:off x="355600" y="2645253"/>
          <a:ext cx="4978400" cy="856080"/>
        </a:xfrm>
        <a:prstGeom prst="roundRect">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8172" tIns="0" rIns="188172" bIns="0" numCol="1" spcCol="1270" anchor="ctr" anchorCtr="0">
          <a:noAutofit/>
        </a:bodyPr>
        <a:lstStyle/>
        <a:p>
          <a:pPr marL="0" lvl="0" indent="0" algn="l" defTabSz="1289050">
            <a:lnSpc>
              <a:spcPct val="90000"/>
            </a:lnSpc>
            <a:spcBef>
              <a:spcPct val="0"/>
            </a:spcBef>
            <a:spcAft>
              <a:spcPct val="35000"/>
            </a:spcAft>
            <a:buNone/>
          </a:pPr>
          <a:r>
            <a:rPr lang="en-GB" sz="2900" kern="1200" dirty="0"/>
            <a:t>Mixed methods</a:t>
          </a:r>
        </a:p>
      </dsp:txBody>
      <dsp:txXfrm>
        <a:off x="397390" y="2687043"/>
        <a:ext cx="4894820" cy="7725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14AE74-9D85-4A59-B810-5AA17BDFDB5E}">
      <dsp:nvSpPr>
        <dsp:cNvPr id="0" name=""/>
        <dsp:cNvSpPr/>
      </dsp:nvSpPr>
      <dsp:spPr>
        <a:xfrm>
          <a:off x="0" y="973215"/>
          <a:ext cx="6283036" cy="554400"/>
        </a:xfrm>
        <a:prstGeom prst="rect">
          <a:avLst/>
        </a:prstGeom>
        <a:solidFill>
          <a:schemeClr val="lt1">
            <a:alpha val="90000"/>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F0C2030-0231-4169-A931-5A72A725BDD1}">
      <dsp:nvSpPr>
        <dsp:cNvPr id="0" name=""/>
        <dsp:cNvSpPr/>
      </dsp:nvSpPr>
      <dsp:spPr>
        <a:xfrm>
          <a:off x="314151" y="648494"/>
          <a:ext cx="4398125" cy="649440"/>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6239" tIns="0" rIns="166239" bIns="0" numCol="1" spcCol="1270" anchor="ctr" anchorCtr="0">
          <a:noAutofit/>
        </a:bodyPr>
        <a:lstStyle/>
        <a:p>
          <a:pPr marL="0" lvl="0" indent="0" algn="l" defTabSz="977900">
            <a:lnSpc>
              <a:spcPct val="90000"/>
            </a:lnSpc>
            <a:spcBef>
              <a:spcPct val="0"/>
            </a:spcBef>
            <a:spcAft>
              <a:spcPct val="35000"/>
            </a:spcAft>
            <a:buNone/>
          </a:pPr>
          <a:r>
            <a:rPr lang="en-GB" sz="2200" kern="1200" dirty="0"/>
            <a:t>Qualitative v Quantitative data</a:t>
          </a:r>
        </a:p>
      </dsp:txBody>
      <dsp:txXfrm>
        <a:off x="345854" y="680197"/>
        <a:ext cx="4334719" cy="586034"/>
      </dsp:txXfrm>
    </dsp:sp>
    <dsp:sp modelId="{F7DD9EE3-4911-4AFE-B2AA-DC2836CD83C0}">
      <dsp:nvSpPr>
        <dsp:cNvPr id="0" name=""/>
        <dsp:cNvSpPr/>
      </dsp:nvSpPr>
      <dsp:spPr>
        <a:xfrm>
          <a:off x="0" y="1971135"/>
          <a:ext cx="6283036" cy="554400"/>
        </a:xfrm>
        <a:prstGeom prst="rect">
          <a:avLst/>
        </a:prstGeom>
        <a:solidFill>
          <a:schemeClr val="lt1">
            <a:alpha val="90000"/>
            <a:hueOff val="0"/>
            <a:satOff val="0"/>
            <a:lumOff val="0"/>
            <a:alphaOff val="0"/>
          </a:schemeClr>
        </a:solidFill>
        <a:ln w="25400" cap="flat" cmpd="sng" algn="ctr">
          <a:solidFill>
            <a:schemeClr val="accent4">
              <a:hueOff val="-2232385"/>
              <a:satOff val="13449"/>
              <a:lumOff val="1078"/>
              <a:alphaOff val="0"/>
            </a:schemeClr>
          </a:solidFill>
          <a:prstDash val="solid"/>
        </a:ln>
        <a:effectLst/>
      </dsp:spPr>
      <dsp:style>
        <a:lnRef idx="2">
          <a:scrgbClr r="0" g="0" b="0"/>
        </a:lnRef>
        <a:fillRef idx="1">
          <a:scrgbClr r="0" g="0" b="0"/>
        </a:fillRef>
        <a:effectRef idx="0">
          <a:scrgbClr r="0" g="0" b="0"/>
        </a:effectRef>
        <a:fontRef idx="minor"/>
      </dsp:style>
    </dsp:sp>
    <dsp:sp modelId="{7B3B643D-3A67-4C58-9C3C-1DA66DA67574}">
      <dsp:nvSpPr>
        <dsp:cNvPr id="0" name=""/>
        <dsp:cNvSpPr/>
      </dsp:nvSpPr>
      <dsp:spPr>
        <a:xfrm>
          <a:off x="314151" y="1646415"/>
          <a:ext cx="4398125" cy="649440"/>
        </a:xfrm>
        <a:prstGeom prst="roundRect">
          <a:avLst/>
        </a:prstGeom>
        <a:solidFill>
          <a:schemeClr val="accent4">
            <a:hueOff val="-2232385"/>
            <a:satOff val="13449"/>
            <a:lumOff val="107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6239" tIns="0" rIns="166239" bIns="0" numCol="1" spcCol="1270" anchor="ctr" anchorCtr="0">
          <a:noAutofit/>
        </a:bodyPr>
        <a:lstStyle/>
        <a:p>
          <a:pPr marL="0" lvl="0" indent="0" algn="l" defTabSz="977900">
            <a:lnSpc>
              <a:spcPct val="90000"/>
            </a:lnSpc>
            <a:spcBef>
              <a:spcPct val="0"/>
            </a:spcBef>
            <a:spcAft>
              <a:spcPct val="35000"/>
            </a:spcAft>
            <a:buNone/>
          </a:pPr>
          <a:r>
            <a:rPr lang="en-GB" sz="2200" kern="1200" dirty="0"/>
            <a:t>Primary v Secondary data</a:t>
          </a:r>
        </a:p>
      </dsp:txBody>
      <dsp:txXfrm>
        <a:off x="345854" y="1678118"/>
        <a:ext cx="4334719" cy="586034"/>
      </dsp:txXfrm>
    </dsp:sp>
    <dsp:sp modelId="{66AE0611-9581-4976-BD68-24351CE4761B}">
      <dsp:nvSpPr>
        <dsp:cNvPr id="0" name=""/>
        <dsp:cNvSpPr/>
      </dsp:nvSpPr>
      <dsp:spPr>
        <a:xfrm>
          <a:off x="0" y="2969055"/>
          <a:ext cx="6283036" cy="554400"/>
        </a:xfrm>
        <a:prstGeom prst="rect">
          <a:avLst/>
        </a:prstGeom>
        <a:solidFill>
          <a:schemeClr val="lt1">
            <a:alpha val="90000"/>
            <a:hueOff val="0"/>
            <a:satOff val="0"/>
            <a:lumOff val="0"/>
            <a:alphaOff val="0"/>
          </a:schemeClr>
        </a:solidFill>
        <a:ln w="25400" cap="flat" cmpd="sng" algn="ctr">
          <a:solidFill>
            <a:schemeClr val="accent4">
              <a:hueOff val="-4464770"/>
              <a:satOff val="26899"/>
              <a:lumOff val="2156"/>
              <a:alphaOff val="0"/>
            </a:schemeClr>
          </a:solidFill>
          <a:prstDash val="solid"/>
        </a:ln>
        <a:effectLst/>
      </dsp:spPr>
      <dsp:style>
        <a:lnRef idx="2">
          <a:scrgbClr r="0" g="0" b="0"/>
        </a:lnRef>
        <a:fillRef idx="1">
          <a:scrgbClr r="0" g="0" b="0"/>
        </a:fillRef>
        <a:effectRef idx="0">
          <a:scrgbClr r="0" g="0" b="0"/>
        </a:effectRef>
        <a:fontRef idx="minor"/>
      </dsp:style>
    </dsp:sp>
    <dsp:sp modelId="{EE02543C-1CC5-42FC-9D1A-9057598F5C21}">
      <dsp:nvSpPr>
        <dsp:cNvPr id="0" name=""/>
        <dsp:cNvSpPr/>
      </dsp:nvSpPr>
      <dsp:spPr>
        <a:xfrm>
          <a:off x="314151" y="2644334"/>
          <a:ext cx="4398125" cy="649440"/>
        </a:xfrm>
        <a:prstGeom prst="roundRect">
          <a:avLst/>
        </a:prstGeom>
        <a:solidFill>
          <a:schemeClr val="accent4">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6239" tIns="0" rIns="166239" bIns="0" numCol="1" spcCol="1270" anchor="ctr" anchorCtr="0">
          <a:noAutofit/>
        </a:bodyPr>
        <a:lstStyle/>
        <a:p>
          <a:pPr marL="0" lvl="0" indent="0" algn="l" defTabSz="977900">
            <a:lnSpc>
              <a:spcPct val="90000"/>
            </a:lnSpc>
            <a:spcBef>
              <a:spcPct val="0"/>
            </a:spcBef>
            <a:spcAft>
              <a:spcPct val="35000"/>
            </a:spcAft>
            <a:buNone/>
          </a:pPr>
          <a:r>
            <a:rPr lang="en-GB" sz="2200" kern="1200" dirty="0"/>
            <a:t>Descriptive v experimental data</a:t>
          </a:r>
        </a:p>
      </dsp:txBody>
      <dsp:txXfrm>
        <a:off x="345854" y="2676037"/>
        <a:ext cx="4334719" cy="58603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2383A3-2F0E-454E-8645-D3337CA3350B}">
      <dsp:nvSpPr>
        <dsp:cNvPr id="0" name=""/>
        <dsp:cNvSpPr/>
      </dsp:nvSpPr>
      <dsp:spPr>
        <a:xfrm>
          <a:off x="822959" y="0"/>
          <a:ext cx="9326880" cy="3916363"/>
        </a:xfrm>
        <a:prstGeom prst="rightArrow">
          <a:avLst/>
        </a:prstGeom>
        <a:solidFill>
          <a:schemeClr val="accent4">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F1F0FD0-68B3-4D20-9B84-F0B5867205AC}">
      <dsp:nvSpPr>
        <dsp:cNvPr id="0" name=""/>
        <dsp:cNvSpPr/>
      </dsp:nvSpPr>
      <dsp:spPr>
        <a:xfrm>
          <a:off x="5357" y="1174908"/>
          <a:ext cx="2591038" cy="1566545"/>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GB" sz="3700" kern="1200" dirty="0"/>
            <a:t>Statistical analysis</a:t>
          </a:r>
        </a:p>
      </dsp:txBody>
      <dsp:txXfrm>
        <a:off x="81829" y="1251380"/>
        <a:ext cx="2438094" cy="1413601"/>
      </dsp:txXfrm>
    </dsp:sp>
    <dsp:sp modelId="{6B9C864A-8034-4657-8803-0D010AD5ABC9}">
      <dsp:nvSpPr>
        <dsp:cNvPr id="0" name=""/>
        <dsp:cNvSpPr/>
      </dsp:nvSpPr>
      <dsp:spPr>
        <a:xfrm>
          <a:off x="2795706" y="1174908"/>
          <a:ext cx="2591038" cy="1566545"/>
        </a:xfrm>
        <a:prstGeom prst="roundRect">
          <a:avLst/>
        </a:prstGeom>
        <a:solidFill>
          <a:schemeClr val="accent4">
            <a:hueOff val="-1488257"/>
            <a:satOff val="8966"/>
            <a:lumOff val="71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GB" sz="3700" kern="1200" dirty="0"/>
            <a:t>Meta-analysis</a:t>
          </a:r>
        </a:p>
      </dsp:txBody>
      <dsp:txXfrm>
        <a:off x="2872178" y="1251380"/>
        <a:ext cx="2438094" cy="1413601"/>
      </dsp:txXfrm>
    </dsp:sp>
    <dsp:sp modelId="{B49448E7-CE79-4237-AB61-85735FF4AEF3}">
      <dsp:nvSpPr>
        <dsp:cNvPr id="0" name=""/>
        <dsp:cNvSpPr/>
      </dsp:nvSpPr>
      <dsp:spPr>
        <a:xfrm>
          <a:off x="5586055" y="1174908"/>
          <a:ext cx="2591038" cy="1566545"/>
        </a:xfrm>
        <a:prstGeom prst="roundRect">
          <a:avLst/>
        </a:prstGeom>
        <a:solidFill>
          <a:schemeClr val="accent4">
            <a:hueOff val="-2976513"/>
            <a:satOff val="17933"/>
            <a:lumOff val="143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GB" sz="3700" kern="1200" dirty="0"/>
            <a:t>Thematic analysis</a:t>
          </a:r>
        </a:p>
      </dsp:txBody>
      <dsp:txXfrm>
        <a:off x="5662527" y="1251380"/>
        <a:ext cx="2438094" cy="1413601"/>
      </dsp:txXfrm>
    </dsp:sp>
    <dsp:sp modelId="{0BA47B3E-59A7-4DAE-A818-98B1C5D1381D}">
      <dsp:nvSpPr>
        <dsp:cNvPr id="0" name=""/>
        <dsp:cNvSpPr/>
      </dsp:nvSpPr>
      <dsp:spPr>
        <a:xfrm>
          <a:off x="8376404" y="1174908"/>
          <a:ext cx="2591038" cy="1566545"/>
        </a:xfrm>
        <a:prstGeom prst="roundRect">
          <a:avLst/>
        </a:prstGeom>
        <a:solidFill>
          <a:schemeClr val="accent4">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GB" sz="3700" kern="1200" dirty="0"/>
            <a:t>Content analysis</a:t>
          </a:r>
        </a:p>
      </dsp:txBody>
      <dsp:txXfrm>
        <a:off x="8452876" y="1251380"/>
        <a:ext cx="2438094" cy="141360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7E8CFC-E63B-44E0-AF24-C816198466A2}">
      <dsp:nvSpPr>
        <dsp:cNvPr id="0" name=""/>
        <dsp:cNvSpPr/>
      </dsp:nvSpPr>
      <dsp:spPr>
        <a:xfrm>
          <a:off x="-4427301" y="-679014"/>
          <a:ext cx="5274391" cy="5274391"/>
        </a:xfrm>
        <a:prstGeom prst="blockArc">
          <a:avLst>
            <a:gd name="adj1" fmla="val 18900000"/>
            <a:gd name="adj2" fmla="val 2700000"/>
            <a:gd name="adj3" fmla="val 410"/>
          </a:avLst>
        </a:pr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9F344FA-60B3-435E-BF4E-A500DC178145}">
      <dsp:nvSpPr>
        <dsp:cNvPr id="0" name=""/>
        <dsp:cNvSpPr/>
      </dsp:nvSpPr>
      <dsp:spPr>
        <a:xfrm>
          <a:off x="544782" y="391636"/>
          <a:ext cx="10375163" cy="783272"/>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21723" tIns="58420" rIns="58420" bIns="58420" numCol="1" spcCol="1270" anchor="ctr" anchorCtr="0">
          <a:noAutofit/>
        </a:bodyPr>
        <a:lstStyle/>
        <a:p>
          <a:pPr marL="0" lvl="0" indent="0" algn="l" defTabSz="1022350">
            <a:lnSpc>
              <a:spcPct val="90000"/>
            </a:lnSpc>
            <a:spcBef>
              <a:spcPct val="0"/>
            </a:spcBef>
            <a:spcAft>
              <a:spcPct val="35000"/>
            </a:spcAft>
            <a:buNone/>
          </a:pPr>
          <a:r>
            <a:rPr lang="en-GB" sz="2300" kern="1200" dirty="0"/>
            <a:t>All dissertation projects need to be clear on data collection</a:t>
          </a:r>
        </a:p>
      </dsp:txBody>
      <dsp:txXfrm>
        <a:off x="544782" y="391636"/>
        <a:ext cx="10375163" cy="783272"/>
      </dsp:txXfrm>
    </dsp:sp>
    <dsp:sp modelId="{E2CF024B-AF66-46D1-88C7-A2FDEF1696A4}">
      <dsp:nvSpPr>
        <dsp:cNvPr id="0" name=""/>
        <dsp:cNvSpPr/>
      </dsp:nvSpPr>
      <dsp:spPr>
        <a:xfrm>
          <a:off x="55236" y="293727"/>
          <a:ext cx="979090" cy="979090"/>
        </a:xfrm>
        <a:prstGeom prst="ellipse">
          <a:avLst/>
        </a:prstGeom>
        <a:solidFill>
          <a:schemeClr val="lt1">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FBC624E-54DC-476A-9401-70C6B57943AA}">
      <dsp:nvSpPr>
        <dsp:cNvPr id="0" name=""/>
        <dsp:cNvSpPr/>
      </dsp:nvSpPr>
      <dsp:spPr>
        <a:xfrm>
          <a:off x="829501" y="1566545"/>
          <a:ext cx="10090443" cy="783272"/>
        </a:xfrm>
        <a:prstGeom prst="rect">
          <a:avLst/>
        </a:prstGeom>
        <a:solidFill>
          <a:schemeClr val="accent3">
            <a:hueOff val="5625132"/>
            <a:satOff val="-8440"/>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21723" tIns="58420" rIns="58420" bIns="58420" numCol="1" spcCol="1270" anchor="ctr" anchorCtr="0">
          <a:noAutofit/>
        </a:bodyPr>
        <a:lstStyle/>
        <a:p>
          <a:pPr marL="0" lvl="0" indent="0" algn="l" defTabSz="1022350" rtl="0">
            <a:lnSpc>
              <a:spcPct val="90000"/>
            </a:lnSpc>
            <a:spcBef>
              <a:spcPct val="0"/>
            </a:spcBef>
            <a:spcAft>
              <a:spcPct val="35000"/>
            </a:spcAft>
            <a:buNone/>
          </a:pPr>
          <a:r>
            <a:rPr lang="en-GB" sz="2300" kern="1200" dirty="0"/>
            <a:t>Include this chapter if undertaking – Primary/secondary</a:t>
          </a:r>
          <a:r>
            <a:rPr lang="en-GB" sz="2300" kern="1200" dirty="0">
              <a:latin typeface="Myriad Pro"/>
            </a:rPr>
            <a:t> data gathering</a:t>
          </a:r>
          <a:endParaRPr lang="en-GB" sz="2300" kern="1200" dirty="0"/>
        </a:p>
      </dsp:txBody>
      <dsp:txXfrm>
        <a:off x="829501" y="1566545"/>
        <a:ext cx="10090443" cy="783272"/>
      </dsp:txXfrm>
    </dsp:sp>
    <dsp:sp modelId="{811D9B71-B895-4E98-BDBC-6486DB959CF2}">
      <dsp:nvSpPr>
        <dsp:cNvPr id="0" name=""/>
        <dsp:cNvSpPr/>
      </dsp:nvSpPr>
      <dsp:spPr>
        <a:xfrm>
          <a:off x="339956" y="1468636"/>
          <a:ext cx="979090" cy="979090"/>
        </a:xfrm>
        <a:prstGeom prst="ellipse">
          <a:avLst/>
        </a:prstGeom>
        <a:solidFill>
          <a:schemeClr val="lt1">
            <a:hueOff val="0"/>
            <a:satOff val="0"/>
            <a:lumOff val="0"/>
            <a:alphaOff val="0"/>
          </a:schemeClr>
        </a:solidFill>
        <a:ln w="25400" cap="flat" cmpd="sng" algn="ctr">
          <a:solidFill>
            <a:schemeClr val="accent3">
              <a:hueOff val="5625132"/>
              <a:satOff val="-8440"/>
              <a:lumOff val="-1373"/>
              <a:alphaOff val="0"/>
            </a:schemeClr>
          </a:solidFill>
          <a:prstDash val="solid"/>
        </a:ln>
        <a:effectLst/>
      </dsp:spPr>
      <dsp:style>
        <a:lnRef idx="2">
          <a:scrgbClr r="0" g="0" b="0"/>
        </a:lnRef>
        <a:fillRef idx="1">
          <a:scrgbClr r="0" g="0" b="0"/>
        </a:fillRef>
        <a:effectRef idx="0">
          <a:scrgbClr r="0" g="0" b="0"/>
        </a:effectRef>
        <a:fontRef idx="minor"/>
      </dsp:style>
    </dsp:sp>
    <dsp:sp modelId="{F0519A71-429D-4905-A69E-706D5EDE5AAD}">
      <dsp:nvSpPr>
        <dsp:cNvPr id="0" name=""/>
        <dsp:cNvSpPr/>
      </dsp:nvSpPr>
      <dsp:spPr>
        <a:xfrm>
          <a:off x="544782" y="2741454"/>
          <a:ext cx="10375163" cy="783272"/>
        </a:xfrm>
        <a:prstGeom prst="rect">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21723" tIns="58420" rIns="58420" bIns="58420" numCol="1" spcCol="1270" anchor="ctr" anchorCtr="0">
          <a:noAutofit/>
        </a:bodyPr>
        <a:lstStyle/>
        <a:p>
          <a:pPr marL="0" lvl="0" indent="0" algn="l" defTabSz="1022350">
            <a:lnSpc>
              <a:spcPct val="90000"/>
            </a:lnSpc>
            <a:spcBef>
              <a:spcPct val="0"/>
            </a:spcBef>
            <a:spcAft>
              <a:spcPct val="35000"/>
            </a:spcAft>
            <a:buNone/>
          </a:pPr>
          <a:r>
            <a:rPr lang="en-GB" sz="2300" kern="1200" dirty="0"/>
            <a:t>It is the ….</a:t>
          </a:r>
          <a:r>
            <a:rPr lang="en-GB" sz="2300" i="1" kern="1200" dirty="0"/>
            <a:t>who, when, where, why</a:t>
          </a:r>
          <a:r>
            <a:rPr lang="en-GB" sz="2300" kern="1200" dirty="0"/>
            <a:t>…. of your research</a:t>
          </a:r>
        </a:p>
      </dsp:txBody>
      <dsp:txXfrm>
        <a:off x="544782" y="2741454"/>
        <a:ext cx="10375163" cy="783272"/>
      </dsp:txXfrm>
    </dsp:sp>
    <dsp:sp modelId="{82D26E54-D7C6-48DD-AB6F-60E8D65FEB20}">
      <dsp:nvSpPr>
        <dsp:cNvPr id="0" name=""/>
        <dsp:cNvSpPr/>
      </dsp:nvSpPr>
      <dsp:spPr>
        <a:xfrm>
          <a:off x="55236" y="2643545"/>
          <a:ext cx="979090" cy="979090"/>
        </a:xfrm>
        <a:prstGeom prst="ellipse">
          <a:avLst/>
        </a:prstGeom>
        <a:solidFill>
          <a:schemeClr val="lt1">
            <a:hueOff val="0"/>
            <a:satOff val="0"/>
            <a:lumOff val="0"/>
            <a:alphaOff val="0"/>
          </a:schemeClr>
        </a:solidFill>
        <a:ln w="25400" cap="flat" cmpd="sng" algn="ctr">
          <a:solidFill>
            <a:schemeClr val="accent3">
              <a:hueOff val="11250264"/>
              <a:satOff val="-16880"/>
              <a:lumOff val="-2745"/>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A58C39-2EBB-48AB-B650-F0502A08A974}">
      <dsp:nvSpPr>
        <dsp:cNvPr id="0" name=""/>
        <dsp:cNvSpPr/>
      </dsp:nvSpPr>
      <dsp:spPr>
        <a:xfrm>
          <a:off x="668655" y="972"/>
          <a:ext cx="3011090" cy="1806654"/>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GB" sz="3400" kern="1200" dirty="0"/>
            <a:t>1.Introduction to the chapter</a:t>
          </a:r>
        </a:p>
      </dsp:txBody>
      <dsp:txXfrm>
        <a:off x="668655" y="972"/>
        <a:ext cx="3011090" cy="1806654"/>
      </dsp:txXfrm>
    </dsp:sp>
    <dsp:sp modelId="{9BD69C2A-91F2-413B-8155-81F89E1112AD}">
      <dsp:nvSpPr>
        <dsp:cNvPr id="0" name=""/>
        <dsp:cNvSpPr/>
      </dsp:nvSpPr>
      <dsp:spPr>
        <a:xfrm>
          <a:off x="3980854" y="972"/>
          <a:ext cx="3011090" cy="1806654"/>
        </a:xfrm>
        <a:prstGeom prst="rect">
          <a:avLst/>
        </a:prstGeom>
        <a:solidFill>
          <a:schemeClr val="accent3">
            <a:hueOff val="2250053"/>
            <a:satOff val="-3376"/>
            <a:lumOff val="-54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GB" sz="3400" kern="1200" dirty="0"/>
            <a:t>2. Research strategy</a:t>
          </a:r>
        </a:p>
      </dsp:txBody>
      <dsp:txXfrm>
        <a:off x="3980854" y="972"/>
        <a:ext cx="3011090" cy="1806654"/>
      </dsp:txXfrm>
    </dsp:sp>
    <dsp:sp modelId="{83354C05-9313-4D38-BEC0-E04898480531}">
      <dsp:nvSpPr>
        <dsp:cNvPr id="0" name=""/>
        <dsp:cNvSpPr/>
      </dsp:nvSpPr>
      <dsp:spPr>
        <a:xfrm>
          <a:off x="7293054" y="972"/>
          <a:ext cx="3011090" cy="1806654"/>
        </a:xfrm>
        <a:prstGeom prst="rect">
          <a:avLst/>
        </a:prstGeom>
        <a:solidFill>
          <a:schemeClr val="accent3">
            <a:hueOff val="4500106"/>
            <a:satOff val="-6752"/>
            <a:lumOff val="-109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GB" sz="3400" kern="1200" dirty="0"/>
            <a:t>3. Data collection</a:t>
          </a:r>
        </a:p>
      </dsp:txBody>
      <dsp:txXfrm>
        <a:off x="7293054" y="972"/>
        <a:ext cx="3011090" cy="1806654"/>
      </dsp:txXfrm>
    </dsp:sp>
    <dsp:sp modelId="{1AEBE335-DC8E-400F-827F-86EC8B24706B}">
      <dsp:nvSpPr>
        <dsp:cNvPr id="0" name=""/>
        <dsp:cNvSpPr/>
      </dsp:nvSpPr>
      <dsp:spPr>
        <a:xfrm>
          <a:off x="668655" y="2108736"/>
          <a:ext cx="3011090" cy="1806654"/>
        </a:xfrm>
        <a:prstGeom prst="rect">
          <a:avLst/>
        </a:prstGeom>
        <a:solidFill>
          <a:schemeClr val="accent3">
            <a:hueOff val="6750158"/>
            <a:satOff val="-10128"/>
            <a:lumOff val="-164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GB" sz="3400" kern="1200" dirty="0"/>
            <a:t>4. Data Analysis</a:t>
          </a:r>
        </a:p>
      </dsp:txBody>
      <dsp:txXfrm>
        <a:off x="668655" y="2108736"/>
        <a:ext cx="3011090" cy="1806654"/>
      </dsp:txXfrm>
    </dsp:sp>
    <dsp:sp modelId="{F7D95AFA-8035-4A5B-8191-6A68C7C3500F}">
      <dsp:nvSpPr>
        <dsp:cNvPr id="0" name=""/>
        <dsp:cNvSpPr/>
      </dsp:nvSpPr>
      <dsp:spPr>
        <a:xfrm>
          <a:off x="3980854" y="2108736"/>
          <a:ext cx="3011090" cy="1806654"/>
        </a:xfrm>
        <a:prstGeom prst="rect">
          <a:avLst/>
        </a:prstGeom>
        <a:solidFill>
          <a:schemeClr val="accent3">
            <a:hueOff val="9000211"/>
            <a:satOff val="-13504"/>
            <a:lumOff val="-219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rtl="0">
            <a:lnSpc>
              <a:spcPct val="90000"/>
            </a:lnSpc>
            <a:spcBef>
              <a:spcPct val="0"/>
            </a:spcBef>
            <a:spcAft>
              <a:spcPct val="35000"/>
            </a:spcAft>
            <a:buNone/>
          </a:pPr>
          <a:r>
            <a:rPr lang="en-GB" sz="3400" kern="1200" dirty="0">
              <a:latin typeface="Myriad Pro"/>
            </a:rPr>
            <a:t>5. Ethics</a:t>
          </a:r>
        </a:p>
      </dsp:txBody>
      <dsp:txXfrm>
        <a:off x="3980854" y="2108736"/>
        <a:ext cx="3011090" cy="1806654"/>
      </dsp:txXfrm>
    </dsp:sp>
    <dsp:sp modelId="{CEBB3608-0A4C-4EC9-9895-38E9795CF591}">
      <dsp:nvSpPr>
        <dsp:cNvPr id="0" name=""/>
        <dsp:cNvSpPr/>
      </dsp:nvSpPr>
      <dsp:spPr>
        <a:xfrm>
          <a:off x="7293054" y="2108736"/>
          <a:ext cx="3011090" cy="1806654"/>
        </a:xfrm>
        <a:prstGeom prst="rect">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rtl="0">
            <a:lnSpc>
              <a:spcPct val="90000"/>
            </a:lnSpc>
            <a:spcBef>
              <a:spcPct val="0"/>
            </a:spcBef>
            <a:spcAft>
              <a:spcPct val="35000"/>
            </a:spcAft>
            <a:buNone/>
          </a:pPr>
          <a:r>
            <a:rPr lang="en-GB" sz="3400" kern="1200" dirty="0">
              <a:latin typeface="Myriad Pro"/>
            </a:rPr>
            <a:t>6</a:t>
          </a:r>
          <a:r>
            <a:rPr lang="en-GB" sz="3400" kern="1200" dirty="0"/>
            <a:t>. Limitations</a:t>
          </a:r>
          <a:r>
            <a:rPr lang="en-GB" sz="3400" kern="1200" dirty="0">
              <a:latin typeface="Myriad Pro"/>
            </a:rPr>
            <a:t> </a:t>
          </a:r>
          <a:endParaRPr lang="en-GB" sz="3400" kern="1200" dirty="0"/>
        </a:p>
      </dsp:txBody>
      <dsp:txXfrm>
        <a:off x="7293054" y="2108736"/>
        <a:ext cx="3011090" cy="180665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12F1E8-7A3D-4864-B872-DAFA6BC34FE7}">
      <dsp:nvSpPr>
        <dsp:cNvPr id="0" name=""/>
        <dsp:cNvSpPr/>
      </dsp:nvSpPr>
      <dsp:spPr>
        <a:xfrm>
          <a:off x="0" y="1625"/>
          <a:ext cx="10972800" cy="82381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A21D4AC-73F0-42AE-8A85-48641C137DAD}">
      <dsp:nvSpPr>
        <dsp:cNvPr id="0" name=""/>
        <dsp:cNvSpPr/>
      </dsp:nvSpPr>
      <dsp:spPr>
        <a:xfrm>
          <a:off x="249203" y="186983"/>
          <a:ext cx="453097" cy="45309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2044363-046B-4F8D-A327-896BF0A0537D}">
      <dsp:nvSpPr>
        <dsp:cNvPr id="0" name=""/>
        <dsp:cNvSpPr/>
      </dsp:nvSpPr>
      <dsp:spPr>
        <a:xfrm>
          <a:off x="951504" y="1625"/>
          <a:ext cx="10021295" cy="8238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187" tIns="87187" rIns="87187" bIns="87187" numCol="1" spcCol="1270" anchor="ctr" anchorCtr="0">
          <a:noAutofit/>
        </a:bodyPr>
        <a:lstStyle/>
        <a:p>
          <a:pPr marL="0" lvl="0" indent="0" algn="l" defTabSz="844550">
            <a:lnSpc>
              <a:spcPct val="100000"/>
            </a:lnSpc>
            <a:spcBef>
              <a:spcPct val="0"/>
            </a:spcBef>
            <a:spcAft>
              <a:spcPct val="35000"/>
            </a:spcAft>
            <a:buNone/>
          </a:pPr>
          <a:r>
            <a:rPr lang="en-GB" sz="1900" b="0" i="0" kern="1200"/>
            <a:t>Burnett, J. (2009) </a:t>
          </a:r>
          <a:r>
            <a:rPr lang="en-GB" sz="1900" b="0" i="1" kern="1200"/>
            <a:t>Doing Your Social Science Dissertation</a:t>
          </a:r>
          <a:r>
            <a:rPr lang="en-GB" sz="1900" b="0" i="0" kern="1200"/>
            <a:t>. London: SAGE Publications.</a:t>
          </a:r>
          <a:endParaRPr lang="en-US" sz="1900" kern="1200"/>
        </a:p>
      </dsp:txBody>
      <dsp:txXfrm>
        <a:off x="951504" y="1625"/>
        <a:ext cx="10021295" cy="823813"/>
      </dsp:txXfrm>
    </dsp:sp>
    <dsp:sp modelId="{7A6CE397-A318-4BA1-85A8-739D18862755}">
      <dsp:nvSpPr>
        <dsp:cNvPr id="0" name=""/>
        <dsp:cNvSpPr/>
      </dsp:nvSpPr>
      <dsp:spPr>
        <a:xfrm>
          <a:off x="0" y="1031391"/>
          <a:ext cx="10972800" cy="82381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81BCFBE-DB97-41EF-9D86-01B7A609F5BE}">
      <dsp:nvSpPr>
        <dsp:cNvPr id="0" name=""/>
        <dsp:cNvSpPr/>
      </dsp:nvSpPr>
      <dsp:spPr>
        <a:xfrm>
          <a:off x="249203" y="1216749"/>
          <a:ext cx="453097" cy="45309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934435E-ABC5-4EFC-9782-A7AFE1509BF3}">
      <dsp:nvSpPr>
        <dsp:cNvPr id="0" name=""/>
        <dsp:cNvSpPr/>
      </dsp:nvSpPr>
      <dsp:spPr>
        <a:xfrm>
          <a:off x="951504" y="1031391"/>
          <a:ext cx="10021295" cy="8238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187" tIns="87187" rIns="87187" bIns="87187" numCol="1" spcCol="1270" anchor="ctr" anchorCtr="0">
          <a:noAutofit/>
        </a:bodyPr>
        <a:lstStyle/>
        <a:p>
          <a:pPr marL="0" lvl="0" indent="0" algn="l" defTabSz="844550">
            <a:lnSpc>
              <a:spcPct val="100000"/>
            </a:lnSpc>
            <a:spcBef>
              <a:spcPct val="0"/>
            </a:spcBef>
            <a:spcAft>
              <a:spcPct val="35000"/>
            </a:spcAft>
            <a:buNone/>
          </a:pPr>
          <a:r>
            <a:rPr lang="en-GB" sz="1900" b="0" i="0" kern="1200"/>
            <a:t>Denscombe, M. (2012) </a:t>
          </a:r>
          <a:r>
            <a:rPr lang="en-GB" sz="1900" b="0" i="1" kern="1200"/>
            <a:t>Research proposals a practical guide</a:t>
          </a:r>
          <a:r>
            <a:rPr lang="en-GB" sz="1900" b="0" i="0" kern="1200"/>
            <a:t>. Berkshire,  McGraw Hill Open University Press.</a:t>
          </a:r>
          <a:endParaRPr lang="en-US" sz="1900" kern="1200"/>
        </a:p>
      </dsp:txBody>
      <dsp:txXfrm>
        <a:off x="951504" y="1031391"/>
        <a:ext cx="10021295" cy="823813"/>
      </dsp:txXfrm>
    </dsp:sp>
    <dsp:sp modelId="{A4441ECA-61C7-4AF6-870A-29DFD0C70CEE}">
      <dsp:nvSpPr>
        <dsp:cNvPr id="0" name=""/>
        <dsp:cNvSpPr/>
      </dsp:nvSpPr>
      <dsp:spPr>
        <a:xfrm>
          <a:off x="0" y="2061158"/>
          <a:ext cx="10972800" cy="82381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B8170AB-E359-4E0E-B182-73C9EF766545}">
      <dsp:nvSpPr>
        <dsp:cNvPr id="0" name=""/>
        <dsp:cNvSpPr/>
      </dsp:nvSpPr>
      <dsp:spPr>
        <a:xfrm>
          <a:off x="249203" y="2246516"/>
          <a:ext cx="453097" cy="45309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ABC8DB4-9A6B-4CC1-BD3A-229BC2CA6E13}">
      <dsp:nvSpPr>
        <dsp:cNvPr id="0" name=""/>
        <dsp:cNvSpPr/>
      </dsp:nvSpPr>
      <dsp:spPr>
        <a:xfrm>
          <a:off x="951504" y="2061158"/>
          <a:ext cx="10021295" cy="8238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187" tIns="87187" rIns="87187" bIns="87187" numCol="1" spcCol="1270" anchor="ctr" anchorCtr="0">
          <a:noAutofit/>
        </a:bodyPr>
        <a:lstStyle/>
        <a:p>
          <a:pPr marL="0" lvl="0" indent="0" algn="l" defTabSz="844550">
            <a:lnSpc>
              <a:spcPct val="100000"/>
            </a:lnSpc>
            <a:spcBef>
              <a:spcPct val="0"/>
            </a:spcBef>
            <a:spcAft>
              <a:spcPct val="35000"/>
            </a:spcAft>
            <a:buNone/>
          </a:pPr>
          <a:r>
            <a:rPr lang="en-GB" sz="1900" b="0" i="0" kern="1200"/>
            <a:t>Walliman, N. (2006) </a:t>
          </a:r>
          <a:r>
            <a:rPr lang="en-GB" sz="1900" b="0" i="1" kern="1200"/>
            <a:t>Social research methods</a:t>
          </a:r>
          <a:r>
            <a:rPr lang="en-GB" sz="1900" b="0" i="0" kern="1200"/>
            <a:t>. London: SAGE.</a:t>
          </a:r>
          <a:endParaRPr lang="en-US" sz="1900" kern="1200"/>
        </a:p>
      </dsp:txBody>
      <dsp:txXfrm>
        <a:off x="951504" y="2061158"/>
        <a:ext cx="10021295" cy="823813"/>
      </dsp:txXfrm>
    </dsp:sp>
    <dsp:sp modelId="{E710A59E-7332-4C00-869F-11A444A5A761}">
      <dsp:nvSpPr>
        <dsp:cNvPr id="0" name=""/>
        <dsp:cNvSpPr/>
      </dsp:nvSpPr>
      <dsp:spPr>
        <a:xfrm>
          <a:off x="0" y="3090924"/>
          <a:ext cx="10972800" cy="82381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6A6D7DC-D667-4D5B-86FF-3CFFEF360D9E}">
      <dsp:nvSpPr>
        <dsp:cNvPr id="0" name=""/>
        <dsp:cNvSpPr/>
      </dsp:nvSpPr>
      <dsp:spPr>
        <a:xfrm>
          <a:off x="249203" y="3276282"/>
          <a:ext cx="453097" cy="45309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7EDF366-4512-47D9-AE93-893A44AB1E0A}">
      <dsp:nvSpPr>
        <dsp:cNvPr id="0" name=""/>
        <dsp:cNvSpPr/>
      </dsp:nvSpPr>
      <dsp:spPr>
        <a:xfrm>
          <a:off x="951504" y="3090924"/>
          <a:ext cx="10021295" cy="8238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187" tIns="87187" rIns="87187" bIns="87187" numCol="1" spcCol="1270" anchor="ctr" anchorCtr="0">
          <a:noAutofit/>
        </a:bodyPr>
        <a:lstStyle/>
        <a:p>
          <a:pPr marL="0" lvl="0" indent="0" algn="l" defTabSz="844550">
            <a:lnSpc>
              <a:spcPct val="100000"/>
            </a:lnSpc>
            <a:spcBef>
              <a:spcPct val="0"/>
            </a:spcBef>
            <a:spcAft>
              <a:spcPct val="35000"/>
            </a:spcAft>
            <a:buNone/>
          </a:pPr>
          <a:r>
            <a:rPr lang="en-GB" sz="1900" kern="1200"/>
            <a:t>https://www.sagepub.com/sites/default/files/upm-binaries/18533_Chapter3.pdf</a:t>
          </a:r>
          <a:endParaRPr lang="en-US" sz="1900" kern="1200"/>
        </a:p>
      </dsp:txBody>
      <dsp:txXfrm>
        <a:off x="951504" y="3090924"/>
        <a:ext cx="10021295" cy="823813"/>
      </dsp:txXfrm>
    </dsp:sp>
  </dsp:spTree>
</dsp:drawing>
</file>

<file path=ppt/diagrams/layout1.xml><?xml version="1.0" encoding="utf-8"?>
<dgm:layoutDef xmlns:dgm="http://schemas.openxmlformats.org/drawingml/2006/diagram" xmlns:a="http://schemas.openxmlformats.org/drawingml/2006/main" uniqueId="urn:microsoft.com/office/officeart/2005/8/layout/arrow3">
  <dgm:title val=""/>
  <dgm:desc val=""/>
  <dgm:catLst>
    <dgm:cat type="relationship" pri="5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none"/>
      <dgm:param type="vertAlign" val="none"/>
    </dgm:alg>
    <dgm:shape xmlns:r="http://schemas.openxmlformats.org/officeDocument/2006/relationships" r:blip="">
      <dgm:adjLst/>
    </dgm:shape>
    <dgm:presOf/>
    <dgm:choose name="Name0">
      <dgm:if name="Name1" func="var" arg="dir" op="equ" val="norm">
        <dgm:choose name="Name2">
          <dgm:if name="Name3"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l" for="ch" forName="downArrow" refType="w" fact="0.1"/>
              <dgm:constr type="t" for="ch" forName="downArrow" refType="h" fact="0.05"/>
              <dgm:constr type="lOff" for="ch" forName="downArrow" refType="w" fact="0.02"/>
              <dgm:constr type="w" for="ch" forName="downArrowText" refType="w" fact="0.32"/>
              <dgm:constr type="h" for="ch" forName="downArrowText" refType="h" fact="0.42"/>
              <dgm:constr type="t" for="ch" forName="downArrowText"/>
              <dgm:constr type="r" for="ch" forName="downArrowText" refType="w" fact="0.85"/>
              <dgm:constr type="w" for="ch" forName="upArrow" refType="w" fact="0.3"/>
              <dgm:constr type="h" for="ch" forName="upArrow" refType="h" fact="0.4"/>
              <dgm:constr type="b" for="ch" forName="upArrow" refType="h" fact="0.95"/>
              <dgm:constr type="r" for="ch" forName="upArrow" refType="w" fact="0.9"/>
              <dgm:constr type="rOff" for="ch" forName="upArrow" refType="w" fact="-0.02"/>
              <dgm:constr type="w" for="ch" forName="upArrowText" refType="w" fact="0.32"/>
              <dgm:constr type="h" for="ch" forName="upArrowText" refType="h" fact="0.42"/>
              <dgm:constr type="b" for="ch" forName="upArrowText" refType="h"/>
              <dgm:constr type="l" for="ch" forName="upArrowText" refType="w" fact="0.15"/>
              <dgm:constr type="primFontSz" for="ch" ptType="node" op="equ" val="65"/>
            </dgm:constrLst>
          </dgm:if>
          <dgm:else name="Name4">
            <dgm:constrLst>
              <dgm:constr type="w" for="ch" forName="downArrow" refType="w" fact="0.4"/>
              <dgm:constr type="h" for="ch" forName="downArrow" refType="h" fact="0.8"/>
              <dgm:constr type="l" for="ch" forName="downArrow" refType="w" fact="0.02"/>
              <dgm:constr type="t" for="ch" forName="downArrow" refType="h" fact="0.05"/>
              <dgm:constr type="lOff" for="ch" forName="downArrow" refType="w" fact="0.02"/>
              <dgm:constr type="w" for="ch" forName="downArrowText" refType="w" fact="0.5"/>
              <dgm:constr type="h" for="ch" forName="downArrowText" refType="h"/>
              <dgm:constr type="t" for="ch" forName="downArrowText"/>
              <dgm:constr type="r" for="ch" forName="downArrowText" refType="w"/>
              <dgm:constr type="primFontSz" for="ch" ptType="node" op="equ" val="65"/>
            </dgm:constrLst>
          </dgm:else>
        </dgm:choose>
      </dgm:if>
      <dgm:else name="Name5">
        <dgm:choose name="Name6">
          <dgm:if name="Name7"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r" for="ch" forName="downArrow" refType="w" fact="0.9"/>
              <dgm:constr type="t" for="ch" forName="downArrow" refType="h" fact="0.05"/>
              <dgm:constr type="rOff" for="ch" forName="downArrow" refType="w" fact="-0.02"/>
              <dgm:constr type="w" for="ch" forName="downArrowText" refType="w" fact="0.32"/>
              <dgm:constr type="h" for="ch" forName="downArrowText" refType="h" fact="0.42"/>
              <dgm:constr type="t" for="ch" forName="downArrowText"/>
              <dgm:constr type="l" for="ch" forName="downArrowText" refType="w" fact="0.15"/>
              <dgm:constr type="w" for="ch" forName="upArrow" refType="w" fact="0.3"/>
              <dgm:constr type="h" for="ch" forName="upArrow" refType="h" fact="0.4"/>
              <dgm:constr type="b" for="ch" forName="upArrow" refType="h" fact="0.95"/>
              <dgm:constr type="l" for="ch" forName="upArrow" refType="w" fact="0.1"/>
              <dgm:constr type="lOff" for="ch" forName="upArrow" refType="w" fact="0.02"/>
              <dgm:constr type="w" for="ch" forName="upArrowText" refType="w" fact="0.32"/>
              <dgm:constr type="h" for="ch" forName="upArrowText" refType="h" fact="0.42"/>
              <dgm:constr type="b" for="ch" forName="upArrowText" refType="h"/>
              <dgm:constr type="r" for="ch" forName="upArrowText" refType="w" fact="0.85"/>
              <dgm:constr type="primFontSz" for="ch" ptType="node" op="equ" val="65"/>
            </dgm:constrLst>
          </dgm:if>
          <dgm:else name="Name8">
            <dgm:constrLst>
              <dgm:constr type="w" for="ch" forName="downArrow" refType="w" fact="0.4"/>
              <dgm:constr type="h" for="ch" forName="downArrow" refType="h" fact="0.8"/>
              <dgm:constr type="r" for="ch" forName="downArrow" refType="w" fact="0.98"/>
              <dgm:constr type="t" for="ch" forName="downArrow" refType="h" fact="0.05"/>
              <dgm:constr type="rOff" for="ch" forName="downArrow" refType="w" fact="-0.02"/>
              <dgm:constr type="w" for="ch" forName="downArrowText" refType="w" fact="0.5"/>
              <dgm:constr type="h" for="ch" forName="downArrowText" refType="h"/>
              <dgm:constr type="t" for="ch" forName="downArrowText"/>
              <dgm:constr type="l" for="ch" forName="downArrowText"/>
              <dgm:constr type="primFontSz" for="ch" ptType="node" op="equ" val="65"/>
            </dgm:constrLst>
          </dgm:else>
        </dgm:choose>
      </dgm:else>
    </dgm:choose>
    <dgm:ruleLst/>
    <dgm:choose name="Name9">
      <dgm:if name="Name10" axis="ch" ptType="node" func="cnt" op="gte" val="2">
        <dgm:layoutNode name="divider" styleLbl="fgShp">
          <dgm:alg type="sp"/>
          <dgm:choose name="Name11">
            <dgm:if name="Name12" func="var" arg="dir" op="equ" val="norm">
              <dgm:shape xmlns:r="http://schemas.openxmlformats.org/officeDocument/2006/relationships" rot="-5" type="mathMinus" r:blip="">
                <dgm:adjLst/>
              </dgm:shape>
            </dgm:if>
            <dgm:else name="Name13">
              <dgm:shape xmlns:r="http://schemas.openxmlformats.org/officeDocument/2006/relationships" rot="5" type="mathMinus" r:blip="">
                <dgm:adjLst/>
              </dgm:shape>
            </dgm:else>
          </dgm:choose>
          <dgm:presOf/>
          <dgm:constrLst/>
          <dgm:ruleLst/>
        </dgm:layoutNode>
      </dgm:if>
      <dgm:else name="Name14"/>
    </dgm:choose>
    <dgm:forEach name="Name15" axis="ch" ptType="node"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forEach name="Name16" axis="ch" ptType="node" st="2" cnt="1">
      <dgm:layoutNode name="upArrow" styleLbl="node1">
        <dgm:alg type="sp"/>
        <dgm:shape xmlns:r="http://schemas.openxmlformats.org/officeDocument/2006/relationships" type="upArrow" r:blip="">
          <dgm:adjLst/>
        </dgm:shape>
        <dgm:presOf/>
        <dgm:constrLst/>
        <dgm:ruleLst/>
      </dgm:layoutNode>
      <dgm:layoutNode name="up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5.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A4BDD37-A329-47E8-BF86-D458012D0B0E}" type="datetimeFigureOut">
              <a:rPr lang="en-GB" smtClean="0"/>
              <a:t>06/11/2024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EC847A-7DAE-4150-8492-BD754CE2926B}" type="slidenum">
              <a:rPr lang="en-GB" smtClean="0"/>
              <a:t>‹#›</a:t>
            </a:fld>
            <a:endParaRPr lang="en-GB"/>
          </a:p>
        </p:txBody>
      </p:sp>
    </p:spTree>
    <p:extLst>
      <p:ext uri="{BB962C8B-B14F-4D97-AF65-F5344CB8AC3E}">
        <p14:creationId xmlns:p14="http://schemas.microsoft.com/office/powerpoint/2010/main" val="40723988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F3EC92-96C9-4E7E-A0F5-9B1CA54D168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227817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effectLst/>
                <a:latin typeface="Arial" panose="020B0604020202020204" pitchFamily="34" charset="0"/>
                <a:ea typeface="Arial" panose="020B0604020202020204" pitchFamily="34" charset="0"/>
                <a:cs typeface="Calibri" panose="020F0502020204030204" pitchFamily="34" charset="0"/>
              </a:rPr>
              <a:t>Research is explained as a 's</a:t>
            </a:r>
            <a:r>
              <a:rPr lang="en-GB" sz="1800" i="1" dirty="0">
                <a:effectLst/>
                <a:latin typeface="Arial" panose="020B0604020202020204" pitchFamily="34" charset="0"/>
                <a:ea typeface="Arial" panose="020B0604020202020204" pitchFamily="34" charset="0"/>
                <a:cs typeface="Calibri" panose="020F0502020204030204" pitchFamily="34" charset="0"/>
              </a:rPr>
              <a:t>ystemic investigation to establish facts or principles' </a:t>
            </a:r>
            <a:r>
              <a:rPr lang="en-GB" sz="1800" dirty="0">
                <a:effectLst/>
                <a:latin typeface="Arial" panose="020B0604020202020204" pitchFamily="34" charset="0"/>
                <a:ea typeface="Arial" panose="020B0604020202020204" pitchFamily="34" charset="0"/>
                <a:cs typeface="Calibri" panose="020F0502020204030204" pitchFamily="34" charset="0"/>
              </a:rPr>
              <a:t>(Collins, 2022) or to establish new information. </a:t>
            </a:r>
          </a:p>
          <a:p>
            <a:pPr>
              <a:lnSpc>
                <a:spcPct val="107000"/>
              </a:lnSpc>
              <a:spcAft>
                <a:spcPts val="800"/>
              </a:spcAft>
            </a:pPr>
            <a:endParaRPr lang="en-GB" sz="1800" dirty="0">
              <a:effectLst/>
              <a:latin typeface="Arial" panose="020B0604020202020204" pitchFamily="34" charset="0"/>
              <a:ea typeface="Arial" panose="020B0604020202020204" pitchFamily="34" charset="0"/>
              <a:cs typeface="Calibri" panose="020F0502020204030204" pitchFamily="34" charset="0"/>
            </a:endParaRPr>
          </a:p>
          <a:p>
            <a:pPr>
              <a:lnSpc>
                <a:spcPct val="107000"/>
              </a:lnSpc>
              <a:spcAft>
                <a:spcPts val="800"/>
              </a:spcAft>
            </a:pPr>
            <a:r>
              <a:rPr lang="en-GB" sz="1800" dirty="0">
                <a:effectLst/>
                <a:latin typeface="Arial" panose="020B0604020202020204" pitchFamily="34" charset="0"/>
                <a:ea typeface="Arial" panose="020B0604020202020204" pitchFamily="34" charset="0"/>
                <a:cs typeface="Calibri" panose="020F0502020204030204" pitchFamily="34" charset="0"/>
              </a:rPr>
              <a:t>However, although research results in the collation of information or data, if that information is not collected systematically or methodically or is void of a clearly defined purpose, it will not be viewed as research (Saunders et al, 2015). </a:t>
            </a:r>
          </a:p>
          <a:p>
            <a:pPr>
              <a:lnSpc>
                <a:spcPct val="107000"/>
              </a:lnSpc>
              <a:spcAft>
                <a:spcPts val="800"/>
              </a:spcAft>
            </a:pPr>
            <a:r>
              <a:rPr lang="en-GB" sz="1800" dirty="0">
                <a:effectLst/>
                <a:latin typeface="Arial" panose="020B0604020202020204" pitchFamily="34" charset="0"/>
                <a:ea typeface="Arial" panose="020B0604020202020204" pitchFamily="34" charset="0"/>
                <a:cs typeface="Calibri" panose="020F0502020204030204" pitchFamily="34" charset="0"/>
              </a:rPr>
              <a:t>When evaluating the different definitions, one key element of research is the employment of accepted methods for gathering and analysing data (Saunders et al, 2015) i.e. </a:t>
            </a:r>
            <a:r>
              <a:rPr lang="en-GB" sz="1800" b="1" dirty="0">
                <a:effectLst/>
                <a:latin typeface="Arial" panose="020B0604020202020204" pitchFamily="34" charset="0"/>
                <a:ea typeface="Arial" panose="020B0604020202020204" pitchFamily="34" charset="0"/>
                <a:cs typeface="Calibri" panose="020F0502020204030204" pitchFamily="34" charset="0"/>
              </a:rPr>
              <a:t>its methodology</a:t>
            </a:r>
            <a:r>
              <a:rPr lang="en-GB" sz="1800" dirty="0">
                <a:effectLst/>
                <a:latin typeface="Arial" panose="020B0604020202020204" pitchFamily="34" charset="0"/>
                <a:ea typeface="Arial" panose="020B0604020202020204" pitchFamily="34" charset="0"/>
                <a:cs typeface="Calibri" panose="020F0502020204030204" pitchFamily="34" charset="0"/>
              </a:rPr>
              <a:t>.</a:t>
            </a:r>
            <a:endParaRPr lang="en-GB" sz="1800" dirty="0">
              <a:effectLst/>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r>
              <a:rPr lang="en-GB" sz="1800" dirty="0">
                <a:effectLst/>
                <a:latin typeface="Arial" panose="020B0604020202020204" pitchFamily="34" charset="0"/>
                <a:ea typeface="Arial" panose="020B0604020202020204" pitchFamily="34" charset="0"/>
                <a:cs typeface="Calibri" panose="020F0502020204030204" pitchFamily="34" charset="0"/>
              </a:rPr>
              <a:t>The methodology used by any research is a key decision for the researcher/you and once elected to assist in meeting the aims and objectives of the research , can drive all other decisions in the research process. </a:t>
            </a:r>
          </a:p>
          <a:p>
            <a:pPr>
              <a:lnSpc>
                <a:spcPct val="107000"/>
              </a:lnSpc>
              <a:spcAft>
                <a:spcPts val="800"/>
              </a:spcAft>
            </a:pPr>
            <a:r>
              <a:rPr lang="en-GB" sz="1800" dirty="0">
                <a:effectLst/>
                <a:latin typeface="Arial" panose="020B0604020202020204" pitchFamily="34" charset="0"/>
                <a:ea typeface="Arial" panose="020B0604020202020204" pitchFamily="34" charset="0"/>
                <a:cs typeface="Calibri" panose="020F0502020204030204" pitchFamily="34" charset="0"/>
              </a:rPr>
              <a:t>As Whifflin (2021, p.11) states, </a:t>
            </a:r>
            <a:r>
              <a:rPr lang="en-GB" sz="1800" i="1" dirty="0">
                <a:effectLst/>
                <a:latin typeface="Arial" panose="020B0604020202020204" pitchFamily="34" charset="0"/>
                <a:ea typeface="Arial" panose="020B0604020202020204" pitchFamily="34" charset="0"/>
                <a:cs typeface="Calibri" panose="020F0502020204030204" pitchFamily="34" charset="0"/>
              </a:rPr>
              <a:t>'Methodology is the fundamental assumption that guides decision making' to support researchers throughout the process'.</a:t>
            </a:r>
            <a:endParaRPr lang="en-GB" sz="1800" dirty="0">
              <a:effectLst/>
              <a:latin typeface="Calibri" panose="020F0502020204030204" pitchFamily="34" charset="0"/>
              <a:ea typeface="Calibri" panose="020F0502020204030204" pitchFamily="34" charset="0"/>
              <a:cs typeface="Calibri" panose="020F0502020204030204" pitchFamily="34" charset="0"/>
            </a:endParaRP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3</a:t>
            </a:fld>
            <a:endParaRPr lang="en-GB"/>
          </a:p>
        </p:txBody>
      </p:sp>
    </p:spTree>
    <p:extLst>
      <p:ext uri="{BB962C8B-B14F-4D97-AF65-F5344CB8AC3E}">
        <p14:creationId xmlns:p14="http://schemas.microsoft.com/office/powerpoint/2010/main" val="23433120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effectLst/>
                <a:latin typeface="Arial" panose="020B0604020202020204" pitchFamily="34" charset="0"/>
                <a:ea typeface="Arial" panose="020B0604020202020204" pitchFamily="34" charset="0"/>
                <a:cs typeface="Calibri" panose="020F0502020204030204" pitchFamily="34" charset="0"/>
              </a:rPr>
              <a:t>research philosophy is influenced by a number of things:</a:t>
            </a:r>
            <a:endParaRPr lang="en-GB" sz="18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nSpc>
                <a:spcPct val="107000"/>
              </a:lnSpc>
              <a:spcAft>
                <a:spcPts val="800"/>
              </a:spcAft>
              <a:buFont typeface="Arial" panose="020B0604020202020204" pitchFamily="34" charset="0"/>
              <a:buChar char="●"/>
            </a:pPr>
            <a:r>
              <a:rPr lang="en-GB" sz="1800" dirty="0">
                <a:effectLst/>
                <a:latin typeface="Arial" panose="020B0604020202020204" pitchFamily="34" charset="0"/>
                <a:ea typeface="Arial" panose="020B0604020202020204" pitchFamily="34" charset="0"/>
                <a:cs typeface="Noto Sans Symbols"/>
              </a:rPr>
              <a:t>The way an individual views the world</a:t>
            </a:r>
            <a:endParaRPr lang="en-GB" sz="1800" dirty="0">
              <a:effectLst/>
              <a:latin typeface="Noto Sans Symbols"/>
              <a:ea typeface="Noto Sans Symbols"/>
              <a:cs typeface="Noto Sans Symbols"/>
            </a:endParaRPr>
          </a:p>
          <a:p>
            <a:pPr marL="342900" lvl="0" indent="-342900">
              <a:lnSpc>
                <a:spcPct val="107000"/>
              </a:lnSpc>
              <a:spcAft>
                <a:spcPts val="800"/>
              </a:spcAft>
              <a:buFont typeface="Arial" panose="020B0604020202020204" pitchFamily="34" charset="0"/>
              <a:buChar char="●"/>
            </a:pPr>
            <a:r>
              <a:rPr lang="en-GB" sz="1800" dirty="0">
                <a:effectLst/>
                <a:latin typeface="Arial" panose="020B0604020202020204" pitchFamily="34" charset="0"/>
                <a:ea typeface="Arial" panose="020B0604020202020204" pitchFamily="34" charset="0"/>
                <a:cs typeface="Noto Sans Symbols"/>
              </a:rPr>
              <a:t>Practical considerations</a:t>
            </a:r>
            <a:endParaRPr lang="en-GB" sz="1800" dirty="0">
              <a:effectLst/>
              <a:latin typeface="Noto Sans Symbols"/>
              <a:ea typeface="Noto Sans Symbols"/>
              <a:cs typeface="Noto Sans Symbols"/>
            </a:endParaRPr>
          </a:p>
          <a:p>
            <a:pPr marL="342900" lvl="0" indent="-342900">
              <a:lnSpc>
                <a:spcPct val="107000"/>
              </a:lnSpc>
              <a:spcAft>
                <a:spcPts val="800"/>
              </a:spcAft>
              <a:buFont typeface="Arial" panose="020B0604020202020204" pitchFamily="34" charset="0"/>
              <a:buChar char="●"/>
            </a:pPr>
            <a:r>
              <a:rPr lang="en-GB" sz="1800" dirty="0">
                <a:effectLst/>
                <a:latin typeface="Arial" panose="020B0604020202020204" pitchFamily="34" charset="0"/>
                <a:ea typeface="Arial" panose="020B0604020202020204" pitchFamily="34" charset="0"/>
                <a:cs typeface="Noto Sans Symbols"/>
              </a:rPr>
              <a:t>A person's view of the relationship between knowledge and the process by which it is developed.</a:t>
            </a:r>
            <a:endParaRPr lang="en-GB" sz="1800" dirty="0">
              <a:effectLst/>
              <a:latin typeface="Noto Sans Symbols"/>
              <a:ea typeface="Noto Sans Symbols"/>
              <a:cs typeface="Noto Sans Symbols"/>
            </a:endParaRPr>
          </a:p>
          <a:p>
            <a:pPr>
              <a:lnSpc>
                <a:spcPct val="107000"/>
              </a:lnSpc>
              <a:spcAft>
                <a:spcPts val="800"/>
              </a:spcAft>
            </a:pPr>
            <a:r>
              <a:rPr lang="en-GB" sz="1800" dirty="0">
                <a:effectLst/>
                <a:latin typeface="Arial"/>
                <a:ea typeface="Arial" panose="020B0604020202020204" pitchFamily="34" charset="0"/>
                <a:cs typeface="Arial"/>
              </a:rPr>
              <a:t>Academics such as </a:t>
            </a:r>
            <a:r>
              <a:rPr lang="en-GB" sz="1800" dirty="0">
                <a:latin typeface="Arial"/>
                <a:ea typeface="Arial" panose="020B0604020202020204" pitchFamily="34" charset="0"/>
                <a:cs typeface="Arial"/>
              </a:rPr>
              <a:t>Saunders</a:t>
            </a:r>
            <a:r>
              <a:rPr lang="en-GB" sz="1800" dirty="0">
                <a:effectLst/>
                <a:latin typeface="Arial"/>
                <a:ea typeface="Arial" panose="020B0604020202020204" pitchFamily="34" charset="0"/>
                <a:cs typeface="Arial"/>
              </a:rPr>
              <a:t> et al state that there are two key philosophical approaches to research which influence the way a researcher thinks and/or addresses the research process. These are known as 'Ontology' and 'Epistemology’.</a:t>
            </a:r>
            <a:endParaRPr lang="en-GB" sz="1800" dirty="0">
              <a:effectLst/>
              <a:latin typeface="Arial"/>
              <a:ea typeface="Calibri" panose="020F0502020204030204" pitchFamily="34" charset="0"/>
              <a:cs typeface="Arial"/>
            </a:endParaRPr>
          </a:p>
          <a:p>
            <a:endParaRPr lang="en-GB" dirty="0"/>
          </a:p>
          <a:p>
            <a:r>
              <a:rPr lang="en-GB" dirty="0"/>
              <a:t>We will cover this in part 2 of the Methodology lesson in a couple of weeks.</a:t>
            </a:r>
            <a:endParaRPr lang="en-GB" dirty="0">
              <a:ea typeface="Calibri"/>
              <a:cs typeface="Calibri"/>
            </a:endParaRPr>
          </a:p>
          <a:p>
            <a:endParaRPr lang="en-GB" dirty="0"/>
          </a:p>
          <a:p>
            <a:endParaRPr lang="en-GB" dirty="0"/>
          </a:p>
          <a:p>
            <a:r>
              <a:rPr lang="en-GB" dirty="0"/>
              <a:t>ONTOLOGY being concerned with what is reality or truth, how the world operates and how views are developed and held by others.</a:t>
            </a:r>
          </a:p>
          <a:p>
            <a:r>
              <a:rPr lang="en-GB" dirty="0"/>
              <a:t>And EPISTEMOLOGY  - relating to the nature of knowledge and how that knowledge can be gained.</a:t>
            </a:r>
          </a:p>
          <a:p>
            <a:endParaRPr lang="en-GB" dirty="0"/>
          </a:p>
          <a:p>
            <a:endParaRPr lang="en-GB" dirty="0"/>
          </a:p>
          <a:p>
            <a:endParaRPr lang="en-GB" dirty="0"/>
          </a:p>
          <a:p>
            <a:r>
              <a:rPr lang="en-GB" dirty="0"/>
              <a:t>Have a look back over your notes/ppt</a:t>
            </a:r>
          </a:p>
        </p:txBody>
      </p:sp>
      <p:sp>
        <p:nvSpPr>
          <p:cNvPr id="4" name="Slide Number Placeholder 3"/>
          <p:cNvSpPr>
            <a:spLocks noGrp="1"/>
          </p:cNvSpPr>
          <p:nvPr>
            <p:ph type="sldNum" sz="quarter" idx="5"/>
          </p:nvPr>
        </p:nvSpPr>
        <p:spPr/>
        <p:txBody>
          <a:bodyPr/>
          <a:lstStyle/>
          <a:p>
            <a:fld id="{D2EC847A-7DAE-4150-8492-BD754CE2926B}" type="slidenum">
              <a:rPr lang="en-GB" smtClean="0"/>
              <a:t>4</a:t>
            </a:fld>
            <a:endParaRPr lang="en-GB"/>
          </a:p>
        </p:txBody>
      </p:sp>
    </p:spTree>
    <p:extLst>
      <p:ext uri="{BB962C8B-B14F-4D97-AF65-F5344CB8AC3E}">
        <p14:creationId xmlns:p14="http://schemas.microsoft.com/office/powerpoint/2010/main" val="39659377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dirty="0"/>
              <a:t>So lets begin by trying to define ‘methodology’ and ‘research methods’</a:t>
            </a:r>
          </a:p>
          <a:p>
            <a:pPr marL="0" indent="0">
              <a:buNone/>
            </a:pPr>
            <a:endParaRPr lang="en-GB" dirty="0">
              <a:cs typeface="Calibri"/>
            </a:endParaRPr>
          </a:p>
          <a:p>
            <a:r>
              <a:rPr lang="en-GB" dirty="0">
                <a:cs typeface="Calibri"/>
              </a:rPr>
              <a:t>What do you think they mean?</a:t>
            </a:r>
          </a:p>
          <a:p>
            <a:endParaRPr lang="en-GB" dirty="0"/>
          </a:p>
          <a:p>
            <a:pPr marL="0" indent="0">
              <a:buNone/>
            </a:pPr>
            <a:r>
              <a:rPr lang="en-GB" dirty="0"/>
              <a:t>Methodology is: </a:t>
            </a:r>
          </a:p>
          <a:p>
            <a:pPr marL="171450" indent="-171450">
              <a:buFont typeface="Arial" panose="020B0604020202020204" pitchFamily="34" charset="0"/>
              <a:buChar char="•"/>
            </a:pPr>
            <a:r>
              <a:rPr lang="en-GB" i="1" dirty="0">
                <a:solidFill>
                  <a:srgbClr val="002060"/>
                </a:solidFill>
              </a:rPr>
              <a:t>a set of systems, methods, procedures or rules that is used to conduct a structured research process for a dissertation</a:t>
            </a:r>
            <a:r>
              <a:rPr lang="en-GB" dirty="0"/>
              <a:t>’ or ( Dissertation-help.co.uk. 2022)</a:t>
            </a:r>
          </a:p>
          <a:p>
            <a:pPr marL="171450" indent="-171450">
              <a:buFont typeface="Arial" panose="020B0604020202020204" pitchFamily="34" charset="0"/>
              <a:buChar char="•"/>
            </a:pPr>
            <a:r>
              <a:rPr lang="en-GB" dirty="0"/>
              <a:t>‘a system of ways of doing, teaching or studying something’ ( Cambridge English Dictionary online, 2022)</a:t>
            </a:r>
          </a:p>
          <a:p>
            <a:pPr marL="171450" indent="-171450">
              <a:buFont typeface="Arial" panose="020B0604020202020204" pitchFamily="34" charset="0"/>
              <a:buChar char="•"/>
            </a:pPr>
            <a:r>
              <a:rPr lang="en-GB" dirty="0"/>
              <a:t>It explains what the exact activities and processes of your research is , through what methods you will be measuring the data and how you will interpret your results and outcome. ( dissertation.help.co.uk, 2022)</a:t>
            </a:r>
          </a:p>
          <a:p>
            <a:endParaRPr lang="en-GB" dirty="0"/>
          </a:p>
          <a:p>
            <a:pPr marL="0" indent="0">
              <a:buNone/>
            </a:pPr>
            <a:r>
              <a:rPr lang="en-GB" dirty="0"/>
              <a:t>Research methods are:</a:t>
            </a:r>
          </a:p>
          <a:p>
            <a:r>
              <a:rPr lang="en-GB" i="1" dirty="0">
                <a:solidFill>
                  <a:srgbClr val="0070C0"/>
                </a:solidFill>
              </a:rPr>
              <a:t>‘ specific procedures for collecting and analysing data.</a:t>
            </a:r>
          </a:p>
          <a:p>
            <a:r>
              <a:rPr lang="en-GB" i="1" dirty="0">
                <a:solidFill>
                  <a:srgbClr val="0070C0"/>
                </a:solidFill>
              </a:rPr>
              <a:t>Integral part of research design   ( </a:t>
            </a:r>
            <a:r>
              <a:rPr lang="en-GB" i="1" dirty="0" err="1">
                <a:solidFill>
                  <a:srgbClr val="0070C0"/>
                </a:solidFill>
              </a:rPr>
              <a:t>Scribbr</a:t>
            </a:r>
            <a:r>
              <a:rPr lang="en-GB" i="1" dirty="0">
                <a:solidFill>
                  <a:srgbClr val="0070C0"/>
                </a:solidFill>
              </a:rPr>
              <a:t>, 2022)</a:t>
            </a:r>
            <a:endParaRPr lang="en-GB" dirty="0"/>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5</a:t>
            </a:fld>
            <a:endParaRPr lang="en-GB"/>
          </a:p>
        </p:txBody>
      </p:sp>
    </p:spTree>
    <p:extLst>
      <p:ext uri="{BB962C8B-B14F-4D97-AF65-F5344CB8AC3E}">
        <p14:creationId xmlns:p14="http://schemas.microsoft.com/office/powerpoint/2010/main" val="17886568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In summary</a:t>
            </a:r>
          </a:p>
          <a:p>
            <a:endParaRPr lang="en-US" dirty="0">
              <a:cs typeface="Calibri"/>
            </a:endParaRPr>
          </a:p>
          <a:p>
            <a:r>
              <a:rPr lang="en-US" dirty="0">
                <a:cs typeface="Calibri"/>
              </a:rPr>
              <a:t>METHODOLOGY is the overarching strategy and rationale for your research project or dissertation – in other words a study of the methods, theories and principles of your research</a:t>
            </a:r>
          </a:p>
          <a:p>
            <a:endParaRPr lang="en-US" dirty="0">
              <a:cs typeface="Calibri"/>
            </a:endParaRPr>
          </a:p>
          <a:p>
            <a:r>
              <a:rPr lang="en-US" dirty="0">
                <a:cs typeface="Calibri"/>
              </a:rPr>
              <a:t>METHOD/s - is/are the specific tools and/or procedures that you will use to collect your data and </a:t>
            </a:r>
            <a:r>
              <a:rPr lang="en-US" dirty="0" err="1">
                <a:cs typeface="Calibri"/>
              </a:rPr>
              <a:t>analyse</a:t>
            </a:r>
            <a:r>
              <a:rPr lang="en-US" dirty="0">
                <a:cs typeface="Calibri"/>
              </a:rPr>
              <a:t> it e.g. survey's, focus groups, interviews </a:t>
            </a:r>
            <a:r>
              <a:rPr lang="en-US" dirty="0" err="1">
                <a:cs typeface="Calibri"/>
              </a:rPr>
              <a:t>etc</a:t>
            </a:r>
          </a:p>
        </p:txBody>
      </p:sp>
      <p:sp>
        <p:nvSpPr>
          <p:cNvPr id="4" name="Slide Number Placeholder 3"/>
          <p:cNvSpPr>
            <a:spLocks noGrp="1"/>
          </p:cNvSpPr>
          <p:nvPr>
            <p:ph type="sldNum" sz="quarter" idx="5"/>
          </p:nvPr>
        </p:nvSpPr>
        <p:spPr/>
        <p:txBody>
          <a:bodyPr/>
          <a:lstStyle/>
          <a:p>
            <a:fld id="{D2EC847A-7DAE-4150-8492-BD754CE2926B}" type="slidenum">
              <a:rPr lang="en-GB" smtClean="0"/>
              <a:t>6</a:t>
            </a:fld>
            <a:endParaRPr lang="en-GB"/>
          </a:p>
        </p:txBody>
      </p:sp>
    </p:spTree>
    <p:extLst>
      <p:ext uri="{BB962C8B-B14F-4D97-AF65-F5344CB8AC3E}">
        <p14:creationId xmlns:p14="http://schemas.microsoft.com/office/powerpoint/2010/main" val="27736187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Whiffin states that ….</a:t>
            </a:r>
          </a:p>
        </p:txBody>
      </p:sp>
      <p:sp>
        <p:nvSpPr>
          <p:cNvPr id="4" name="Slide Number Placeholder 3"/>
          <p:cNvSpPr>
            <a:spLocks noGrp="1"/>
          </p:cNvSpPr>
          <p:nvPr>
            <p:ph type="sldNum" sz="quarter" idx="5"/>
          </p:nvPr>
        </p:nvSpPr>
        <p:spPr/>
        <p:txBody>
          <a:bodyPr/>
          <a:lstStyle/>
          <a:p>
            <a:fld id="{D2EC847A-7DAE-4150-8492-BD754CE2926B}" type="slidenum">
              <a:rPr lang="en-GB" smtClean="0"/>
              <a:t>7</a:t>
            </a:fld>
            <a:endParaRPr lang="en-GB"/>
          </a:p>
        </p:txBody>
      </p:sp>
    </p:spTree>
    <p:extLst>
      <p:ext uri="{BB962C8B-B14F-4D97-AF65-F5344CB8AC3E}">
        <p14:creationId xmlns:p14="http://schemas.microsoft.com/office/powerpoint/2010/main" val="33283324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a:t>Research methods are specific procedures for collecting and analysing data. Developing your research methods is an integral part of your research design. When considering your methods around how you will plan your research </a:t>
            </a:r>
            <a:r>
              <a:rPr lang="en-GB" b="1" dirty="0"/>
              <a:t>, two key steps to consider:</a:t>
            </a:r>
          </a:p>
          <a:p>
            <a:r>
              <a:rPr lang="en-GB" b="1" dirty="0"/>
              <a:t>Step 1 – Deciding on how you will collect data</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Step 2 -  – how will you analyse the data</a:t>
            </a:r>
          </a:p>
          <a:p>
            <a:endParaRPr lang="en-GB" b="1" dirty="0"/>
          </a:p>
          <a:p>
            <a:r>
              <a:rPr lang="en-GB" b="1" dirty="0"/>
              <a:t>So firstly - Step 1 </a:t>
            </a:r>
            <a:r>
              <a:rPr lang="en-GB" dirty="0"/>
              <a:t>- </a:t>
            </a:r>
            <a:r>
              <a:rPr lang="en-GB" b="1" u="sng" dirty="0"/>
              <a:t>Deciding on how you will collect data</a:t>
            </a:r>
          </a:p>
          <a:p>
            <a:pPr marL="171450" indent="-171450">
              <a:buFont typeface="Arial" panose="020B0604020202020204" pitchFamily="34" charset="0"/>
              <a:buChar char="•"/>
            </a:pPr>
            <a:r>
              <a:rPr lang="en-GB" dirty="0"/>
              <a:t>Methods will depend on the data required to answer your research question:</a:t>
            </a:r>
          </a:p>
          <a:p>
            <a:pPr marL="171450" indent="-171450">
              <a:buFont typeface="Arial" panose="020B0604020202020204" pitchFamily="34" charset="0"/>
              <a:buChar char="•"/>
            </a:pPr>
            <a:r>
              <a:rPr lang="en-GB" dirty="0"/>
              <a:t>Qualitative v quantitative data – will your data take the form of words or numbers?</a:t>
            </a:r>
          </a:p>
          <a:p>
            <a:pPr marL="171450" indent="-171450">
              <a:buFont typeface="Arial" panose="020B0604020202020204" pitchFamily="34" charset="0"/>
              <a:buChar char="•"/>
            </a:pPr>
            <a:r>
              <a:rPr lang="en-GB" dirty="0"/>
              <a:t>Primary v secondary data – will you collect original data yourself or data that has already been collected by someone else?</a:t>
            </a:r>
          </a:p>
          <a:p>
            <a:pPr marL="171450" indent="-171450">
              <a:buFont typeface="Arial" panose="020B0604020202020204" pitchFamily="34" charset="0"/>
              <a:buChar char="•"/>
            </a:pPr>
            <a:r>
              <a:rPr lang="en-GB" dirty="0"/>
              <a:t>Descriptive v experimental – will you take measurements of something as it is or will you undertake an experiment</a:t>
            </a:r>
          </a:p>
          <a:p>
            <a:r>
              <a:rPr lang="en-GB" dirty="0"/>
              <a:t>(</a:t>
            </a:r>
            <a:r>
              <a:rPr lang="en-GB" dirty="0" err="1"/>
              <a:t>scribbr</a:t>
            </a:r>
            <a:r>
              <a:rPr lang="en-GB" dirty="0"/>
              <a:t>, 2022)</a:t>
            </a:r>
          </a:p>
        </p:txBody>
      </p:sp>
      <p:sp>
        <p:nvSpPr>
          <p:cNvPr id="4" name="Slide Number Placeholder 3"/>
          <p:cNvSpPr>
            <a:spLocks noGrp="1"/>
          </p:cNvSpPr>
          <p:nvPr>
            <p:ph type="sldNum" sz="quarter" idx="5"/>
          </p:nvPr>
        </p:nvSpPr>
        <p:spPr/>
        <p:txBody>
          <a:bodyPr/>
          <a:lstStyle/>
          <a:p>
            <a:fld id="{D2EC847A-7DAE-4150-8492-BD754CE2926B}" type="slidenum">
              <a:rPr lang="en-GB" smtClean="0"/>
              <a:t>8</a:t>
            </a:fld>
            <a:endParaRPr lang="en-GB"/>
          </a:p>
        </p:txBody>
      </p:sp>
    </p:spTree>
    <p:extLst>
      <p:ext uri="{BB962C8B-B14F-4D97-AF65-F5344CB8AC3E}">
        <p14:creationId xmlns:p14="http://schemas.microsoft.com/office/powerpoint/2010/main" val="26636549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b="1" dirty="0"/>
              <a:t>Secondly - Step 2 – how will you analyse the data</a:t>
            </a:r>
          </a:p>
          <a:p>
            <a:r>
              <a:rPr lang="en-GB" b="1" dirty="0">
                <a:cs typeface="Calibri"/>
              </a:rPr>
              <a:t>So having undertaken your interviews/questionnaires/literature reviews etc – you will have gathered a lot of information and data</a:t>
            </a:r>
          </a:p>
          <a:p>
            <a:r>
              <a:rPr lang="en-GB" b="1" dirty="0">
                <a:cs typeface="Calibri"/>
              </a:rPr>
              <a:t>What are you now going to do with it</a:t>
            </a:r>
            <a:endParaRPr lang="en-GB" b="1" dirty="0"/>
          </a:p>
          <a:p>
            <a:r>
              <a:rPr lang="en-GB" b="1" dirty="0">
                <a:cs typeface="Calibri"/>
              </a:rPr>
              <a:t>If the data is -</a:t>
            </a:r>
            <a:endParaRPr lang="en-GB" b="1" dirty="0"/>
          </a:p>
          <a:p>
            <a:pPr marL="171450" indent="-171450">
              <a:buFont typeface="Arial" panose="020B0604020202020204" pitchFamily="34" charset="0"/>
              <a:buChar char="•"/>
            </a:pPr>
            <a:r>
              <a:rPr lang="en-GB" dirty="0"/>
              <a:t>Quantitative data – you can use statistical analysis methods to test relationships between variable</a:t>
            </a:r>
          </a:p>
          <a:p>
            <a:pPr marL="171450" indent="-171450">
              <a:buFont typeface="Arial" panose="020B0604020202020204" pitchFamily="34" charset="0"/>
              <a:buChar char="•"/>
            </a:pPr>
            <a:r>
              <a:rPr lang="en-GB" dirty="0"/>
              <a:t>Qualitative data – you can use methods such as thematic analysis to interpret patterns and meanings in the data</a:t>
            </a:r>
          </a:p>
          <a:p>
            <a:pPr marL="171450" indent="-171450">
              <a:buFont typeface="Arial" panose="020B0604020202020204" pitchFamily="34" charset="0"/>
              <a:buChar char="•"/>
            </a:pPr>
            <a:r>
              <a:rPr lang="en-GB" dirty="0"/>
              <a:t>(</a:t>
            </a:r>
            <a:r>
              <a:rPr lang="en-GB" dirty="0" err="1"/>
              <a:t>scribbr</a:t>
            </a:r>
            <a:r>
              <a:rPr lang="en-GB" dirty="0"/>
              <a:t>, 2022)</a:t>
            </a:r>
          </a:p>
          <a:p>
            <a:pPr marL="171450" indent="-171450">
              <a:buFont typeface="Arial" panose="020B0604020202020204" pitchFamily="34" charset="0"/>
              <a:buChar char="•"/>
            </a:pPr>
            <a:endParaRPr lang="en-GB" dirty="0">
              <a:cs typeface="Calibri" panose="020F0502020204030204"/>
            </a:endParaRPr>
          </a:p>
          <a:p>
            <a:pPr marL="171450" indent="-171450">
              <a:buFont typeface="Arial" panose="020B0604020202020204" pitchFamily="34" charset="0"/>
              <a:buChar char="•"/>
            </a:pPr>
            <a:r>
              <a:rPr lang="en-GB" dirty="0">
                <a:cs typeface="Calibri" panose="020F0502020204030204"/>
              </a:rPr>
              <a:t>We will cover analysis in future lessons – but for now start thinking about it from even the basics of how you will organise it etc</a:t>
            </a:r>
          </a:p>
        </p:txBody>
      </p:sp>
      <p:sp>
        <p:nvSpPr>
          <p:cNvPr id="4" name="Slide Number Placeholder 3"/>
          <p:cNvSpPr>
            <a:spLocks noGrp="1"/>
          </p:cNvSpPr>
          <p:nvPr>
            <p:ph type="sldNum" sz="quarter" idx="5"/>
          </p:nvPr>
        </p:nvSpPr>
        <p:spPr/>
        <p:txBody>
          <a:bodyPr/>
          <a:lstStyle/>
          <a:p>
            <a:fld id="{D2EC847A-7DAE-4150-8492-BD754CE2926B}" type="slidenum">
              <a:rPr lang="en-GB" smtClean="0"/>
              <a:t>9</a:t>
            </a:fld>
            <a:endParaRPr lang="en-GB"/>
          </a:p>
        </p:txBody>
      </p:sp>
    </p:spTree>
    <p:extLst>
      <p:ext uri="{BB962C8B-B14F-4D97-AF65-F5344CB8AC3E}">
        <p14:creationId xmlns:p14="http://schemas.microsoft.com/office/powerpoint/2010/main" val="15689276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There are 3 types of research methodology</a:t>
            </a:r>
          </a:p>
          <a:p>
            <a:endParaRPr lang="en-US" dirty="0">
              <a:cs typeface="Calibri"/>
            </a:endParaRPr>
          </a:p>
        </p:txBody>
      </p:sp>
      <p:sp>
        <p:nvSpPr>
          <p:cNvPr id="4" name="Slide Number Placeholder 3"/>
          <p:cNvSpPr>
            <a:spLocks noGrp="1"/>
          </p:cNvSpPr>
          <p:nvPr>
            <p:ph type="sldNum" sz="quarter" idx="5"/>
          </p:nvPr>
        </p:nvSpPr>
        <p:spPr/>
        <p:txBody>
          <a:bodyPr/>
          <a:lstStyle/>
          <a:p>
            <a:fld id="{D2EC847A-7DAE-4150-8492-BD754CE2926B}" type="slidenum">
              <a:rPr lang="en-GB" smtClean="0"/>
              <a:t>10</a:t>
            </a:fld>
            <a:endParaRPr lang="en-GB"/>
          </a:p>
        </p:txBody>
      </p:sp>
    </p:spTree>
    <p:extLst>
      <p:ext uri="{BB962C8B-B14F-4D97-AF65-F5344CB8AC3E}">
        <p14:creationId xmlns:p14="http://schemas.microsoft.com/office/powerpoint/2010/main" val="16888019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Your choice of qualitative or quantitative data collection depends on the type of knowledge you want to develop</a:t>
            </a:r>
          </a:p>
          <a:p>
            <a:endParaRPr lang="en-GB" dirty="0"/>
          </a:p>
          <a:p>
            <a:r>
              <a:rPr lang="en-GB" dirty="0"/>
              <a:t>What do we mean by ‘QUALITATIVE’ and ‘QUANTITATIVE’</a:t>
            </a:r>
          </a:p>
          <a:p>
            <a:r>
              <a:rPr lang="en-GB" dirty="0"/>
              <a:t>In its simplest form:</a:t>
            </a:r>
          </a:p>
          <a:p>
            <a:pPr marL="228600" indent="-228600">
              <a:buAutoNum type="arabicPeriod"/>
            </a:pPr>
            <a:r>
              <a:rPr lang="en-GB" dirty="0"/>
              <a:t>Questions about ideas, experiences and meanings or to study something that can’t be described numerically, collect – QUALITATIVE data</a:t>
            </a:r>
          </a:p>
          <a:p>
            <a:pPr marL="228600" indent="-228600">
              <a:buAutoNum type="arabicPeriod"/>
            </a:pPr>
            <a:r>
              <a:rPr lang="en-GB" dirty="0"/>
              <a:t>If you want to develop a more systematic/automatic understanding of a subject, or your research involves hypothesis testing, collect – QUANTITATIVE data</a:t>
            </a:r>
          </a:p>
          <a:p>
            <a:pPr marL="0" indent="0">
              <a:buNone/>
            </a:pPr>
            <a:endParaRPr lang="en-GB" dirty="0"/>
          </a:p>
          <a:p>
            <a:pPr marL="0" indent="0">
              <a:buNone/>
            </a:pPr>
            <a:r>
              <a:rPr lang="en-GB" dirty="0"/>
              <a:t>So what are the pros and cons of each data method – take 5 mins to discuss with your colleague</a:t>
            </a:r>
          </a:p>
        </p:txBody>
      </p:sp>
      <p:sp>
        <p:nvSpPr>
          <p:cNvPr id="4" name="Slide Number Placeholder 3"/>
          <p:cNvSpPr>
            <a:spLocks noGrp="1"/>
          </p:cNvSpPr>
          <p:nvPr>
            <p:ph type="sldNum" sz="quarter" idx="5"/>
          </p:nvPr>
        </p:nvSpPr>
        <p:spPr/>
        <p:txBody>
          <a:bodyPr/>
          <a:lstStyle/>
          <a:p>
            <a:fld id="{D2EC847A-7DAE-4150-8492-BD754CE2926B}" type="slidenum">
              <a:rPr lang="en-GB" smtClean="0"/>
              <a:t>11</a:t>
            </a:fld>
            <a:endParaRPr lang="en-GB"/>
          </a:p>
        </p:txBody>
      </p:sp>
    </p:spTree>
    <p:extLst>
      <p:ext uri="{BB962C8B-B14F-4D97-AF65-F5344CB8AC3E}">
        <p14:creationId xmlns:p14="http://schemas.microsoft.com/office/powerpoint/2010/main" val="20353272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effectLst/>
                <a:latin typeface="Arial" panose="020B0604020202020204" pitchFamily="34" charset="0"/>
                <a:ea typeface="Arial" panose="020B0604020202020204" pitchFamily="34" charset="0"/>
                <a:cs typeface="Calibri" panose="020F0502020204030204" pitchFamily="34" charset="0"/>
              </a:rPr>
              <a:t>This methodology is interested in questions such as ‘How many?’, ‘How often?’, ‘How much?’ ( Whiffin, 2021,p.18). It is seen as a systematic investigation of the phenomena around the research that collects quantifiable data that then uses mathematical or statistical techniques to analyse the data, draw conclusions (</a:t>
            </a:r>
            <a:r>
              <a:rPr lang="en-GB" sz="1800" dirty="0" err="1">
                <a:effectLst/>
                <a:latin typeface="Arial" panose="020B0604020202020204" pitchFamily="34" charset="0"/>
                <a:ea typeface="Arial" panose="020B0604020202020204" pitchFamily="34" charset="0"/>
                <a:cs typeface="Calibri" panose="020F0502020204030204" pitchFamily="34" charset="0"/>
              </a:rPr>
              <a:t>Questionpro</a:t>
            </a:r>
            <a:r>
              <a:rPr lang="en-GB" sz="1800" dirty="0">
                <a:effectLst/>
                <a:latin typeface="Arial" panose="020B0604020202020204" pitchFamily="34" charset="0"/>
                <a:ea typeface="Arial" panose="020B0604020202020204" pitchFamily="34" charset="0"/>
                <a:cs typeface="Calibri" panose="020F0502020204030204" pitchFamily="34" charset="0"/>
              </a:rPr>
              <a:t>, 2021), identify patterns or test causal relationships and generalise results to wider populations (Bhandari, 2022)</a:t>
            </a:r>
            <a:endParaRPr lang="en-GB" sz="1800" dirty="0">
              <a:effectLst/>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r>
              <a:rPr lang="en-GB" sz="1800" dirty="0">
                <a:effectLst/>
                <a:latin typeface="Arial" panose="020B0604020202020204" pitchFamily="34" charset="0"/>
                <a:ea typeface="Arial" panose="020B0604020202020204" pitchFamily="34" charset="0"/>
                <a:cs typeface="Calibri" panose="020F0502020204030204" pitchFamily="34" charset="0"/>
              </a:rPr>
              <a:t>Quantitative methodology is primarily used for ‘descriptive’ ( where a researcher seeks and overall summary of identified variables), </a:t>
            </a:r>
          </a:p>
          <a:p>
            <a:pPr>
              <a:lnSpc>
                <a:spcPct val="107000"/>
              </a:lnSpc>
              <a:spcAft>
                <a:spcPts val="800"/>
              </a:spcAft>
            </a:pPr>
            <a:r>
              <a:rPr lang="en-GB" sz="1800" dirty="0">
                <a:effectLst/>
                <a:latin typeface="Arial" panose="020B0604020202020204" pitchFamily="34" charset="0"/>
                <a:ea typeface="Arial" panose="020B0604020202020204" pitchFamily="34" charset="0"/>
                <a:cs typeface="Calibri" panose="020F0502020204030204" pitchFamily="34" charset="0"/>
              </a:rPr>
              <a:t>‘correlational’ (investigate relationships between variables) and </a:t>
            </a:r>
          </a:p>
          <a:p>
            <a:pPr>
              <a:lnSpc>
                <a:spcPct val="107000"/>
              </a:lnSpc>
              <a:spcAft>
                <a:spcPts val="800"/>
              </a:spcAft>
            </a:pPr>
            <a:r>
              <a:rPr lang="en-GB" sz="1800" dirty="0">
                <a:effectLst/>
                <a:latin typeface="Arial" panose="020B0604020202020204" pitchFamily="34" charset="0"/>
                <a:ea typeface="Arial" panose="020B0604020202020204" pitchFamily="34" charset="0"/>
                <a:cs typeface="Calibri" panose="020F0502020204030204" pitchFamily="34" charset="0"/>
              </a:rPr>
              <a:t>‘experimental’ (examine whether there is a cause and effect relationship between variables) research (Bhandari, 2022)</a:t>
            </a:r>
            <a:endParaRPr lang="en-GB" sz="1800" dirty="0">
              <a:effectLst/>
              <a:latin typeface="Calibri" panose="020F0502020204030204" pitchFamily="34" charset="0"/>
              <a:ea typeface="Calibri" panose="020F0502020204030204" pitchFamily="34" charset="0"/>
              <a:cs typeface="Calibri" panose="020F0502020204030204" pitchFamily="34" charset="0"/>
            </a:endParaRP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12</a:t>
            </a:fld>
            <a:endParaRPr lang="en-GB"/>
          </a:p>
        </p:txBody>
      </p:sp>
    </p:spTree>
    <p:extLst>
      <p:ext uri="{BB962C8B-B14F-4D97-AF65-F5344CB8AC3E}">
        <p14:creationId xmlns:p14="http://schemas.microsoft.com/office/powerpoint/2010/main" val="13576128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do you think are the advantages of using a quantitative methodology?</a:t>
            </a:r>
          </a:p>
          <a:p>
            <a:pPr marL="342900" lvl="0" indent="-342900">
              <a:lnSpc>
                <a:spcPct val="107000"/>
              </a:lnSpc>
              <a:spcAft>
                <a:spcPts val="800"/>
              </a:spcAft>
              <a:buFont typeface="+mj-lt"/>
              <a:buAutoNum type="alphaLcPeriod"/>
            </a:pPr>
            <a:r>
              <a:rPr lang="en-GB" sz="1800" u="none" strike="noStrike" dirty="0">
                <a:effectLst/>
                <a:latin typeface="Arial" panose="020B0604020202020204" pitchFamily="34" charset="0"/>
                <a:ea typeface="Arial" panose="020B0604020202020204" pitchFamily="34" charset="0"/>
                <a:cs typeface="Calibri" panose="020F0502020204030204" pitchFamily="34" charset="0"/>
              </a:rPr>
              <a:t>It usability to standardise data collection and generalise results.</a:t>
            </a:r>
            <a:endParaRPr lang="en-GB" sz="1800" u="none" strike="noStrike"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nSpc>
                <a:spcPct val="107000"/>
              </a:lnSpc>
              <a:spcAft>
                <a:spcPts val="800"/>
              </a:spcAft>
              <a:buFont typeface="+mj-lt"/>
              <a:buAutoNum type="alphaLcPeriod"/>
            </a:pPr>
            <a:r>
              <a:rPr lang="en-GB" sz="1800" u="none" strike="noStrike" dirty="0">
                <a:effectLst/>
                <a:latin typeface="Arial" panose="020B0604020202020204" pitchFamily="34" charset="0"/>
                <a:ea typeface="Arial" panose="020B0604020202020204" pitchFamily="34" charset="0"/>
                <a:cs typeface="Calibri" panose="020F0502020204030204" pitchFamily="34" charset="0"/>
              </a:rPr>
              <a:t>Being easily reproduced by other researchers</a:t>
            </a:r>
            <a:endParaRPr lang="en-GB" sz="1800" u="none" strike="noStrike"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nSpc>
                <a:spcPct val="107000"/>
              </a:lnSpc>
              <a:spcAft>
                <a:spcPts val="800"/>
              </a:spcAft>
              <a:buFont typeface="+mj-lt"/>
              <a:buAutoNum type="alphaLcPeriod"/>
            </a:pPr>
            <a:r>
              <a:rPr lang="en-GB" sz="1800" u="none" strike="noStrike" dirty="0">
                <a:effectLst/>
                <a:latin typeface="Arial" panose="020B0604020202020204" pitchFamily="34" charset="0"/>
                <a:ea typeface="Arial" panose="020B0604020202020204" pitchFamily="34" charset="0"/>
                <a:cs typeface="Calibri" panose="020F0502020204030204" pitchFamily="34" charset="0"/>
              </a:rPr>
              <a:t>Use of large sample sizes thereby allowing generalisation (Bhandari, 2022)</a:t>
            </a:r>
          </a:p>
          <a:p>
            <a:pPr marL="342900" lvl="0" indent="-342900">
              <a:lnSpc>
                <a:spcPct val="107000"/>
              </a:lnSpc>
              <a:spcAft>
                <a:spcPts val="800"/>
              </a:spcAft>
              <a:buFont typeface="+mj-lt"/>
              <a:buAutoNum type="alphaLcPeriod"/>
            </a:pPr>
            <a:endParaRPr lang="en-GB" sz="1800" u="none" strike="noStrike" dirty="0">
              <a:effectLst/>
              <a:latin typeface="Arial" panose="020B0604020202020204" pitchFamily="34" charset="0"/>
              <a:ea typeface="Calibri" panose="020F0502020204030204" pitchFamily="34" charset="0"/>
              <a:cs typeface="Calibri" panose="020F0502020204030204" pitchFamily="34" charset="0"/>
            </a:endParaRPr>
          </a:p>
          <a:p>
            <a:pPr marL="0" lvl="0" indent="0">
              <a:lnSpc>
                <a:spcPct val="107000"/>
              </a:lnSpc>
              <a:spcAft>
                <a:spcPts val="800"/>
              </a:spcAft>
              <a:buFont typeface="+mj-lt"/>
              <a:buNone/>
            </a:pPr>
            <a:r>
              <a:rPr lang="en-GB" sz="1800" u="none" strike="noStrike" dirty="0">
                <a:effectLst/>
                <a:latin typeface="Arial"/>
                <a:ea typeface="Calibri" panose="020F0502020204030204" pitchFamily="34" charset="0"/>
                <a:cs typeface="Arial"/>
              </a:rPr>
              <a:t>What do you think are the </a:t>
            </a:r>
            <a:r>
              <a:rPr lang="en-GB" sz="1800" dirty="0">
                <a:latin typeface="Arial"/>
                <a:ea typeface="Calibri" panose="020F0502020204030204" pitchFamily="34" charset="0"/>
                <a:cs typeface="Arial"/>
              </a:rPr>
              <a:t>Disadvantages</a:t>
            </a:r>
            <a:endParaRPr lang="en-GB" sz="1800" u="none" strike="noStrike" dirty="0">
              <a:effectLst/>
              <a:latin typeface="Calibri" panose="020F0502020204030204" pitchFamily="34" charset="0"/>
              <a:ea typeface="Calibri" panose="020F0502020204030204" pitchFamily="34" charset="0"/>
              <a:cs typeface="Calibri" panose="020F0502020204030204" pitchFamily="34" charset="0"/>
            </a:endParaRPr>
          </a:p>
          <a:p>
            <a:r>
              <a:rPr lang="en-GB" dirty="0"/>
              <a:t>Some academics argue</a:t>
            </a:r>
          </a:p>
          <a:p>
            <a:pPr marL="342900" lvl="0" indent="-342900">
              <a:lnSpc>
                <a:spcPct val="107000"/>
              </a:lnSpc>
              <a:spcAft>
                <a:spcPts val="800"/>
              </a:spcAft>
              <a:buFont typeface="+mj-lt"/>
              <a:buAutoNum type="alphaLcPeriod"/>
            </a:pPr>
            <a:r>
              <a:rPr lang="en-GB" sz="1800" u="none" strike="noStrike" dirty="0">
                <a:effectLst/>
                <a:latin typeface="Arial" panose="020B0604020202020204" pitchFamily="34" charset="0"/>
                <a:ea typeface="Arial" panose="020B0604020202020204" pitchFamily="34" charset="0"/>
                <a:cs typeface="Calibri" panose="020F0502020204030204" pitchFamily="34" charset="0"/>
              </a:rPr>
              <a:t>Having a narrow focus as a result of predetermined variables and measurements</a:t>
            </a:r>
            <a:endParaRPr lang="en-GB" sz="1800" u="none" strike="noStrike"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nSpc>
                <a:spcPct val="107000"/>
              </a:lnSpc>
              <a:spcAft>
                <a:spcPts val="800"/>
              </a:spcAft>
              <a:buFont typeface="+mj-lt"/>
              <a:buAutoNum type="alphaLcPeriod"/>
            </a:pPr>
            <a:r>
              <a:rPr lang="en-GB" sz="1800" u="none" strike="noStrike" dirty="0">
                <a:effectLst/>
                <a:latin typeface="Arial" panose="020B0604020202020204" pitchFamily="34" charset="0"/>
                <a:ea typeface="Arial" panose="020B0604020202020204" pitchFamily="34" charset="0"/>
                <a:cs typeface="Calibri" panose="020F0502020204030204" pitchFamily="34" charset="0"/>
              </a:rPr>
              <a:t>Inadequacy in explaining complex research topics</a:t>
            </a:r>
            <a:endParaRPr lang="en-GB" sz="1800" u="none" strike="noStrike"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nSpc>
                <a:spcPct val="107000"/>
              </a:lnSpc>
              <a:spcAft>
                <a:spcPts val="800"/>
              </a:spcAft>
              <a:buFont typeface="+mj-lt"/>
              <a:buAutoNum type="alphaLcPeriod"/>
            </a:pPr>
            <a:r>
              <a:rPr lang="en-GB" sz="1800" u="none" strike="noStrike" dirty="0">
                <a:effectLst/>
                <a:latin typeface="Arial" panose="020B0604020202020204" pitchFamily="34" charset="0"/>
                <a:ea typeface="Arial" panose="020B0604020202020204" pitchFamily="34" charset="0"/>
                <a:cs typeface="Calibri" panose="020F0502020204030204" pitchFamily="34" charset="0"/>
              </a:rPr>
              <a:t>Lack of context to the data due to unnatural settings or failing to consider cultural or historical matters.</a:t>
            </a:r>
            <a:endParaRPr lang="en-GB" sz="1800" u="none" strike="noStrike"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nSpc>
                <a:spcPct val="107000"/>
              </a:lnSpc>
              <a:spcAft>
                <a:spcPts val="800"/>
              </a:spcAft>
              <a:buFont typeface="+mj-lt"/>
              <a:buAutoNum type="alphaLcPeriod"/>
            </a:pPr>
            <a:r>
              <a:rPr lang="en-GB" sz="1800" u="none" strike="noStrike" dirty="0">
                <a:effectLst/>
                <a:latin typeface="Arial" panose="020B0604020202020204" pitchFamily="34" charset="0"/>
                <a:ea typeface="Arial" panose="020B0604020202020204" pitchFamily="34" charset="0"/>
                <a:cs typeface="Calibri" panose="020F0502020204030204" pitchFamily="34" charset="0"/>
              </a:rPr>
              <a:t>Biases as a result of missing data, imprecise measurements, can all affect data quality (Bhandari, 2022).</a:t>
            </a:r>
            <a:endParaRPr lang="en-GB" sz="1800" u="none" strike="noStrike" dirty="0">
              <a:effectLst/>
              <a:latin typeface="Calibri" panose="020F0502020204030204" pitchFamily="34" charset="0"/>
              <a:ea typeface="Calibri" panose="020F0502020204030204" pitchFamily="34" charset="0"/>
              <a:cs typeface="Calibri" panose="020F0502020204030204" pitchFamily="34" charset="0"/>
            </a:endParaRP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13</a:t>
            </a:fld>
            <a:endParaRPr lang="en-GB"/>
          </a:p>
        </p:txBody>
      </p:sp>
    </p:spTree>
    <p:extLst>
      <p:ext uri="{BB962C8B-B14F-4D97-AF65-F5344CB8AC3E}">
        <p14:creationId xmlns:p14="http://schemas.microsoft.com/office/powerpoint/2010/main" val="7370480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Arial" panose="020B0604020202020204" pitchFamily="34" charset="0"/>
                <a:ea typeface="Arial" panose="020B0604020202020204" pitchFamily="34" charset="0"/>
                <a:cs typeface="Calibri" panose="020F0502020204030204" pitchFamily="34" charset="0"/>
              </a:rPr>
              <a:t>This methodology seeks to investigate experiences, context and culture’ and to try to understand how people interpret or evaluate the problem or topic being investigated. It involves the collation of non-numerical data, such as text or audio.</a:t>
            </a:r>
            <a:endParaRPr lang="en-GB" sz="1800" dirty="0">
              <a:effectLst/>
              <a:latin typeface="Calibri" panose="020F0502020204030204" pitchFamily="34" charset="0"/>
              <a:ea typeface="Calibri" panose="020F0502020204030204" pitchFamily="34" charset="0"/>
              <a:cs typeface="Calibri" panose="020F0502020204030204" pitchFamily="34" charset="0"/>
            </a:endParaRP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14</a:t>
            </a:fld>
            <a:endParaRPr lang="en-GB"/>
          </a:p>
        </p:txBody>
      </p:sp>
    </p:spTree>
    <p:extLst>
      <p:ext uri="{BB962C8B-B14F-4D97-AF65-F5344CB8AC3E}">
        <p14:creationId xmlns:p14="http://schemas.microsoft.com/office/powerpoint/2010/main" val="41398677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Here are some others ( source </a:t>
            </a:r>
            <a:r>
              <a:rPr lang="en-GB" dirty="0" err="1"/>
              <a:t>Scribbr</a:t>
            </a:r>
            <a:r>
              <a:rPr lang="en-GB" dirty="0"/>
              <a:t>, 2022 online)</a:t>
            </a:r>
          </a:p>
          <a:p>
            <a:r>
              <a:rPr lang="en-GB" dirty="0"/>
              <a:t>Advantages: Qualitative</a:t>
            </a:r>
          </a:p>
          <a:p>
            <a:pPr marL="171450" indent="-171450">
              <a:buFont typeface="Arial" panose="020B0604020202020204" pitchFamily="34" charset="0"/>
              <a:buChar char="•"/>
            </a:pPr>
            <a:r>
              <a:rPr lang="en-GB" dirty="0"/>
              <a:t>Its affordable method of research</a:t>
            </a:r>
          </a:p>
          <a:p>
            <a:pPr marL="171450" indent="-171450">
              <a:buFont typeface="Arial" panose="020B0604020202020204" pitchFamily="34" charset="0"/>
              <a:buChar char="•"/>
            </a:pPr>
            <a:r>
              <a:rPr lang="en-GB" dirty="0"/>
              <a:t>Its predictive in nature – even though experiences/perspectives of participants can vary substantially</a:t>
            </a:r>
          </a:p>
          <a:p>
            <a:pPr marL="171450" indent="-171450">
              <a:buFont typeface="Arial" panose="020B0604020202020204" pitchFamily="34" charset="0"/>
              <a:buChar char="•"/>
            </a:pPr>
            <a:r>
              <a:rPr lang="en-GB" dirty="0"/>
              <a:t>Focuses on details of personal choice not the reasons why someone makes such choices</a:t>
            </a:r>
          </a:p>
          <a:p>
            <a:pPr marL="171450" indent="-171450">
              <a:buFont typeface="Arial" panose="020B0604020202020204" pitchFamily="34" charset="0"/>
              <a:buChar char="•"/>
            </a:pPr>
            <a:r>
              <a:rPr lang="en-GB" dirty="0"/>
              <a:t>Uses fluid structures – it allows for inclusion of  human experiences</a:t>
            </a:r>
          </a:p>
          <a:p>
            <a:pPr marL="171450" indent="-171450">
              <a:buFont typeface="Arial" panose="020B0604020202020204" pitchFamily="34" charset="0"/>
              <a:buChar char="•"/>
            </a:pPr>
            <a:r>
              <a:rPr lang="en-GB" dirty="0"/>
              <a:t>Uses individual choices as workable data</a:t>
            </a:r>
          </a:p>
          <a:p>
            <a:pPr marL="171450" indent="-171450">
              <a:buFont typeface="Arial" panose="020B0604020202020204" pitchFamily="34" charset="0"/>
              <a:buChar char="•"/>
            </a:pPr>
            <a:r>
              <a:rPr lang="en-GB" dirty="0"/>
              <a:t>It can be open-ended ; doesn’t rely on specific formats or questions to create successful outcomes. Allows open ended questions to gather more data</a:t>
            </a:r>
          </a:p>
          <a:p>
            <a:pPr marL="171450" indent="-171450">
              <a:buFont typeface="Arial" panose="020B0604020202020204" pitchFamily="34" charset="0"/>
              <a:buChar char="•"/>
            </a:pPr>
            <a:r>
              <a:rPr lang="en-GB" dirty="0"/>
              <a:t>It aims to remove bias from its collected data</a:t>
            </a:r>
          </a:p>
          <a:p>
            <a:pPr marL="171450" indent="-171450">
              <a:buFont typeface="Arial" panose="020B0604020202020204" pitchFamily="34" charset="0"/>
              <a:buChar char="•"/>
            </a:pPr>
            <a:r>
              <a:rPr lang="en-GB" dirty="0"/>
              <a:t>Requires a smaller sample size</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Disadvantages</a:t>
            </a:r>
          </a:p>
          <a:p>
            <a:pPr marL="171450" indent="-171450">
              <a:buFont typeface="Arial" panose="020B0604020202020204" pitchFamily="34" charset="0"/>
              <a:buChar char="•"/>
            </a:pPr>
            <a:r>
              <a:rPr lang="en-GB" dirty="0"/>
              <a:t>Creates subjective information points -  the data can sometimes be questionable. It requires the </a:t>
            </a:r>
            <a:r>
              <a:rPr lang="en-GB" dirty="0" err="1"/>
              <a:t>reseaercher</a:t>
            </a:r>
            <a:r>
              <a:rPr lang="en-GB" dirty="0"/>
              <a:t> to connect all points to answer their research question</a:t>
            </a:r>
          </a:p>
          <a:p>
            <a:pPr marL="171450" indent="-171450">
              <a:buFont typeface="Arial" panose="020B0604020202020204" pitchFamily="34" charset="0"/>
              <a:buChar char="•"/>
            </a:pPr>
            <a:r>
              <a:rPr lang="en-GB" dirty="0"/>
              <a:t>May involve significant amount of repetition – small sample may not always offer a complete representation of the group being studied</a:t>
            </a:r>
          </a:p>
          <a:p>
            <a:pPr marL="171450" indent="-171450">
              <a:buFont typeface="Arial" panose="020B0604020202020204" pitchFamily="34" charset="0"/>
              <a:buChar char="•"/>
            </a:pPr>
            <a:r>
              <a:rPr lang="en-GB" dirty="0"/>
              <a:t>Can be difficult to replicate because it never involves every member of a demographic</a:t>
            </a:r>
          </a:p>
          <a:p>
            <a:pPr marL="171450" indent="-171450">
              <a:buFont typeface="Arial" panose="020B0604020202020204" pitchFamily="34" charset="0"/>
              <a:buChar char="•"/>
            </a:pPr>
            <a:r>
              <a:rPr lang="en-GB" dirty="0"/>
              <a:t>Relies on knowledge of the researcher</a:t>
            </a:r>
          </a:p>
          <a:p>
            <a:pPr marL="171450" indent="-171450">
              <a:buFont typeface="Arial" panose="020B0604020202020204" pitchFamily="34" charset="0"/>
              <a:buChar char="•"/>
            </a:pPr>
            <a:r>
              <a:rPr lang="en-GB" dirty="0"/>
              <a:t>Doesn’t offer statistics</a:t>
            </a:r>
          </a:p>
          <a:p>
            <a:pPr marL="171450" indent="-171450">
              <a:buFont typeface="Arial" panose="020B0604020202020204" pitchFamily="34" charset="0"/>
              <a:buChar char="•"/>
            </a:pPr>
            <a:r>
              <a:rPr lang="en-GB" dirty="0"/>
              <a:t>Requires a significant time investment – to collect and review data</a:t>
            </a:r>
          </a:p>
          <a:p>
            <a:pPr marL="171450" indent="-171450">
              <a:buFont typeface="Arial" panose="020B0604020202020204" pitchFamily="34" charset="0"/>
              <a:buChar char="•"/>
            </a:pPr>
            <a:r>
              <a:rPr lang="en-GB" dirty="0"/>
              <a:t>(source: </a:t>
            </a:r>
            <a:r>
              <a:rPr lang="en-GB" dirty="0" err="1"/>
              <a:t>ConnectUS</a:t>
            </a:r>
            <a:r>
              <a:rPr lang="en-GB" dirty="0"/>
              <a:t>, online   www.connectusfund.org)</a:t>
            </a:r>
          </a:p>
        </p:txBody>
      </p:sp>
      <p:sp>
        <p:nvSpPr>
          <p:cNvPr id="4" name="Slide Number Placeholder 3"/>
          <p:cNvSpPr>
            <a:spLocks noGrp="1"/>
          </p:cNvSpPr>
          <p:nvPr>
            <p:ph type="sldNum" sz="quarter" idx="5"/>
          </p:nvPr>
        </p:nvSpPr>
        <p:spPr/>
        <p:txBody>
          <a:bodyPr/>
          <a:lstStyle/>
          <a:p>
            <a:fld id="{D2EC847A-7DAE-4150-8492-BD754CE2926B}" type="slidenum">
              <a:rPr lang="en-GB" smtClean="0"/>
              <a:t>15</a:t>
            </a:fld>
            <a:endParaRPr lang="en-GB"/>
          </a:p>
        </p:txBody>
      </p:sp>
    </p:spTree>
    <p:extLst>
      <p:ext uri="{BB962C8B-B14F-4D97-AF65-F5344CB8AC3E}">
        <p14:creationId xmlns:p14="http://schemas.microsoft.com/office/powerpoint/2010/main" val="23317236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about mixed methods approach to your research – what do you think that is ?</a:t>
            </a:r>
          </a:p>
        </p:txBody>
      </p:sp>
      <p:sp>
        <p:nvSpPr>
          <p:cNvPr id="4" name="Slide Number Placeholder 3"/>
          <p:cNvSpPr>
            <a:spLocks noGrp="1"/>
          </p:cNvSpPr>
          <p:nvPr>
            <p:ph type="sldNum" sz="quarter" idx="5"/>
          </p:nvPr>
        </p:nvSpPr>
        <p:spPr/>
        <p:txBody>
          <a:bodyPr/>
          <a:lstStyle/>
          <a:p>
            <a:fld id="{D2EC847A-7DAE-4150-8492-BD754CE2926B}" type="slidenum">
              <a:rPr lang="en-GB" smtClean="0"/>
              <a:t>16</a:t>
            </a:fld>
            <a:endParaRPr lang="en-GB"/>
          </a:p>
        </p:txBody>
      </p:sp>
    </p:spTree>
    <p:extLst>
      <p:ext uri="{BB962C8B-B14F-4D97-AF65-F5344CB8AC3E}">
        <p14:creationId xmlns:p14="http://schemas.microsoft.com/office/powerpoint/2010/main" val="362412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800" dirty="0">
              <a:effectLst/>
              <a:latin typeface="Arial" panose="020B0604020202020204" pitchFamily="34" charset="0"/>
              <a:ea typeface="Arial" panose="020B0604020202020204" pitchFamily="34" charset="0"/>
            </a:endParaRPr>
          </a:p>
          <a:p>
            <a:r>
              <a:rPr lang="en-GB" sz="1800" dirty="0">
                <a:effectLst/>
                <a:latin typeface="Arial" panose="020B0604020202020204" pitchFamily="34" charset="0"/>
                <a:ea typeface="Arial" panose="020B0604020202020204" pitchFamily="34" charset="0"/>
              </a:rPr>
              <a:t> It is the methodology favoured when the answer to the research problem or question cannot be concluded if and when only one data collection and analysis method is adopted. </a:t>
            </a:r>
          </a:p>
          <a:p>
            <a:r>
              <a:rPr lang="en-GB" sz="1800" dirty="0">
                <a:effectLst/>
                <a:latin typeface="Arial" panose="020B0604020202020204" pitchFamily="34" charset="0"/>
                <a:ea typeface="Arial" panose="020B0604020202020204" pitchFamily="34" charset="0"/>
              </a:rPr>
              <a:t>Whiffin (2021) states that </a:t>
            </a:r>
            <a:r>
              <a:rPr lang="en-GB" sz="1800" i="1" dirty="0">
                <a:effectLst/>
                <a:latin typeface="Arial" panose="020B0604020202020204" pitchFamily="34" charset="0"/>
                <a:ea typeface="Arial" panose="020B0604020202020204" pitchFamily="34" charset="0"/>
              </a:rPr>
              <a:t>‘mixed methodologies have therefore more freedom and more techniques available</a:t>
            </a:r>
            <a:r>
              <a:rPr lang="en-GB" sz="1800" dirty="0">
                <a:effectLst/>
                <a:latin typeface="Arial" panose="020B0604020202020204" pitchFamily="34" charset="0"/>
                <a:ea typeface="Arial" panose="020B0604020202020204" pitchFamily="34" charset="0"/>
              </a:rPr>
              <a:t>’ (p.42). </a:t>
            </a:r>
          </a:p>
          <a:p>
            <a:r>
              <a:rPr lang="en-GB" sz="1800" dirty="0">
                <a:effectLst/>
                <a:latin typeface="Arial" panose="020B0604020202020204" pitchFamily="34" charset="0"/>
                <a:ea typeface="Arial" panose="020B0604020202020204" pitchFamily="34" charset="0"/>
              </a:rPr>
              <a:t>However, academic sources highlight that this is not an easy option for the researcher due to the obvious ‘</a:t>
            </a:r>
            <a:r>
              <a:rPr lang="en-GB" sz="1800" i="1" dirty="0">
                <a:effectLst/>
                <a:latin typeface="Arial" panose="020B0604020202020204" pitchFamily="34" charset="0"/>
                <a:ea typeface="Arial" panose="020B0604020202020204" pitchFamily="34" charset="0"/>
              </a:rPr>
              <a:t>underpinning philosophies and theories guiding the alternative methodologie</a:t>
            </a:r>
            <a:r>
              <a:rPr lang="en-GB" sz="1800" dirty="0">
                <a:effectLst/>
                <a:latin typeface="Arial" panose="020B0604020202020204" pitchFamily="34" charset="0"/>
                <a:ea typeface="Arial" panose="020B0604020202020204" pitchFamily="34" charset="0"/>
              </a:rPr>
              <a:t>s’ (Whiffin, 2021, p.42). </a:t>
            </a:r>
          </a:p>
          <a:p>
            <a:r>
              <a:rPr lang="en-GB" sz="1800" dirty="0">
                <a:effectLst/>
                <a:latin typeface="Arial" panose="020B0604020202020204" pitchFamily="34" charset="0"/>
                <a:ea typeface="Arial" panose="020B0604020202020204" pitchFamily="34" charset="0"/>
              </a:rPr>
              <a:t>However, it is argued that despite the overwhelming differences, researchers will often ignore them in favour of focusing on what they consider is best for their research  and ultimately what is achievable (Whiffin, 2021.p.42). In addition, it is argued that the researcher should also be aware of the relationship and complexities of integrating the two types of data into coherent and meaningful conclusions (George, 2022). </a:t>
            </a:r>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17</a:t>
            </a:fld>
            <a:endParaRPr lang="en-GB"/>
          </a:p>
        </p:txBody>
      </p:sp>
    </p:spTree>
    <p:extLst>
      <p:ext uri="{BB962C8B-B14F-4D97-AF65-F5344CB8AC3E}">
        <p14:creationId xmlns:p14="http://schemas.microsoft.com/office/powerpoint/2010/main" val="302933259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effectLst/>
                <a:latin typeface="Arial" panose="020B0604020202020204" pitchFamily="34" charset="0"/>
                <a:ea typeface="Arial" panose="020B0604020202020204" pitchFamily="34" charset="0"/>
                <a:cs typeface="Calibri" panose="020F0502020204030204" pitchFamily="34" charset="0"/>
              </a:rPr>
              <a:t>some advantages such are:</a:t>
            </a:r>
            <a:endParaRPr lang="en-GB" sz="18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nSpc>
                <a:spcPct val="107000"/>
              </a:lnSpc>
              <a:spcAft>
                <a:spcPts val="800"/>
              </a:spcAft>
              <a:buFont typeface="+mj-lt"/>
              <a:buAutoNum type="alphaLcPeriod"/>
            </a:pPr>
            <a:r>
              <a:rPr lang="en-GB" sz="1800" u="none" strike="noStrike" dirty="0">
                <a:effectLst/>
                <a:latin typeface="Arial" panose="020B0604020202020204" pitchFamily="34" charset="0"/>
                <a:ea typeface="Arial" panose="020B0604020202020204" pitchFamily="34" charset="0"/>
                <a:cs typeface="Calibri" panose="020F0502020204030204" pitchFamily="34" charset="0"/>
              </a:rPr>
              <a:t>It provides a means of obtaining a complete data picture by integrating the benefits of both qualitative and quantitative methods</a:t>
            </a:r>
            <a:endParaRPr lang="en-GB" sz="1800" u="none" strike="noStrike"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nSpc>
                <a:spcPct val="107000"/>
              </a:lnSpc>
              <a:spcAft>
                <a:spcPts val="800"/>
              </a:spcAft>
              <a:buFont typeface="+mj-lt"/>
              <a:buAutoNum type="alphaLcPeriod"/>
            </a:pPr>
            <a:r>
              <a:rPr lang="en-GB" sz="1800" u="none" strike="noStrike" dirty="0">
                <a:effectLst/>
                <a:latin typeface="Arial" panose="020B0604020202020204" pitchFamily="34" charset="0"/>
                <a:ea typeface="Arial" panose="020B0604020202020204" pitchFamily="34" charset="0"/>
                <a:cs typeface="Calibri" panose="020F0502020204030204" pitchFamily="34" charset="0"/>
              </a:rPr>
              <a:t>The strengths of one methodology often mitigates the weaknesses of the other and also offers more flexibility in relation to the research design</a:t>
            </a:r>
            <a:endParaRPr lang="en-GB" sz="1800" u="none" strike="noStrike"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nSpc>
                <a:spcPct val="107000"/>
              </a:lnSpc>
              <a:spcAft>
                <a:spcPts val="800"/>
              </a:spcAft>
              <a:buFont typeface="+mj-lt"/>
              <a:buAutoNum type="alphaLcPeriod"/>
            </a:pPr>
            <a:r>
              <a:rPr lang="en-GB" sz="1800" u="none" strike="noStrike" dirty="0">
                <a:effectLst/>
                <a:latin typeface="Arial" panose="020B0604020202020204" pitchFamily="34" charset="0"/>
                <a:ea typeface="Arial" panose="020B0604020202020204" pitchFamily="34" charset="0"/>
                <a:cs typeface="Calibri" panose="020F0502020204030204" pitchFamily="34" charset="0"/>
              </a:rPr>
              <a:t>The addition of  quantitative data can in fact validate qualitative data (George, 2022)</a:t>
            </a:r>
            <a:endParaRPr lang="en-GB" sz="1800" u="none" strike="noStrike" dirty="0">
              <a:effectLst/>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r>
              <a:rPr lang="en-GB" sz="1800" dirty="0">
                <a:effectLst/>
                <a:latin typeface="Arial" panose="020B0604020202020204" pitchFamily="34" charset="0"/>
                <a:ea typeface="Arial" panose="020B0604020202020204" pitchFamily="34" charset="0"/>
                <a:cs typeface="Calibri" panose="020F0502020204030204" pitchFamily="34" charset="0"/>
              </a:rPr>
              <a:t>George (2022) also highlights that the work-based researcher should be aware that the two main disadvantages of mixed methods are that:</a:t>
            </a:r>
            <a:endParaRPr lang="en-GB" sz="18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nSpc>
                <a:spcPct val="107000"/>
              </a:lnSpc>
              <a:spcAft>
                <a:spcPts val="800"/>
              </a:spcAft>
              <a:buFont typeface="+mj-lt"/>
              <a:buAutoNum type="arabicPeriod"/>
            </a:pPr>
            <a:r>
              <a:rPr lang="en-GB" sz="1800" u="none" strike="noStrike" dirty="0">
                <a:effectLst/>
                <a:latin typeface="Arial" panose="020B0604020202020204" pitchFamily="34" charset="0"/>
                <a:ea typeface="Arial" panose="020B0604020202020204" pitchFamily="34" charset="0"/>
                <a:cs typeface="Calibri" panose="020F0502020204030204" pitchFamily="34" charset="0"/>
              </a:rPr>
              <a:t>Using the two methods can generate a heavy workload where there is a need to synthesise collated data of two different forms, and that</a:t>
            </a:r>
            <a:endParaRPr lang="en-GB" sz="1800" u="none" strike="noStrike"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nSpc>
                <a:spcPct val="107000"/>
              </a:lnSpc>
              <a:spcAft>
                <a:spcPts val="800"/>
              </a:spcAft>
              <a:buFont typeface="+mj-lt"/>
              <a:buAutoNum type="arabicPeriod"/>
            </a:pPr>
            <a:r>
              <a:rPr lang="en-GB" sz="1800" u="none" strike="noStrike" dirty="0">
                <a:effectLst/>
                <a:latin typeface="Arial" panose="020B0604020202020204" pitchFamily="34" charset="0"/>
                <a:ea typeface="Arial" panose="020B0604020202020204" pitchFamily="34" charset="0"/>
                <a:cs typeface="Calibri" panose="020F0502020204030204" pitchFamily="34" charset="0"/>
              </a:rPr>
              <a:t>Challenges will arise when the two different methodologies reveal different results and ways of interpreting them . This may lead to problems when trying to establish a systematic way of interpreting them (George, 2022).</a:t>
            </a:r>
            <a:endParaRPr lang="en-GB" sz="1800" u="none" strike="noStrike" dirty="0">
              <a:effectLst/>
              <a:latin typeface="Calibri" panose="020F0502020204030204" pitchFamily="34" charset="0"/>
              <a:ea typeface="Calibri" panose="020F0502020204030204" pitchFamily="34" charset="0"/>
              <a:cs typeface="Calibri" panose="020F0502020204030204" pitchFamily="34" charset="0"/>
            </a:endParaRP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18</a:t>
            </a:fld>
            <a:endParaRPr lang="en-GB"/>
          </a:p>
        </p:txBody>
      </p:sp>
    </p:spTree>
    <p:extLst>
      <p:ext uri="{BB962C8B-B14F-4D97-AF65-F5344CB8AC3E}">
        <p14:creationId xmlns:p14="http://schemas.microsoft.com/office/powerpoint/2010/main" val="1276767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Arial" panose="020B0604020202020204" pitchFamily="34" charset="0"/>
                <a:ea typeface="Arial" panose="020B0604020202020204" pitchFamily="34" charset="0"/>
                <a:cs typeface="Calibri" panose="020F0502020204030204" pitchFamily="34" charset="0"/>
              </a:rPr>
              <a:t>Where the two do converge, this will strengthen the validity of the research conclusions and support its accuracy - this is referred to as ‘Triangulation’. Triangulation allows the researcher to validate their findings against those of others and may include the triangulation of data, theory or methods (Indeed, 2021).</a:t>
            </a:r>
            <a:endParaRPr lang="en-GB" sz="1800" dirty="0">
              <a:effectLst/>
              <a:latin typeface="Calibri" panose="020F0502020204030204" pitchFamily="34" charset="0"/>
              <a:ea typeface="Calibri" panose="020F0502020204030204" pitchFamily="34" charset="0"/>
              <a:cs typeface="Calibri" panose="020F0502020204030204" pitchFamily="34" charset="0"/>
            </a:endParaRPr>
          </a:p>
          <a:p>
            <a:endParaRPr lang="en-GB" dirty="0"/>
          </a:p>
          <a:p>
            <a:endParaRPr lang="en-GB" dirty="0"/>
          </a:p>
          <a:p>
            <a:r>
              <a:rPr lang="en-GB" b="1" u="sng" dirty="0"/>
              <a:t>What is important to remember is that - No one method is better than the other</a:t>
            </a:r>
            <a:endParaRPr lang="en-GB" b="1" u="sng" dirty="0">
              <a:cs typeface="Calibri"/>
            </a:endParaRPr>
          </a:p>
        </p:txBody>
      </p:sp>
      <p:sp>
        <p:nvSpPr>
          <p:cNvPr id="4" name="Slide Number Placeholder 3"/>
          <p:cNvSpPr>
            <a:spLocks noGrp="1"/>
          </p:cNvSpPr>
          <p:nvPr>
            <p:ph type="sldNum" sz="quarter" idx="5"/>
          </p:nvPr>
        </p:nvSpPr>
        <p:spPr/>
        <p:txBody>
          <a:bodyPr/>
          <a:lstStyle/>
          <a:p>
            <a:fld id="{D2EC847A-7DAE-4150-8492-BD754CE2926B}" type="slidenum">
              <a:rPr lang="en-GB" smtClean="0"/>
              <a:t>19</a:t>
            </a:fld>
            <a:endParaRPr lang="en-GB"/>
          </a:p>
        </p:txBody>
      </p:sp>
    </p:spTree>
    <p:extLst>
      <p:ext uri="{BB962C8B-B14F-4D97-AF65-F5344CB8AC3E}">
        <p14:creationId xmlns:p14="http://schemas.microsoft.com/office/powerpoint/2010/main" val="421049188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Data is the information you collect for the purpose of answering your research question</a:t>
            </a:r>
          </a:p>
          <a:p>
            <a:r>
              <a:rPr lang="en-GB" dirty="0"/>
              <a:t>Keep referring back to your research question to make sure that what you are doing/your chosen methods will lead you to that answer</a:t>
            </a:r>
          </a:p>
          <a:p>
            <a:pPr marL="171450" indent="-171450">
              <a:buFont typeface="Arial" panose="020B0604020202020204" pitchFamily="34" charset="0"/>
              <a:buChar char="•"/>
            </a:pPr>
            <a:r>
              <a:rPr lang="en-GB" dirty="0"/>
              <a:t>The type of data you need depends on the aims of your research</a:t>
            </a:r>
          </a:p>
          <a:p>
            <a:pPr marL="0" indent="0">
              <a:buFont typeface="Arial" panose="020B0604020202020204" pitchFamily="34" charset="0"/>
              <a:buNone/>
            </a:pPr>
            <a:endParaRPr lang="en-GB" dirty="0"/>
          </a:p>
          <a:p>
            <a:pPr marL="0" indent="0">
              <a:buFont typeface="Arial" panose="020B0604020202020204" pitchFamily="34" charset="0"/>
              <a:buNone/>
            </a:pPr>
            <a:r>
              <a:rPr lang="en-GB" dirty="0"/>
              <a:t>It could be any of the following:</a:t>
            </a:r>
          </a:p>
          <a:p>
            <a:pPr marL="0" indent="0">
              <a:buFont typeface="Arial" panose="020B0604020202020204" pitchFamily="34" charset="0"/>
              <a:buNone/>
            </a:pPr>
            <a:r>
              <a:rPr lang="en-GB" dirty="0"/>
              <a:t>1. Qualitative v quantitative data</a:t>
            </a:r>
          </a:p>
          <a:p>
            <a:pPr marL="0" indent="0">
              <a:buFont typeface="Arial" panose="020B0604020202020204" pitchFamily="34" charset="0"/>
              <a:buNone/>
            </a:pPr>
            <a:r>
              <a:rPr lang="en-GB" dirty="0"/>
              <a:t>2. Primary v secondary  data</a:t>
            </a:r>
          </a:p>
          <a:p>
            <a:pPr marL="0" indent="0">
              <a:buFont typeface="Arial" panose="020B0604020202020204" pitchFamily="34" charset="0"/>
              <a:buNone/>
            </a:pPr>
            <a:r>
              <a:rPr lang="en-GB" dirty="0"/>
              <a:t>3. Descriptive v experimental data</a:t>
            </a:r>
          </a:p>
        </p:txBody>
      </p:sp>
      <p:sp>
        <p:nvSpPr>
          <p:cNvPr id="4" name="Slide Number Placeholder 3"/>
          <p:cNvSpPr>
            <a:spLocks noGrp="1"/>
          </p:cNvSpPr>
          <p:nvPr>
            <p:ph type="sldNum" sz="quarter" idx="5"/>
          </p:nvPr>
        </p:nvSpPr>
        <p:spPr/>
        <p:txBody>
          <a:bodyPr/>
          <a:lstStyle/>
          <a:p>
            <a:fld id="{D2EC847A-7DAE-4150-8492-BD754CE2926B}" type="slidenum">
              <a:rPr lang="en-GB" smtClean="0"/>
              <a:t>20</a:t>
            </a:fld>
            <a:endParaRPr lang="en-GB"/>
          </a:p>
        </p:txBody>
      </p:sp>
    </p:spTree>
    <p:extLst>
      <p:ext uri="{BB962C8B-B14F-4D97-AF65-F5344CB8AC3E}">
        <p14:creationId xmlns:p14="http://schemas.microsoft.com/office/powerpoint/2010/main" val="34273786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Question: What is the difference between PRIMARY and SECONDARY data?</a:t>
            </a:r>
          </a:p>
          <a:p>
            <a:endParaRPr lang="en-GB" dirty="0"/>
          </a:p>
          <a:p>
            <a:pPr marL="171450" indent="-171450">
              <a:buFont typeface="Arial" panose="020B0604020202020204" pitchFamily="34" charset="0"/>
              <a:buChar char="•"/>
            </a:pPr>
            <a:r>
              <a:rPr lang="en-GB" dirty="0"/>
              <a:t>PRIMARY is any original or new information that you collect for the purpose of answering your research question ( e.g. surveys, observations, experiments)</a:t>
            </a:r>
          </a:p>
          <a:p>
            <a:pPr marL="171450" indent="-171450">
              <a:buFont typeface="Arial" panose="020B0604020202020204" pitchFamily="34" charset="0"/>
              <a:buChar char="•"/>
            </a:pPr>
            <a:r>
              <a:rPr lang="en-GB" dirty="0"/>
              <a:t>SECONDARY is information that is already out there, which has been collected by other research that has been done ( previous studies, Govt stats etc)</a:t>
            </a:r>
          </a:p>
          <a:p>
            <a:endParaRPr lang="en-GB" dirty="0"/>
          </a:p>
          <a:p>
            <a:r>
              <a:rPr lang="en-GB" dirty="0"/>
              <a:t>So what are the pros/cons of each?</a:t>
            </a: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21</a:t>
            </a:fld>
            <a:endParaRPr lang="en-GB"/>
          </a:p>
        </p:txBody>
      </p:sp>
    </p:spTree>
    <p:extLst>
      <p:ext uri="{BB962C8B-B14F-4D97-AF65-F5344CB8AC3E}">
        <p14:creationId xmlns:p14="http://schemas.microsoft.com/office/powerpoint/2010/main" val="92440544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Open up to class</a:t>
            </a:r>
          </a:p>
        </p:txBody>
      </p:sp>
      <p:sp>
        <p:nvSpPr>
          <p:cNvPr id="4" name="Slide Number Placeholder 3"/>
          <p:cNvSpPr>
            <a:spLocks noGrp="1"/>
          </p:cNvSpPr>
          <p:nvPr>
            <p:ph type="sldNum" sz="quarter" idx="5"/>
          </p:nvPr>
        </p:nvSpPr>
        <p:spPr/>
        <p:txBody>
          <a:bodyPr/>
          <a:lstStyle/>
          <a:p>
            <a:fld id="{D2EC847A-7DAE-4150-8492-BD754CE2926B}" type="slidenum">
              <a:rPr lang="en-GB" smtClean="0"/>
              <a:t>22</a:t>
            </a:fld>
            <a:endParaRPr lang="en-GB"/>
          </a:p>
        </p:txBody>
      </p:sp>
    </p:spTree>
    <p:extLst>
      <p:ext uri="{BB962C8B-B14F-4D97-AF65-F5344CB8AC3E}">
        <p14:creationId xmlns:p14="http://schemas.microsoft.com/office/powerpoint/2010/main" val="267525263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Open up to class</a:t>
            </a:r>
          </a:p>
        </p:txBody>
      </p:sp>
      <p:sp>
        <p:nvSpPr>
          <p:cNvPr id="4" name="Slide Number Placeholder 3"/>
          <p:cNvSpPr>
            <a:spLocks noGrp="1"/>
          </p:cNvSpPr>
          <p:nvPr>
            <p:ph type="sldNum" sz="quarter" idx="5"/>
          </p:nvPr>
        </p:nvSpPr>
        <p:spPr/>
        <p:txBody>
          <a:bodyPr/>
          <a:lstStyle/>
          <a:p>
            <a:fld id="{D2EC847A-7DAE-4150-8492-BD754CE2926B}" type="slidenum">
              <a:rPr lang="en-GB" smtClean="0"/>
              <a:t>23</a:t>
            </a:fld>
            <a:endParaRPr lang="en-GB"/>
          </a:p>
        </p:txBody>
      </p:sp>
    </p:spTree>
    <p:extLst>
      <p:ext uri="{BB962C8B-B14F-4D97-AF65-F5344CB8AC3E}">
        <p14:creationId xmlns:p14="http://schemas.microsoft.com/office/powerpoint/2010/main" val="401065028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Content taken from </a:t>
            </a:r>
            <a:r>
              <a:rPr lang="en-GB" dirty="0" err="1"/>
              <a:t>Scribbr</a:t>
            </a:r>
            <a:r>
              <a:rPr lang="en-GB" dirty="0"/>
              <a:t> , 2022</a:t>
            </a:r>
          </a:p>
          <a:p>
            <a:endParaRPr lang="en-GB" dirty="0"/>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24</a:t>
            </a:fld>
            <a:endParaRPr lang="en-GB"/>
          </a:p>
        </p:txBody>
      </p:sp>
    </p:spTree>
    <p:extLst>
      <p:ext uri="{BB962C8B-B14F-4D97-AF65-F5344CB8AC3E}">
        <p14:creationId xmlns:p14="http://schemas.microsoft.com/office/powerpoint/2010/main" val="213683961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Source: QUT Library , </a:t>
            </a:r>
            <a:r>
              <a:rPr lang="en-GB" dirty="0" err="1"/>
              <a:t>Youtube</a:t>
            </a:r>
            <a:r>
              <a:rPr lang="en-GB" dirty="0"/>
              <a:t> 2020</a:t>
            </a:r>
          </a:p>
        </p:txBody>
      </p:sp>
      <p:sp>
        <p:nvSpPr>
          <p:cNvPr id="4" name="Slide Number Placeholder 3"/>
          <p:cNvSpPr>
            <a:spLocks noGrp="1"/>
          </p:cNvSpPr>
          <p:nvPr>
            <p:ph type="sldNum" sz="quarter" idx="5"/>
          </p:nvPr>
        </p:nvSpPr>
        <p:spPr/>
        <p:txBody>
          <a:bodyPr/>
          <a:lstStyle/>
          <a:p>
            <a:fld id="{D2EC847A-7DAE-4150-8492-BD754CE2926B}" type="slidenum">
              <a:rPr lang="en-GB" smtClean="0"/>
              <a:t>25</a:t>
            </a:fld>
            <a:endParaRPr lang="en-GB"/>
          </a:p>
        </p:txBody>
      </p:sp>
    </p:spTree>
    <p:extLst>
      <p:ext uri="{BB962C8B-B14F-4D97-AF65-F5344CB8AC3E}">
        <p14:creationId xmlns:p14="http://schemas.microsoft.com/office/powerpoint/2010/main" val="254201357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20000"/>
              </a:spcBef>
            </a:pPr>
            <a:r>
              <a:rPr lang="en-GB" b="1" dirty="0">
                <a:cs typeface="Calibri" panose="020F0502020204030204"/>
              </a:rPr>
              <a:t>Lets introduce two new types of research data</a:t>
            </a:r>
          </a:p>
          <a:p>
            <a:pPr marL="171450" indent="-171450">
              <a:spcBef>
                <a:spcPct val="20000"/>
              </a:spcBef>
              <a:buFont typeface="Arial"/>
              <a:buChar char="•"/>
            </a:pPr>
            <a:endParaRPr lang="en-GB" b="1" dirty="0"/>
          </a:p>
          <a:p>
            <a:pPr marL="171450" indent="-171450">
              <a:spcBef>
                <a:spcPct val="20000"/>
              </a:spcBef>
              <a:buFont typeface="Arial"/>
              <a:buChar char="•"/>
            </a:pPr>
            <a:r>
              <a:rPr lang="en-GB" b="1" dirty="0"/>
              <a:t>Descriptive research </a:t>
            </a:r>
            <a:r>
              <a:rPr lang="en-GB" dirty="0"/>
              <a:t>– you collect data about your study subject without interviewing. Validity depends on sampling method. So what you are collecting </a:t>
            </a:r>
            <a:r>
              <a:rPr lang="en-GB" dirty="0" err="1"/>
              <a:t>si</a:t>
            </a:r>
            <a:r>
              <a:rPr lang="en-GB" dirty="0"/>
              <a:t> information from observations, case studies, literature reviews etc – there is no verbal contact with participants</a:t>
            </a:r>
            <a:endParaRPr lang="en-US" dirty="0">
              <a:cs typeface="Calibri"/>
            </a:endParaRPr>
          </a:p>
          <a:p>
            <a:pPr marL="171450" indent="-171450">
              <a:spcBef>
                <a:spcPct val="20000"/>
              </a:spcBef>
              <a:buFont typeface="Arial"/>
              <a:buChar char="•"/>
            </a:pPr>
            <a:r>
              <a:rPr lang="en-GB" b="1" dirty="0"/>
              <a:t>Experimental research </a:t>
            </a:r>
            <a:r>
              <a:rPr lang="en-GB" dirty="0"/>
              <a:t>– you systematically intervene in a process and measure the outcome. Validity depends on experimental design. - this </a:t>
            </a:r>
            <a:r>
              <a:rPr lang="en-GB" dirty="0" err="1"/>
              <a:t>si</a:t>
            </a:r>
            <a:r>
              <a:rPr lang="en-GB" dirty="0"/>
              <a:t> more aligned to scientific research</a:t>
            </a:r>
          </a:p>
        </p:txBody>
      </p:sp>
      <p:sp>
        <p:nvSpPr>
          <p:cNvPr id="4" name="Slide Number Placeholder 3"/>
          <p:cNvSpPr>
            <a:spLocks noGrp="1"/>
          </p:cNvSpPr>
          <p:nvPr>
            <p:ph type="sldNum" sz="quarter" idx="5"/>
          </p:nvPr>
        </p:nvSpPr>
        <p:spPr/>
        <p:txBody>
          <a:bodyPr/>
          <a:lstStyle/>
          <a:p>
            <a:fld id="{D2EC847A-7DAE-4150-8492-BD754CE2926B}" type="slidenum">
              <a:rPr lang="en-GB" smtClean="0"/>
              <a:t>26</a:t>
            </a:fld>
            <a:endParaRPr lang="en-GB"/>
          </a:p>
        </p:txBody>
      </p:sp>
    </p:spTree>
    <p:extLst>
      <p:ext uri="{BB962C8B-B14F-4D97-AF65-F5344CB8AC3E}">
        <p14:creationId xmlns:p14="http://schemas.microsoft.com/office/powerpoint/2010/main" val="273373741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Source; </a:t>
            </a:r>
            <a:r>
              <a:rPr lang="en-GB" dirty="0" err="1"/>
              <a:t>Scribbr</a:t>
            </a:r>
            <a:r>
              <a:rPr lang="en-GB" dirty="0"/>
              <a:t> , online 2022</a:t>
            </a:r>
          </a:p>
          <a:p>
            <a:endParaRPr lang="en-GB" dirty="0">
              <a:cs typeface="Calibri"/>
            </a:endParaRPr>
          </a:p>
          <a:p>
            <a:r>
              <a:rPr lang="en-GB" dirty="0">
                <a:cs typeface="Calibri"/>
              </a:rPr>
              <a:t>What about the advantages/disadvantages of these two</a:t>
            </a:r>
          </a:p>
        </p:txBody>
      </p:sp>
      <p:sp>
        <p:nvSpPr>
          <p:cNvPr id="4" name="Slide Number Placeholder 3"/>
          <p:cNvSpPr>
            <a:spLocks noGrp="1"/>
          </p:cNvSpPr>
          <p:nvPr>
            <p:ph type="sldNum" sz="quarter" idx="5"/>
          </p:nvPr>
        </p:nvSpPr>
        <p:spPr/>
        <p:txBody>
          <a:bodyPr/>
          <a:lstStyle/>
          <a:p>
            <a:fld id="{D2EC847A-7DAE-4150-8492-BD754CE2926B}" type="slidenum">
              <a:rPr lang="en-GB" smtClean="0"/>
              <a:t>27</a:t>
            </a:fld>
            <a:endParaRPr lang="en-GB"/>
          </a:p>
        </p:txBody>
      </p:sp>
    </p:spTree>
    <p:extLst>
      <p:ext uri="{BB962C8B-B14F-4D97-AF65-F5344CB8AC3E}">
        <p14:creationId xmlns:p14="http://schemas.microsoft.com/office/powerpoint/2010/main" val="185000955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A simple exercise now to try and identify the type of data that you may look towards collecting depending on your methods</a:t>
            </a:r>
          </a:p>
          <a:p>
            <a:r>
              <a:rPr lang="en-US" dirty="0">
                <a:cs typeface="Calibri"/>
              </a:rPr>
              <a:t>And when you might use that particular method</a:t>
            </a:r>
          </a:p>
        </p:txBody>
      </p:sp>
      <p:sp>
        <p:nvSpPr>
          <p:cNvPr id="4" name="Slide Number Placeholder 3"/>
          <p:cNvSpPr>
            <a:spLocks noGrp="1"/>
          </p:cNvSpPr>
          <p:nvPr>
            <p:ph type="sldNum" sz="quarter" idx="5"/>
          </p:nvPr>
        </p:nvSpPr>
        <p:spPr/>
        <p:txBody>
          <a:bodyPr/>
          <a:lstStyle/>
          <a:p>
            <a:fld id="{D2EC847A-7DAE-4150-8492-BD754CE2926B}" type="slidenum">
              <a:rPr lang="en-GB" smtClean="0"/>
              <a:t>28</a:t>
            </a:fld>
            <a:endParaRPr lang="en-GB"/>
          </a:p>
        </p:txBody>
      </p:sp>
    </p:spTree>
    <p:extLst>
      <p:ext uri="{BB962C8B-B14F-4D97-AF65-F5344CB8AC3E}">
        <p14:creationId xmlns:p14="http://schemas.microsoft.com/office/powerpoint/2010/main" val="259924992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Suggested answers</a:t>
            </a:r>
          </a:p>
        </p:txBody>
      </p:sp>
      <p:sp>
        <p:nvSpPr>
          <p:cNvPr id="4" name="Slide Number Placeholder 3"/>
          <p:cNvSpPr>
            <a:spLocks noGrp="1"/>
          </p:cNvSpPr>
          <p:nvPr>
            <p:ph type="sldNum" sz="quarter" idx="5"/>
          </p:nvPr>
        </p:nvSpPr>
        <p:spPr/>
        <p:txBody>
          <a:bodyPr/>
          <a:lstStyle/>
          <a:p>
            <a:fld id="{D2EC847A-7DAE-4150-8492-BD754CE2926B}" type="slidenum">
              <a:rPr lang="en-GB" smtClean="0"/>
              <a:t>29</a:t>
            </a:fld>
            <a:endParaRPr lang="en-GB"/>
          </a:p>
        </p:txBody>
      </p:sp>
    </p:spTree>
    <p:extLst>
      <p:ext uri="{BB962C8B-B14F-4D97-AF65-F5344CB8AC3E}">
        <p14:creationId xmlns:p14="http://schemas.microsoft.com/office/powerpoint/2010/main" val="73670119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cs typeface="Calibri"/>
              </a:rPr>
              <a:t>Having explored the data gathering methods lets now turn to the methods that ca be used for analysis</a:t>
            </a:r>
            <a:endParaRPr lang="en-GB" dirty="0"/>
          </a:p>
          <a:p>
            <a:endParaRPr lang="en-GB" dirty="0"/>
          </a:p>
          <a:p>
            <a:r>
              <a:rPr lang="en-GB" dirty="0"/>
              <a:t>Your data analysis methods will depend on the type of data you collect and how you prepare it for analysis.</a:t>
            </a:r>
            <a:endParaRPr lang="en-GB" dirty="0">
              <a:cs typeface="Calibri"/>
            </a:endParaRPr>
          </a:p>
          <a:p>
            <a:r>
              <a:rPr lang="en-GB" b="1" dirty="0"/>
              <a:t>Qualitative analysis:</a:t>
            </a:r>
          </a:p>
          <a:p>
            <a:r>
              <a:rPr lang="en-GB" dirty="0"/>
              <a:t>Data can be analysed both quantitatively and qualitatively. </a:t>
            </a:r>
            <a:r>
              <a:rPr lang="en-GB" dirty="0" err="1"/>
              <a:t>e,g</a:t>
            </a:r>
            <a:r>
              <a:rPr lang="en-GB" dirty="0"/>
              <a:t> survey responses could be analysed qualitatively by studying the meanings of responses or quantitatively by studying the frequency of responses to a question.</a:t>
            </a:r>
          </a:p>
          <a:p>
            <a:r>
              <a:rPr lang="en-GB" dirty="0"/>
              <a:t>It relies upon the researchers judgements – so its good to reflect carefully on your choices and assumptions. It tends to be quite flexible.</a:t>
            </a:r>
          </a:p>
          <a:p>
            <a:endParaRPr lang="en-GB" dirty="0"/>
          </a:p>
          <a:p>
            <a:r>
              <a:rPr lang="en-GB" b="1" dirty="0"/>
              <a:t>Quantitative analysis:</a:t>
            </a:r>
          </a:p>
          <a:p>
            <a:r>
              <a:rPr lang="en-GB" dirty="0"/>
              <a:t>Uses numbers and statistics to understand frequencies, averages in descriptive studies and correlations or cause and effect relationships in experiments</a:t>
            </a:r>
          </a:p>
        </p:txBody>
      </p:sp>
      <p:sp>
        <p:nvSpPr>
          <p:cNvPr id="4" name="Slide Number Placeholder 3"/>
          <p:cNvSpPr>
            <a:spLocks noGrp="1"/>
          </p:cNvSpPr>
          <p:nvPr>
            <p:ph type="sldNum" sz="quarter" idx="5"/>
          </p:nvPr>
        </p:nvSpPr>
        <p:spPr/>
        <p:txBody>
          <a:bodyPr/>
          <a:lstStyle/>
          <a:p>
            <a:fld id="{D2EC847A-7DAE-4150-8492-BD754CE2926B}" type="slidenum">
              <a:rPr lang="en-GB" smtClean="0"/>
              <a:t>30</a:t>
            </a:fld>
            <a:endParaRPr lang="en-GB"/>
          </a:p>
        </p:txBody>
      </p:sp>
    </p:spTree>
    <p:extLst>
      <p:ext uri="{BB962C8B-B14F-4D97-AF65-F5344CB8AC3E}">
        <p14:creationId xmlns:p14="http://schemas.microsoft.com/office/powerpoint/2010/main" val="214663664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5 different methods for analysing data</a:t>
            </a:r>
          </a:p>
          <a:p>
            <a:endParaRPr lang="en-GB" dirty="0"/>
          </a:p>
          <a:p>
            <a:r>
              <a:rPr lang="en-GB" dirty="0"/>
              <a:t>How many have you heard of?</a:t>
            </a:r>
          </a:p>
          <a:p>
            <a:endParaRPr lang="en-GB" dirty="0"/>
          </a:p>
          <a:p>
            <a:r>
              <a:rPr lang="en-GB" dirty="0"/>
              <a:t>What do you think they mean?</a:t>
            </a:r>
          </a:p>
          <a:p>
            <a:endParaRPr lang="en-GB" dirty="0">
              <a:cs typeface="Calibri" panose="020F0502020204030204"/>
            </a:endParaRPr>
          </a:p>
          <a:p>
            <a:r>
              <a:rPr lang="en-GB" dirty="0">
                <a:cs typeface="Calibri" panose="020F0502020204030204"/>
              </a:rPr>
              <a:t>We will cover these in more detail when we do the analysis lessons</a:t>
            </a:r>
          </a:p>
        </p:txBody>
      </p:sp>
      <p:sp>
        <p:nvSpPr>
          <p:cNvPr id="4" name="Slide Number Placeholder 3"/>
          <p:cNvSpPr>
            <a:spLocks noGrp="1"/>
          </p:cNvSpPr>
          <p:nvPr>
            <p:ph type="sldNum" sz="quarter" idx="5"/>
          </p:nvPr>
        </p:nvSpPr>
        <p:spPr/>
        <p:txBody>
          <a:bodyPr/>
          <a:lstStyle/>
          <a:p>
            <a:fld id="{D2EC847A-7DAE-4150-8492-BD754CE2926B}" type="slidenum">
              <a:rPr lang="en-GB" smtClean="0"/>
              <a:t>31</a:t>
            </a:fld>
            <a:endParaRPr lang="en-GB"/>
          </a:p>
        </p:txBody>
      </p:sp>
    </p:spTree>
    <p:extLst>
      <p:ext uri="{BB962C8B-B14F-4D97-AF65-F5344CB8AC3E}">
        <p14:creationId xmlns:p14="http://schemas.microsoft.com/office/powerpoint/2010/main" val="354324645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Some guidance on writing your Methodology chapter</a:t>
            </a:r>
          </a:p>
        </p:txBody>
      </p:sp>
      <p:sp>
        <p:nvSpPr>
          <p:cNvPr id="4" name="Slide Number Placeholder 3"/>
          <p:cNvSpPr>
            <a:spLocks noGrp="1"/>
          </p:cNvSpPr>
          <p:nvPr>
            <p:ph type="sldNum" sz="quarter" idx="5"/>
          </p:nvPr>
        </p:nvSpPr>
        <p:spPr/>
        <p:txBody>
          <a:bodyPr/>
          <a:lstStyle/>
          <a:p>
            <a:fld id="{D2EC847A-7DAE-4150-8492-BD754CE2926B}" type="slidenum">
              <a:rPr lang="en-GB" smtClean="0"/>
              <a:t>33</a:t>
            </a:fld>
            <a:endParaRPr lang="en-GB"/>
          </a:p>
        </p:txBody>
      </p:sp>
    </p:spTree>
    <p:extLst>
      <p:ext uri="{BB962C8B-B14F-4D97-AF65-F5344CB8AC3E}">
        <p14:creationId xmlns:p14="http://schemas.microsoft.com/office/powerpoint/2010/main" val="129261422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When it come </a:t>
            </a:r>
            <a:r>
              <a:rPr lang="en-GB" dirty="0" err="1"/>
              <a:t>sto</a:t>
            </a:r>
            <a:r>
              <a:rPr lang="en-GB" dirty="0"/>
              <a:t> writing this chapter what do you think you need to cover – think of some subheadings</a:t>
            </a:r>
          </a:p>
          <a:p>
            <a:endParaRPr lang="en-GB" dirty="0"/>
          </a:p>
          <a:p>
            <a:r>
              <a:rPr lang="en-GB" dirty="0"/>
              <a:t>Lets look at what needs to be included in this chapter and how to structure it</a:t>
            </a:r>
          </a:p>
          <a:p>
            <a:r>
              <a:rPr lang="en-GB" dirty="0"/>
              <a:t>6 areas to cover:</a:t>
            </a:r>
            <a:endParaRPr lang="en-GB" dirty="0">
              <a:cs typeface="Calibri"/>
            </a:endParaRPr>
          </a:p>
          <a:p>
            <a:endParaRPr lang="en-GB" dirty="0"/>
          </a:p>
          <a:p>
            <a:pPr marL="228600" indent="-228600">
              <a:buAutoNum type="arabicPeriod"/>
            </a:pPr>
            <a:r>
              <a:rPr lang="en-GB" dirty="0"/>
              <a:t>Introduction</a:t>
            </a:r>
          </a:p>
          <a:p>
            <a:pPr marL="228600" indent="-228600">
              <a:buAutoNum type="arabicPeriod"/>
            </a:pPr>
            <a:r>
              <a:rPr lang="en-GB" dirty="0"/>
              <a:t>Your research strategy</a:t>
            </a:r>
          </a:p>
          <a:p>
            <a:pPr marL="228600" indent="-228600">
              <a:buAutoNum type="arabicPeriod"/>
            </a:pPr>
            <a:r>
              <a:rPr lang="en-GB" dirty="0"/>
              <a:t>Data collection</a:t>
            </a:r>
          </a:p>
          <a:p>
            <a:pPr marL="228600" indent="-228600">
              <a:buAutoNum type="arabicPeriod"/>
            </a:pPr>
            <a:r>
              <a:rPr lang="en-GB" dirty="0"/>
              <a:t>Data analysis</a:t>
            </a:r>
          </a:p>
          <a:p>
            <a:pPr marL="228600" indent="-228600">
              <a:buAutoNum type="arabicPeriod"/>
            </a:pPr>
            <a:r>
              <a:rPr lang="en-GB" dirty="0"/>
              <a:t>Any limitations or problems that you encountered throughout your research</a:t>
            </a:r>
          </a:p>
        </p:txBody>
      </p:sp>
      <p:sp>
        <p:nvSpPr>
          <p:cNvPr id="4" name="Slide Number Placeholder 3"/>
          <p:cNvSpPr>
            <a:spLocks noGrp="1"/>
          </p:cNvSpPr>
          <p:nvPr>
            <p:ph type="sldNum" sz="quarter" idx="5"/>
          </p:nvPr>
        </p:nvSpPr>
        <p:spPr/>
        <p:txBody>
          <a:bodyPr/>
          <a:lstStyle/>
          <a:p>
            <a:fld id="{D2EC847A-7DAE-4150-8492-BD754CE2926B}" type="slidenum">
              <a:rPr lang="en-GB" smtClean="0"/>
              <a:t>34</a:t>
            </a:fld>
            <a:endParaRPr lang="en-GB"/>
          </a:p>
        </p:txBody>
      </p:sp>
    </p:spTree>
    <p:extLst>
      <p:ext uri="{BB962C8B-B14F-4D97-AF65-F5344CB8AC3E}">
        <p14:creationId xmlns:p14="http://schemas.microsoft.com/office/powerpoint/2010/main" val="343859632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Given the word count this subheading will not be very long</a:t>
            </a:r>
          </a:p>
          <a:p>
            <a:endParaRPr lang="en-GB" dirty="0"/>
          </a:p>
          <a:p>
            <a:r>
              <a:rPr lang="en-GB" dirty="0"/>
              <a:t>What do you think needs to be in your introduction?</a:t>
            </a: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35</a:t>
            </a:fld>
            <a:endParaRPr lang="en-GB"/>
          </a:p>
        </p:txBody>
      </p:sp>
    </p:spTree>
    <p:extLst>
      <p:ext uri="{BB962C8B-B14F-4D97-AF65-F5344CB8AC3E}">
        <p14:creationId xmlns:p14="http://schemas.microsoft.com/office/powerpoint/2010/main" val="358518077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Considering the next sub heading of the chapter – what would you consider writing here?</a:t>
            </a:r>
          </a:p>
          <a:p>
            <a:endParaRPr lang="en-GB" dirty="0"/>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36</a:t>
            </a:fld>
            <a:endParaRPr lang="en-GB"/>
          </a:p>
        </p:txBody>
      </p:sp>
    </p:spTree>
    <p:extLst>
      <p:ext uri="{BB962C8B-B14F-4D97-AF65-F5344CB8AC3E}">
        <p14:creationId xmlns:p14="http://schemas.microsoft.com/office/powerpoint/2010/main" val="65748374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Next sub-heading – data collection – what do you think you need to write about here?</a:t>
            </a:r>
          </a:p>
        </p:txBody>
      </p:sp>
      <p:sp>
        <p:nvSpPr>
          <p:cNvPr id="4" name="Slide Number Placeholder 3"/>
          <p:cNvSpPr>
            <a:spLocks noGrp="1"/>
          </p:cNvSpPr>
          <p:nvPr>
            <p:ph type="sldNum" sz="quarter" idx="5"/>
          </p:nvPr>
        </p:nvSpPr>
        <p:spPr/>
        <p:txBody>
          <a:bodyPr/>
          <a:lstStyle/>
          <a:p>
            <a:fld id="{D2EC847A-7DAE-4150-8492-BD754CE2926B}" type="slidenum">
              <a:rPr lang="en-GB" smtClean="0"/>
              <a:t>37</a:t>
            </a:fld>
            <a:endParaRPr lang="en-GB"/>
          </a:p>
        </p:txBody>
      </p:sp>
    </p:spTree>
    <p:extLst>
      <p:ext uri="{BB962C8B-B14F-4D97-AF65-F5344CB8AC3E}">
        <p14:creationId xmlns:p14="http://schemas.microsoft.com/office/powerpoint/2010/main" val="110691320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4</a:t>
            </a:r>
            <a:r>
              <a:rPr lang="en-GB" baseline="30000" dirty="0"/>
              <a:t>th</a:t>
            </a:r>
            <a:r>
              <a:rPr lang="en-GB" dirty="0"/>
              <a:t> sub-heading – data analysis</a:t>
            </a:r>
          </a:p>
          <a:p>
            <a:endParaRPr lang="en-GB" dirty="0"/>
          </a:p>
          <a:p>
            <a:r>
              <a:rPr lang="en-GB" dirty="0"/>
              <a:t>What will you write here?</a:t>
            </a:r>
          </a:p>
        </p:txBody>
      </p:sp>
      <p:sp>
        <p:nvSpPr>
          <p:cNvPr id="4" name="Slide Number Placeholder 3"/>
          <p:cNvSpPr>
            <a:spLocks noGrp="1"/>
          </p:cNvSpPr>
          <p:nvPr>
            <p:ph type="sldNum" sz="quarter" idx="5"/>
          </p:nvPr>
        </p:nvSpPr>
        <p:spPr/>
        <p:txBody>
          <a:bodyPr/>
          <a:lstStyle/>
          <a:p>
            <a:fld id="{D2EC847A-7DAE-4150-8492-BD754CE2926B}" type="slidenum">
              <a:rPr lang="en-GB" smtClean="0"/>
              <a:t>38</a:t>
            </a:fld>
            <a:endParaRPr lang="en-GB"/>
          </a:p>
        </p:txBody>
      </p:sp>
    </p:spTree>
    <p:extLst>
      <p:ext uri="{BB962C8B-B14F-4D97-AF65-F5344CB8AC3E}">
        <p14:creationId xmlns:p14="http://schemas.microsoft.com/office/powerpoint/2010/main" val="94646928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Final sub-heading</a:t>
            </a:r>
          </a:p>
          <a:p>
            <a:endParaRPr lang="en-GB" dirty="0"/>
          </a:p>
          <a:p>
            <a:r>
              <a:rPr lang="en-GB" dirty="0"/>
              <a:t>QUESTION - What will you write here?</a:t>
            </a:r>
            <a:endParaRPr lang="en-GB">
              <a:cs typeface="Calibri"/>
            </a:endParaRPr>
          </a:p>
          <a:p>
            <a:r>
              <a:rPr lang="en-GB" dirty="0">
                <a:cs typeface="Calibri"/>
              </a:rPr>
              <a:t>Give some examples</a:t>
            </a:r>
          </a:p>
          <a:p>
            <a:endParaRPr lang="en-GB" dirty="0"/>
          </a:p>
          <a:p>
            <a:r>
              <a:rPr lang="en-GB" b="1" dirty="0"/>
              <a:t>Remember that you are writing about limitations/problems in relation to your data gathering only – not general problems like time management</a:t>
            </a:r>
            <a:endParaRPr lang="en-GB" b="1" dirty="0">
              <a:cs typeface="Calibri"/>
            </a:endParaRPr>
          </a:p>
          <a:p>
            <a:endParaRPr lang="en-GB" b="1" dirty="0">
              <a:cs typeface="Calibri"/>
            </a:endParaRPr>
          </a:p>
          <a:p>
            <a:r>
              <a:rPr lang="en-GB" dirty="0"/>
              <a:t>Questions to ask ( </a:t>
            </a:r>
            <a:r>
              <a:rPr lang="en-GB" dirty="0" err="1"/>
              <a:t>Biggam</a:t>
            </a:r>
            <a:r>
              <a:rPr lang="en-GB" dirty="0"/>
              <a:t>, 2015. p194)</a:t>
            </a:r>
          </a:p>
          <a:p>
            <a:endParaRPr lang="en-GB" dirty="0"/>
          </a:p>
          <a:p>
            <a:r>
              <a:rPr lang="en-GB" dirty="0"/>
              <a:t>What are the known criticisms of my chosen research strategy?</a:t>
            </a:r>
          </a:p>
          <a:p>
            <a:r>
              <a:rPr lang="en-GB" dirty="0"/>
              <a:t>Is the approach to my data collection limited in any way? ( e.g. why use Questionnaires when interviews may give more meaningful info)</a:t>
            </a:r>
          </a:p>
          <a:p>
            <a:r>
              <a:rPr lang="en-GB" dirty="0"/>
              <a:t>Is my sample population big enough – too big?</a:t>
            </a:r>
          </a:p>
          <a:p>
            <a:r>
              <a:rPr lang="en-GB" dirty="0"/>
              <a:t>Is it valid? ( have I argued successfully that my methods are appropriate to achieving my objectives)</a:t>
            </a:r>
          </a:p>
          <a:p>
            <a:r>
              <a:rPr lang="en-GB" dirty="0"/>
              <a:t>Is it free from bias and is it fair?</a:t>
            </a:r>
          </a:p>
          <a:p>
            <a:endParaRPr lang="en-GB" dirty="0"/>
          </a:p>
          <a:p>
            <a:r>
              <a:rPr lang="en-GB" dirty="0"/>
              <a:t>Examples:</a:t>
            </a:r>
          </a:p>
          <a:p>
            <a:r>
              <a:rPr lang="en-GB" dirty="0"/>
              <a:t>Formulation of your research aims and objectives</a:t>
            </a:r>
          </a:p>
          <a:p>
            <a:r>
              <a:rPr lang="en-GB" dirty="0"/>
              <a:t>Implementation of data collection method</a:t>
            </a:r>
          </a:p>
          <a:p>
            <a:r>
              <a:rPr lang="en-GB" dirty="0"/>
              <a:t>Language barriers</a:t>
            </a:r>
          </a:p>
          <a:p>
            <a:r>
              <a:rPr lang="en-GB" dirty="0"/>
              <a:t>Culture bias</a:t>
            </a:r>
          </a:p>
          <a:p>
            <a:r>
              <a:rPr lang="en-GB" dirty="0"/>
              <a:t>Timing of study</a:t>
            </a:r>
          </a:p>
          <a:p>
            <a:r>
              <a:rPr lang="en-GB" dirty="0"/>
              <a:t>Financial resources</a:t>
            </a:r>
          </a:p>
          <a:p>
            <a:r>
              <a:rPr lang="en-GB" dirty="0"/>
              <a:t>Limited access to data</a:t>
            </a:r>
          </a:p>
          <a:p>
            <a:r>
              <a:rPr lang="en-GB" dirty="0"/>
              <a:t>Sample size</a:t>
            </a:r>
          </a:p>
          <a:p>
            <a:r>
              <a:rPr lang="en-GB" dirty="0"/>
              <a:t>Lack of previous research on subject</a:t>
            </a:r>
          </a:p>
          <a:p>
            <a:endParaRPr lang="en-GB" dirty="0"/>
          </a:p>
          <a:p>
            <a:r>
              <a:rPr lang="en-GB" dirty="0"/>
              <a:t>NB - You must show how you have addressed any limitations that you highlight. Avoid just producing a list – not acceptable</a:t>
            </a:r>
            <a:endParaRPr lang="en-GB" dirty="0">
              <a:cs typeface="Calibri"/>
            </a:endParaRPr>
          </a:p>
          <a:p>
            <a:endParaRPr lang="en-GB" dirty="0"/>
          </a:p>
          <a:p>
            <a:r>
              <a:rPr lang="en-GB" dirty="0"/>
              <a:t>Also – is time management a limitation?</a:t>
            </a:r>
          </a:p>
          <a:p>
            <a:r>
              <a:rPr lang="en-GB" dirty="0"/>
              <a:t>Time limits is a common limitation expressed by students – especially when deadlines are fast approaching – these are more to do with a lack of  time management and planning on the students behalf NOT on the research itself</a:t>
            </a:r>
            <a:endParaRPr lang="en-GB" dirty="0">
              <a:cs typeface="Calibri"/>
            </a:endParaRPr>
          </a:p>
          <a:p>
            <a:endParaRPr lang="en-GB" dirty="0"/>
          </a:p>
          <a:p>
            <a:r>
              <a:rPr lang="en-GB" dirty="0"/>
              <a:t>Leave time for your empirical work and plan for any mishaps like people not available</a:t>
            </a:r>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40</a:t>
            </a:fld>
            <a:endParaRPr lang="en-GB"/>
          </a:p>
        </p:txBody>
      </p:sp>
    </p:spTree>
    <p:extLst>
      <p:ext uri="{BB962C8B-B14F-4D97-AF65-F5344CB8AC3E}">
        <p14:creationId xmlns:p14="http://schemas.microsoft.com/office/powerpoint/2010/main" val="54071368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And finally some tips for writing a strong methodology chapter:</a:t>
            </a:r>
          </a:p>
          <a:p>
            <a:endParaRPr lang="en-GB" dirty="0"/>
          </a:p>
          <a:p>
            <a:pPr marL="171450" indent="-171450">
              <a:buFont typeface="Arial" panose="020B0604020202020204" pitchFamily="34" charset="0"/>
              <a:buChar char="•"/>
            </a:pPr>
            <a:r>
              <a:rPr lang="en-GB" dirty="0">
                <a:solidFill>
                  <a:srgbClr val="0070C0"/>
                </a:solidFill>
              </a:rPr>
              <a:t>Don’t just describe – explain how and why you applied them and demonstrate how it was conducted</a:t>
            </a:r>
          </a:p>
          <a:p>
            <a:pPr marL="171450" indent="-171450">
              <a:buFont typeface="Arial" panose="020B0604020202020204" pitchFamily="34" charset="0"/>
              <a:buChar char="•"/>
            </a:pPr>
            <a:r>
              <a:rPr lang="en-GB" dirty="0">
                <a:solidFill>
                  <a:schemeClr val="accent3">
                    <a:lumMod val="75000"/>
                  </a:schemeClr>
                </a:solidFill>
              </a:rPr>
              <a:t>Focus on your objectives and research question- show why your methods suit your objectives. Keep relating your choices back to the purpose of your research</a:t>
            </a:r>
          </a:p>
          <a:p>
            <a:pPr marL="171450" indent="-171450">
              <a:buFont typeface="Arial" panose="020B0604020202020204" pitchFamily="34" charset="0"/>
              <a:buChar char="•"/>
            </a:pPr>
            <a:r>
              <a:rPr lang="en-GB" dirty="0">
                <a:solidFill>
                  <a:srgbClr val="002060"/>
                </a:solidFill>
              </a:rPr>
              <a:t>Cite relevant sources</a:t>
            </a:r>
          </a:p>
          <a:p>
            <a:pPr marL="171450" marR="0" lvl="0" indent="-17145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srgbClr val="9BBB59">
                    <a:lumMod val="50000"/>
                  </a:srgbClr>
                </a:solidFill>
                <a:effectLst/>
                <a:uLnTx/>
                <a:uFillTx/>
                <a:latin typeface="Myriad Pro"/>
                <a:ea typeface="+mn-ea"/>
                <a:cs typeface="+mn-cs"/>
              </a:rPr>
              <a:t>Write for your audience – consider how much info you need to give. Clear – structured – argues your approach.</a:t>
            </a:r>
          </a:p>
          <a:p>
            <a:pPr marL="171450" marR="0" lvl="0" indent="-17145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srgbClr val="0070C0"/>
                </a:solidFill>
                <a:effectLst/>
                <a:uLnTx/>
                <a:uFillTx/>
                <a:latin typeface="Myriad Pro"/>
                <a:ea typeface="+mn-ea"/>
                <a:cs typeface="+mn-cs"/>
              </a:rPr>
              <a:t>Don’t just list details and procedures</a:t>
            </a:r>
          </a:p>
          <a:p>
            <a:pPr marL="171450" marR="0" lvl="0" indent="-17145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srgbClr val="002060"/>
                </a:solidFill>
                <a:effectLst/>
                <a:uLnTx/>
                <a:uFillTx/>
                <a:latin typeface="Myriad Pro"/>
                <a:ea typeface="+mn-ea"/>
                <a:cs typeface="+mn-cs"/>
              </a:rPr>
              <a:t>Discuss any difficulties you encountered and how you dealt with them – include how you minimised impact as a result or changed methods</a:t>
            </a:r>
            <a:r>
              <a:rPr kumimoji="0" lang="en-GB" sz="1200" b="0" i="0" u="none" strike="noStrike" kern="1200" cap="none" spc="0" normalizeH="0" baseline="0" noProof="0" dirty="0">
                <a:ln>
                  <a:noFill/>
                </a:ln>
                <a:solidFill>
                  <a:prstClr val="black"/>
                </a:solidFill>
                <a:effectLst/>
                <a:uLnTx/>
                <a:uFillTx/>
                <a:latin typeface="Myriad Pro"/>
                <a:ea typeface="+mn-ea"/>
                <a:cs typeface="+mn-cs"/>
              </a:rPr>
              <a:t>.</a:t>
            </a:r>
          </a:p>
          <a:p>
            <a:pPr marL="0" indent="0">
              <a:buFont typeface="Arial" panose="020B0604020202020204" pitchFamily="34" charset="0"/>
              <a:buNone/>
            </a:pPr>
            <a:endParaRPr lang="en-GB" dirty="0">
              <a:solidFill>
                <a:srgbClr val="002060"/>
              </a:solidFill>
            </a:endParaRPr>
          </a:p>
          <a:p>
            <a:r>
              <a:rPr lang="en-GB" dirty="0">
                <a:cs typeface="Calibri"/>
              </a:rPr>
              <a:t>There has to be an element of CRITICAL EVALUATION in this chapter to get the best marks</a:t>
            </a:r>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41</a:t>
            </a:fld>
            <a:endParaRPr lang="en-GB"/>
          </a:p>
        </p:txBody>
      </p:sp>
    </p:spTree>
    <p:extLst>
      <p:ext uri="{BB962C8B-B14F-4D97-AF65-F5344CB8AC3E}">
        <p14:creationId xmlns:p14="http://schemas.microsoft.com/office/powerpoint/2010/main" val="328870685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Some useful sources for you – others will be added to Moodle over the next few weeks</a:t>
            </a:r>
          </a:p>
        </p:txBody>
      </p:sp>
      <p:sp>
        <p:nvSpPr>
          <p:cNvPr id="4" name="Slide Number Placeholder 3"/>
          <p:cNvSpPr>
            <a:spLocks noGrp="1"/>
          </p:cNvSpPr>
          <p:nvPr>
            <p:ph type="sldNum" sz="quarter" idx="5"/>
          </p:nvPr>
        </p:nvSpPr>
        <p:spPr/>
        <p:txBody>
          <a:bodyPr/>
          <a:lstStyle/>
          <a:p>
            <a:fld id="{D2EC847A-7DAE-4150-8492-BD754CE2926B}" type="slidenum">
              <a:rPr lang="en-GB" smtClean="0"/>
              <a:t>46</a:t>
            </a:fld>
            <a:endParaRPr lang="en-GB"/>
          </a:p>
        </p:txBody>
      </p:sp>
    </p:spTree>
    <p:extLst>
      <p:ext uri="{BB962C8B-B14F-4D97-AF65-F5344CB8AC3E}">
        <p14:creationId xmlns:p14="http://schemas.microsoft.com/office/powerpoint/2010/main" val="157836779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06/11/2024</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16164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06/11/2024</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8941639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06/11/2024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2698635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06/11/2024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355041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06/11/2024</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769406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06/11/2024</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127929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06/11/2024</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9792779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06/11/2024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183558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06/11/2024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443641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06/11/2024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0505605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06/11/2024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20312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06/11/2024</a:t>
            </a:fld>
            <a:endParaRPr lang="en-GB" dirty="0"/>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219484929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9.xml"/><Relationship Id="rId1" Type="http://schemas.openxmlformats.org/officeDocument/2006/relationships/slideLayout" Target="../slideLayouts/slideLayout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8.tmp"/><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9.tmp"/><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21.tmp"/><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3.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4.xml"/><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5.xml"/><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6.xml"/><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ED8363A-E913-418E-A56C-63AB7772BA0E}"/>
              </a:ext>
            </a:extLst>
          </p:cNvPr>
          <p:cNvSpPr txBox="1"/>
          <p:nvPr/>
        </p:nvSpPr>
        <p:spPr>
          <a:xfrm>
            <a:off x="2194560" y="1733551"/>
            <a:ext cx="4130040" cy="86177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white"/>
              </a:solidFill>
              <a:effectLst/>
              <a:uLnTx/>
              <a:uFillTx/>
              <a:latin typeface="Myriad Pr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Myriad Pro"/>
              <a:ea typeface="+mn-ea"/>
              <a:cs typeface="+mn-cs"/>
            </a:endParaRPr>
          </a:p>
        </p:txBody>
      </p:sp>
      <p:sp>
        <p:nvSpPr>
          <p:cNvPr id="5" name="Title 4">
            <a:extLst>
              <a:ext uri="{FF2B5EF4-FFF2-40B4-BE49-F238E27FC236}">
                <a16:creationId xmlns:a16="http://schemas.microsoft.com/office/drawing/2014/main" id="{96FE8A07-45B3-4401-AEF2-C9368D14EA2F}"/>
              </a:ext>
            </a:extLst>
          </p:cNvPr>
          <p:cNvSpPr>
            <a:spLocks noGrp="1"/>
          </p:cNvSpPr>
          <p:nvPr>
            <p:ph type="ctrTitle"/>
          </p:nvPr>
        </p:nvSpPr>
        <p:spPr>
          <a:xfrm>
            <a:off x="3621993" y="448276"/>
            <a:ext cx="8325341" cy="4095136"/>
          </a:xfrm>
          <a:solidFill>
            <a:schemeClr val="bg1"/>
          </a:solidFill>
        </p:spPr>
        <p:txBody>
          <a:bodyPr>
            <a:normAutofit fontScale="90000"/>
          </a:bodyPr>
          <a:lstStyle/>
          <a:p>
            <a:br>
              <a:rPr lang="en-GB" b="1" dirty="0">
                <a:solidFill>
                  <a:schemeClr val="bg1"/>
                </a:solidFill>
              </a:rPr>
            </a:br>
            <a:r>
              <a:rPr lang="en-GB" b="1" dirty="0">
                <a:latin typeface="Arial"/>
                <a:cs typeface="Arial"/>
              </a:rPr>
              <a:t>MSc </a:t>
            </a:r>
            <a:r>
              <a:rPr lang="en-GB" b="1" dirty="0" err="1">
                <a:latin typeface="Arial"/>
                <a:cs typeface="Arial"/>
              </a:rPr>
              <a:t>Plismona</a:t>
            </a:r>
            <a:r>
              <a:rPr lang="en-GB" b="1" dirty="0">
                <a:latin typeface="Arial"/>
                <a:cs typeface="Arial"/>
              </a:rPr>
              <a:t> (AW&amp;S)  - </a:t>
            </a:r>
            <a:r>
              <a:rPr lang="en-GB" b="1" dirty="0" err="1">
                <a:latin typeface="Arial"/>
                <a:cs typeface="Arial"/>
              </a:rPr>
              <a:t>Methodoleg</a:t>
            </a:r>
            <a:br>
              <a:rPr lang="en-GB" b="1" dirty="0">
                <a:latin typeface="Arial"/>
                <a:cs typeface="Arial"/>
              </a:rPr>
            </a:br>
            <a:r>
              <a:rPr lang="en-GB" b="1" dirty="0">
                <a:solidFill>
                  <a:schemeClr val="tx2">
                    <a:lumMod val="60000"/>
                    <a:lumOff val="40000"/>
                  </a:schemeClr>
                </a:solidFill>
                <a:latin typeface="Arial"/>
                <a:cs typeface="Arial"/>
              </a:rPr>
              <a:t>  MSc Policing (O&amp;SL) - Methodology 1.</a:t>
            </a:r>
            <a:br>
              <a:rPr lang="en-GB" b="1" dirty="0">
                <a:latin typeface="Arial"/>
                <a:cs typeface="Arial"/>
              </a:rPr>
            </a:br>
            <a:r>
              <a:rPr lang="en-GB" b="1" dirty="0">
                <a:latin typeface="Arial"/>
                <a:cs typeface="Arial"/>
              </a:rPr>
              <a:t>06.11.24</a:t>
            </a:r>
            <a:endParaRPr lang="en-GB" b="1" dirty="0">
              <a:solidFill>
                <a:schemeClr val="tx2">
                  <a:lumMod val="60000"/>
                  <a:lumOff val="40000"/>
                </a:schemeClr>
              </a:solidFill>
              <a:latin typeface="Arial"/>
              <a:cs typeface="Arial"/>
            </a:endParaRPr>
          </a:p>
        </p:txBody>
      </p:sp>
    </p:spTree>
    <p:extLst>
      <p:ext uri="{BB962C8B-B14F-4D97-AF65-F5344CB8AC3E}">
        <p14:creationId xmlns:p14="http://schemas.microsoft.com/office/powerpoint/2010/main" val="11475499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7EF50-E6BB-4153-B801-E0884BE85B05}"/>
              </a:ext>
            </a:extLst>
          </p:cNvPr>
          <p:cNvSpPr>
            <a:spLocks noGrp="1"/>
          </p:cNvSpPr>
          <p:nvPr>
            <p:ph type="title"/>
          </p:nvPr>
        </p:nvSpPr>
        <p:spPr>
          <a:solidFill>
            <a:srgbClr val="002060"/>
          </a:solidFill>
        </p:spPr>
        <p:txBody>
          <a:bodyPr/>
          <a:lstStyle/>
          <a:p>
            <a:r>
              <a:rPr lang="en-GB" dirty="0">
                <a:solidFill>
                  <a:srgbClr val="FFFFFF"/>
                </a:solidFill>
              </a:rPr>
              <a:t>Learning Outcomes </a:t>
            </a:r>
          </a:p>
        </p:txBody>
      </p:sp>
      <p:sp>
        <p:nvSpPr>
          <p:cNvPr id="6" name="Content Placeholder 5">
            <a:extLst>
              <a:ext uri="{FF2B5EF4-FFF2-40B4-BE49-F238E27FC236}">
                <a16:creationId xmlns:a16="http://schemas.microsoft.com/office/drawing/2014/main" id="{CE5D857B-B3EB-42A9-9378-BB924DA2D331}"/>
              </a:ext>
            </a:extLst>
          </p:cNvPr>
          <p:cNvSpPr>
            <a:spLocks noGrp="1"/>
          </p:cNvSpPr>
          <p:nvPr>
            <p:ph idx="1"/>
          </p:nvPr>
        </p:nvSpPr>
        <p:spPr/>
        <p:txBody>
          <a:bodyPr vert="horz" lIns="91440" tIns="45720" rIns="91440" bIns="45720" rtlCol="0" anchor="t">
            <a:normAutofit fontScale="85000" lnSpcReduction="20000"/>
          </a:bodyPr>
          <a:lstStyle/>
          <a:p>
            <a:r>
              <a:rPr lang="en-GB" dirty="0">
                <a:solidFill>
                  <a:srgbClr val="002060"/>
                </a:solidFill>
              </a:rPr>
              <a:t>Explain what is meant by ‘Research Philosophy’</a:t>
            </a:r>
          </a:p>
          <a:p>
            <a:r>
              <a:rPr lang="en-GB" dirty="0">
                <a:solidFill>
                  <a:srgbClr val="002060"/>
                </a:solidFill>
              </a:rPr>
              <a:t>Understand the different terms of ‘</a:t>
            </a:r>
            <a:r>
              <a:rPr lang="en-GB" b="1" i="1" dirty="0">
                <a:solidFill>
                  <a:srgbClr val="002060"/>
                </a:solidFill>
              </a:rPr>
              <a:t>Methodology</a:t>
            </a:r>
            <a:r>
              <a:rPr lang="en-GB" b="1" dirty="0">
                <a:solidFill>
                  <a:srgbClr val="002060"/>
                </a:solidFill>
              </a:rPr>
              <a:t>’</a:t>
            </a:r>
            <a:r>
              <a:rPr lang="en-GB" dirty="0">
                <a:solidFill>
                  <a:srgbClr val="002060"/>
                </a:solidFill>
              </a:rPr>
              <a:t> &amp; ‘</a:t>
            </a:r>
            <a:r>
              <a:rPr lang="en-GB" b="1" i="1" dirty="0">
                <a:solidFill>
                  <a:srgbClr val="002060"/>
                </a:solidFill>
              </a:rPr>
              <a:t>Research methods</a:t>
            </a:r>
            <a:r>
              <a:rPr lang="en-GB" b="1" dirty="0">
                <a:solidFill>
                  <a:srgbClr val="002060"/>
                </a:solidFill>
              </a:rPr>
              <a:t>’</a:t>
            </a:r>
          </a:p>
          <a:p>
            <a:r>
              <a:rPr lang="en-GB" dirty="0">
                <a:solidFill>
                  <a:srgbClr val="002060"/>
                </a:solidFill>
              </a:rPr>
              <a:t>List the 3 types of Data Collection</a:t>
            </a:r>
          </a:p>
          <a:p>
            <a:r>
              <a:rPr lang="en-GB" dirty="0"/>
              <a:t>Describe the difference between ‘</a:t>
            </a:r>
            <a:r>
              <a:rPr lang="en-GB" i="1" dirty="0">
                <a:solidFill>
                  <a:srgbClr val="0070C0"/>
                </a:solidFill>
              </a:rPr>
              <a:t>Quantitative &amp; Qualitative data</a:t>
            </a:r>
            <a:r>
              <a:rPr lang="en-GB" dirty="0"/>
              <a:t>’, ‘</a:t>
            </a:r>
            <a:r>
              <a:rPr lang="en-GB" i="1" dirty="0">
                <a:solidFill>
                  <a:srgbClr val="7030A0"/>
                </a:solidFill>
              </a:rPr>
              <a:t>Primary &amp; Secondary data</a:t>
            </a:r>
            <a:r>
              <a:rPr lang="en-GB" dirty="0"/>
              <a:t>’, ‘</a:t>
            </a:r>
            <a:r>
              <a:rPr lang="en-GB" i="1" dirty="0">
                <a:solidFill>
                  <a:schemeClr val="accent3">
                    <a:lumMod val="75000"/>
                  </a:schemeClr>
                </a:solidFill>
              </a:rPr>
              <a:t>Descriptive &amp; Experimental Data’</a:t>
            </a:r>
          </a:p>
          <a:p>
            <a:r>
              <a:rPr lang="en-GB" dirty="0">
                <a:solidFill>
                  <a:srgbClr val="002060"/>
                </a:solidFill>
              </a:rPr>
              <a:t>List the different types of methods for data collection</a:t>
            </a:r>
          </a:p>
          <a:p>
            <a:r>
              <a:rPr lang="en-GB" dirty="0">
                <a:solidFill>
                  <a:srgbClr val="7030A0"/>
                </a:solidFill>
              </a:rPr>
              <a:t>List the 4 main methods of data analysis</a:t>
            </a:r>
          </a:p>
          <a:p>
            <a:r>
              <a:rPr lang="en-GB" dirty="0">
                <a:solidFill>
                  <a:schemeClr val="accent3">
                    <a:lumMod val="75000"/>
                  </a:schemeClr>
                </a:solidFill>
              </a:rPr>
              <a:t>How to structure your ‘methodology chapter’</a:t>
            </a:r>
          </a:p>
          <a:p>
            <a:endParaRPr lang="en-GB" dirty="0"/>
          </a:p>
          <a:p>
            <a:endParaRPr lang="en-GB" dirty="0"/>
          </a:p>
          <a:p>
            <a:endParaRPr lang="en-GB" dirty="0"/>
          </a:p>
        </p:txBody>
      </p:sp>
    </p:spTree>
    <p:extLst>
      <p:ext uri="{BB962C8B-B14F-4D97-AF65-F5344CB8AC3E}">
        <p14:creationId xmlns:p14="http://schemas.microsoft.com/office/powerpoint/2010/main" val="25112808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CAB251-4544-E7E1-E4D2-A490E2905722}"/>
              </a:ext>
            </a:extLst>
          </p:cNvPr>
          <p:cNvSpPr>
            <a:spLocks noGrp="1"/>
          </p:cNvSpPr>
          <p:nvPr>
            <p:ph type="title"/>
          </p:nvPr>
        </p:nvSpPr>
        <p:spPr>
          <a:solidFill>
            <a:srgbClr val="002060"/>
          </a:solidFill>
        </p:spPr>
        <p:txBody>
          <a:bodyPr/>
          <a:lstStyle/>
          <a:p>
            <a:r>
              <a:rPr lang="en-GB" dirty="0">
                <a:solidFill>
                  <a:schemeClr val="bg1"/>
                </a:solidFill>
              </a:rPr>
              <a:t>Research and Research methods</a:t>
            </a:r>
          </a:p>
        </p:txBody>
      </p:sp>
      <p:sp>
        <p:nvSpPr>
          <p:cNvPr id="3" name="Content Placeholder 2">
            <a:extLst>
              <a:ext uri="{FF2B5EF4-FFF2-40B4-BE49-F238E27FC236}">
                <a16:creationId xmlns:a16="http://schemas.microsoft.com/office/drawing/2014/main" id="{5FB23678-7716-6C67-5FAF-4FF474A4CC8A}"/>
              </a:ext>
            </a:extLst>
          </p:cNvPr>
          <p:cNvSpPr>
            <a:spLocks noGrp="1"/>
          </p:cNvSpPr>
          <p:nvPr>
            <p:ph sz="half" idx="1"/>
          </p:nvPr>
        </p:nvSpPr>
        <p:spPr/>
        <p:txBody>
          <a:bodyPr/>
          <a:lstStyle/>
          <a:p>
            <a:pPr marL="0" indent="0">
              <a:buNone/>
            </a:pPr>
            <a:r>
              <a:rPr lang="en-GB" dirty="0"/>
              <a:t>Research is:</a:t>
            </a:r>
          </a:p>
          <a:p>
            <a:r>
              <a:rPr lang="en-GB" dirty="0"/>
              <a:t>‘</a:t>
            </a:r>
            <a:r>
              <a:rPr lang="en-GB" i="1" dirty="0"/>
              <a:t>A systematic investigation to establish facts or principles</a:t>
            </a:r>
            <a:r>
              <a:rPr lang="en-GB" dirty="0"/>
              <a:t>’ (Collins, 2022) or</a:t>
            </a:r>
          </a:p>
          <a:p>
            <a:r>
              <a:rPr lang="en-GB" dirty="0"/>
              <a:t>To establish new knowledge</a:t>
            </a:r>
          </a:p>
        </p:txBody>
      </p:sp>
      <p:sp>
        <p:nvSpPr>
          <p:cNvPr id="4" name="Content Placeholder 3">
            <a:extLst>
              <a:ext uri="{FF2B5EF4-FFF2-40B4-BE49-F238E27FC236}">
                <a16:creationId xmlns:a16="http://schemas.microsoft.com/office/drawing/2014/main" id="{6FD24CA4-6071-DE03-CFA3-60963F93A5DD}"/>
              </a:ext>
            </a:extLst>
          </p:cNvPr>
          <p:cNvSpPr>
            <a:spLocks noGrp="1"/>
          </p:cNvSpPr>
          <p:nvPr>
            <p:ph sz="half" idx="2"/>
          </p:nvPr>
        </p:nvSpPr>
        <p:spPr/>
        <p:txBody>
          <a:bodyPr/>
          <a:lstStyle/>
          <a:p>
            <a:pPr marL="0" indent="0">
              <a:buNone/>
            </a:pPr>
            <a:r>
              <a:rPr lang="en-GB" dirty="0"/>
              <a:t>Key element of ‘Research’ is:</a:t>
            </a:r>
          </a:p>
          <a:p>
            <a:pPr lvl="1" indent="-342900"/>
            <a:r>
              <a:rPr lang="en-GB" dirty="0"/>
              <a:t>gathering data</a:t>
            </a:r>
          </a:p>
          <a:p>
            <a:pPr lvl="1" indent="-342900"/>
            <a:r>
              <a:rPr lang="en-GB" dirty="0"/>
              <a:t> analysing data</a:t>
            </a:r>
          </a:p>
          <a:p>
            <a:pPr marL="400050" lvl="1" indent="0">
              <a:buNone/>
            </a:pPr>
            <a:r>
              <a:rPr lang="en-GB" dirty="0"/>
              <a:t>It’s METHODOLOGY</a:t>
            </a:r>
          </a:p>
        </p:txBody>
      </p:sp>
      <p:pic>
        <p:nvPicPr>
          <p:cNvPr id="5" name="Picture 4">
            <a:extLst>
              <a:ext uri="{FF2B5EF4-FFF2-40B4-BE49-F238E27FC236}">
                <a16:creationId xmlns:a16="http://schemas.microsoft.com/office/drawing/2014/main" id="{803C205D-6B53-4586-4901-0A780766A7CF}"/>
              </a:ext>
            </a:extLst>
          </p:cNvPr>
          <p:cNvPicPr>
            <a:picLocks noChangeAspect="1"/>
          </p:cNvPicPr>
          <p:nvPr/>
        </p:nvPicPr>
        <p:blipFill>
          <a:blip r:embed="rId3"/>
          <a:stretch>
            <a:fillRect/>
          </a:stretch>
        </p:blipFill>
        <p:spPr>
          <a:xfrm>
            <a:off x="6081132" y="3762374"/>
            <a:ext cx="3057525" cy="1495425"/>
          </a:xfrm>
          <a:prstGeom prst="rect">
            <a:avLst/>
          </a:prstGeom>
        </p:spPr>
      </p:pic>
    </p:spTree>
    <p:extLst>
      <p:ext uri="{BB962C8B-B14F-4D97-AF65-F5344CB8AC3E}">
        <p14:creationId xmlns:p14="http://schemas.microsoft.com/office/powerpoint/2010/main" val="1141621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4">
                                            <p:txEl>
                                              <p:pRg st="0" end="0"/>
                                            </p:txEl>
                                          </p:spTgt>
                                        </p:tgtEl>
                                        <p:attrNameLst>
                                          <p:attrName>style.visibility</p:attrName>
                                        </p:attrNameLst>
                                      </p:cBhvr>
                                      <p:to>
                                        <p:strVal val="visible"/>
                                      </p:to>
                                    </p:set>
                                    <p:animEffect transition="in" filter="fade">
                                      <p:cBhvr>
                                        <p:cTn id="28" dur="1000"/>
                                        <p:tgtEl>
                                          <p:spTgt spid="4">
                                            <p:txEl>
                                              <p:pRg st="0" end="0"/>
                                            </p:txEl>
                                          </p:spTgt>
                                        </p:tgtEl>
                                      </p:cBhvr>
                                    </p:animEffect>
                                    <p:anim calcmode="lin" valueType="num">
                                      <p:cBhvr>
                                        <p:cTn id="29"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0" end="0"/>
                                            </p:txEl>
                                          </p:spTgt>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4">
                                            <p:txEl>
                                              <p:pRg st="1" end="1"/>
                                            </p:txEl>
                                          </p:spTgt>
                                        </p:tgtEl>
                                        <p:attrNameLst>
                                          <p:attrName>style.visibility</p:attrName>
                                        </p:attrNameLst>
                                      </p:cBhvr>
                                      <p:to>
                                        <p:strVal val="visible"/>
                                      </p:to>
                                    </p:set>
                                    <p:animEffect transition="in" filter="fade">
                                      <p:cBhvr>
                                        <p:cTn id="33" dur="1000"/>
                                        <p:tgtEl>
                                          <p:spTgt spid="4">
                                            <p:txEl>
                                              <p:pRg st="1" end="1"/>
                                            </p:txEl>
                                          </p:spTgt>
                                        </p:tgtEl>
                                      </p:cBhvr>
                                    </p:animEffect>
                                    <p:anim calcmode="lin" valueType="num">
                                      <p:cBhvr>
                                        <p:cTn id="34"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35" dur="1000" fill="hold"/>
                                        <p:tgtEl>
                                          <p:spTgt spid="4">
                                            <p:txEl>
                                              <p:pRg st="1" end="1"/>
                                            </p:txEl>
                                          </p:spTgt>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4">
                                            <p:txEl>
                                              <p:pRg st="2" end="2"/>
                                            </p:txEl>
                                          </p:spTgt>
                                        </p:tgtEl>
                                        <p:attrNameLst>
                                          <p:attrName>style.visibility</p:attrName>
                                        </p:attrNameLst>
                                      </p:cBhvr>
                                      <p:to>
                                        <p:strVal val="visible"/>
                                      </p:to>
                                    </p:set>
                                    <p:animEffect transition="in" filter="fade">
                                      <p:cBhvr>
                                        <p:cTn id="38" dur="1000"/>
                                        <p:tgtEl>
                                          <p:spTgt spid="4">
                                            <p:txEl>
                                              <p:pRg st="2" end="2"/>
                                            </p:txEl>
                                          </p:spTgt>
                                        </p:tgtEl>
                                      </p:cBhvr>
                                    </p:animEffect>
                                    <p:anim calcmode="lin" valueType="num">
                                      <p:cBhvr>
                                        <p:cTn id="39"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40" dur="1000" fill="hold"/>
                                        <p:tgtEl>
                                          <p:spTgt spid="4">
                                            <p:txEl>
                                              <p:pRg st="2" end="2"/>
                                            </p:txEl>
                                          </p:spTgt>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4">
                                            <p:txEl>
                                              <p:pRg st="3" end="3"/>
                                            </p:txEl>
                                          </p:spTgt>
                                        </p:tgtEl>
                                        <p:attrNameLst>
                                          <p:attrName>style.visibility</p:attrName>
                                        </p:attrNameLst>
                                      </p:cBhvr>
                                      <p:to>
                                        <p:strVal val="visible"/>
                                      </p:to>
                                    </p:set>
                                    <p:animEffect transition="in" filter="fade">
                                      <p:cBhvr>
                                        <p:cTn id="43" dur="1000"/>
                                        <p:tgtEl>
                                          <p:spTgt spid="4">
                                            <p:txEl>
                                              <p:pRg st="3" end="3"/>
                                            </p:txEl>
                                          </p:spTgt>
                                        </p:tgtEl>
                                      </p:cBhvr>
                                    </p:animEffect>
                                    <p:anim calcmode="lin" valueType="num">
                                      <p:cBhvr>
                                        <p:cTn id="44"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45"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3CA6D9-5F86-4F8D-5806-C0761862BA0A}"/>
              </a:ext>
            </a:extLst>
          </p:cNvPr>
          <p:cNvSpPr>
            <a:spLocks noGrp="1"/>
          </p:cNvSpPr>
          <p:nvPr>
            <p:ph type="title"/>
          </p:nvPr>
        </p:nvSpPr>
        <p:spPr>
          <a:solidFill>
            <a:srgbClr val="002060"/>
          </a:solidFill>
        </p:spPr>
        <p:txBody>
          <a:bodyPr/>
          <a:lstStyle/>
          <a:p>
            <a:r>
              <a:rPr lang="en-GB" dirty="0">
                <a:solidFill>
                  <a:schemeClr val="bg1"/>
                </a:solidFill>
              </a:rPr>
              <a:t>Research Philosophy</a:t>
            </a:r>
          </a:p>
        </p:txBody>
      </p:sp>
      <p:sp>
        <p:nvSpPr>
          <p:cNvPr id="3" name="Content Placeholder 2">
            <a:extLst>
              <a:ext uri="{FF2B5EF4-FFF2-40B4-BE49-F238E27FC236}">
                <a16:creationId xmlns:a16="http://schemas.microsoft.com/office/drawing/2014/main" id="{1F0194EA-87C5-FAF8-B353-335E7930E28B}"/>
              </a:ext>
            </a:extLst>
          </p:cNvPr>
          <p:cNvSpPr>
            <a:spLocks noGrp="1"/>
          </p:cNvSpPr>
          <p:nvPr>
            <p:ph sz="half" idx="1"/>
          </p:nvPr>
        </p:nvSpPr>
        <p:spPr/>
        <p:txBody>
          <a:bodyPr>
            <a:normAutofit/>
          </a:bodyPr>
          <a:lstStyle/>
          <a:p>
            <a:r>
              <a:rPr lang="en-GB" dirty="0"/>
              <a:t>Influenced by a number of things:</a:t>
            </a:r>
          </a:p>
          <a:p>
            <a:pPr lvl="1"/>
            <a:r>
              <a:rPr lang="en-GB" dirty="0"/>
              <a:t>The way an individual views the world</a:t>
            </a:r>
          </a:p>
          <a:p>
            <a:pPr lvl="1"/>
            <a:r>
              <a:rPr lang="en-GB" dirty="0"/>
              <a:t>Practical considerations</a:t>
            </a:r>
          </a:p>
          <a:p>
            <a:pPr lvl="1"/>
            <a:r>
              <a:rPr lang="en-GB" dirty="0"/>
              <a:t>Person’s view of the relationship between knowledge and the process by which it is developed</a:t>
            </a:r>
          </a:p>
        </p:txBody>
      </p:sp>
      <p:pic>
        <p:nvPicPr>
          <p:cNvPr id="5" name="Content Placeholder 4">
            <a:extLst>
              <a:ext uri="{FF2B5EF4-FFF2-40B4-BE49-F238E27FC236}">
                <a16:creationId xmlns:a16="http://schemas.microsoft.com/office/drawing/2014/main" id="{3858BCEF-1CD8-2874-06F5-A1F44825765D}"/>
              </a:ext>
            </a:extLst>
          </p:cNvPr>
          <p:cNvPicPr>
            <a:picLocks noGrp="1" noChangeAspect="1"/>
          </p:cNvPicPr>
          <p:nvPr>
            <p:ph sz="half" idx="2"/>
          </p:nvPr>
        </p:nvPicPr>
        <p:blipFill>
          <a:blip r:embed="rId3"/>
          <a:stretch>
            <a:fillRect/>
          </a:stretch>
        </p:blipFill>
        <p:spPr>
          <a:xfrm>
            <a:off x="6363969" y="1600201"/>
            <a:ext cx="5628887" cy="3618570"/>
          </a:xfrm>
          <a:prstGeom prst="rect">
            <a:avLst/>
          </a:prstGeom>
        </p:spPr>
      </p:pic>
    </p:spTree>
    <p:extLst>
      <p:ext uri="{BB962C8B-B14F-4D97-AF65-F5344CB8AC3E}">
        <p14:creationId xmlns:p14="http://schemas.microsoft.com/office/powerpoint/2010/main" val="207875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16B8C-1FDA-47E8-AFB6-BD601E85C419}"/>
              </a:ext>
            </a:extLst>
          </p:cNvPr>
          <p:cNvSpPr>
            <a:spLocks noGrp="1"/>
          </p:cNvSpPr>
          <p:nvPr>
            <p:ph type="title"/>
          </p:nvPr>
        </p:nvSpPr>
        <p:spPr>
          <a:solidFill>
            <a:srgbClr val="002060"/>
          </a:solidFill>
        </p:spPr>
        <p:txBody>
          <a:bodyPr/>
          <a:lstStyle/>
          <a:p>
            <a:r>
              <a:rPr lang="en-GB" dirty="0">
                <a:solidFill>
                  <a:schemeClr val="bg1"/>
                </a:solidFill>
              </a:rPr>
              <a:t>Methodology v Research methods</a:t>
            </a:r>
          </a:p>
        </p:txBody>
      </p:sp>
      <p:sp>
        <p:nvSpPr>
          <p:cNvPr id="4" name="Content Placeholder 3">
            <a:extLst>
              <a:ext uri="{FF2B5EF4-FFF2-40B4-BE49-F238E27FC236}">
                <a16:creationId xmlns:a16="http://schemas.microsoft.com/office/drawing/2014/main" id="{BD4D1202-7EC5-4934-BA17-95E0369E24CD}"/>
              </a:ext>
            </a:extLst>
          </p:cNvPr>
          <p:cNvSpPr>
            <a:spLocks noGrp="1"/>
          </p:cNvSpPr>
          <p:nvPr>
            <p:ph sz="half" idx="1"/>
          </p:nvPr>
        </p:nvSpPr>
        <p:spPr/>
        <p:txBody>
          <a:bodyPr>
            <a:normAutofit fontScale="70000" lnSpcReduction="20000"/>
          </a:bodyPr>
          <a:lstStyle/>
          <a:p>
            <a:pPr marL="0" indent="0">
              <a:buNone/>
            </a:pPr>
            <a:r>
              <a:rPr lang="en-GB" dirty="0"/>
              <a:t>Methodology is:</a:t>
            </a:r>
          </a:p>
          <a:p>
            <a:r>
              <a:rPr lang="en-GB" dirty="0"/>
              <a:t>‘ </a:t>
            </a:r>
            <a:r>
              <a:rPr lang="en-GB" i="1" dirty="0">
                <a:solidFill>
                  <a:srgbClr val="002060"/>
                </a:solidFill>
              </a:rPr>
              <a:t>a set of systems, methods, procedures or rules that is used to conduct a structured research process for a dissertation</a:t>
            </a:r>
            <a:r>
              <a:rPr lang="en-GB" dirty="0"/>
              <a:t>’ </a:t>
            </a:r>
          </a:p>
          <a:p>
            <a:r>
              <a:rPr lang="en-GB" dirty="0"/>
              <a:t>‘</a:t>
            </a:r>
            <a:r>
              <a:rPr lang="en-GB" i="1" dirty="0">
                <a:solidFill>
                  <a:srgbClr val="0070C0"/>
                </a:solidFill>
              </a:rPr>
              <a:t>the science of dealing with principles of procedure in research and study</a:t>
            </a:r>
            <a:r>
              <a:rPr lang="en-GB" dirty="0"/>
              <a:t>’</a:t>
            </a:r>
          </a:p>
          <a:p>
            <a:r>
              <a:rPr lang="en-GB" i="1" dirty="0"/>
              <a:t>‘A system of ways of doing, teaching or studying something</a:t>
            </a:r>
            <a:r>
              <a:rPr lang="en-GB" dirty="0"/>
              <a:t>’ </a:t>
            </a:r>
          </a:p>
          <a:p>
            <a:r>
              <a:rPr lang="en-GB" i="1" dirty="0"/>
              <a:t>It explains what the exact activities and processes of your research is , through what methods you will be measuring the data and how you will interpret your results and outcome</a:t>
            </a:r>
          </a:p>
          <a:p>
            <a:endParaRPr lang="en-GB" dirty="0"/>
          </a:p>
        </p:txBody>
      </p:sp>
      <p:sp>
        <p:nvSpPr>
          <p:cNvPr id="5" name="Content Placeholder 4">
            <a:extLst>
              <a:ext uri="{FF2B5EF4-FFF2-40B4-BE49-F238E27FC236}">
                <a16:creationId xmlns:a16="http://schemas.microsoft.com/office/drawing/2014/main" id="{1C8F0743-F9A0-410D-8164-CDE3BBAAFC9A}"/>
              </a:ext>
            </a:extLst>
          </p:cNvPr>
          <p:cNvSpPr>
            <a:spLocks noGrp="1"/>
          </p:cNvSpPr>
          <p:nvPr>
            <p:ph sz="half" idx="2"/>
          </p:nvPr>
        </p:nvSpPr>
        <p:spPr/>
        <p:txBody>
          <a:bodyPr>
            <a:normAutofit fontScale="70000" lnSpcReduction="20000"/>
          </a:bodyPr>
          <a:lstStyle/>
          <a:p>
            <a:pPr marL="0" indent="0">
              <a:buNone/>
            </a:pPr>
            <a:r>
              <a:rPr lang="en-GB" dirty="0"/>
              <a:t>Research methods are:</a:t>
            </a:r>
          </a:p>
          <a:p>
            <a:r>
              <a:rPr lang="en-GB" i="1" dirty="0">
                <a:solidFill>
                  <a:srgbClr val="0070C0"/>
                </a:solidFill>
              </a:rPr>
              <a:t>‘ specific procedures for collecting and analysing data.</a:t>
            </a:r>
          </a:p>
          <a:p>
            <a:r>
              <a:rPr lang="en-GB" i="1" dirty="0">
                <a:solidFill>
                  <a:srgbClr val="0070C0"/>
                </a:solidFill>
              </a:rPr>
              <a:t>Integral part of research design’.</a:t>
            </a:r>
          </a:p>
        </p:txBody>
      </p:sp>
      <p:pic>
        <p:nvPicPr>
          <p:cNvPr id="6" name="Picture 5">
            <a:extLst>
              <a:ext uri="{FF2B5EF4-FFF2-40B4-BE49-F238E27FC236}">
                <a16:creationId xmlns:a16="http://schemas.microsoft.com/office/drawing/2014/main" id="{79614797-E119-4378-9148-A9DA86E97FAB}"/>
              </a:ext>
            </a:extLst>
          </p:cNvPr>
          <p:cNvPicPr>
            <a:picLocks noChangeAspect="1"/>
          </p:cNvPicPr>
          <p:nvPr/>
        </p:nvPicPr>
        <p:blipFill>
          <a:blip r:embed="rId3"/>
          <a:stretch>
            <a:fillRect/>
          </a:stretch>
        </p:blipFill>
        <p:spPr>
          <a:xfrm>
            <a:off x="9180801" y="3114674"/>
            <a:ext cx="2143125" cy="2143125"/>
          </a:xfrm>
          <a:prstGeom prst="rect">
            <a:avLst/>
          </a:prstGeom>
        </p:spPr>
      </p:pic>
    </p:spTree>
    <p:extLst>
      <p:ext uri="{BB962C8B-B14F-4D97-AF65-F5344CB8AC3E}">
        <p14:creationId xmlns:p14="http://schemas.microsoft.com/office/powerpoint/2010/main" val="3451093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1000"/>
                                        <p:tgtEl>
                                          <p:spTgt spid="4">
                                            <p:txEl>
                                              <p:pRg st="2" end="2"/>
                                            </p:txEl>
                                          </p:spTgt>
                                        </p:tgtEl>
                                      </p:cBhvr>
                                    </p:animEffect>
                                    <p:anim calcmode="lin" valueType="num">
                                      <p:cBhvr>
                                        <p:cTn id="2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animEffect transition="in" filter="fade">
                                      <p:cBhvr>
                                        <p:cTn id="28" dur="1000"/>
                                        <p:tgtEl>
                                          <p:spTgt spid="4">
                                            <p:txEl>
                                              <p:pRg st="3" end="3"/>
                                            </p:txEl>
                                          </p:spTgt>
                                        </p:tgtEl>
                                      </p:cBhvr>
                                    </p:animEffect>
                                    <p:anim calcmode="lin" valueType="num">
                                      <p:cBhvr>
                                        <p:cTn id="29"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4">
                                            <p:txEl>
                                              <p:pRg st="4" end="4"/>
                                            </p:txEl>
                                          </p:spTgt>
                                        </p:tgtEl>
                                        <p:attrNameLst>
                                          <p:attrName>style.visibility</p:attrName>
                                        </p:attrNameLst>
                                      </p:cBhvr>
                                      <p:to>
                                        <p:strVal val="visible"/>
                                      </p:to>
                                    </p:set>
                                    <p:animEffect transition="in" filter="fade">
                                      <p:cBhvr>
                                        <p:cTn id="35" dur="1000"/>
                                        <p:tgtEl>
                                          <p:spTgt spid="4">
                                            <p:txEl>
                                              <p:pRg st="4" end="4"/>
                                            </p:txEl>
                                          </p:spTgt>
                                        </p:tgtEl>
                                      </p:cBhvr>
                                    </p:animEffect>
                                    <p:anim calcmode="lin" valueType="num">
                                      <p:cBhvr>
                                        <p:cTn id="36"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5">
                                            <p:txEl>
                                              <p:pRg st="0" end="0"/>
                                            </p:txEl>
                                          </p:spTgt>
                                        </p:tgtEl>
                                        <p:attrNameLst>
                                          <p:attrName>style.visibility</p:attrName>
                                        </p:attrNameLst>
                                      </p:cBhvr>
                                      <p:to>
                                        <p:strVal val="visible"/>
                                      </p:to>
                                    </p:set>
                                    <p:animEffect transition="in" filter="fade">
                                      <p:cBhvr>
                                        <p:cTn id="42" dur="1000"/>
                                        <p:tgtEl>
                                          <p:spTgt spid="5">
                                            <p:txEl>
                                              <p:pRg st="0" end="0"/>
                                            </p:txEl>
                                          </p:spTgt>
                                        </p:tgtEl>
                                      </p:cBhvr>
                                    </p:animEffect>
                                    <p:anim calcmode="lin" valueType="num">
                                      <p:cBhvr>
                                        <p:cTn id="43"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44"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5">
                                            <p:txEl>
                                              <p:pRg st="1" end="1"/>
                                            </p:txEl>
                                          </p:spTgt>
                                        </p:tgtEl>
                                        <p:attrNameLst>
                                          <p:attrName>style.visibility</p:attrName>
                                        </p:attrNameLst>
                                      </p:cBhvr>
                                      <p:to>
                                        <p:strVal val="visible"/>
                                      </p:to>
                                    </p:set>
                                    <p:animEffect transition="in" filter="fade">
                                      <p:cBhvr>
                                        <p:cTn id="49" dur="1000"/>
                                        <p:tgtEl>
                                          <p:spTgt spid="5">
                                            <p:txEl>
                                              <p:pRg st="1" end="1"/>
                                            </p:txEl>
                                          </p:spTgt>
                                        </p:tgtEl>
                                      </p:cBhvr>
                                    </p:animEffect>
                                    <p:anim calcmode="lin" valueType="num">
                                      <p:cBhvr>
                                        <p:cTn id="50"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51"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5">
                                            <p:txEl>
                                              <p:pRg st="2" end="2"/>
                                            </p:txEl>
                                          </p:spTgt>
                                        </p:tgtEl>
                                        <p:attrNameLst>
                                          <p:attrName>style.visibility</p:attrName>
                                        </p:attrNameLst>
                                      </p:cBhvr>
                                      <p:to>
                                        <p:strVal val="visible"/>
                                      </p:to>
                                    </p:set>
                                    <p:animEffect transition="in" filter="fade">
                                      <p:cBhvr>
                                        <p:cTn id="56" dur="1000"/>
                                        <p:tgtEl>
                                          <p:spTgt spid="5">
                                            <p:txEl>
                                              <p:pRg st="2" end="2"/>
                                            </p:txEl>
                                          </p:spTgt>
                                        </p:tgtEl>
                                      </p:cBhvr>
                                    </p:animEffect>
                                    <p:anim calcmode="lin" valueType="num">
                                      <p:cBhvr>
                                        <p:cTn id="57"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58"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5"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564CD8-199C-42AF-AF49-C8EF2B27EEE1}"/>
              </a:ext>
            </a:extLst>
          </p:cNvPr>
          <p:cNvSpPr>
            <a:spLocks noGrp="1"/>
          </p:cNvSpPr>
          <p:nvPr>
            <p:ph type="title"/>
          </p:nvPr>
        </p:nvSpPr>
        <p:spPr>
          <a:solidFill>
            <a:srgbClr val="002060"/>
          </a:solidFill>
        </p:spPr>
        <p:txBody>
          <a:bodyPr/>
          <a:lstStyle/>
          <a:p>
            <a:r>
              <a:rPr lang="en-GB" dirty="0">
                <a:solidFill>
                  <a:schemeClr val="bg1"/>
                </a:solidFill>
              </a:rPr>
              <a:t>Methodology and Methods</a:t>
            </a:r>
          </a:p>
        </p:txBody>
      </p:sp>
      <p:graphicFrame>
        <p:nvGraphicFramePr>
          <p:cNvPr id="4" name="Content Placeholder 3">
            <a:extLst>
              <a:ext uri="{FF2B5EF4-FFF2-40B4-BE49-F238E27FC236}">
                <a16:creationId xmlns:a16="http://schemas.microsoft.com/office/drawing/2014/main" id="{DB4C63B9-C997-4AD5-B33E-E58E1C9237E8}"/>
              </a:ext>
            </a:extLst>
          </p:cNvPr>
          <p:cNvGraphicFramePr>
            <a:graphicFrameLocks noGrp="1"/>
          </p:cNvGraphicFramePr>
          <p:nvPr>
            <p:ph idx="1"/>
            <p:extLst>
              <p:ext uri="{D42A27DB-BD31-4B8C-83A1-F6EECF244321}">
                <p14:modId xmlns:p14="http://schemas.microsoft.com/office/powerpoint/2010/main" val="6179477"/>
              </p:ext>
            </p:extLst>
          </p:nvPr>
        </p:nvGraphicFramePr>
        <p:xfrm>
          <a:off x="609600" y="1600200"/>
          <a:ext cx="10972800" cy="3916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881197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E91F5E-D9F5-4162-D786-090EECF5DE09}"/>
              </a:ext>
            </a:extLst>
          </p:cNvPr>
          <p:cNvSpPr>
            <a:spLocks noGrp="1"/>
          </p:cNvSpPr>
          <p:nvPr>
            <p:ph type="title"/>
          </p:nvPr>
        </p:nvSpPr>
        <p:spPr>
          <a:solidFill>
            <a:srgbClr val="002060"/>
          </a:solidFill>
        </p:spPr>
        <p:txBody>
          <a:bodyPr/>
          <a:lstStyle/>
          <a:p>
            <a:r>
              <a:rPr lang="en-GB" dirty="0">
                <a:solidFill>
                  <a:schemeClr val="bg1"/>
                </a:solidFill>
              </a:rPr>
              <a:t>Methodology</a:t>
            </a:r>
          </a:p>
        </p:txBody>
      </p:sp>
      <p:sp>
        <p:nvSpPr>
          <p:cNvPr id="3" name="Content Placeholder 2">
            <a:extLst>
              <a:ext uri="{FF2B5EF4-FFF2-40B4-BE49-F238E27FC236}">
                <a16:creationId xmlns:a16="http://schemas.microsoft.com/office/drawing/2014/main" id="{08878B98-68BD-318E-991E-5FC8D911971B}"/>
              </a:ext>
            </a:extLst>
          </p:cNvPr>
          <p:cNvSpPr>
            <a:spLocks noGrp="1"/>
          </p:cNvSpPr>
          <p:nvPr>
            <p:ph idx="1"/>
          </p:nvPr>
        </p:nvSpPr>
        <p:spPr/>
        <p:txBody>
          <a:bodyPr/>
          <a:lstStyle/>
          <a:p>
            <a:pPr marL="0" indent="0" algn="ctr">
              <a:buNone/>
            </a:pPr>
            <a:r>
              <a:rPr lang="en-GB" sz="3200" i="1" dirty="0">
                <a:effectLst/>
                <a:latin typeface="Arial" panose="020B0604020202020204" pitchFamily="34" charset="0"/>
                <a:ea typeface="Arial" panose="020B0604020202020204" pitchFamily="34" charset="0"/>
                <a:cs typeface="Calibri" panose="020F0502020204030204" pitchFamily="34" charset="0"/>
              </a:rPr>
              <a:t>'Methodology is the fundamental assumption that guides decision making' to support researchers throughout the process’.</a:t>
            </a:r>
            <a:endParaRPr lang="en-GB" sz="3200" dirty="0">
              <a:effectLst/>
              <a:latin typeface="Calibri" panose="020F0502020204030204" pitchFamily="34" charset="0"/>
              <a:ea typeface="Calibri" panose="020F0502020204030204" pitchFamily="34" charset="0"/>
              <a:cs typeface="Calibri" panose="020F0502020204030204" pitchFamily="34" charset="0"/>
            </a:endParaRPr>
          </a:p>
          <a:p>
            <a:pPr marL="0" indent="0">
              <a:buNone/>
            </a:pPr>
            <a:r>
              <a:rPr lang="en-GB" sz="2400" i="1" dirty="0"/>
              <a:t>(Whiffin, 2021.p.11)</a:t>
            </a:r>
          </a:p>
        </p:txBody>
      </p:sp>
      <p:pic>
        <p:nvPicPr>
          <p:cNvPr id="4" name="Picture 3">
            <a:extLst>
              <a:ext uri="{FF2B5EF4-FFF2-40B4-BE49-F238E27FC236}">
                <a16:creationId xmlns:a16="http://schemas.microsoft.com/office/drawing/2014/main" id="{A95579E8-E2B8-C855-059C-078788AA6A94}"/>
              </a:ext>
            </a:extLst>
          </p:cNvPr>
          <p:cNvPicPr>
            <a:picLocks noChangeAspect="1"/>
          </p:cNvPicPr>
          <p:nvPr/>
        </p:nvPicPr>
        <p:blipFill>
          <a:blip r:embed="rId3"/>
          <a:stretch>
            <a:fillRect/>
          </a:stretch>
        </p:blipFill>
        <p:spPr>
          <a:xfrm>
            <a:off x="4681537" y="3897983"/>
            <a:ext cx="2828925" cy="1619250"/>
          </a:xfrm>
          <a:prstGeom prst="rect">
            <a:avLst/>
          </a:prstGeom>
        </p:spPr>
      </p:pic>
    </p:spTree>
    <p:extLst>
      <p:ext uri="{BB962C8B-B14F-4D97-AF65-F5344CB8AC3E}">
        <p14:creationId xmlns:p14="http://schemas.microsoft.com/office/powerpoint/2010/main" val="33751794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D5AC0-0157-4C3E-87A0-3E7317351429}"/>
              </a:ext>
            </a:extLst>
          </p:cNvPr>
          <p:cNvSpPr>
            <a:spLocks noGrp="1"/>
          </p:cNvSpPr>
          <p:nvPr>
            <p:ph type="title"/>
          </p:nvPr>
        </p:nvSpPr>
        <p:spPr>
          <a:solidFill>
            <a:srgbClr val="002060"/>
          </a:solidFill>
        </p:spPr>
        <p:txBody>
          <a:bodyPr/>
          <a:lstStyle/>
          <a:p>
            <a:r>
              <a:rPr lang="en-GB" dirty="0">
                <a:solidFill>
                  <a:schemeClr val="bg1"/>
                </a:solidFill>
              </a:rPr>
              <a:t>Planning your research methods</a:t>
            </a:r>
          </a:p>
        </p:txBody>
      </p:sp>
      <p:sp>
        <p:nvSpPr>
          <p:cNvPr id="3" name="Content Placeholder 2">
            <a:extLst>
              <a:ext uri="{FF2B5EF4-FFF2-40B4-BE49-F238E27FC236}">
                <a16:creationId xmlns:a16="http://schemas.microsoft.com/office/drawing/2014/main" id="{8766F6A4-D7CF-4558-A2B3-ABB5DE96FA76}"/>
              </a:ext>
            </a:extLst>
          </p:cNvPr>
          <p:cNvSpPr>
            <a:spLocks noGrp="1"/>
          </p:cNvSpPr>
          <p:nvPr>
            <p:ph idx="1"/>
          </p:nvPr>
        </p:nvSpPr>
        <p:spPr/>
        <p:txBody>
          <a:bodyPr/>
          <a:lstStyle/>
          <a:p>
            <a:pPr marL="0" indent="0">
              <a:buNone/>
            </a:pPr>
            <a:r>
              <a:rPr lang="en-GB" b="1" dirty="0"/>
              <a:t>Step 1 - Deciding on how you will collect data</a:t>
            </a:r>
          </a:p>
          <a:p>
            <a:r>
              <a:rPr lang="en-GB" dirty="0"/>
              <a:t>Methods will depend on the data required to answer your research question:</a:t>
            </a:r>
          </a:p>
          <a:p>
            <a:r>
              <a:rPr lang="en-GB" dirty="0"/>
              <a:t>Qualitative v quantitative data</a:t>
            </a:r>
          </a:p>
          <a:p>
            <a:r>
              <a:rPr lang="en-GB" dirty="0"/>
              <a:t>Primary v secondary data</a:t>
            </a:r>
          </a:p>
          <a:p>
            <a:r>
              <a:rPr lang="en-GB" dirty="0"/>
              <a:t>Descriptive v experimental</a:t>
            </a:r>
          </a:p>
        </p:txBody>
      </p:sp>
      <p:pic>
        <p:nvPicPr>
          <p:cNvPr id="4" name="Picture 3">
            <a:extLst>
              <a:ext uri="{FF2B5EF4-FFF2-40B4-BE49-F238E27FC236}">
                <a16:creationId xmlns:a16="http://schemas.microsoft.com/office/drawing/2014/main" id="{2717ADD7-8A09-490A-AEAE-B1A4DB29F636}"/>
              </a:ext>
            </a:extLst>
          </p:cNvPr>
          <p:cNvPicPr>
            <a:picLocks noChangeAspect="1"/>
          </p:cNvPicPr>
          <p:nvPr/>
        </p:nvPicPr>
        <p:blipFill>
          <a:blip r:embed="rId3"/>
          <a:stretch>
            <a:fillRect/>
          </a:stretch>
        </p:blipFill>
        <p:spPr>
          <a:xfrm>
            <a:off x="9679564" y="3177019"/>
            <a:ext cx="2143125" cy="2143125"/>
          </a:xfrm>
          <a:prstGeom prst="rect">
            <a:avLst/>
          </a:prstGeom>
        </p:spPr>
      </p:pic>
    </p:spTree>
    <p:extLst>
      <p:ext uri="{BB962C8B-B14F-4D97-AF65-F5344CB8AC3E}">
        <p14:creationId xmlns:p14="http://schemas.microsoft.com/office/powerpoint/2010/main" val="506969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2F95B0-5F21-492E-83B3-058300F58AA1}"/>
              </a:ext>
            </a:extLst>
          </p:cNvPr>
          <p:cNvSpPr>
            <a:spLocks noGrp="1"/>
          </p:cNvSpPr>
          <p:nvPr>
            <p:ph type="title"/>
          </p:nvPr>
        </p:nvSpPr>
        <p:spPr>
          <a:solidFill>
            <a:srgbClr val="002060"/>
          </a:solidFill>
        </p:spPr>
        <p:txBody>
          <a:bodyPr/>
          <a:lstStyle/>
          <a:p>
            <a:r>
              <a:rPr lang="en-GB" dirty="0">
                <a:solidFill>
                  <a:schemeClr val="bg1"/>
                </a:solidFill>
              </a:rPr>
              <a:t>Planning your research methods</a:t>
            </a:r>
          </a:p>
        </p:txBody>
      </p:sp>
      <p:sp>
        <p:nvSpPr>
          <p:cNvPr id="3" name="Content Placeholder 2">
            <a:extLst>
              <a:ext uri="{FF2B5EF4-FFF2-40B4-BE49-F238E27FC236}">
                <a16:creationId xmlns:a16="http://schemas.microsoft.com/office/drawing/2014/main" id="{106305E4-DB3B-402A-B689-CAAF94416DEC}"/>
              </a:ext>
            </a:extLst>
          </p:cNvPr>
          <p:cNvSpPr>
            <a:spLocks noGrp="1"/>
          </p:cNvSpPr>
          <p:nvPr>
            <p:ph idx="1"/>
          </p:nvPr>
        </p:nvSpPr>
        <p:spPr>
          <a:xfrm>
            <a:off x="609600" y="1600201"/>
            <a:ext cx="8160327" cy="3917032"/>
          </a:xfrm>
        </p:spPr>
        <p:txBody>
          <a:bodyPr/>
          <a:lstStyle/>
          <a:p>
            <a:pPr marL="0" indent="0">
              <a:buNone/>
            </a:pPr>
            <a:r>
              <a:rPr lang="en-GB" b="1" dirty="0"/>
              <a:t>Step 2 – how will you analyse the data</a:t>
            </a:r>
          </a:p>
          <a:p>
            <a:r>
              <a:rPr lang="en-GB" dirty="0"/>
              <a:t>Quantitative data – you can use statistical analysis methods to test relationships between variable</a:t>
            </a:r>
          </a:p>
          <a:p>
            <a:r>
              <a:rPr lang="en-GB" dirty="0"/>
              <a:t>Qualitative data – you can use methods such as thematic analysis to interpret patterns and meanings in the data</a:t>
            </a:r>
          </a:p>
          <a:p>
            <a:endParaRPr lang="en-GB" dirty="0"/>
          </a:p>
        </p:txBody>
      </p:sp>
      <p:pic>
        <p:nvPicPr>
          <p:cNvPr id="4" name="Picture 3">
            <a:extLst>
              <a:ext uri="{FF2B5EF4-FFF2-40B4-BE49-F238E27FC236}">
                <a16:creationId xmlns:a16="http://schemas.microsoft.com/office/drawing/2014/main" id="{6DA90ECB-0EFB-464B-BC22-E10BD60D9287}"/>
              </a:ext>
            </a:extLst>
          </p:cNvPr>
          <p:cNvPicPr>
            <a:picLocks noChangeAspect="1"/>
          </p:cNvPicPr>
          <p:nvPr/>
        </p:nvPicPr>
        <p:blipFill>
          <a:blip r:embed="rId3"/>
          <a:stretch>
            <a:fillRect/>
          </a:stretch>
        </p:blipFill>
        <p:spPr>
          <a:xfrm>
            <a:off x="9439275" y="3188710"/>
            <a:ext cx="2143125" cy="2143125"/>
          </a:xfrm>
          <a:prstGeom prst="rect">
            <a:avLst/>
          </a:prstGeom>
        </p:spPr>
      </p:pic>
    </p:spTree>
    <p:extLst>
      <p:ext uri="{BB962C8B-B14F-4D97-AF65-F5344CB8AC3E}">
        <p14:creationId xmlns:p14="http://schemas.microsoft.com/office/powerpoint/2010/main" val="2749282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B63CFB-2E16-A8E6-EED1-66AAC42C0E43}"/>
              </a:ext>
            </a:extLst>
          </p:cNvPr>
          <p:cNvSpPr>
            <a:spLocks noGrp="1"/>
          </p:cNvSpPr>
          <p:nvPr>
            <p:ph type="title"/>
          </p:nvPr>
        </p:nvSpPr>
        <p:spPr>
          <a:xfrm>
            <a:off x="609600" y="296334"/>
            <a:ext cx="10972800" cy="1143000"/>
          </a:xfrm>
          <a:solidFill>
            <a:srgbClr val="002060"/>
          </a:solidFill>
        </p:spPr>
        <p:txBody>
          <a:bodyPr/>
          <a:lstStyle/>
          <a:p>
            <a:r>
              <a:rPr lang="en-GB" dirty="0">
                <a:solidFill>
                  <a:schemeClr val="bg1"/>
                </a:solidFill>
              </a:rPr>
              <a:t>3 Types of Research Methodology</a:t>
            </a:r>
          </a:p>
        </p:txBody>
      </p:sp>
      <p:sp>
        <p:nvSpPr>
          <p:cNvPr id="3" name="Content Placeholder 2">
            <a:extLst>
              <a:ext uri="{FF2B5EF4-FFF2-40B4-BE49-F238E27FC236}">
                <a16:creationId xmlns:a16="http://schemas.microsoft.com/office/drawing/2014/main" id="{27222363-EE95-9640-7A98-09BD49DB55A6}"/>
              </a:ext>
            </a:extLst>
          </p:cNvPr>
          <p:cNvSpPr>
            <a:spLocks noGrp="1"/>
          </p:cNvSpPr>
          <p:nvPr>
            <p:ph idx="1"/>
          </p:nvPr>
        </p:nvSpPr>
        <p:spPr/>
        <p:txBody>
          <a:bodyPr/>
          <a:lstStyle/>
          <a:p>
            <a:endParaRPr lang="en-GB" dirty="0"/>
          </a:p>
        </p:txBody>
      </p:sp>
      <p:graphicFrame>
        <p:nvGraphicFramePr>
          <p:cNvPr id="4" name="Diagram 3">
            <a:extLst>
              <a:ext uri="{FF2B5EF4-FFF2-40B4-BE49-F238E27FC236}">
                <a16:creationId xmlns:a16="http://schemas.microsoft.com/office/drawing/2014/main" id="{C34A3DDE-6C60-AEBD-0BBE-6EA7B2B1A36E}"/>
              </a:ext>
            </a:extLst>
          </p:cNvPr>
          <p:cNvGraphicFramePr/>
          <p:nvPr>
            <p:extLst>
              <p:ext uri="{D42A27DB-BD31-4B8C-83A1-F6EECF244321}">
                <p14:modId xmlns:p14="http://schemas.microsoft.com/office/powerpoint/2010/main" val="2386038901"/>
              </p:ext>
            </p:extLst>
          </p:nvPr>
        </p:nvGraphicFramePr>
        <p:xfrm>
          <a:off x="2255023" y="1639229"/>
          <a:ext cx="7112001" cy="381846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604077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CA6156-1C1B-47F5-9097-5E1A99E90780}"/>
              </a:ext>
            </a:extLst>
          </p:cNvPr>
          <p:cNvSpPr>
            <a:spLocks noGrp="1"/>
          </p:cNvSpPr>
          <p:nvPr>
            <p:ph type="title"/>
          </p:nvPr>
        </p:nvSpPr>
        <p:spPr>
          <a:solidFill>
            <a:srgbClr val="002060"/>
          </a:solidFill>
        </p:spPr>
        <p:txBody>
          <a:bodyPr/>
          <a:lstStyle/>
          <a:p>
            <a:r>
              <a:rPr lang="en-GB" dirty="0">
                <a:solidFill>
                  <a:srgbClr val="FFFFFF"/>
                </a:solidFill>
              </a:rPr>
              <a:t>Qualitative v Quantitative data</a:t>
            </a:r>
          </a:p>
        </p:txBody>
      </p:sp>
      <p:sp>
        <p:nvSpPr>
          <p:cNvPr id="3" name="Content Placeholder 2">
            <a:extLst>
              <a:ext uri="{FF2B5EF4-FFF2-40B4-BE49-F238E27FC236}">
                <a16:creationId xmlns:a16="http://schemas.microsoft.com/office/drawing/2014/main" id="{0CB81806-BAAE-42F4-A4E5-BB45772286FB}"/>
              </a:ext>
            </a:extLst>
          </p:cNvPr>
          <p:cNvSpPr>
            <a:spLocks noGrp="1"/>
          </p:cNvSpPr>
          <p:nvPr>
            <p:ph sz="half" idx="1"/>
          </p:nvPr>
        </p:nvSpPr>
        <p:spPr/>
        <p:txBody>
          <a:bodyPr vert="horz" lIns="91440" tIns="45720" rIns="91440" bIns="45720" rtlCol="0" anchor="t">
            <a:normAutofit/>
          </a:bodyPr>
          <a:lstStyle/>
          <a:p>
            <a:pPr marL="0" indent="0">
              <a:buNone/>
            </a:pPr>
            <a:endParaRPr lang="en-GB" b="1" dirty="0">
              <a:solidFill>
                <a:srgbClr val="0070C0"/>
              </a:solidFill>
            </a:endParaRPr>
          </a:p>
          <a:p>
            <a:pPr marL="0" indent="0">
              <a:buNone/>
            </a:pPr>
            <a:r>
              <a:rPr lang="en-GB" b="1" dirty="0">
                <a:solidFill>
                  <a:srgbClr val="0070C0"/>
                </a:solidFill>
              </a:rPr>
              <a:t>Qualitative data </a:t>
            </a:r>
            <a:r>
              <a:rPr lang="en-GB" dirty="0"/>
              <a:t>– deals with words</a:t>
            </a:r>
            <a:endParaRPr lang="en-GB"/>
          </a:p>
          <a:p>
            <a:pPr marL="0" indent="0">
              <a:buNone/>
            </a:pPr>
            <a:endParaRPr lang="en-GB" dirty="0"/>
          </a:p>
          <a:p>
            <a:pPr marL="0" indent="0">
              <a:buNone/>
            </a:pPr>
            <a:r>
              <a:rPr lang="en-GB" b="1" dirty="0">
                <a:solidFill>
                  <a:srgbClr val="002060"/>
                </a:solidFill>
              </a:rPr>
              <a:t>Quantitative</a:t>
            </a:r>
            <a:r>
              <a:rPr lang="en-GB" dirty="0"/>
              <a:t> – deals with numbers</a:t>
            </a:r>
          </a:p>
        </p:txBody>
      </p:sp>
      <p:pic>
        <p:nvPicPr>
          <p:cNvPr id="5" name="Content Placeholder 4">
            <a:extLst>
              <a:ext uri="{FF2B5EF4-FFF2-40B4-BE49-F238E27FC236}">
                <a16:creationId xmlns:a16="http://schemas.microsoft.com/office/drawing/2014/main" id="{E286EC09-2CAB-4877-8711-2423FBB80DA5}"/>
              </a:ext>
            </a:extLst>
          </p:cNvPr>
          <p:cNvPicPr>
            <a:picLocks noGrp="1" noChangeAspect="1"/>
          </p:cNvPicPr>
          <p:nvPr>
            <p:ph sz="half" idx="2"/>
          </p:nvPr>
        </p:nvPicPr>
        <p:blipFill>
          <a:blip r:embed="rId3"/>
          <a:stretch>
            <a:fillRect/>
          </a:stretch>
        </p:blipFill>
        <p:spPr>
          <a:xfrm>
            <a:off x="6539922" y="1600201"/>
            <a:ext cx="5027485" cy="3133327"/>
          </a:xfrm>
          <a:prstGeom prst="rect">
            <a:avLst/>
          </a:prstGeom>
        </p:spPr>
      </p:pic>
    </p:spTree>
    <p:extLst>
      <p:ext uri="{BB962C8B-B14F-4D97-AF65-F5344CB8AC3E}">
        <p14:creationId xmlns:p14="http://schemas.microsoft.com/office/powerpoint/2010/main" val="15952878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49D71A-6334-DC51-8FCC-32E0D4428BA3}"/>
              </a:ext>
            </a:extLst>
          </p:cNvPr>
          <p:cNvSpPr>
            <a:spLocks noGrp="1"/>
          </p:cNvSpPr>
          <p:nvPr>
            <p:ph type="title"/>
          </p:nvPr>
        </p:nvSpPr>
        <p:spPr>
          <a:solidFill>
            <a:srgbClr val="002060"/>
          </a:solidFill>
        </p:spPr>
        <p:txBody>
          <a:bodyPr/>
          <a:lstStyle/>
          <a:p>
            <a:r>
              <a:rPr lang="en-GB" dirty="0">
                <a:solidFill>
                  <a:schemeClr val="bg1"/>
                </a:solidFill>
              </a:rPr>
              <a:t>Quantitative </a:t>
            </a:r>
          </a:p>
        </p:txBody>
      </p:sp>
      <p:sp>
        <p:nvSpPr>
          <p:cNvPr id="3" name="Content Placeholder 2">
            <a:extLst>
              <a:ext uri="{FF2B5EF4-FFF2-40B4-BE49-F238E27FC236}">
                <a16:creationId xmlns:a16="http://schemas.microsoft.com/office/drawing/2014/main" id="{7A4F416B-44CA-2AB1-3169-A76609387961}"/>
              </a:ext>
            </a:extLst>
          </p:cNvPr>
          <p:cNvSpPr>
            <a:spLocks noGrp="1"/>
          </p:cNvSpPr>
          <p:nvPr>
            <p:ph sz="half" idx="1"/>
          </p:nvPr>
        </p:nvSpPr>
        <p:spPr/>
        <p:txBody>
          <a:bodyPr vert="horz" lIns="91440" tIns="45720" rIns="91440" bIns="45720" rtlCol="0" anchor="t">
            <a:normAutofit/>
          </a:bodyPr>
          <a:lstStyle/>
          <a:p>
            <a:r>
              <a:rPr lang="en-GB" dirty="0"/>
              <a:t>Answers - How many, How often , how much?</a:t>
            </a:r>
          </a:p>
          <a:p>
            <a:r>
              <a:rPr lang="en-GB" dirty="0"/>
              <a:t>Collects quantifiable data</a:t>
            </a:r>
          </a:p>
          <a:p>
            <a:r>
              <a:rPr lang="en-GB" dirty="0"/>
              <a:t>Uses mathematical/statistical analysis techniques</a:t>
            </a:r>
          </a:p>
          <a:p>
            <a:r>
              <a:rPr lang="en-GB" b="1" dirty="0"/>
              <a:t>Uses numbers</a:t>
            </a:r>
          </a:p>
        </p:txBody>
      </p:sp>
      <p:sp>
        <p:nvSpPr>
          <p:cNvPr id="4" name="Content Placeholder 3">
            <a:extLst>
              <a:ext uri="{FF2B5EF4-FFF2-40B4-BE49-F238E27FC236}">
                <a16:creationId xmlns:a16="http://schemas.microsoft.com/office/drawing/2014/main" id="{622B53E9-723C-8D08-79D4-5BD8CF7823F5}"/>
              </a:ext>
            </a:extLst>
          </p:cNvPr>
          <p:cNvSpPr>
            <a:spLocks noGrp="1"/>
          </p:cNvSpPr>
          <p:nvPr>
            <p:ph sz="half" idx="2"/>
          </p:nvPr>
        </p:nvSpPr>
        <p:spPr>
          <a:xfrm>
            <a:off x="7389090" y="1600201"/>
            <a:ext cx="4193310" cy="3989040"/>
          </a:xfrm>
        </p:spPr>
        <p:txBody>
          <a:bodyPr/>
          <a:lstStyle/>
          <a:p>
            <a:pPr marL="0" indent="0">
              <a:buNone/>
            </a:pPr>
            <a:r>
              <a:rPr lang="en-GB" dirty="0"/>
              <a:t>Used primarily for :</a:t>
            </a:r>
          </a:p>
          <a:p>
            <a:pPr lvl="1"/>
            <a:r>
              <a:rPr lang="en-GB" dirty="0"/>
              <a:t>Descriptive</a:t>
            </a:r>
          </a:p>
          <a:p>
            <a:pPr lvl="1"/>
            <a:r>
              <a:rPr lang="en-GB" dirty="0"/>
              <a:t>Correlational</a:t>
            </a:r>
          </a:p>
          <a:p>
            <a:pPr lvl="1"/>
            <a:r>
              <a:rPr lang="en-GB" dirty="0"/>
              <a:t>Experimental</a:t>
            </a:r>
          </a:p>
          <a:p>
            <a:pPr marL="0" indent="0">
              <a:buNone/>
            </a:pPr>
            <a:r>
              <a:rPr lang="en-GB" dirty="0"/>
              <a:t>Research</a:t>
            </a:r>
          </a:p>
        </p:txBody>
      </p:sp>
      <p:pic>
        <p:nvPicPr>
          <p:cNvPr id="5" name="Picture 4">
            <a:extLst>
              <a:ext uri="{FF2B5EF4-FFF2-40B4-BE49-F238E27FC236}">
                <a16:creationId xmlns:a16="http://schemas.microsoft.com/office/drawing/2014/main" id="{A069F95B-4A1C-0E2C-8F62-22B503F48345}"/>
              </a:ext>
            </a:extLst>
          </p:cNvPr>
          <p:cNvPicPr>
            <a:picLocks noChangeAspect="1"/>
          </p:cNvPicPr>
          <p:nvPr/>
        </p:nvPicPr>
        <p:blipFill>
          <a:blip r:embed="rId3"/>
          <a:stretch>
            <a:fillRect/>
          </a:stretch>
        </p:blipFill>
        <p:spPr>
          <a:xfrm>
            <a:off x="4667250" y="3989041"/>
            <a:ext cx="2857500" cy="1600200"/>
          </a:xfrm>
          <a:prstGeom prst="rect">
            <a:avLst/>
          </a:prstGeom>
        </p:spPr>
      </p:pic>
    </p:spTree>
    <p:extLst>
      <p:ext uri="{BB962C8B-B14F-4D97-AF65-F5344CB8AC3E}">
        <p14:creationId xmlns:p14="http://schemas.microsoft.com/office/powerpoint/2010/main" val="242843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txEl>
                                              <p:pRg st="0" end="0"/>
                                            </p:txEl>
                                          </p:spTgt>
                                        </p:tgtEl>
                                        <p:attrNameLst>
                                          <p:attrName>style.visibility</p:attrName>
                                        </p:attrNameLst>
                                      </p:cBhvr>
                                      <p:to>
                                        <p:strVal val="visible"/>
                                      </p:to>
                                    </p:set>
                                    <p:anim calcmode="lin" valueType="num">
                                      <p:cBhvr additive="base">
                                        <p:cTn id="31"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0" end="0"/>
                                            </p:txEl>
                                          </p:spTgt>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
                                            <p:txEl>
                                              <p:pRg st="1" end="1"/>
                                            </p:txEl>
                                          </p:spTgt>
                                        </p:tgtEl>
                                        <p:attrNameLst>
                                          <p:attrName>style.visibility</p:attrName>
                                        </p:attrNameLst>
                                      </p:cBhvr>
                                      <p:to>
                                        <p:strVal val="visible"/>
                                      </p:to>
                                    </p:set>
                                    <p:anim calcmode="lin" valueType="num">
                                      <p:cBhvr additive="base">
                                        <p:cTn id="35"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4">
                                            <p:txEl>
                                              <p:pRg st="1" end="1"/>
                                            </p:txEl>
                                          </p:spTgt>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4">
                                            <p:txEl>
                                              <p:pRg st="2" end="2"/>
                                            </p:txEl>
                                          </p:spTgt>
                                        </p:tgtEl>
                                        <p:attrNameLst>
                                          <p:attrName>style.visibility</p:attrName>
                                        </p:attrNameLst>
                                      </p:cBhvr>
                                      <p:to>
                                        <p:strVal val="visible"/>
                                      </p:to>
                                    </p:set>
                                    <p:anim calcmode="lin" valueType="num">
                                      <p:cBhvr additive="base">
                                        <p:cTn id="3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4">
                                            <p:txEl>
                                              <p:pRg st="2" end="2"/>
                                            </p:txEl>
                                          </p:spTgt>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4">
                                            <p:txEl>
                                              <p:pRg st="3" end="3"/>
                                            </p:txEl>
                                          </p:spTgt>
                                        </p:tgtEl>
                                        <p:attrNameLst>
                                          <p:attrName>style.visibility</p:attrName>
                                        </p:attrNameLst>
                                      </p:cBhvr>
                                      <p:to>
                                        <p:strVal val="visible"/>
                                      </p:to>
                                    </p:set>
                                    <p:anim calcmode="lin" valueType="num">
                                      <p:cBhvr additive="base">
                                        <p:cTn id="43"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4">
                                            <p:txEl>
                                              <p:pRg st="4" end="4"/>
                                            </p:txEl>
                                          </p:spTgt>
                                        </p:tgtEl>
                                        <p:attrNameLst>
                                          <p:attrName>style.visibility</p:attrName>
                                        </p:attrNameLst>
                                      </p:cBhvr>
                                      <p:to>
                                        <p:strVal val="visible"/>
                                      </p:to>
                                    </p:set>
                                    <p:anim calcmode="lin" valueType="num">
                                      <p:cBhvr additive="base">
                                        <p:cTn id="49"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B063D6-9354-9A8D-FB34-56FA76913F11}"/>
              </a:ext>
            </a:extLst>
          </p:cNvPr>
          <p:cNvSpPr>
            <a:spLocks noGrp="1"/>
          </p:cNvSpPr>
          <p:nvPr>
            <p:ph type="title"/>
          </p:nvPr>
        </p:nvSpPr>
        <p:spPr>
          <a:solidFill>
            <a:srgbClr val="002060"/>
          </a:solidFill>
        </p:spPr>
        <p:txBody>
          <a:bodyPr>
            <a:normAutofit/>
          </a:bodyPr>
          <a:lstStyle/>
          <a:p>
            <a:r>
              <a:rPr lang="en-GB" dirty="0">
                <a:solidFill>
                  <a:schemeClr val="bg1"/>
                </a:solidFill>
              </a:rPr>
              <a:t> Quantitative Methodology</a:t>
            </a:r>
          </a:p>
        </p:txBody>
      </p:sp>
      <p:sp>
        <p:nvSpPr>
          <p:cNvPr id="3" name="Content Placeholder 2">
            <a:extLst>
              <a:ext uri="{FF2B5EF4-FFF2-40B4-BE49-F238E27FC236}">
                <a16:creationId xmlns:a16="http://schemas.microsoft.com/office/drawing/2014/main" id="{6A718DB3-F68A-1861-7E22-887C2A2FCF36}"/>
              </a:ext>
            </a:extLst>
          </p:cNvPr>
          <p:cNvSpPr>
            <a:spLocks noGrp="1"/>
          </p:cNvSpPr>
          <p:nvPr>
            <p:ph sz="half" idx="1"/>
          </p:nvPr>
        </p:nvSpPr>
        <p:spPr>
          <a:solidFill>
            <a:schemeClr val="accent3">
              <a:lumMod val="20000"/>
              <a:lumOff val="80000"/>
            </a:schemeClr>
          </a:solidFill>
        </p:spPr>
        <p:txBody>
          <a:bodyPr vert="horz" lIns="91440" tIns="45720" rIns="91440" bIns="45720" rtlCol="0" anchor="t">
            <a:normAutofit/>
          </a:bodyPr>
          <a:lstStyle/>
          <a:p>
            <a:pPr marL="0" indent="0">
              <a:buNone/>
            </a:pPr>
            <a:r>
              <a:rPr lang="en-GB" b="1" dirty="0"/>
              <a:t>Advantages</a:t>
            </a:r>
          </a:p>
          <a:p>
            <a:r>
              <a:rPr lang="en-GB" dirty="0"/>
              <a:t>Standardise data collection and generalise results</a:t>
            </a:r>
          </a:p>
          <a:p>
            <a:r>
              <a:rPr lang="en-GB" dirty="0"/>
              <a:t>Easily reproduced</a:t>
            </a:r>
          </a:p>
          <a:p>
            <a:r>
              <a:rPr lang="en-GB" dirty="0"/>
              <a:t>Use of large sample sizes to allow generalisation</a:t>
            </a:r>
          </a:p>
        </p:txBody>
      </p:sp>
      <p:sp>
        <p:nvSpPr>
          <p:cNvPr id="4" name="Content Placeholder 3">
            <a:extLst>
              <a:ext uri="{FF2B5EF4-FFF2-40B4-BE49-F238E27FC236}">
                <a16:creationId xmlns:a16="http://schemas.microsoft.com/office/drawing/2014/main" id="{2E298EA6-BF93-36AB-A3BB-D44C4380F23F}"/>
              </a:ext>
            </a:extLst>
          </p:cNvPr>
          <p:cNvSpPr>
            <a:spLocks noGrp="1"/>
          </p:cNvSpPr>
          <p:nvPr>
            <p:ph sz="half" idx="2"/>
          </p:nvPr>
        </p:nvSpPr>
        <p:spPr>
          <a:solidFill>
            <a:schemeClr val="accent5">
              <a:lumMod val="20000"/>
              <a:lumOff val="80000"/>
            </a:schemeClr>
          </a:solidFill>
        </p:spPr>
        <p:txBody>
          <a:bodyPr vert="horz" lIns="91440" tIns="45720" rIns="91440" bIns="45720" rtlCol="0" anchor="t">
            <a:normAutofit/>
          </a:bodyPr>
          <a:lstStyle/>
          <a:p>
            <a:pPr marL="0" indent="0">
              <a:buNone/>
            </a:pPr>
            <a:r>
              <a:rPr lang="en-GB" b="1" dirty="0"/>
              <a:t>Disadvantages</a:t>
            </a:r>
          </a:p>
          <a:p>
            <a:r>
              <a:rPr lang="en-GB" dirty="0"/>
              <a:t>Narrow focus due to pre-determined variables</a:t>
            </a:r>
          </a:p>
          <a:p>
            <a:r>
              <a:rPr lang="en-GB" dirty="0"/>
              <a:t>Inadequacy in explaining complex topics</a:t>
            </a:r>
          </a:p>
          <a:p>
            <a:r>
              <a:rPr lang="en-GB" dirty="0"/>
              <a:t>Biases as a result of missing data</a:t>
            </a:r>
          </a:p>
          <a:p>
            <a:r>
              <a:rPr lang="en-GB" dirty="0"/>
              <a:t>Lack of context</a:t>
            </a:r>
          </a:p>
        </p:txBody>
      </p:sp>
    </p:spTree>
    <p:extLst>
      <p:ext uri="{BB962C8B-B14F-4D97-AF65-F5344CB8AC3E}">
        <p14:creationId xmlns:p14="http://schemas.microsoft.com/office/powerpoint/2010/main" val="23997333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58EEA0-1012-C58A-FEA1-7D1101F3B5A7}"/>
              </a:ext>
            </a:extLst>
          </p:cNvPr>
          <p:cNvSpPr>
            <a:spLocks noGrp="1"/>
          </p:cNvSpPr>
          <p:nvPr>
            <p:ph type="title"/>
          </p:nvPr>
        </p:nvSpPr>
        <p:spPr>
          <a:solidFill>
            <a:srgbClr val="002060"/>
          </a:solidFill>
        </p:spPr>
        <p:txBody>
          <a:bodyPr/>
          <a:lstStyle/>
          <a:p>
            <a:r>
              <a:rPr lang="en-GB" dirty="0">
                <a:solidFill>
                  <a:schemeClr val="bg1"/>
                </a:solidFill>
              </a:rPr>
              <a:t>Qualitative</a:t>
            </a:r>
          </a:p>
        </p:txBody>
      </p:sp>
      <p:sp>
        <p:nvSpPr>
          <p:cNvPr id="3" name="Content Placeholder 2">
            <a:extLst>
              <a:ext uri="{FF2B5EF4-FFF2-40B4-BE49-F238E27FC236}">
                <a16:creationId xmlns:a16="http://schemas.microsoft.com/office/drawing/2014/main" id="{BD7C9011-2514-BACB-83BF-C82AB6BE8E90}"/>
              </a:ext>
            </a:extLst>
          </p:cNvPr>
          <p:cNvSpPr>
            <a:spLocks noGrp="1"/>
          </p:cNvSpPr>
          <p:nvPr>
            <p:ph sz="half" idx="1"/>
          </p:nvPr>
        </p:nvSpPr>
        <p:spPr>
          <a:solidFill>
            <a:schemeClr val="accent4">
              <a:lumMod val="20000"/>
              <a:lumOff val="80000"/>
            </a:schemeClr>
          </a:solidFill>
        </p:spPr>
        <p:txBody>
          <a:bodyPr vert="horz" lIns="91440" tIns="45720" rIns="91440" bIns="45720" rtlCol="0" anchor="t">
            <a:normAutofit/>
          </a:bodyPr>
          <a:lstStyle/>
          <a:p>
            <a:r>
              <a:rPr lang="en-GB" dirty="0"/>
              <a:t>Seeks to investigate experiences, context , culture</a:t>
            </a:r>
          </a:p>
          <a:p>
            <a:r>
              <a:rPr lang="en-GB" dirty="0"/>
              <a:t>Understand how people interpret problems/topic being researched</a:t>
            </a:r>
          </a:p>
          <a:p>
            <a:r>
              <a:rPr lang="en-GB" b="1" dirty="0"/>
              <a:t>Non-numerical data</a:t>
            </a:r>
          </a:p>
        </p:txBody>
      </p:sp>
      <p:pic>
        <p:nvPicPr>
          <p:cNvPr id="5" name="Content Placeholder 4">
            <a:extLst>
              <a:ext uri="{FF2B5EF4-FFF2-40B4-BE49-F238E27FC236}">
                <a16:creationId xmlns:a16="http://schemas.microsoft.com/office/drawing/2014/main" id="{4CE25384-420C-3936-B9CD-EEB64334D7A1}"/>
              </a:ext>
            </a:extLst>
          </p:cNvPr>
          <p:cNvPicPr>
            <a:picLocks noGrp="1" noChangeAspect="1"/>
          </p:cNvPicPr>
          <p:nvPr>
            <p:ph sz="half" idx="2"/>
          </p:nvPr>
        </p:nvPicPr>
        <p:blipFill>
          <a:blip r:embed="rId3"/>
          <a:stretch>
            <a:fillRect/>
          </a:stretch>
        </p:blipFill>
        <p:spPr>
          <a:xfrm>
            <a:off x="6547780" y="1962615"/>
            <a:ext cx="5257004" cy="2943922"/>
          </a:xfrm>
          <a:prstGeom prst="rect">
            <a:avLst/>
          </a:prstGeom>
        </p:spPr>
      </p:pic>
    </p:spTree>
    <p:extLst>
      <p:ext uri="{BB962C8B-B14F-4D97-AF65-F5344CB8AC3E}">
        <p14:creationId xmlns:p14="http://schemas.microsoft.com/office/powerpoint/2010/main" val="719953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28C640-D248-44C0-B297-DF9C1EFA2AF8}"/>
              </a:ext>
            </a:extLst>
          </p:cNvPr>
          <p:cNvSpPr>
            <a:spLocks noGrp="1"/>
          </p:cNvSpPr>
          <p:nvPr>
            <p:ph type="title"/>
          </p:nvPr>
        </p:nvSpPr>
        <p:spPr>
          <a:solidFill>
            <a:srgbClr val="002060"/>
          </a:solidFill>
        </p:spPr>
        <p:txBody>
          <a:bodyPr/>
          <a:lstStyle/>
          <a:p>
            <a:r>
              <a:rPr lang="en-GB" dirty="0">
                <a:solidFill>
                  <a:schemeClr val="bg1"/>
                </a:solidFill>
              </a:rPr>
              <a:t>Qualitative v Quantitative</a:t>
            </a:r>
          </a:p>
        </p:txBody>
      </p:sp>
      <p:graphicFrame>
        <p:nvGraphicFramePr>
          <p:cNvPr id="4" name="Table 4">
            <a:extLst>
              <a:ext uri="{FF2B5EF4-FFF2-40B4-BE49-F238E27FC236}">
                <a16:creationId xmlns:a16="http://schemas.microsoft.com/office/drawing/2014/main" id="{6C93F0AD-35CC-45B3-86AB-120F6BE65630}"/>
              </a:ext>
            </a:extLst>
          </p:cNvPr>
          <p:cNvGraphicFramePr>
            <a:graphicFrameLocks noGrp="1"/>
          </p:cNvGraphicFramePr>
          <p:nvPr>
            <p:ph idx="1"/>
            <p:extLst>
              <p:ext uri="{D42A27DB-BD31-4B8C-83A1-F6EECF244321}">
                <p14:modId xmlns:p14="http://schemas.microsoft.com/office/powerpoint/2010/main" val="520655144"/>
              </p:ext>
            </p:extLst>
          </p:nvPr>
        </p:nvGraphicFramePr>
        <p:xfrm>
          <a:off x="609600" y="1417638"/>
          <a:ext cx="10972797" cy="4012563"/>
        </p:xfrm>
        <a:graphic>
          <a:graphicData uri="http://schemas.openxmlformats.org/drawingml/2006/table">
            <a:tbl>
              <a:tblPr firstRow="1" bandRow="1">
                <a:tableStyleId>{74C1A8A3-306A-4EB7-A6B1-4F7E0EB9C5D6}</a:tableStyleId>
              </a:tblPr>
              <a:tblGrid>
                <a:gridCol w="2507673">
                  <a:extLst>
                    <a:ext uri="{9D8B030D-6E8A-4147-A177-3AD203B41FA5}">
                      <a16:colId xmlns:a16="http://schemas.microsoft.com/office/drawing/2014/main" val="1739314155"/>
                    </a:ext>
                  </a:extLst>
                </a:gridCol>
                <a:gridCol w="4807525">
                  <a:extLst>
                    <a:ext uri="{9D8B030D-6E8A-4147-A177-3AD203B41FA5}">
                      <a16:colId xmlns:a16="http://schemas.microsoft.com/office/drawing/2014/main" val="2589116716"/>
                    </a:ext>
                  </a:extLst>
                </a:gridCol>
                <a:gridCol w="3657599">
                  <a:extLst>
                    <a:ext uri="{9D8B030D-6E8A-4147-A177-3AD203B41FA5}">
                      <a16:colId xmlns:a16="http://schemas.microsoft.com/office/drawing/2014/main" val="3140247667"/>
                    </a:ext>
                  </a:extLst>
                </a:gridCol>
              </a:tblGrid>
              <a:tr h="931725">
                <a:tc>
                  <a:txBody>
                    <a:bodyPr/>
                    <a:lstStyle/>
                    <a:p>
                      <a:endParaRPr lang="en-GB"/>
                    </a:p>
                  </a:txBody>
                  <a:tcPr/>
                </a:tc>
                <a:tc>
                  <a:txBody>
                    <a:bodyPr/>
                    <a:lstStyle/>
                    <a:p>
                      <a:r>
                        <a:rPr lang="en-GB" dirty="0">
                          <a:solidFill>
                            <a:srgbClr val="002060"/>
                          </a:solidFill>
                        </a:rPr>
                        <a:t> Pros</a:t>
                      </a:r>
                    </a:p>
                  </a:txBody>
                  <a:tcPr/>
                </a:tc>
                <a:tc>
                  <a:txBody>
                    <a:bodyPr/>
                    <a:lstStyle/>
                    <a:p>
                      <a:r>
                        <a:rPr lang="en-GB" dirty="0">
                          <a:solidFill>
                            <a:srgbClr val="002060"/>
                          </a:solidFill>
                        </a:rPr>
                        <a:t>Cons</a:t>
                      </a:r>
                    </a:p>
                  </a:txBody>
                  <a:tcPr/>
                </a:tc>
                <a:extLst>
                  <a:ext uri="{0D108BD9-81ED-4DB2-BD59-A6C34878D82A}">
                    <a16:rowId xmlns:a16="http://schemas.microsoft.com/office/drawing/2014/main" val="1649451434"/>
                  </a:ext>
                </a:extLst>
              </a:tr>
              <a:tr h="1892118">
                <a:tc>
                  <a:txBody>
                    <a:bodyPr/>
                    <a:lstStyle/>
                    <a:p>
                      <a:r>
                        <a:rPr lang="en-GB" b="1" dirty="0"/>
                        <a:t>Qualitative</a:t>
                      </a:r>
                    </a:p>
                  </a:txBody>
                  <a:tcPr/>
                </a:tc>
                <a:tc>
                  <a:txBody>
                    <a:bodyPr/>
                    <a:lstStyle/>
                    <a:p>
                      <a:pPr marL="285750" indent="-285750">
                        <a:buFont typeface="Arial" panose="020B0604020202020204" pitchFamily="34" charset="0"/>
                        <a:buChar char="•"/>
                      </a:pPr>
                      <a:r>
                        <a:rPr lang="en-GB" dirty="0"/>
                        <a:t>Flexible – you can often adjust your methods as you go to develop new knowledge</a:t>
                      </a:r>
                    </a:p>
                    <a:p>
                      <a:pPr marL="285750" indent="-285750">
                        <a:buFont typeface="Arial" panose="020B0604020202020204" pitchFamily="34" charset="0"/>
                        <a:buChar char="•"/>
                      </a:pPr>
                      <a:r>
                        <a:rPr lang="en-GB" dirty="0"/>
                        <a:t>Can be conducted with small number of participants</a:t>
                      </a:r>
                    </a:p>
                  </a:txBody>
                  <a:tcPr/>
                </a:tc>
                <a:tc>
                  <a:txBody>
                    <a:bodyPr/>
                    <a:lstStyle/>
                    <a:p>
                      <a:pPr marL="285750" indent="-285750">
                        <a:buFont typeface="Arial" panose="020B0604020202020204" pitchFamily="34" charset="0"/>
                        <a:buChar char="•"/>
                      </a:pPr>
                      <a:r>
                        <a:rPr lang="en-GB" dirty="0"/>
                        <a:t>Can’t be analysed statistically or generalised to broader populations </a:t>
                      </a:r>
                    </a:p>
                    <a:p>
                      <a:pPr marL="285750" indent="-285750">
                        <a:buFont typeface="Arial" panose="020B0604020202020204" pitchFamily="34" charset="0"/>
                        <a:buChar char="•"/>
                      </a:pPr>
                      <a:r>
                        <a:rPr lang="en-GB" dirty="0"/>
                        <a:t>Difficult to standardise research</a:t>
                      </a:r>
                    </a:p>
                  </a:txBody>
                  <a:tcPr/>
                </a:tc>
                <a:extLst>
                  <a:ext uri="{0D108BD9-81ED-4DB2-BD59-A6C34878D82A}">
                    <a16:rowId xmlns:a16="http://schemas.microsoft.com/office/drawing/2014/main" val="3504168558"/>
                  </a:ext>
                </a:extLst>
              </a:tr>
              <a:tr h="1182574">
                <a:tc>
                  <a:txBody>
                    <a:bodyPr/>
                    <a:lstStyle/>
                    <a:p>
                      <a:r>
                        <a:rPr lang="en-GB" b="1" dirty="0"/>
                        <a:t>Quantitative</a:t>
                      </a:r>
                    </a:p>
                  </a:txBody>
                  <a:tcPr/>
                </a:tc>
                <a:tc>
                  <a:txBody>
                    <a:bodyPr/>
                    <a:lstStyle/>
                    <a:p>
                      <a:pPr marL="285750" indent="-285750">
                        <a:buFont typeface="Arial" panose="020B0604020202020204" pitchFamily="34" charset="0"/>
                        <a:buChar char="•"/>
                      </a:pPr>
                      <a:r>
                        <a:rPr lang="en-GB" dirty="0"/>
                        <a:t>Can be used to systematically describe large collections of things</a:t>
                      </a:r>
                    </a:p>
                    <a:p>
                      <a:pPr marL="285750" indent="-285750">
                        <a:buFont typeface="Arial" panose="020B0604020202020204" pitchFamily="34" charset="0"/>
                        <a:buChar char="•"/>
                      </a:pPr>
                      <a:r>
                        <a:rPr lang="en-GB" dirty="0"/>
                        <a:t>Generates reproducible knowledge</a:t>
                      </a:r>
                    </a:p>
                  </a:txBody>
                  <a:tcPr/>
                </a:tc>
                <a:tc>
                  <a:txBody>
                    <a:bodyPr/>
                    <a:lstStyle/>
                    <a:p>
                      <a:pPr marL="285750" indent="-285750">
                        <a:buFont typeface="Arial" panose="020B0604020202020204" pitchFamily="34" charset="0"/>
                        <a:buChar char="•"/>
                      </a:pPr>
                      <a:r>
                        <a:rPr lang="en-GB" dirty="0"/>
                        <a:t>May require statistical training to analyse data</a:t>
                      </a:r>
                    </a:p>
                    <a:p>
                      <a:pPr marL="285750" indent="-285750">
                        <a:buFont typeface="Arial" panose="020B0604020202020204" pitchFamily="34" charset="0"/>
                        <a:buChar char="•"/>
                      </a:pPr>
                      <a:r>
                        <a:rPr lang="en-GB" dirty="0"/>
                        <a:t>Requires larger number of participants/sample</a:t>
                      </a:r>
                    </a:p>
                  </a:txBody>
                  <a:tcPr/>
                </a:tc>
                <a:extLst>
                  <a:ext uri="{0D108BD9-81ED-4DB2-BD59-A6C34878D82A}">
                    <a16:rowId xmlns:a16="http://schemas.microsoft.com/office/drawing/2014/main" val="1419337224"/>
                  </a:ext>
                </a:extLst>
              </a:tr>
            </a:tbl>
          </a:graphicData>
        </a:graphic>
      </p:graphicFrame>
    </p:spTree>
    <p:extLst>
      <p:ext uri="{BB962C8B-B14F-4D97-AF65-F5344CB8AC3E}">
        <p14:creationId xmlns:p14="http://schemas.microsoft.com/office/powerpoint/2010/main" val="30134406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8FCA51-0F02-4995-A6BC-7117419E5D26}"/>
              </a:ext>
            </a:extLst>
          </p:cNvPr>
          <p:cNvSpPr>
            <a:spLocks noGrp="1"/>
          </p:cNvSpPr>
          <p:nvPr>
            <p:ph type="title"/>
          </p:nvPr>
        </p:nvSpPr>
        <p:spPr>
          <a:solidFill>
            <a:srgbClr val="002060"/>
          </a:solidFill>
        </p:spPr>
        <p:txBody>
          <a:bodyPr/>
          <a:lstStyle/>
          <a:p>
            <a:r>
              <a:rPr lang="en-GB" dirty="0">
                <a:solidFill>
                  <a:schemeClr val="bg1"/>
                </a:solidFill>
              </a:rPr>
              <a:t>Mixed Methods Research </a:t>
            </a:r>
          </a:p>
        </p:txBody>
      </p:sp>
      <p:sp>
        <p:nvSpPr>
          <p:cNvPr id="3" name="Content Placeholder 2">
            <a:extLst>
              <a:ext uri="{FF2B5EF4-FFF2-40B4-BE49-F238E27FC236}">
                <a16:creationId xmlns:a16="http://schemas.microsoft.com/office/drawing/2014/main" id="{C08F4704-3DDB-43A2-A305-A2E8FF6389FC}"/>
              </a:ext>
            </a:extLst>
          </p:cNvPr>
          <p:cNvSpPr>
            <a:spLocks noGrp="1"/>
          </p:cNvSpPr>
          <p:nvPr>
            <p:ph idx="1"/>
          </p:nvPr>
        </p:nvSpPr>
        <p:spPr>
          <a:xfrm>
            <a:off x="609600" y="1600201"/>
            <a:ext cx="5306291" cy="3917032"/>
          </a:xfrm>
          <a:solidFill>
            <a:schemeClr val="accent4">
              <a:lumMod val="20000"/>
              <a:lumOff val="80000"/>
            </a:schemeClr>
          </a:solidFill>
        </p:spPr>
        <p:txBody>
          <a:bodyPr/>
          <a:lstStyle/>
          <a:p>
            <a:pPr marL="0" indent="0">
              <a:buNone/>
            </a:pPr>
            <a:r>
              <a:rPr lang="en-GB" b="1" dirty="0">
                <a:solidFill>
                  <a:srgbClr val="0070C0"/>
                </a:solidFill>
              </a:rPr>
              <a:t>Mixed methods research </a:t>
            </a:r>
            <a:r>
              <a:rPr lang="en-GB" dirty="0"/>
              <a:t>is where you use both qualitative and quantitative data collection and analysis methods to answer your research question</a:t>
            </a:r>
          </a:p>
        </p:txBody>
      </p:sp>
      <p:pic>
        <p:nvPicPr>
          <p:cNvPr id="4" name="Picture 3">
            <a:extLst>
              <a:ext uri="{FF2B5EF4-FFF2-40B4-BE49-F238E27FC236}">
                <a16:creationId xmlns:a16="http://schemas.microsoft.com/office/drawing/2014/main" id="{2C188C3F-02B4-47AD-929E-ACAB83607080}"/>
              </a:ext>
            </a:extLst>
          </p:cNvPr>
          <p:cNvPicPr>
            <a:picLocks noChangeAspect="1"/>
          </p:cNvPicPr>
          <p:nvPr/>
        </p:nvPicPr>
        <p:blipFill>
          <a:blip r:embed="rId3"/>
          <a:stretch>
            <a:fillRect/>
          </a:stretch>
        </p:blipFill>
        <p:spPr>
          <a:xfrm>
            <a:off x="6591732" y="2227118"/>
            <a:ext cx="4646710" cy="2659733"/>
          </a:xfrm>
          <a:prstGeom prst="rect">
            <a:avLst/>
          </a:prstGeom>
        </p:spPr>
      </p:pic>
    </p:spTree>
    <p:extLst>
      <p:ext uri="{BB962C8B-B14F-4D97-AF65-F5344CB8AC3E}">
        <p14:creationId xmlns:p14="http://schemas.microsoft.com/office/powerpoint/2010/main" val="1056428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1EE9C0-AD80-60A8-F7AE-35306FB2E93E}"/>
              </a:ext>
            </a:extLst>
          </p:cNvPr>
          <p:cNvSpPr>
            <a:spLocks noGrp="1"/>
          </p:cNvSpPr>
          <p:nvPr>
            <p:ph type="title"/>
          </p:nvPr>
        </p:nvSpPr>
        <p:spPr>
          <a:solidFill>
            <a:srgbClr val="002060"/>
          </a:solidFill>
        </p:spPr>
        <p:txBody>
          <a:bodyPr/>
          <a:lstStyle/>
          <a:p>
            <a:r>
              <a:rPr lang="en-GB" dirty="0">
                <a:solidFill>
                  <a:schemeClr val="bg1"/>
                </a:solidFill>
              </a:rPr>
              <a:t>Mixed Methods</a:t>
            </a:r>
          </a:p>
        </p:txBody>
      </p:sp>
      <p:sp>
        <p:nvSpPr>
          <p:cNvPr id="3" name="Content Placeholder 2">
            <a:extLst>
              <a:ext uri="{FF2B5EF4-FFF2-40B4-BE49-F238E27FC236}">
                <a16:creationId xmlns:a16="http://schemas.microsoft.com/office/drawing/2014/main" id="{ECC8B6F4-C66A-BE37-A211-6ED4336FDD0C}"/>
              </a:ext>
            </a:extLst>
          </p:cNvPr>
          <p:cNvSpPr>
            <a:spLocks noGrp="1"/>
          </p:cNvSpPr>
          <p:nvPr>
            <p:ph sz="half" idx="1"/>
          </p:nvPr>
        </p:nvSpPr>
        <p:spPr>
          <a:xfrm>
            <a:off x="609600" y="1600201"/>
            <a:ext cx="4955310" cy="3989040"/>
          </a:xfrm>
          <a:solidFill>
            <a:schemeClr val="tx2">
              <a:lumMod val="20000"/>
              <a:lumOff val="80000"/>
            </a:schemeClr>
          </a:solidFill>
        </p:spPr>
        <p:txBody>
          <a:bodyPr vert="horz" lIns="91440" tIns="45720" rIns="91440" bIns="45720" rtlCol="0" anchor="t">
            <a:normAutofit/>
          </a:bodyPr>
          <a:lstStyle/>
          <a:p>
            <a:endParaRPr lang="en-GB" dirty="0"/>
          </a:p>
          <a:p>
            <a:r>
              <a:rPr lang="en-GB" dirty="0"/>
              <a:t>Uses both Qualitative &amp; Quantitative methodologies</a:t>
            </a:r>
            <a:endParaRPr lang="en-GB"/>
          </a:p>
          <a:p>
            <a:r>
              <a:rPr lang="en-GB" dirty="0"/>
              <a:t>Used when answer cannot be provided by use of one methodology alone</a:t>
            </a:r>
          </a:p>
        </p:txBody>
      </p:sp>
      <p:pic>
        <p:nvPicPr>
          <p:cNvPr id="5" name="Content Placeholder 4">
            <a:extLst>
              <a:ext uri="{FF2B5EF4-FFF2-40B4-BE49-F238E27FC236}">
                <a16:creationId xmlns:a16="http://schemas.microsoft.com/office/drawing/2014/main" id="{C9FEA0E6-AF37-C2CD-AD3B-F5EDFDDC97B9}"/>
              </a:ext>
            </a:extLst>
          </p:cNvPr>
          <p:cNvPicPr>
            <a:picLocks noGrp="1" noChangeAspect="1"/>
          </p:cNvPicPr>
          <p:nvPr>
            <p:ph sz="half" idx="2"/>
          </p:nvPr>
        </p:nvPicPr>
        <p:blipFill>
          <a:blip r:embed="rId3"/>
          <a:stretch>
            <a:fillRect/>
          </a:stretch>
        </p:blipFill>
        <p:spPr>
          <a:xfrm>
            <a:off x="5994400" y="2778842"/>
            <a:ext cx="5384800" cy="1631757"/>
          </a:xfrm>
          <a:prstGeom prst="rect">
            <a:avLst/>
          </a:prstGeom>
        </p:spPr>
      </p:pic>
    </p:spTree>
    <p:extLst>
      <p:ext uri="{BB962C8B-B14F-4D97-AF65-F5344CB8AC3E}">
        <p14:creationId xmlns:p14="http://schemas.microsoft.com/office/powerpoint/2010/main" val="4415641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C09A91-CF4B-3436-312D-6628560EF33F}"/>
              </a:ext>
            </a:extLst>
          </p:cNvPr>
          <p:cNvSpPr>
            <a:spLocks noGrp="1"/>
          </p:cNvSpPr>
          <p:nvPr>
            <p:ph type="title"/>
          </p:nvPr>
        </p:nvSpPr>
        <p:spPr>
          <a:solidFill>
            <a:srgbClr val="002060"/>
          </a:solidFill>
        </p:spPr>
        <p:txBody>
          <a:bodyPr/>
          <a:lstStyle/>
          <a:p>
            <a:r>
              <a:rPr lang="en-GB" dirty="0">
                <a:solidFill>
                  <a:schemeClr val="bg1"/>
                </a:solidFill>
              </a:rPr>
              <a:t>Mixed methods</a:t>
            </a:r>
          </a:p>
        </p:txBody>
      </p:sp>
      <p:sp>
        <p:nvSpPr>
          <p:cNvPr id="3" name="Content Placeholder 2">
            <a:extLst>
              <a:ext uri="{FF2B5EF4-FFF2-40B4-BE49-F238E27FC236}">
                <a16:creationId xmlns:a16="http://schemas.microsoft.com/office/drawing/2014/main" id="{C25E7E7F-DE0A-2805-C0C6-566F754435F1}"/>
              </a:ext>
            </a:extLst>
          </p:cNvPr>
          <p:cNvSpPr>
            <a:spLocks noGrp="1"/>
          </p:cNvSpPr>
          <p:nvPr>
            <p:ph sz="half" idx="1"/>
          </p:nvPr>
        </p:nvSpPr>
        <p:spPr>
          <a:solidFill>
            <a:schemeClr val="tx2">
              <a:lumMod val="20000"/>
              <a:lumOff val="80000"/>
            </a:schemeClr>
          </a:solidFill>
        </p:spPr>
        <p:txBody>
          <a:bodyPr vert="horz" lIns="91440" tIns="45720" rIns="91440" bIns="45720" rtlCol="0" anchor="t">
            <a:normAutofit/>
          </a:bodyPr>
          <a:lstStyle/>
          <a:p>
            <a:pPr marL="0" indent="0" algn="ctr">
              <a:buNone/>
            </a:pPr>
            <a:r>
              <a:rPr lang="en-GB" b="1" dirty="0"/>
              <a:t>Advantages:</a:t>
            </a:r>
          </a:p>
          <a:p>
            <a:r>
              <a:rPr lang="en-GB" dirty="0"/>
              <a:t>Complete data set</a:t>
            </a:r>
          </a:p>
          <a:p>
            <a:r>
              <a:rPr lang="en-GB" dirty="0"/>
              <a:t>Strength of one methodology mitigates weakness of the other</a:t>
            </a:r>
          </a:p>
          <a:p>
            <a:r>
              <a:rPr lang="en-GB" dirty="0"/>
              <a:t>Quantitative can validate qualitative data</a:t>
            </a:r>
          </a:p>
        </p:txBody>
      </p:sp>
      <p:sp>
        <p:nvSpPr>
          <p:cNvPr id="4" name="Content Placeholder 3">
            <a:extLst>
              <a:ext uri="{FF2B5EF4-FFF2-40B4-BE49-F238E27FC236}">
                <a16:creationId xmlns:a16="http://schemas.microsoft.com/office/drawing/2014/main" id="{D02337E1-BE9C-1431-0882-C3F3886B37AE}"/>
              </a:ext>
            </a:extLst>
          </p:cNvPr>
          <p:cNvSpPr>
            <a:spLocks noGrp="1"/>
          </p:cNvSpPr>
          <p:nvPr>
            <p:ph sz="half" idx="2"/>
          </p:nvPr>
        </p:nvSpPr>
        <p:spPr>
          <a:solidFill>
            <a:schemeClr val="accent4">
              <a:lumMod val="20000"/>
              <a:lumOff val="80000"/>
            </a:schemeClr>
          </a:solidFill>
        </p:spPr>
        <p:txBody>
          <a:bodyPr vert="horz" lIns="91440" tIns="45720" rIns="91440" bIns="45720" rtlCol="0" anchor="t">
            <a:normAutofit/>
          </a:bodyPr>
          <a:lstStyle/>
          <a:p>
            <a:pPr marL="0" indent="0" algn="ctr">
              <a:buNone/>
            </a:pPr>
            <a:r>
              <a:rPr lang="en-GB" b="1" dirty="0"/>
              <a:t>Disadvantages:</a:t>
            </a:r>
          </a:p>
          <a:p>
            <a:r>
              <a:rPr lang="en-GB" dirty="0"/>
              <a:t>Create heavy workload</a:t>
            </a:r>
          </a:p>
          <a:p>
            <a:r>
              <a:rPr lang="en-GB" dirty="0"/>
              <a:t>Challenges when two different methodologies provide different results</a:t>
            </a:r>
          </a:p>
        </p:txBody>
      </p:sp>
    </p:spTree>
    <p:extLst>
      <p:ext uri="{BB962C8B-B14F-4D97-AF65-F5344CB8AC3E}">
        <p14:creationId xmlns:p14="http://schemas.microsoft.com/office/powerpoint/2010/main" val="2618706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
                                            <p:bg/>
                                          </p:spTgt>
                                        </p:tgtEl>
                                        <p:attrNameLst>
                                          <p:attrName>style.visibility</p:attrName>
                                        </p:attrNameLst>
                                      </p:cBhvr>
                                      <p:to>
                                        <p:strVal val="visible"/>
                                      </p:to>
                                    </p:set>
                                    <p:anim calcmode="lin" valueType="num">
                                      <p:cBhvr additive="base">
                                        <p:cTn id="37" dur="500" fill="hold"/>
                                        <p:tgtEl>
                                          <p:spTgt spid="4">
                                            <p:bg/>
                                          </p:spTgt>
                                        </p:tgtEl>
                                        <p:attrNameLst>
                                          <p:attrName>ppt_x</p:attrName>
                                        </p:attrNameLst>
                                      </p:cBhvr>
                                      <p:tavLst>
                                        <p:tav tm="0">
                                          <p:val>
                                            <p:strVal val="#ppt_x"/>
                                          </p:val>
                                        </p:tav>
                                        <p:tav tm="100000">
                                          <p:val>
                                            <p:strVal val="#ppt_x"/>
                                          </p:val>
                                        </p:tav>
                                      </p:tavLst>
                                    </p:anim>
                                    <p:anim calcmode="lin" valueType="num">
                                      <p:cBhvr additive="base">
                                        <p:cTn id="38" dur="500" fill="hold"/>
                                        <p:tgtEl>
                                          <p:spTgt spid="4">
                                            <p:bg/>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4">
                                            <p:txEl>
                                              <p:pRg st="0" end="0"/>
                                            </p:txEl>
                                          </p:spTgt>
                                        </p:tgtEl>
                                        <p:attrNameLst>
                                          <p:attrName>style.visibility</p:attrName>
                                        </p:attrNameLst>
                                      </p:cBhvr>
                                      <p:to>
                                        <p:strVal val="visible"/>
                                      </p:to>
                                    </p:set>
                                    <p:anim calcmode="lin" valueType="num">
                                      <p:cBhvr additive="base">
                                        <p:cTn id="43"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4">
                                            <p:txEl>
                                              <p:pRg st="1" end="1"/>
                                            </p:txEl>
                                          </p:spTgt>
                                        </p:tgtEl>
                                        <p:attrNameLst>
                                          <p:attrName>style.visibility</p:attrName>
                                        </p:attrNameLst>
                                      </p:cBhvr>
                                      <p:to>
                                        <p:strVal val="visible"/>
                                      </p:to>
                                    </p:set>
                                    <p:anim calcmode="lin" valueType="num">
                                      <p:cBhvr additive="base">
                                        <p:cTn id="49"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4">
                                            <p:txEl>
                                              <p:pRg st="2" end="2"/>
                                            </p:txEl>
                                          </p:spTgt>
                                        </p:tgtEl>
                                        <p:attrNameLst>
                                          <p:attrName>style.visibility</p:attrName>
                                        </p:attrNameLst>
                                      </p:cBhvr>
                                      <p:to>
                                        <p:strVal val="visible"/>
                                      </p:to>
                                    </p:set>
                                    <p:anim calcmode="lin" valueType="num">
                                      <p:cBhvr additive="base">
                                        <p:cTn id="55"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build="p"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4670FA-3D9A-1136-975D-2CEE5E3232B9}"/>
              </a:ext>
            </a:extLst>
          </p:cNvPr>
          <p:cNvSpPr>
            <a:spLocks noGrp="1"/>
          </p:cNvSpPr>
          <p:nvPr>
            <p:ph type="title"/>
          </p:nvPr>
        </p:nvSpPr>
        <p:spPr>
          <a:solidFill>
            <a:srgbClr val="002060"/>
          </a:solidFill>
        </p:spPr>
        <p:txBody>
          <a:bodyPr/>
          <a:lstStyle/>
          <a:p>
            <a:r>
              <a:rPr lang="en-GB" dirty="0">
                <a:solidFill>
                  <a:schemeClr val="bg1"/>
                </a:solidFill>
              </a:rPr>
              <a:t>Triangulation</a:t>
            </a:r>
          </a:p>
        </p:txBody>
      </p:sp>
      <p:pic>
        <p:nvPicPr>
          <p:cNvPr id="4" name="Content Placeholder 3">
            <a:extLst>
              <a:ext uri="{FF2B5EF4-FFF2-40B4-BE49-F238E27FC236}">
                <a16:creationId xmlns:a16="http://schemas.microsoft.com/office/drawing/2014/main" id="{2AEA92B1-0D2C-3F43-46E2-7E73DC371007}"/>
              </a:ext>
            </a:extLst>
          </p:cNvPr>
          <p:cNvPicPr>
            <a:picLocks noGrp="1" noChangeAspect="1"/>
          </p:cNvPicPr>
          <p:nvPr>
            <p:ph sz="half" idx="1"/>
          </p:nvPr>
        </p:nvPicPr>
        <p:blipFill>
          <a:blip r:embed="rId3"/>
          <a:stretch>
            <a:fillRect/>
          </a:stretch>
        </p:blipFill>
        <p:spPr>
          <a:xfrm>
            <a:off x="442046" y="2096429"/>
            <a:ext cx="5535784" cy="3100039"/>
          </a:xfrm>
          <a:prstGeom prst="rect">
            <a:avLst/>
          </a:prstGeom>
        </p:spPr>
      </p:pic>
      <p:sp>
        <p:nvSpPr>
          <p:cNvPr id="5" name="Content Placeholder 4">
            <a:extLst>
              <a:ext uri="{FF2B5EF4-FFF2-40B4-BE49-F238E27FC236}">
                <a16:creationId xmlns:a16="http://schemas.microsoft.com/office/drawing/2014/main" id="{3AB2925E-A941-3A28-03AC-145E454CFB57}"/>
              </a:ext>
            </a:extLst>
          </p:cNvPr>
          <p:cNvSpPr>
            <a:spLocks noGrp="1"/>
          </p:cNvSpPr>
          <p:nvPr>
            <p:ph sz="half" idx="2"/>
          </p:nvPr>
        </p:nvSpPr>
        <p:spPr/>
        <p:txBody>
          <a:bodyPr vert="horz" lIns="91440" tIns="45720" rIns="91440" bIns="45720" rtlCol="0" anchor="t">
            <a:normAutofit/>
          </a:bodyPr>
          <a:lstStyle/>
          <a:p>
            <a:endParaRPr lang="en-GB" dirty="0"/>
          </a:p>
          <a:p>
            <a:r>
              <a:rPr lang="en-GB" dirty="0"/>
              <a:t>Strengthen validity of research conclusions and support accuracy</a:t>
            </a:r>
            <a:endParaRPr lang="en-GB"/>
          </a:p>
          <a:p>
            <a:r>
              <a:rPr lang="en-GB" dirty="0"/>
              <a:t>Triangulation of data, theory or methods</a:t>
            </a:r>
          </a:p>
        </p:txBody>
      </p:sp>
    </p:spTree>
    <p:extLst>
      <p:ext uri="{BB962C8B-B14F-4D97-AF65-F5344CB8AC3E}">
        <p14:creationId xmlns:p14="http://schemas.microsoft.com/office/powerpoint/2010/main" val="32849796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991020-8A76-4D6A-A863-6A84E7CE2215}"/>
              </a:ext>
            </a:extLst>
          </p:cNvPr>
          <p:cNvSpPr>
            <a:spLocks noGrp="1"/>
          </p:cNvSpPr>
          <p:nvPr>
            <p:ph type="title"/>
          </p:nvPr>
        </p:nvSpPr>
        <p:spPr>
          <a:solidFill>
            <a:srgbClr val="002060"/>
          </a:solidFill>
        </p:spPr>
        <p:txBody>
          <a:bodyPr/>
          <a:lstStyle/>
          <a:p>
            <a:r>
              <a:rPr lang="en-GB" dirty="0">
                <a:solidFill>
                  <a:srgbClr val="FFFFFF"/>
                </a:solidFill>
              </a:rPr>
              <a:t>Methods for collecting data</a:t>
            </a:r>
          </a:p>
        </p:txBody>
      </p:sp>
      <p:sp>
        <p:nvSpPr>
          <p:cNvPr id="3" name="Content Placeholder 2">
            <a:extLst>
              <a:ext uri="{FF2B5EF4-FFF2-40B4-BE49-F238E27FC236}">
                <a16:creationId xmlns:a16="http://schemas.microsoft.com/office/drawing/2014/main" id="{7168F237-CC29-4B65-ABAB-0F7661FE86B2}"/>
              </a:ext>
            </a:extLst>
          </p:cNvPr>
          <p:cNvSpPr>
            <a:spLocks noGrp="1"/>
          </p:cNvSpPr>
          <p:nvPr>
            <p:ph sz="half" idx="1"/>
          </p:nvPr>
        </p:nvSpPr>
        <p:spPr>
          <a:xfrm>
            <a:off x="609600" y="1600201"/>
            <a:ext cx="4398818" cy="3989040"/>
          </a:xfrm>
        </p:spPr>
        <p:txBody>
          <a:bodyPr/>
          <a:lstStyle/>
          <a:p>
            <a:r>
              <a:rPr lang="en-GB" dirty="0"/>
              <a:t>Data is the information you collect for the purpose of answering your research question</a:t>
            </a:r>
          </a:p>
          <a:p>
            <a:r>
              <a:rPr lang="en-GB" dirty="0"/>
              <a:t>Influenced by the aims of your research</a:t>
            </a:r>
          </a:p>
        </p:txBody>
      </p:sp>
      <p:graphicFrame>
        <p:nvGraphicFramePr>
          <p:cNvPr id="5" name="Content Placeholder 4">
            <a:extLst>
              <a:ext uri="{FF2B5EF4-FFF2-40B4-BE49-F238E27FC236}">
                <a16:creationId xmlns:a16="http://schemas.microsoft.com/office/drawing/2014/main" id="{55063FE1-A173-40D7-AC0A-38D2B21084F4}"/>
              </a:ext>
            </a:extLst>
          </p:cNvPr>
          <p:cNvGraphicFramePr>
            <a:graphicFrameLocks noGrp="1"/>
          </p:cNvGraphicFramePr>
          <p:nvPr>
            <p:ph sz="half" idx="2"/>
            <p:extLst>
              <p:ext uri="{D42A27DB-BD31-4B8C-83A1-F6EECF244321}">
                <p14:modId xmlns:p14="http://schemas.microsoft.com/office/powerpoint/2010/main" val="491383564"/>
              </p:ext>
            </p:extLst>
          </p:nvPr>
        </p:nvGraphicFramePr>
        <p:xfrm>
          <a:off x="5299364" y="1417638"/>
          <a:ext cx="6283036" cy="41719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63548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B50845-CF15-40BF-AA03-099190FFA4FA}"/>
              </a:ext>
            </a:extLst>
          </p:cNvPr>
          <p:cNvSpPr>
            <a:spLocks noGrp="1"/>
          </p:cNvSpPr>
          <p:nvPr>
            <p:ph type="title"/>
          </p:nvPr>
        </p:nvSpPr>
        <p:spPr>
          <a:solidFill>
            <a:srgbClr val="002060"/>
          </a:solidFill>
        </p:spPr>
        <p:txBody>
          <a:bodyPr/>
          <a:lstStyle/>
          <a:p>
            <a:r>
              <a:rPr lang="en-GB" dirty="0">
                <a:solidFill>
                  <a:schemeClr val="bg1"/>
                </a:solidFill>
              </a:rPr>
              <a:t>Primary v Secondary data</a:t>
            </a:r>
          </a:p>
        </p:txBody>
      </p:sp>
      <p:sp>
        <p:nvSpPr>
          <p:cNvPr id="3" name="Content Placeholder 2">
            <a:extLst>
              <a:ext uri="{FF2B5EF4-FFF2-40B4-BE49-F238E27FC236}">
                <a16:creationId xmlns:a16="http://schemas.microsoft.com/office/drawing/2014/main" id="{1F15296A-B879-4284-808D-697E9517B1A1}"/>
              </a:ext>
            </a:extLst>
          </p:cNvPr>
          <p:cNvSpPr>
            <a:spLocks noGrp="1"/>
          </p:cNvSpPr>
          <p:nvPr>
            <p:ph sz="half" idx="1"/>
          </p:nvPr>
        </p:nvSpPr>
        <p:spPr/>
        <p:txBody>
          <a:bodyPr>
            <a:normAutofit lnSpcReduction="10000"/>
          </a:bodyPr>
          <a:lstStyle/>
          <a:p>
            <a:pPr marL="0" indent="0">
              <a:buNone/>
            </a:pPr>
            <a:r>
              <a:rPr lang="en-GB" b="1" dirty="0"/>
              <a:t>Primary data </a:t>
            </a:r>
            <a:r>
              <a:rPr lang="en-GB" dirty="0"/>
              <a:t>– any new or original information that you collect for the purposes of answering your research question</a:t>
            </a:r>
          </a:p>
          <a:p>
            <a:pPr marL="0" indent="0">
              <a:buNone/>
            </a:pPr>
            <a:endParaRPr lang="en-GB" dirty="0"/>
          </a:p>
          <a:p>
            <a:pPr marL="0" indent="0">
              <a:buNone/>
            </a:pPr>
            <a:r>
              <a:rPr lang="en-GB" b="1" dirty="0"/>
              <a:t>Secondary data </a:t>
            </a:r>
            <a:r>
              <a:rPr lang="en-GB" dirty="0"/>
              <a:t>– information that has already been collected by other researchers</a:t>
            </a:r>
          </a:p>
        </p:txBody>
      </p:sp>
      <p:pic>
        <p:nvPicPr>
          <p:cNvPr id="5" name="Content Placeholder 4">
            <a:extLst>
              <a:ext uri="{FF2B5EF4-FFF2-40B4-BE49-F238E27FC236}">
                <a16:creationId xmlns:a16="http://schemas.microsoft.com/office/drawing/2014/main" id="{6B83BB86-9599-405B-8513-E2371FB7FC8E}"/>
              </a:ext>
            </a:extLst>
          </p:cNvPr>
          <p:cNvPicPr>
            <a:picLocks noGrp="1" noChangeAspect="1"/>
          </p:cNvPicPr>
          <p:nvPr>
            <p:ph sz="half" idx="2"/>
          </p:nvPr>
        </p:nvPicPr>
        <p:blipFill>
          <a:blip r:embed="rId3"/>
          <a:stretch>
            <a:fillRect/>
          </a:stretch>
        </p:blipFill>
        <p:spPr>
          <a:xfrm>
            <a:off x="6434301" y="1898668"/>
            <a:ext cx="5148099" cy="2882935"/>
          </a:xfrm>
          <a:prstGeom prst="rect">
            <a:avLst/>
          </a:prstGeom>
        </p:spPr>
      </p:pic>
    </p:spTree>
    <p:extLst>
      <p:ext uri="{BB962C8B-B14F-4D97-AF65-F5344CB8AC3E}">
        <p14:creationId xmlns:p14="http://schemas.microsoft.com/office/powerpoint/2010/main" val="3180674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408F84-17B6-5E64-087E-87A2646FADAD}"/>
              </a:ext>
            </a:extLst>
          </p:cNvPr>
          <p:cNvSpPr>
            <a:spLocks noGrp="1"/>
          </p:cNvSpPr>
          <p:nvPr>
            <p:ph type="title"/>
          </p:nvPr>
        </p:nvSpPr>
        <p:spPr>
          <a:solidFill>
            <a:srgbClr val="002060"/>
          </a:solidFill>
        </p:spPr>
        <p:txBody>
          <a:bodyPr/>
          <a:lstStyle/>
          <a:p>
            <a:r>
              <a:rPr lang="en-GB" dirty="0">
                <a:solidFill>
                  <a:schemeClr val="bg1"/>
                </a:solidFill>
              </a:rPr>
              <a:t>Primary Data</a:t>
            </a:r>
          </a:p>
        </p:txBody>
      </p:sp>
      <p:pic>
        <p:nvPicPr>
          <p:cNvPr id="4" name="Content Placeholder 3">
            <a:extLst>
              <a:ext uri="{FF2B5EF4-FFF2-40B4-BE49-F238E27FC236}">
                <a16:creationId xmlns:a16="http://schemas.microsoft.com/office/drawing/2014/main" id="{66DF6487-2208-B723-26B9-DE0BE88AC3F7}"/>
              </a:ext>
            </a:extLst>
          </p:cNvPr>
          <p:cNvPicPr>
            <a:picLocks noGrp="1" noChangeAspect="1"/>
          </p:cNvPicPr>
          <p:nvPr>
            <p:ph sz="half" idx="1"/>
          </p:nvPr>
        </p:nvPicPr>
        <p:blipFill>
          <a:blip r:embed="rId3"/>
          <a:stretch>
            <a:fillRect/>
          </a:stretch>
        </p:blipFill>
        <p:spPr>
          <a:xfrm>
            <a:off x="1066876" y="2110939"/>
            <a:ext cx="4176327" cy="2636121"/>
          </a:xfrm>
          <a:prstGeom prst="rect">
            <a:avLst/>
          </a:prstGeom>
        </p:spPr>
      </p:pic>
      <p:sp>
        <p:nvSpPr>
          <p:cNvPr id="5" name="Content Placeholder 4">
            <a:extLst>
              <a:ext uri="{FF2B5EF4-FFF2-40B4-BE49-F238E27FC236}">
                <a16:creationId xmlns:a16="http://schemas.microsoft.com/office/drawing/2014/main" id="{54D4DD3C-2387-7197-F211-3086FA8BD787}"/>
              </a:ext>
            </a:extLst>
          </p:cNvPr>
          <p:cNvSpPr>
            <a:spLocks noGrp="1"/>
          </p:cNvSpPr>
          <p:nvPr>
            <p:ph sz="half" idx="2"/>
          </p:nvPr>
        </p:nvSpPr>
        <p:spPr/>
        <p:txBody>
          <a:bodyPr/>
          <a:lstStyle/>
          <a:p>
            <a:r>
              <a:rPr lang="en-GB" dirty="0"/>
              <a:t>What are the advantages/disadvantages of using PRIMARY data</a:t>
            </a:r>
          </a:p>
        </p:txBody>
      </p:sp>
    </p:spTree>
    <p:extLst>
      <p:ext uri="{BB962C8B-B14F-4D97-AF65-F5344CB8AC3E}">
        <p14:creationId xmlns:p14="http://schemas.microsoft.com/office/powerpoint/2010/main" val="26194352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6D47E6-3255-CD2F-07B4-C039A289B63E}"/>
              </a:ext>
            </a:extLst>
          </p:cNvPr>
          <p:cNvSpPr>
            <a:spLocks noGrp="1"/>
          </p:cNvSpPr>
          <p:nvPr>
            <p:ph type="title"/>
          </p:nvPr>
        </p:nvSpPr>
        <p:spPr>
          <a:solidFill>
            <a:srgbClr val="002060"/>
          </a:solidFill>
        </p:spPr>
        <p:txBody>
          <a:bodyPr/>
          <a:lstStyle/>
          <a:p>
            <a:r>
              <a:rPr lang="en-GB" dirty="0">
                <a:solidFill>
                  <a:schemeClr val="bg1"/>
                </a:solidFill>
              </a:rPr>
              <a:t>Secondary data</a:t>
            </a:r>
          </a:p>
        </p:txBody>
      </p:sp>
      <p:sp>
        <p:nvSpPr>
          <p:cNvPr id="3" name="Content Placeholder 2">
            <a:extLst>
              <a:ext uri="{FF2B5EF4-FFF2-40B4-BE49-F238E27FC236}">
                <a16:creationId xmlns:a16="http://schemas.microsoft.com/office/drawing/2014/main" id="{6A738E5F-BBE8-94C5-94B8-CCEB2892ADEF}"/>
              </a:ext>
            </a:extLst>
          </p:cNvPr>
          <p:cNvSpPr>
            <a:spLocks noGrp="1"/>
          </p:cNvSpPr>
          <p:nvPr>
            <p:ph sz="half" idx="1"/>
          </p:nvPr>
        </p:nvSpPr>
        <p:spPr/>
        <p:txBody>
          <a:bodyPr/>
          <a:lstStyle/>
          <a:p>
            <a:r>
              <a:rPr lang="en-GB" dirty="0"/>
              <a:t>What are the advantages/disadvantages of using SECONDARY data?</a:t>
            </a:r>
          </a:p>
        </p:txBody>
      </p:sp>
      <p:pic>
        <p:nvPicPr>
          <p:cNvPr id="5" name="Content Placeholder 4">
            <a:extLst>
              <a:ext uri="{FF2B5EF4-FFF2-40B4-BE49-F238E27FC236}">
                <a16:creationId xmlns:a16="http://schemas.microsoft.com/office/drawing/2014/main" id="{33A23638-9BC1-6526-2844-6E222F38D7CF}"/>
              </a:ext>
            </a:extLst>
          </p:cNvPr>
          <p:cNvPicPr>
            <a:picLocks noGrp="1" noChangeAspect="1"/>
          </p:cNvPicPr>
          <p:nvPr>
            <p:ph sz="half" idx="2"/>
          </p:nvPr>
        </p:nvPicPr>
        <p:blipFill>
          <a:blip r:embed="rId3"/>
          <a:stretch>
            <a:fillRect/>
          </a:stretch>
        </p:blipFill>
        <p:spPr>
          <a:xfrm>
            <a:off x="5792870" y="1784081"/>
            <a:ext cx="5789530" cy="3473718"/>
          </a:xfrm>
          <a:prstGeom prst="rect">
            <a:avLst/>
          </a:prstGeom>
        </p:spPr>
      </p:pic>
    </p:spTree>
    <p:extLst>
      <p:ext uri="{BB962C8B-B14F-4D97-AF65-F5344CB8AC3E}">
        <p14:creationId xmlns:p14="http://schemas.microsoft.com/office/powerpoint/2010/main" val="18802547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D5B58F-B037-4781-8444-0E3D1131253A}"/>
              </a:ext>
            </a:extLst>
          </p:cNvPr>
          <p:cNvSpPr>
            <a:spLocks noGrp="1"/>
          </p:cNvSpPr>
          <p:nvPr>
            <p:ph type="title"/>
          </p:nvPr>
        </p:nvSpPr>
        <p:spPr>
          <a:solidFill>
            <a:srgbClr val="002060"/>
          </a:solidFill>
        </p:spPr>
        <p:txBody>
          <a:bodyPr/>
          <a:lstStyle/>
          <a:p>
            <a:r>
              <a:rPr lang="en-GB" dirty="0">
                <a:solidFill>
                  <a:schemeClr val="bg1"/>
                </a:solidFill>
              </a:rPr>
              <a:t>Primary v Secondary Data</a:t>
            </a:r>
          </a:p>
        </p:txBody>
      </p:sp>
      <p:graphicFrame>
        <p:nvGraphicFramePr>
          <p:cNvPr id="4" name="Table 4">
            <a:extLst>
              <a:ext uri="{FF2B5EF4-FFF2-40B4-BE49-F238E27FC236}">
                <a16:creationId xmlns:a16="http://schemas.microsoft.com/office/drawing/2014/main" id="{BC4C8CB0-C73F-4FB0-8F59-BAE4ED7A6227}"/>
              </a:ext>
            </a:extLst>
          </p:cNvPr>
          <p:cNvGraphicFramePr>
            <a:graphicFrameLocks noGrp="1"/>
          </p:cNvGraphicFramePr>
          <p:nvPr>
            <p:ph idx="1"/>
            <p:extLst>
              <p:ext uri="{D42A27DB-BD31-4B8C-83A1-F6EECF244321}">
                <p14:modId xmlns:p14="http://schemas.microsoft.com/office/powerpoint/2010/main" val="756444188"/>
              </p:ext>
            </p:extLst>
          </p:nvPr>
        </p:nvGraphicFramePr>
        <p:xfrm>
          <a:off x="609600" y="1600199"/>
          <a:ext cx="10972797" cy="4149436"/>
        </p:xfrm>
        <a:graphic>
          <a:graphicData uri="http://schemas.openxmlformats.org/drawingml/2006/table">
            <a:tbl>
              <a:tblPr firstRow="1" bandRow="1">
                <a:tableStyleId>{5C22544A-7EE6-4342-B048-85BDC9FD1C3A}</a:tableStyleId>
              </a:tblPr>
              <a:tblGrid>
                <a:gridCol w="3657599">
                  <a:extLst>
                    <a:ext uri="{9D8B030D-6E8A-4147-A177-3AD203B41FA5}">
                      <a16:colId xmlns:a16="http://schemas.microsoft.com/office/drawing/2014/main" val="1005573371"/>
                    </a:ext>
                  </a:extLst>
                </a:gridCol>
                <a:gridCol w="3657599">
                  <a:extLst>
                    <a:ext uri="{9D8B030D-6E8A-4147-A177-3AD203B41FA5}">
                      <a16:colId xmlns:a16="http://schemas.microsoft.com/office/drawing/2014/main" val="494794257"/>
                    </a:ext>
                  </a:extLst>
                </a:gridCol>
                <a:gridCol w="3657599">
                  <a:extLst>
                    <a:ext uri="{9D8B030D-6E8A-4147-A177-3AD203B41FA5}">
                      <a16:colId xmlns:a16="http://schemas.microsoft.com/office/drawing/2014/main" val="1183763698"/>
                    </a:ext>
                  </a:extLst>
                </a:gridCol>
              </a:tblGrid>
              <a:tr h="949036">
                <a:tc>
                  <a:txBody>
                    <a:bodyPr/>
                    <a:lstStyle/>
                    <a:p>
                      <a:endParaRPr lang="en-GB" dirty="0"/>
                    </a:p>
                  </a:txBody>
                  <a:tcPr/>
                </a:tc>
                <a:tc>
                  <a:txBody>
                    <a:bodyPr/>
                    <a:lstStyle/>
                    <a:p>
                      <a:r>
                        <a:rPr lang="en-GB" dirty="0"/>
                        <a:t>Pros</a:t>
                      </a:r>
                    </a:p>
                  </a:txBody>
                  <a:tcPr/>
                </a:tc>
                <a:tc>
                  <a:txBody>
                    <a:bodyPr/>
                    <a:lstStyle/>
                    <a:p>
                      <a:r>
                        <a:rPr lang="en-GB" dirty="0"/>
                        <a:t>Cons</a:t>
                      </a:r>
                    </a:p>
                  </a:txBody>
                  <a:tcPr/>
                </a:tc>
                <a:extLst>
                  <a:ext uri="{0D108BD9-81ED-4DB2-BD59-A6C34878D82A}">
                    <a16:rowId xmlns:a16="http://schemas.microsoft.com/office/drawing/2014/main" val="1763431077"/>
                  </a:ext>
                </a:extLst>
              </a:tr>
              <a:tr h="949036">
                <a:tc>
                  <a:txBody>
                    <a:bodyPr/>
                    <a:lstStyle/>
                    <a:p>
                      <a:r>
                        <a:rPr lang="en-GB" dirty="0"/>
                        <a:t>Primary</a:t>
                      </a:r>
                    </a:p>
                  </a:txBody>
                  <a:tcPr/>
                </a:tc>
                <a:tc>
                  <a:txBody>
                    <a:bodyPr/>
                    <a:lstStyle/>
                    <a:p>
                      <a:pPr marL="285750" indent="-285750">
                        <a:buFont typeface="Arial" panose="020B0604020202020204" pitchFamily="34" charset="0"/>
                        <a:buChar char="•"/>
                      </a:pPr>
                      <a:r>
                        <a:rPr lang="en-GB" dirty="0"/>
                        <a:t>Can be collected to answer your specific question</a:t>
                      </a:r>
                    </a:p>
                    <a:p>
                      <a:pPr marL="285750" indent="-285750">
                        <a:buFont typeface="Arial" panose="020B0604020202020204" pitchFamily="34" charset="0"/>
                        <a:buChar char="•"/>
                      </a:pPr>
                      <a:r>
                        <a:rPr lang="en-GB" dirty="0"/>
                        <a:t>You have control over the sample methods</a:t>
                      </a:r>
                    </a:p>
                    <a:p>
                      <a:pPr marL="285750" indent="-285750">
                        <a:buFont typeface="Arial" panose="020B0604020202020204" pitchFamily="34" charset="0"/>
                        <a:buChar char="•"/>
                      </a:pPr>
                      <a:r>
                        <a:rPr lang="en-GB" dirty="0"/>
                        <a:t>Up to date data</a:t>
                      </a:r>
                    </a:p>
                  </a:txBody>
                  <a:tcPr/>
                </a:tc>
                <a:tc>
                  <a:txBody>
                    <a:bodyPr/>
                    <a:lstStyle/>
                    <a:p>
                      <a:pPr marL="285750" indent="-285750">
                        <a:buFont typeface="Arial" panose="020B0604020202020204" pitchFamily="34" charset="0"/>
                        <a:buChar char="•"/>
                      </a:pPr>
                      <a:r>
                        <a:rPr lang="en-GB" dirty="0"/>
                        <a:t>May be expensive/time consuming to collect</a:t>
                      </a:r>
                    </a:p>
                    <a:p>
                      <a:pPr marL="285750" indent="-285750">
                        <a:buFont typeface="Arial" panose="020B0604020202020204" pitchFamily="34" charset="0"/>
                        <a:buChar char="•"/>
                      </a:pPr>
                      <a:r>
                        <a:rPr lang="en-GB" dirty="0"/>
                        <a:t>Need to know data collection methods</a:t>
                      </a:r>
                    </a:p>
                  </a:txBody>
                  <a:tcPr/>
                </a:tc>
                <a:extLst>
                  <a:ext uri="{0D108BD9-81ED-4DB2-BD59-A6C34878D82A}">
                    <a16:rowId xmlns:a16="http://schemas.microsoft.com/office/drawing/2014/main" val="2045792142"/>
                  </a:ext>
                </a:extLst>
              </a:tr>
              <a:tr h="949036">
                <a:tc>
                  <a:txBody>
                    <a:bodyPr/>
                    <a:lstStyle/>
                    <a:p>
                      <a:r>
                        <a:rPr lang="en-GB" dirty="0"/>
                        <a:t>Secondary</a:t>
                      </a:r>
                    </a:p>
                  </a:txBody>
                  <a:tcPr/>
                </a:tc>
                <a:tc>
                  <a:txBody>
                    <a:bodyPr/>
                    <a:lstStyle/>
                    <a:p>
                      <a:pPr marL="285750" indent="-285750">
                        <a:buFont typeface="Arial" panose="020B0604020202020204" pitchFamily="34" charset="0"/>
                        <a:buChar char="•"/>
                      </a:pPr>
                      <a:r>
                        <a:rPr lang="en-GB" dirty="0"/>
                        <a:t>Easier and quicker to access</a:t>
                      </a:r>
                    </a:p>
                    <a:p>
                      <a:pPr marL="285750" indent="-285750">
                        <a:buFont typeface="Arial" panose="020B0604020202020204" pitchFamily="34" charset="0"/>
                        <a:buChar char="•"/>
                      </a:pPr>
                      <a:r>
                        <a:rPr lang="en-GB" dirty="0"/>
                        <a:t>Can collect data over a longer timescale and bigger geographical area</a:t>
                      </a:r>
                    </a:p>
                  </a:txBody>
                  <a:tcPr/>
                </a:tc>
                <a:tc>
                  <a:txBody>
                    <a:bodyPr/>
                    <a:lstStyle/>
                    <a:p>
                      <a:pPr marL="285750" indent="-285750">
                        <a:buFont typeface="Arial" panose="020B0604020202020204" pitchFamily="34" charset="0"/>
                        <a:buChar char="•"/>
                      </a:pPr>
                      <a:r>
                        <a:rPr lang="en-GB" dirty="0"/>
                        <a:t>No control over how data was generated</a:t>
                      </a:r>
                    </a:p>
                    <a:p>
                      <a:pPr marL="285750" indent="-285750">
                        <a:buFont typeface="Arial" panose="020B0604020202020204" pitchFamily="34" charset="0"/>
                        <a:buChar char="•"/>
                      </a:pPr>
                      <a:r>
                        <a:rPr lang="en-GB" dirty="0"/>
                        <a:t>Requires extra processing to make sure it works for your analysis</a:t>
                      </a:r>
                    </a:p>
                    <a:p>
                      <a:pPr marL="285750" indent="-285750">
                        <a:buFont typeface="Arial" panose="020B0604020202020204" pitchFamily="34" charset="0"/>
                        <a:buChar char="•"/>
                      </a:pPr>
                      <a:r>
                        <a:rPr lang="en-GB" dirty="0"/>
                        <a:t>Could be too old</a:t>
                      </a:r>
                    </a:p>
                  </a:txBody>
                  <a:tcPr/>
                </a:tc>
                <a:extLst>
                  <a:ext uri="{0D108BD9-81ED-4DB2-BD59-A6C34878D82A}">
                    <a16:rowId xmlns:a16="http://schemas.microsoft.com/office/drawing/2014/main" val="4288716320"/>
                  </a:ext>
                </a:extLst>
              </a:tr>
            </a:tbl>
          </a:graphicData>
        </a:graphic>
      </p:graphicFrame>
    </p:spTree>
    <p:extLst>
      <p:ext uri="{BB962C8B-B14F-4D97-AF65-F5344CB8AC3E}">
        <p14:creationId xmlns:p14="http://schemas.microsoft.com/office/powerpoint/2010/main" val="41771242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D3C38A-4361-488B-B083-7DB9F4FD24BF}"/>
              </a:ext>
            </a:extLst>
          </p:cNvPr>
          <p:cNvSpPr>
            <a:spLocks noGrp="1"/>
          </p:cNvSpPr>
          <p:nvPr>
            <p:ph type="title"/>
          </p:nvPr>
        </p:nvSpPr>
        <p:spPr>
          <a:solidFill>
            <a:srgbClr val="002060"/>
          </a:solidFill>
        </p:spPr>
        <p:txBody>
          <a:bodyPr/>
          <a:lstStyle/>
          <a:p>
            <a:r>
              <a:rPr lang="en-GB" dirty="0">
                <a:solidFill>
                  <a:schemeClr val="bg1"/>
                </a:solidFill>
              </a:rPr>
              <a:t>Primary v Secondary data…</a:t>
            </a:r>
          </a:p>
        </p:txBody>
      </p:sp>
      <p:pic>
        <p:nvPicPr>
          <p:cNvPr id="4" name="Content Placeholder 3">
            <a:extLst>
              <a:ext uri="{FF2B5EF4-FFF2-40B4-BE49-F238E27FC236}">
                <a16:creationId xmlns:a16="http://schemas.microsoft.com/office/drawing/2014/main" id="{88FC9C8F-1E36-4E63-8E0E-DF44F266D95F}"/>
              </a:ext>
            </a:extLst>
          </p:cNvPr>
          <p:cNvPicPr>
            <a:picLocks noGrp="1" noChangeAspect="1"/>
          </p:cNvPicPr>
          <p:nvPr>
            <p:ph idx="1"/>
          </p:nvPr>
        </p:nvPicPr>
        <p:blipFill>
          <a:blip r:embed="rId3"/>
          <a:stretch>
            <a:fillRect/>
          </a:stretch>
        </p:blipFill>
        <p:spPr>
          <a:xfrm>
            <a:off x="1928988" y="1212741"/>
            <a:ext cx="7880030" cy="4432517"/>
          </a:xfrm>
          <a:prstGeom prst="rect">
            <a:avLst/>
          </a:prstGeom>
        </p:spPr>
      </p:pic>
    </p:spTree>
    <p:extLst>
      <p:ext uri="{BB962C8B-B14F-4D97-AF65-F5344CB8AC3E}">
        <p14:creationId xmlns:p14="http://schemas.microsoft.com/office/powerpoint/2010/main" val="37126257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304D8C-AFD3-409E-9922-0D714EAA8E5F}"/>
              </a:ext>
            </a:extLst>
          </p:cNvPr>
          <p:cNvSpPr>
            <a:spLocks noGrp="1"/>
          </p:cNvSpPr>
          <p:nvPr>
            <p:ph type="title"/>
          </p:nvPr>
        </p:nvSpPr>
        <p:spPr>
          <a:solidFill>
            <a:srgbClr val="002060"/>
          </a:solidFill>
        </p:spPr>
        <p:txBody>
          <a:bodyPr/>
          <a:lstStyle/>
          <a:p>
            <a:r>
              <a:rPr lang="en-GB" dirty="0">
                <a:solidFill>
                  <a:schemeClr val="bg1"/>
                </a:solidFill>
              </a:rPr>
              <a:t>Descriptive v Experimental Data</a:t>
            </a:r>
          </a:p>
        </p:txBody>
      </p:sp>
      <p:sp>
        <p:nvSpPr>
          <p:cNvPr id="3" name="Content Placeholder 2">
            <a:extLst>
              <a:ext uri="{FF2B5EF4-FFF2-40B4-BE49-F238E27FC236}">
                <a16:creationId xmlns:a16="http://schemas.microsoft.com/office/drawing/2014/main" id="{E0434D78-EC43-432D-A2D0-CE0FAD9DA92F}"/>
              </a:ext>
            </a:extLst>
          </p:cNvPr>
          <p:cNvSpPr>
            <a:spLocks noGrp="1"/>
          </p:cNvSpPr>
          <p:nvPr>
            <p:ph idx="1"/>
          </p:nvPr>
        </p:nvSpPr>
        <p:spPr>
          <a:xfrm>
            <a:off x="609600" y="1600201"/>
            <a:ext cx="7599218" cy="3917032"/>
          </a:xfrm>
        </p:spPr>
        <p:txBody>
          <a:bodyPr>
            <a:normAutofit lnSpcReduction="10000"/>
          </a:bodyPr>
          <a:lstStyle/>
          <a:p>
            <a:r>
              <a:rPr lang="en-GB" b="1">
                <a:solidFill>
                  <a:srgbClr val="002060"/>
                </a:solidFill>
              </a:rPr>
              <a:t>Descriptive research </a:t>
            </a:r>
            <a:r>
              <a:rPr lang="en-GB"/>
              <a:t>– you collect data about your study subject without interviewing. Validity depends on sampling method.</a:t>
            </a:r>
          </a:p>
          <a:p>
            <a:r>
              <a:rPr lang="en-GB" b="1">
                <a:solidFill>
                  <a:srgbClr val="0070C0"/>
                </a:solidFill>
              </a:rPr>
              <a:t>Experimental research </a:t>
            </a:r>
            <a:r>
              <a:rPr lang="en-GB"/>
              <a:t>– you systematically intervene in a process and measure the outcome. Validity depends on experimental design.</a:t>
            </a:r>
            <a:endParaRPr lang="en-GB" dirty="0"/>
          </a:p>
        </p:txBody>
      </p:sp>
      <p:pic>
        <p:nvPicPr>
          <p:cNvPr id="4" name="Picture 3">
            <a:extLst>
              <a:ext uri="{FF2B5EF4-FFF2-40B4-BE49-F238E27FC236}">
                <a16:creationId xmlns:a16="http://schemas.microsoft.com/office/drawing/2014/main" id="{D693F5B7-4A9C-4CF2-A6D2-5BA3EBC24376}"/>
              </a:ext>
            </a:extLst>
          </p:cNvPr>
          <p:cNvPicPr>
            <a:picLocks noChangeAspect="1"/>
          </p:cNvPicPr>
          <p:nvPr/>
        </p:nvPicPr>
        <p:blipFill>
          <a:blip r:embed="rId3"/>
          <a:stretch>
            <a:fillRect/>
          </a:stretch>
        </p:blipFill>
        <p:spPr>
          <a:xfrm>
            <a:off x="7930717" y="2486819"/>
            <a:ext cx="3651683" cy="1884362"/>
          </a:xfrm>
          <a:prstGeom prst="rect">
            <a:avLst/>
          </a:prstGeom>
        </p:spPr>
      </p:pic>
    </p:spTree>
    <p:extLst>
      <p:ext uri="{BB962C8B-B14F-4D97-AF65-F5344CB8AC3E}">
        <p14:creationId xmlns:p14="http://schemas.microsoft.com/office/powerpoint/2010/main" val="13559154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0C07FF-8583-4C7D-929D-FB6983A96E72}"/>
              </a:ext>
            </a:extLst>
          </p:cNvPr>
          <p:cNvSpPr>
            <a:spLocks noGrp="1"/>
          </p:cNvSpPr>
          <p:nvPr>
            <p:ph type="title"/>
          </p:nvPr>
        </p:nvSpPr>
        <p:spPr>
          <a:solidFill>
            <a:srgbClr val="002060"/>
          </a:solidFill>
        </p:spPr>
        <p:txBody>
          <a:bodyPr/>
          <a:lstStyle/>
          <a:p>
            <a:r>
              <a:rPr lang="en-GB" dirty="0">
                <a:solidFill>
                  <a:schemeClr val="bg1"/>
                </a:solidFill>
              </a:rPr>
              <a:t>Descriptive v Experimental Data</a:t>
            </a:r>
          </a:p>
        </p:txBody>
      </p:sp>
      <p:pic>
        <p:nvPicPr>
          <p:cNvPr id="5" name="Content Placeholder 4" descr="Graphical user interface, text, application, email&#10;&#10;Description automatically generated">
            <a:extLst>
              <a:ext uri="{FF2B5EF4-FFF2-40B4-BE49-F238E27FC236}">
                <a16:creationId xmlns:a16="http://schemas.microsoft.com/office/drawing/2014/main" id="{C06F0E70-0007-46DE-BF93-19C704987EB1}"/>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036779" y="1417638"/>
            <a:ext cx="8118442" cy="3591932"/>
          </a:xfrm>
        </p:spPr>
      </p:pic>
    </p:spTree>
    <p:extLst>
      <p:ext uri="{BB962C8B-B14F-4D97-AF65-F5344CB8AC3E}">
        <p14:creationId xmlns:p14="http://schemas.microsoft.com/office/powerpoint/2010/main" val="359050544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485436-603B-4504-93DD-6EF10910BD42}"/>
              </a:ext>
            </a:extLst>
          </p:cNvPr>
          <p:cNvSpPr>
            <a:spLocks noGrp="1"/>
          </p:cNvSpPr>
          <p:nvPr>
            <p:ph type="title"/>
          </p:nvPr>
        </p:nvSpPr>
        <p:spPr>
          <a:xfrm>
            <a:off x="609600" y="274638"/>
            <a:ext cx="10972800" cy="715962"/>
          </a:xfrm>
          <a:solidFill>
            <a:srgbClr val="002060"/>
          </a:solidFill>
        </p:spPr>
        <p:txBody>
          <a:bodyPr>
            <a:normAutofit fontScale="90000"/>
          </a:bodyPr>
          <a:lstStyle/>
          <a:p>
            <a:r>
              <a:rPr lang="en-GB" dirty="0">
                <a:solidFill>
                  <a:schemeClr val="bg1"/>
                </a:solidFill>
              </a:rPr>
              <a:t>Research methods for collecting data</a:t>
            </a:r>
          </a:p>
        </p:txBody>
      </p:sp>
      <p:graphicFrame>
        <p:nvGraphicFramePr>
          <p:cNvPr id="4" name="Table 4">
            <a:extLst>
              <a:ext uri="{FF2B5EF4-FFF2-40B4-BE49-F238E27FC236}">
                <a16:creationId xmlns:a16="http://schemas.microsoft.com/office/drawing/2014/main" id="{A01A8DB9-69F6-4B5D-B9C9-9AFB1F77BC8C}"/>
              </a:ext>
            </a:extLst>
          </p:cNvPr>
          <p:cNvGraphicFramePr>
            <a:graphicFrameLocks noGrp="1"/>
          </p:cNvGraphicFramePr>
          <p:nvPr>
            <p:ph idx="1"/>
            <p:extLst>
              <p:ext uri="{D42A27DB-BD31-4B8C-83A1-F6EECF244321}">
                <p14:modId xmlns:p14="http://schemas.microsoft.com/office/powerpoint/2010/main" val="1855719954"/>
              </p:ext>
            </p:extLst>
          </p:nvPr>
        </p:nvGraphicFramePr>
        <p:xfrm>
          <a:off x="609600" y="1188720"/>
          <a:ext cx="10972800" cy="4480560"/>
        </p:xfrm>
        <a:graphic>
          <a:graphicData uri="http://schemas.openxmlformats.org/drawingml/2006/table">
            <a:tbl>
              <a:tblPr firstRow="1" bandRow="1">
                <a:tableStyleId>{5940675A-B579-460E-94D1-54222C63F5DA}</a:tableStyleId>
              </a:tblPr>
              <a:tblGrid>
                <a:gridCol w="2743200">
                  <a:extLst>
                    <a:ext uri="{9D8B030D-6E8A-4147-A177-3AD203B41FA5}">
                      <a16:colId xmlns:a16="http://schemas.microsoft.com/office/drawing/2014/main" val="3542566699"/>
                    </a:ext>
                  </a:extLst>
                </a:gridCol>
                <a:gridCol w="2743200">
                  <a:extLst>
                    <a:ext uri="{9D8B030D-6E8A-4147-A177-3AD203B41FA5}">
                      <a16:colId xmlns:a16="http://schemas.microsoft.com/office/drawing/2014/main" val="3096734614"/>
                    </a:ext>
                  </a:extLst>
                </a:gridCol>
                <a:gridCol w="2743200">
                  <a:extLst>
                    <a:ext uri="{9D8B030D-6E8A-4147-A177-3AD203B41FA5}">
                      <a16:colId xmlns:a16="http://schemas.microsoft.com/office/drawing/2014/main" val="3773595914"/>
                    </a:ext>
                  </a:extLst>
                </a:gridCol>
                <a:gridCol w="2743200">
                  <a:extLst>
                    <a:ext uri="{9D8B030D-6E8A-4147-A177-3AD203B41FA5}">
                      <a16:colId xmlns:a16="http://schemas.microsoft.com/office/drawing/2014/main" val="2565141656"/>
                    </a:ext>
                  </a:extLst>
                </a:gridCol>
              </a:tblGrid>
              <a:tr h="370840">
                <a:tc>
                  <a:txBody>
                    <a:bodyPr/>
                    <a:lstStyle/>
                    <a:p>
                      <a:r>
                        <a:rPr lang="en-GB" b="1" dirty="0">
                          <a:solidFill>
                            <a:srgbClr val="0070C0"/>
                          </a:solidFill>
                        </a:rPr>
                        <a:t>Research method</a:t>
                      </a:r>
                    </a:p>
                  </a:txBody>
                  <a:tcPr/>
                </a:tc>
                <a:tc>
                  <a:txBody>
                    <a:bodyPr/>
                    <a:lstStyle/>
                    <a:p>
                      <a:r>
                        <a:rPr lang="en-GB" b="1" dirty="0">
                          <a:solidFill>
                            <a:srgbClr val="002060"/>
                          </a:solidFill>
                        </a:rPr>
                        <a:t>Primary or secondary?</a:t>
                      </a:r>
                    </a:p>
                  </a:txBody>
                  <a:tcPr/>
                </a:tc>
                <a:tc>
                  <a:txBody>
                    <a:bodyPr/>
                    <a:lstStyle/>
                    <a:p>
                      <a:r>
                        <a:rPr lang="en-GB" b="1" dirty="0">
                          <a:solidFill>
                            <a:srgbClr val="7030A0"/>
                          </a:solidFill>
                        </a:rPr>
                        <a:t>Qualitative or quantitative?</a:t>
                      </a:r>
                    </a:p>
                  </a:txBody>
                  <a:tcPr/>
                </a:tc>
                <a:tc>
                  <a:txBody>
                    <a:bodyPr/>
                    <a:lstStyle/>
                    <a:p>
                      <a:r>
                        <a:rPr lang="en-GB" b="1" dirty="0">
                          <a:solidFill>
                            <a:schemeClr val="accent5">
                              <a:lumMod val="50000"/>
                            </a:schemeClr>
                          </a:solidFill>
                        </a:rPr>
                        <a:t>When to use</a:t>
                      </a:r>
                    </a:p>
                  </a:txBody>
                  <a:tcPr/>
                </a:tc>
                <a:extLst>
                  <a:ext uri="{0D108BD9-81ED-4DB2-BD59-A6C34878D82A}">
                    <a16:rowId xmlns:a16="http://schemas.microsoft.com/office/drawing/2014/main" val="323511488"/>
                  </a:ext>
                </a:extLst>
              </a:tr>
              <a:tr h="370840">
                <a:tc>
                  <a:txBody>
                    <a:bodyPr/>
                    <a:lstStyle/>
                    <a:p>
                      <a:r>
                        <a:rPr lang="en-GB" b="1" dirty="0">
                          <a:solidFill>
                            <a:srgbClr val="002060"/>
                          </a:solidFill>
                        </a:rPr>
                        <a:t>Experiment</a:t>
                      </a:r>
                    </a:p>
                    <a:p>
                      <a:endParaRPr lang="en-GB" b="1" dirty="0">
                        <a:solidFill>
                          <a:srgbClr val="002060"/>
                        </a:solidFill>
                      </a:endParaRPr>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3551107689"/>
                  </a:ext>
                </a:extLst>
              </a:tr>
              <a:tr h="370840">
                <a:tc>
                  <a:txBody>
                    <a:bodyPr/>
                    <a:lstStyle/>
                    <a:p>
                      <a:r>
                        <a:rPr lang="en-GB" b="1" dirty="0">
                          <a:solidFill>
                            <a:srgbClr val="002060"/>
                          </a:solidFill>
                        </a:rPr>
                        <a:t>Survey</a:t>
                      </a:r>
                    </a:p>
                    <a:p>
                      <a:endParaRPr lang="en-GB" b="1" dirty="0">
                        <a:solidFill>
                          <a:srgbClr val="002060"/>
                        </a:solidFill>
                      </a:endParaRPr>
                    </a:p>
                  </a:txBody>
                  <a:tcPr/>
                </a:tc>
                <a:tc>
                  <a:txBody>
                    <a:bodyPr/>
                    <a:lstStyle/>
                    <a:p>
                      <a:endParaRPr lang="en-GB" dirty="0"/>
                    </a:p>
                  </a:txBody>
                  <a:tcPr/>
                </a:tc>
                <a:tc>
                  <a:txBody>
                    <a:bodyPr/>
                    <a:lstStyle/>
                    <a:p>
                      <a:endParaRPr lang="en-GB" dirty="0"/>
                    </a:p>
                  </a:txBody>
                  <a:tcPr/>
                </a:tc>
                <a:tc>
                  <a:txBody>
                    <a:bodyPr/>
                    <a:lstStyle/>
                    <a:p>
                      <a:endParaRPr lang="en-GB"/>
                    </a:p>
                  </a:txBody>
                  <a:tcPr/>
                </a:tc>
                <a:extLst>
                  <a:ext uri="{0D108BD9-81ED-4DB2-BD59-A6C34878D82A}">
                    <a16:rowId xmlns:a16="http://schemas.microsoft.com/office/drawing/2014/main" val="722927280"/>
                  </a:ext>
                </a:extLst>
              </a:tr>
              <a:tr h="370840">
                <a:tc>
                  <a:txBody>
                    <a:bodyPr/>
                    <a:lstStyle/>
                    <a:p>
                      <a:r>
                        <a:rPr lang="en-GB" b="1" dirty="0">
                          <a:solidFill>
                            <a:srgbClr val="002060"/>
                          </a:solidFill>
                        </a:rPr>
                        <a:t>Interview/focus group</a:t>
                      </a:r>
                    </a:p>
                    <a:p>
                      <a:endParaRPr lang="en-GB" b="1" dirty="0">
                        <a:solidFill>
                          <a:srgbClr val="002060"/>
                        </a:solidFill>
                      </a:endParaRPr>
                    </a:p>
                  </a:txBody>
                  <a:tcPr/>
                </a:tc>
                <a:tc>
                  <a:txBody>
                    <a:bodyPr/>
                    <a:lstStyle/>
                    <a:p>
                      <a:endParaRPr lang="en-GB" dirty="0"/>
                    </a:p>
                  </a:txBody>
                  <a:tcPr/>
                </a:tc>
                <a:tc>
                  <a:txBody>
                    <a:bodyPr/>
                    <a:lstStyle/>
                    <a:p>
                      <a:endParaRPr lang="en-GB" dirty="0"/>
                    </a:p>
                  </a:txBody>
                  <a:tcPr/>
                </a:tc>
                <a:tc>
                  <a:txBody>
                    <a:bodyPr/>
                    <a:lstStyle/>
                    <a:p>
                      <a:endParaRPr lang="en-GB"/>
                    </a:p>
                  </a:txBody>
                  <a:tcPr/>
                </a:tc>
                <a:extLst>
                  <a:ext uri="{0D108BD9-81ED-4DB2-BD59-A6C34878D82A}">
                    <a16:rowId xmlns:a16="http://schemas.microsoft.com/office/drawing/2014/main" val="413785730"/>
                  </a:ext>
                </a:extLst>
              </a:tr>
              <a:tr h="370840">
                <a:tc>
                  <a:txBody>
                    <a:bodyPr/>
                    <a:lstStyle/>
                    <a:p>
                      <a:r>
                        <a:rPr lang="en-GB" b="1" dirty="0">
                          <a:solidFill>
                            <a:srgbClr val="002060"/>
                          </a:solidFill>
                        </a:rPr>
                        <a:t>Observation</a:t>
                      </a:r>
                    </a:p>
                    <a:p>
                      <a:endParaRPr lang="en-GB" b="1" dirty="0">
                        <a:solidFill>
                          <a:srgbClr val="002060"/>
                        </a:solidFill>
                      </a:endParaRPr>
                    </a:p>
                  </a:txBody>
                  <a:tcPr/>
                </a:tc>
                <a:tc>
                  <a:txBody>
                    <a:bodyPr/>
                    <a:lstStyle/>
                    <a:p>
                      <a:endParaRPr lang="en-GB" dirty="0"/>
                    </a:p>
                  </a:txBody>
                  <a:tcPr/>
                </a:tc>
                <a:tc>
                  <a:txBody>
                    <a:bodyPr/>
                    <a:lstStyle/>
                    <a:p>
                      <a:endParaRPr lang="en-GB" dirty="0"/>
                    </a:p>
                  </a:txBody>
                  <a:tcPr/>
                </a:tc>
                <a:tc>
                  <a:txBody>
                    <a:bodyPr/>
                    <a:lstStyle/>
                    <a:p>
                      <a:endParaRPr lang="en-GB"/>
                    </a:p>
                  </a:txBody>
                  <a:tcPr/>
                </a:tc>
                <a:extLst>
                  <a:ext uri="{0D108BD9-81ED-4DB2-BD59-A6C34878D82A}">
                    <a16:rowId xmlns:a16="http://schemas.microsoft.com/office/drawing/2014/main" val="1728027856"/>
                  </a:ext>
                </a:extLst>
              </a:tr>
              <a:tr h="370840">
                <a:tc>
                  <a:txBody>
                    <a:bodyPr/>
                    <a:lstStyle/>
                    <a:p>
                      <a:r>
                        <a:rPr lang="en-GB" b="1" dirty="0">
                          <a:solidFill>
                            <a:srgbClr val="002060"/>
                          </a:solidFill>
                        </a:rPr>
                        <a:t>Literature review</a:t>
                      </a:r>
                    </a:p>
                    <a:p>
                      <a:endParaRPr lang="en-GB" b="1" dirty="0">
                        <a:solidFill>
                          <a:srgbClr val="002060"/>
                        </a:solidFill>
                      </a:endParaRPr>
                    </a:p>
                  </a:txBody>
                  <a:tcPr/>
                </a:tc>
                <a:tc>
                  <a:txBody>
                    <a:bodyPr/>
                    <a:lstStyle/>
                    <a:p>
                      <a:endParaRPr lang="en-GB" dirty="0"/>
                    </a:p>
                  </a:txBody>
                  <a:tcPr/>
                </a:tc>
                <a:tc>
                  <a:txBody>
                    <a:bodyPr/>
                    <a:lstStyle/>
                    <a:p>
                      <a:endParaRPr lang="en-GB" dirty="0"/>
                    </a:p>
                  </a:txBody>
                  <a:tcPr/>
                </a:tc>
                <a:tc>
                  <a:txBody>
                    <a:bodyPr/>
                    <a:lstStyle/>
                    <a:p>
                      <a:endParaRPr lang="en-GB"/>
                    </a:p>
                  </a:txBody>
                  <a:tcPr/>
                </a:tc>
                <a:extLst>
                  <a:ext uri="{0D108BD9-81ED-4DB2-BD59-A6C34878D82A}">
                    <a16:rowId xmlns:a16="http://schemas.microsoft.com/office/drawing/2014/main" val="3014878972"/>
                  </a:ext>
                </a:extLst>
              </a:tr>
              <a:tr h="370840">
                <a:tc>
                  <a:txBody>
                    <a:bodyPr/>
                    <a:lstStyle/>
                    <a:p>
                      <a:r>
                        <a:rPr lang="en-GB" b="1" dirty="0">
                          <a:solidFill>
                            <a:srgbClr val="002060"/>
                          </a:solidFill>
                        </a:rPr>
                        <a:t>Case study</a:t>
                      </a:r>
                    </a:p>
                    <a:p>
                      <a:endParaRPr lang="en-GB" b="1" dirty="0">
                        <a:solidFill>
                          <a:srgbClr val="002060"/>
                        </a:solidFill>
                      </a:endParaRPr>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111492443"/>
                  </a:ext>
                </a:extLst>
              </a:tr>
            </a:tbl>
          </a:graphicData>
        </a:graphic>
      </p:graphicFrame>
    </p:spTree>
    <p:extLst>
      <p:ext uri="{BB962C8B-B14F-4D97-AF65-F5344CB8AC3E}">
        <p14:creationId xmlns:p14="http://schemas.microsoft.com/office/powerpoint/2010/main" val="99505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1673BA-55F3-448E-A08C-869C3807A70A}"/>
              </a:ext>
            </a:extLst>
          </p:cNvPr>
          <p:cNvSpPr>
            <a:spLocks noGrp="1"/>
          </p:cNvSpPr>
          <p:nvPr>
            <p:ph type="title"/>
          </p:nvPr>
        </p:nvSpPr>
        <p:spPr>
          <a:xfrm>
            <a:off x="247650" y="1741488"/>
            <a:ext cx="1676400" cy="1143000"/>
          </a:xfrm>
        </p:spPr>
        <p:txBody>
          <a:bodyPr>
            <a:normAutofit fontScale="90000"/>
          </a:bodyPr>
          <a:lstStyle/>
          <a:p>
            <a:r>
              <a:rPr lang="en-GB" sz="2200" dirty="0"/>
              <a:t>Research</a:t>
            </a:r>
            <a:r>
              <a:rPr lang="en-GB" dirty="0"/>
              <a:t> </a:t>
            </a:r>
            <a:r>
              <a:rPr lang="en-GB" sz="2200" dirty="0"/>
              <a:t>methods for collecting data</a:t>
            </a:r>
          </a:p>
        </p:txBody>
      </p:sp>
      <p:pic>
        <p:nvPicPr>
          <p:cNvPr id="5" name="Content Placeholder 4" descr="Table&#10;&#10;Description automatically generated">
            <a:extLst>
              <a:ext uri="{FF2B5EF4-FFF2-40B4-BE49-F238E27FC236}">
                <a16:creationId xmlns:a16="http://schemas.microsoft.com/office/drawing/2014/main" id="{8AD962A5-A3EF-40C5-808F-D1209874EA38}"/>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686050" y="55240"/>
            <a:ext cx="8039099" cy="5461323"/>
          </a:xfrm>
        </p:spPr>
      </p:pic>
    </p:spTree>
    <p:extLst>
      <p:ext uri="{BB962C8B-B14F-4D97-AF65-F5344CB8AC3E}">
        <p14:creationId xmlns:p14="http://schemas.microsoft.com/office/powerpoint/2010/main" val="423567371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00712B-C77D-42F8-8D29-6676467E17B1}"/>
              </a:ext>
            </a:extLst>
          </p:cNvPr>
          <p:cNvSpPr>
            <a:spLocks noGrp="1"/>
          </p:cNvSpPr>
          <p:nvPr>
            <p:ph type="title"/>
          </p:nvPr>
        </p:nvSpPr>
        <p:spPr>
          <a:xfrm>
            <a:off x="609600" y="274638"/>
            <a:ext cx="10972800" cy="1143000"/>
          </a:xfrm>
          <a:solidFill>
            <a:srgbClr val="002060"/>
          </a:solidFill>
        </p:spPr>
        <p:txBody>
          <a:bodyPr anchor="ctr">
            <a:normAutofit/>
          </a:bodyPr>
          <a:lstStyle/>
          <a:p>
            <a:r>
              <a:rPr lang="en-GB" dirty="0">
                <a:solidFill>
                  <a:schemeClr val="bg1"/>
                </a:solidFill>
              </a:rPr>
              <a:t>Methods for analysing data</a:t>
            </a:r>
          </a:p>
        </p:txBody>
      </p:sp>
      <p:sp>
        <p:nvSpPr>
          <p:cNvPr id="3" name="Content Placeholder 2">
            <a:extLst>
              <a:ext uri="{FF2B5EF4-FFF2-40B4-BE49-F238E27FC236}">
                <a16:creationId xmlns:a16="http://schemas.microsoft.com/office/drawing/2014/main" id="{260A99BB-BD56-4D31-848A-7BD71656BCB5}"/>
              </a:ext>
            </a:extLst>
          </p:cNvPr>
          <p:cNvSpPr>
            <a:spLocks noGrp="1"/>
          </p:cNvSpPr>
          <p:nvPr>
            <p:ph sz="half" idx="1"/>
          </p:nvPr>
        </p:nvSpPr>
        <p:spPr>
          <a:xfrm>
            <a:off x="609600" y="1600201"/>
            <a:ext cx="5384800" cy="3989040"/>
          </a:xfrm>
        </p:spPr>
        <p:txBody>
          <a:bodyPr>
            <a:normAutofit/>
          </a:bodyPr>
          <a:lstStyle/>
          <a:p>
            <a:pPr>
              <a:lnSpc>
                <a:spcPct val="90000"/>
              </a:lnSpc>
            </a:pPr>
            <a:r>
              <a:rPr lang="en-GB" sz="2000" b="1" dirty="0">
                <a:solidFill>
                  <a:srgbClr val="00B0F0"/>
                </a:solidFill>
              </a:rPr>
              <a:t>Qualitative analysis methods </a:t>
            </a:r>
            <a:r>
              <a:rPr lang="en-GB" sz="2000" dirty="0"/>
              <a:t>– used to understand words, ideas and experiences.</a:t>
            </a:r>
          </a:p>
          <a:p>
            <a:pPr marL="400050" lvl="1" indent="0">
              <a:lnSpc>
                <a:spcPct val="90000"/>
              </a:lnSpc>
              <a:buNone/>
            </a:pPr>
            <a:r>
              <a:rPr lang="en-GB" sz="2000" dirty="0"/>
              <a:t>It relies upon the researcher’s judgement – reflect carefully on your choices and assumptions. </a:t>
            </a:r>
          </a:p>
          <a:p>
            <a:pPr marL="457200" indent="-457200">
              <a:lnSpc>
                <a:spcPct val="90000"/>
              </a:lnSpc>
            </a:pPr>
            <a:r>
              <a:rPr lang="en-GB" sz="2000" b="1" dirty="0">
                <a:solidFill>
                  <a:srgbClr val="7030A0"/>
                </a:solidFill>
              </a:rPr>
              <a:t>Quantitative analysis methods </a:t>
            </a:r>
            <a:r>
              <a:rPr lang="en-GB" sz="2000" dirty="0"/>
              <a:t>– uses numbers and statistics to understand frequencies, averages and connections</a:t>
            </a:r>
          </a:p>
          <a:p>
            <a:pPr marL="400050" lvl="1" indent="0">
              <a:lnSpc>
                <a:spcPct val="90000"/>
              </a:lnSpc>
              <a:buNone/>
            </a:pPr>
            <a:r>
              <a:rPr lang="en-GB" sz="2000" dirty="0"/>
              <a:t>As the data is collected and analysed statistically, the results are easily standardised and shared</a:t>
            </a:r>
          </a:p>
        </p:txBody>
      </p:sp>
      <p:pic>
        <p:nvPicPr>
          <p:cNvPr id="4" name="Picture 3" descr="Graphical user interface&#10;&#10;Description automatically generated">
            <a:extLst>
              <a:ext uri="{FF2B5EF4-FFF2-40B4-BE49-F238E27FC236}">
                <a16:creationId xmlns:a16="http://schemas.microsoft.com/office/drawing/2014/main" id="{8CF18EBF-18E6-4F3A-A8B4-4123AC66BB7C}"/>
              </a:ext>
            </a:extLst>
          </p:cNvPr>
          <p:cNvPicPr>
            <a:picLocks noChangeAspect="1"/>
          </p:cNvPicPr>
          <p:nvPr/>
        </p:nvPicPr>
        <p:blipFill>
          <a:blip r:embed="rId3"/>
          <a:stretch>
            <a:fillRect/>
          </a:stretch>
        </p:blipFill>
        <p:spPr>
          <a:xfrm>
            <a:off x="6197600" y="1696579"/>
            <a:ext cx="5384800" cy="3796283"/>
          </a:xfrm>
          <a:prstGeom prst="rect">
            <a:avLst/>
          </a:prstGeom>
          <a:noFill/>
        </p:spPr>
      </p:pic>
    </p:spTree>
    <p:extLst>
      <p:ext uri="{BB962C8B-B14F-4D97-AF65-F5344CB8AC3E}">
        <p14:creationId xmlns:p14="http://schemas.microsoft.com/office/powerpoint/2010/main" val="1813025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1000"/>
                                        <p:tgtEl>
                                          <p:spTgt spid="3">
                                            <p:txEl>
                                              <p:pRg st="2" end="2"/>
                                            </p:txEl>
                                          </p:spTgt>
                                        </p:tgtEl>
                                      </p:cBhvr>
                                    </p:animEffect>
                                    <p:anim calcmode="lin" valueType="num">
                                      <p:cBhvr>
                                        <p:cTn id="2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fade">
                                      <p:cBhvr>
                                        <p:cTn id="24" dur="1000"/>
                                        <p:tgtEl>
                                          <p:spTgt spid="3">
                                            <p:txEl>
                                              <p:pRg st="3" end="3"/>
                                            </p:txEl>
                                          </p:spTgt>
                                        </p:tgtEl>
                                      </p:cBhvr>
                                    </p:animEffect>
                                    <p:anim calcmode="lin" valueType="num">
                                      <p:cBhvr>
                                        <p:cTn id="2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4DF4EA-2740-42EB-9D26-B06794561A95}"/>
              </a:ext>
            </a:extLst>
          </p:cNvPr>
          <p:cNvSpPr>
            <a:spLocks noGrp="1"/>
          </p:cNvSpPr>
          <p:nvPr>
            <p:ph type="title"/>
          </p:nvPr>
        </p:nvSpPr>
        <p:spPr>
          <a:solidFill>
            <a:srgbClr val="002060"/>
          </a:solidFill>
        </p:spPr>
        <p:txBody>
          <a:bodyPr/>
          <a:lstStyle/>
          <a:p>
            <a:r>
              <a:rPr lang="en-GB" dirty="0">
                <a:solidFill>
                  <a:schemeClr val="bg1"/>
                </a:solidFill>
              </a:rPr>
              <a:t>Methods for analysing data</a:t>
            </a:r>
          </a:p>
        </p:txBody>
      </p:sp>
      <p:graphicFrame>
        <p:nvGraphicFramePr>
          <p:cNvPr id="4" name="Content Placeholder 3">
            <a:extLst>
              <a:ext uri="{FF2B5EF4-FFF2-40B4-BE49-F238E27FC236}">
                <a16:creationId xmlns:a16="http://schemas.microsoft.com/office/drawing/2014/main" id="{DDC89FB9-4F33-4134-958A-4DC5FE02998F}"/>
              </a:ext>
            </a:extLst>
          </p:cNvPr>
          <p:cNvGraphicFramePr>
            <a:graphicFrameLocks noGrp="1"/>
          </p:cNvGraphicFramePr>
          <p:nvPr>
            <p:ph idx="1"/>
            <p:extLst>
              <p:ext uri="{D42A27DB-BD31-4B8C-83A1-F6EECF244321}">
                <p14:modId xmlns:p14="http://schemas.microsoft.com/office/powerpoint/2010/main" val="3225520272"/>
              </p:ext>
            </p:extLst>
          </p:nvPr>
        </p:nvGraphicFramePr>
        <p:xfrm>
          <a:off x="609600" y="1600200"/>
          <a:ext cx="10972800" cy="3916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0283342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6FE79B-63A7-4991-8066-4438A12FC74D}"/>
              </a:ext>
            </a:extLst>
          </p:cNvPr>
          <p:cNvSpPr>
            <a:spLocks noGrp="1"/>
          </p:cNvSpPr>
          <p:nvPr>
            <p:ph type="title"/>
          </p:nvPr>
        </p:nvSpPr>
        <p:spPr>
          <a:xfrm>
            <a:off x="609600" y="2236788"/>
            <a:ext cx="1485900" cy="868362"/>
          </a:xfrm>
        </p:spPr>
        <p:txBody>
          <a:bodyPr>
            <a:normAutofit fontScale="90000"/>
          </a:bodyPr>
          <a:lstStyle/>
          <a:p>
            <a:r>
              <a:rPr lang="en-GB" sz="2000" dirty="0"/>
              <a:t>Methods for data analysis</a:t>
            </a:r>
          </a:p>
        </p:txBody>
      </p:sp>
      <p:pic>
        <p:nvPicPr>
          <p:cNvPr id="5" name="Content Placeholder 4" descr="Graphical user interface&#10;&#10;Description automatically generated with low confidence">
            <a:extLst>
              <a:ext uri="{FF2B5EF4-FFF2-40B4-BE49-F238E27FC236}">
                <a16:creationId xmlns:a16="http://schemas.microsoft.com/office/drawing/2014/main" id="{BA0CDD90-18F9-4C3B-8251-78B4E9F8846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489501" y="274638"/>
            <a:ext cx="6977428" cy="5241925"/>
          </a:xfrm>
        </p:spPr>
      </p:pic>
    </p:spTree>
    <p:extLst>
      <p:ext uri="{BB962C8B-B14F-4D97-AF65-F5344CB8AC3E}">
        <p14:creationId xmlns:p14="http://schemas.microsoft.com/office/powerpoint/2010/main" val="237715716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38F54C-3EDE-43A9-973D-98F122EB8B57}"/>
              </a:ext>
            </a:extLst>
          </p:cNvPr>
          <p:cNvSpPr>
            <a:spLocks noGrp="1"/>
          </p:cNvSpPr>
          <p:nvPr>
            <p:ph type="title"/>
          </p:nvPr>
        </p:nvSpPr>
        <p:spPr>
          <a:solidFill>
            <a:srgbClr val="002060"/>
          </a:solidFill>
        </p:spPr>
        <p:txBody>
          <a:bodyPr/>
          <a:lstStyle/>
          <a:p>
            <a:r>
              <a:rPr lang="en-GB" dirty="0">
                <a:solidFill>
                  <a:schemeClr val="bg1"/>
                </a:solidFill>
              </a:rPr>
              <a:t>Writing your Methodology Chapter</a:t>
            </a:r>
          </a:p>
        </p:txBody>
      </p:sp>
      <p:graphicFrame>
        <p:nvGraphicFramePr>
          <p:cNvPr id="5" name="Content Placeholder 4">
            <a:extLst>
              <a:ext uri="{FF2B5EF4-FFF2-40B4-BE49-F238E27FC236}">
                <a16:creationId xmlns:a16="http://schemas.microsoft.com/office/drawing/2014/main" id="{310268F5-FC9F-47A7-8E87-8707ABDB5350}"/>
              </a:ext>
            </a:extLst>
          </p:cNvPr>
          <p:cNvGraphicFramePr>
            <a:graphicFrameLocks noGrp="1"/>
          </p:cNvGraphicFramePr>
          <p:nvPr>
            <p:ph idx="1"/>
            <p:extLst>
              <p:ext uri="{D42A27DB-BD31-4B8C-83A1-F6EECF244321}">
                <p14:modId xmlns:p14="http://schemas.microsoft.com/office/powerpoint/2010/main" val="3834061984"/>
              </p:ext>
            </p:extLst>
          </p:nvPr>
        </p:nvGraphicFramePr>
        <p:xfrm>
          <a:off x="609600" y="1600200"/>
          <a:ext cx="10972800" cy="3916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6768034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369A94-70A7-437E-9FC0-DCFC9525BD27}"/>
              </a:ext>
            </a:extLst>
          </p:cNvPr>
          <p:cNvSpPr>
            <a:spLocks noGrp="1"/>
          </p:cNvSpPr>
          <p:nvPr>
            <p:ph type="title"/>
          </p:nvPr>
        </p:nvSpPr>
        <p:spPr>
          <a:solidFill>
            <a:srgbClr val="002060"/>
          </a:solidFill>
        </p:spPr>
        <p:txBody>
          <a:bodyPr/>
          <a:lstStyle/>
          <a:p>
            <a:r>
              <a:rPr lang="en-GB" dirty="0">
                <a:solidFill>
                  <a:schemeClr val="bg1"/>
                </a:solidFill>
              </a:rPr>
              <a:t>What needs to be included</a:t>
            </a:r>
          </a:p>
        </p:txBody>
      </p:sp>
      <p:graphicFrame>
        <p:nvGraphicFramePr>
          <p:cNvPr id="4" name="Content Placeholder 3">
            <a:extLst>
              <a:ext uri="{FF2B5EF4-FFF2-40B4-BE49-F238E27FC236}">
                <a16:creationId xmlns:a16="http://schemas.microsoft.com/office/drawing/2014/main" id="{818FEDFA-55B3-45B4-B92E-19D985AA9DF8}"/>
              </a:ext>
            </a:extLst>
          </p:cNvPr>
          <p:cNvGraphicFramePr>
            <a:graphicFrameLocks noGrp="1"/>
          </p:cNvGraphicFramePr>
          <p:nvPr>
            <p:ph idx="1"/>
            <p:extLst>
              <p:ext uri="{D42A27DB-BD31-4B8C-83A1-F6EECF244321}">
                <p14:modId xmlns:p14="http://schemas.microsoft.com/office/powerpoint/2010/main" val="2981104381"/>
              </p:ext>
            </p:extLst>
          </p:nvPr>
        </p:nvGraphicFramePr>
        <p:xfrm>
          <a:off x="609600" y="1600200"/>
          <a:ext cx="10972800" cy="3916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1667339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8E5580-BBF3-4744-A37A-12C36344FE0B}"/>
              </a:ext>
            </a:extLst>
          </p:cNvPr>
          <p:cNvSpPr>
            <a:spLocks noGrp="1"/>
          </p:cNvSpPr>
          <p:nvPr>
            <p:ph type="title"/>
          </p:nvPr>
        </p:nvSpPr>
        <p:spPr>
          <a:solidFill>
            <a:srgbClr val="002060"/>
          </a:solidFill>
        </p:spPr>
        <p:txBody>
          <a:bodyPr/>
          <a:lstStyle/>
          <a:p>
            <a:r>
              <a:rPr lang="en-GB" dirty="0">
                <a:solidFill>
                  <a:schemeClr val="bg1"/>
                </a:solidFill>
              </a:rPr>
              <a:t>Introduction</a:t>
            </a:r>
          </a:p>
        </p:txBody>
      </p:sp>
      <p:sp>
        <p:nvSpPr>
          <p:cNvPr id="3" name="Content Placeholder 2">
            <a:extLst>
              <a:ext uri="{FF2B5EF4-FFF2-40B4-BE49-F238E27FC236}">
                <a16:creationId xmlns:a16="http://schemas.microsoft.com/office/drawing/2014/main" id="{27020FC2-2C4D-416F-83C7-83E09E61AB8A}"/>
              </a:ext>
            </a:extLst>
          </p:cNvPr>
          <p:cNvSpPr>
            <a:spLocks noGrp="1"/>
          </p:cNvSpPr>
          <p:nvPr>
            <p:ph sz="half" idx="1"/>
          </p:nvPr>
        </p:nvSpPr>
        <p:spPr/>
        <p:txBody>
          <a:bodyPr>
            <a:normAutofit lnSpcReduction="10000"/>
          </a:bodyPr>
          <a:lstStyle/>
          <a:p>
            <a:r>
              <a:rPr lang="en-GB" dirty="0"/>
              <a:t>Brief introduction to your subject area</a:t>
            </a:r>
          </a:p>
          <a:p>
            <a:r>
              <a:rPr lang="en-GB" dirty="0"/>
              <a:t>Remind reader of your objectives</a:t>
            </a:r>
          </a:p>
          <a:p>
            <a:r>
              <a:rPr lang="en-GB" dirty="0"/>
              <a:t>Explain why you are undertaking this research</a:t>
            </a:r>
          </a:p>
          <a:p>
            <a:pPr lvl="1"/>
            <a:r>
              <a:rPr lang="en-GB" dirty="0"/>
              <a:t>Reflection on literature review</a:t>
            </a:r>
          </a:p>
          <a:p>
            <a:pPr lvl="1"/>
            <a:r>
              <a:rPr lang="en-GB" dirty="0"/>
              <a:t>Gaps within the research</a:t>
            </a:r>
          </a:p>
          <a:p>
            <a:pPr lvl="1"/>
            <a:r>
              <a:rPr lang="en-GB" dirty="0"/>
              <a:t>New legislation</a:t>
            </a:r>
          </a:p>
        </p:txBody>
      </p:sp>
      <p:pic>
        <p:nvPicPr>
          <p:cNvPr id="6" name="Content Placeholder 5">
            <a:extLst>
              <a:ext uri="{FF2B5EF4-FFF2-40B4-BE49-F238E27FC236}">
                <a16:creationId xmlns:a16="http://schemas.microsoft.com/office/drawing/2014/main" id="{56D56207-2993-4566-ABB0-CAB46BDB89D5}"/>
              </a:ext>
            </a:extLst>
          </p:cNvPr>
          <p:cNvPicPr>
            <a:picLocks noGrp="1" noChangeAspect="1"/>
          </p:cNvPicPr>
          <p:nvPr>
            <p:ph sz="half" idx="2"/>
          </p:nvPr>
        </p:nvPicPr>
        <p:blipFill>
          <a:blip r:embed="rId3"/>
          <a:stretch>
            <a:fillRect/>
          </a:stretch>
        </p:blipFill>
        <p:spPr>
          <a:xfrm>
            <a:off x="6455129" y="1600201"/>
            <a:ext cx="5127271" cy="3082590"/>
          </a:xfrm>
        </p:spPr>
      </p:pic>
    </p:spTree>
    <p:extLst>
      <p:ext uri="{BB962C8B-B14F-4D97-AF65-F5344CB8AC3E}">
        <p14:creationId xmlns:p14="http://schemas.microsoft.com/office/powerpoint/2010/main" val="1755685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00"/>
                                        <p:tgtEl>
                                          <p:spTgt spid="3">
                                            <p:txEl>
                                              <p:pRg st="4" end="4"/>
                                            </p:txEl>
                                          </p:spTgt>
                                        </p:tgtEl>
                                      </p:cBhvr>
                                    </p:animEffect>
                                    <p:anim calcmode="lin" valueType="num">
                                      <p:cBhvr>
                                        <p:cTn id="2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1000"/>
                                        <p:tgtEl>
                                          <p:spTgt spid="3">
                                            <p:txEl>
                                              <p:pRg st="5" end="5"/>
                                            </p:txEl>
                                          </p:spTgt>
                                        </p:tgtEl>
                                      </p:cBhvr>
                                    </p:animEffect>
                                    <p:anim calcmode="lin" valueType="num">
                                      <p:cBhvr>
                                        <p:cTn id="3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0DE839-5185-4372-B172-7396659077F9}"/>
              </a:ext>
            </a:extLst>
          </p:cNvPr>
          <p:cNvSpPr>
            <a:spLocks noGrp="1"/>
          </p:cNvSpPr>
          <p:nvPr>
            <p:ph type="title"/>
          </p:nvPr>
        </p:nvSpPr>
        <p:spPr>
          <a:solidFill>
            <a:srgbClr val="002060"/>
          </a:solidFill>
        </p:spPr>
        <p:txBody>
          <a:bodyPr/>
          <a:lstStyle/>
          <a:p>
            <a:r>
              <a:rPr lang="en-GB" dirty="0">
                <a:solidFill>
                  <a:schemeClr val="bg1"/>
                </a:solidFill>
              </a:rPr>
              <a:t>Research Strategy</a:t>
            </a:r>
          </a:p>
        </p:txBody>
      </p:sp>
      <p:pic>
        <p:nvPicPr>
          <p:cNvPr id="6" name="Content Placeholder 5">
            <a:extLst>
              <a:ext uri="{FF2B5EF4-FFF2-40B4-BE49-F238E27FC236}">
                <a16:creationId xmlns:a16="http://schemas.microsoft.com/office/drawing/2014/main" id="{2612E30C-DBA8-4F95-A1A5-EF75800D2567}"/>
              </a:ext>
            </a:extLst>
          </p:cNvPr>
          <p:cNvPicPr>
            <a:picLocks noGrp="1" noChangeAspect="1"/>
          </p:cNvPicPr>
          <p:nvPr>
            <p:ph sz="half" idx="1"/>
          </p:nvPr>
        </p:nvPicPr>
        <p:blipFill>
          <a:blip r:embed="rId3"/>
          <a:stretch>
            <a:fillRect/>
          </a:stretch>
        </p:blipFill>
        <p:spPr>
          <a:xfrm>
            <a:off x="1348685" y="1964988"/>
            <a:ext cx="3893265" cy="2340688"/>
          </a:xfrm>
        </p:spPr>
      </p:pic>
      <p:sp>
        <p:nvSpPr>
          <p:cNvPr id="4" name="Content Placeholder 3">
            <a:extLst>
              <a:ext uri="{FF2B5EF4-FFF2-40B4-BE49-F238E27FC236}">
                <a16:creationId xmlns:a16="http://schemas.microsoft.com/office/drawing/2014/main" id="{DCFB2373-0410-4430-8003-B139ECDADBAB}"/>
              </a:ext>
            </a:extLst>
          </p:cNvPr>
          <p:cNvSpPr>
            <a:spLocks noGrp="1"/>
          </p:cNvSpPr>
          <p:nvPr>
            <p:ph sz="half" idx="2"/>
          </p:nvPr>
        </p:nvSpPr>
        <p:spPr/>
        <p:txBody>
          <a:bodyPr>
            <a:normAutofit fontScale="92500" lnSpcReduction="10000"/>
          </a:bodyPr>
          <a:lstStyle/>
          <a:p>
            <a:r>
              <a:rPr lang="en-GB" dirty="0"/>
              <a:t>What research methods have you used ( survey, questionnaire, case study etc)</a:t>
            </a:r>
          </a:p>
          <a:p>
            <a:r>
              <a:rPr lang="en-GB" dirty="0"/>
              <a:t>Why did you choose that strategy/model?</a:t>
            </a:r>
          </a:p>
          <a:p>
            <a:r>
              <a:rPr lang="en-GB" dirty="0"/>
              <a:t>How did you choose your sample ( size/participants)?</a:t>
            </a:r>
          </a:p>
          <a:p>
            <a:r>
              <a:rPr lang="en-GB" dirty="0"/>
              <a:t>NB – don’t spend too much time writing about research methods in general</a:t>
            </a:r>
          </a:p>
        </p:txBody>
      </p:sp>
    </p:spTree>
    <p:extLst>
      <p:ext uri="{BB962C8B-B14F-4D97-AF65-F5344CB8AC3E}">
        <p14:creationId xmlns:p14="http://schemas.microsoft.com/office/powerpoint/2010/main" val="3521684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1000"/>
                                        <p:tgtEl>
                                          <p:spTgt spid="4">
                                            <p:txEl>
                                              <p:pRg st="1" end="1"/>
                                            </p:txEl>
                                          </p:spTgt>
                                        </p:tgtEl>
                                      </p:cBhvr>
                                    </p:animEffect>
                                    <p:anim calcmode="lin" valueType="num">
                                      <p:cBhvr>
                                        <p:cTn id="13"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4">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1000"/>
                                        <p:tgtEl>
                                          <p:spTgt spid="4">
                                            <p:txEl>
                                              <p:pRg st="2" end="2"/>
                                            </p:txEl>
                                          </p:spTgt>
                                        </p:tgtEl>
                                      </p:cBhvr>
                                    </p:animEffect>
                                    <p:anim calcmode="lin" valueType="num">
                                      <p:cBhvr>
                                        <p:cTn id="18"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4">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fade">
                                      <p:cBhvr>
                                        <p:cTn id="22" dur="1000"/>
                                        <p:tgtEl>
                                          <p:spTgt spid="4">
                                            <p:txEl>
                                              <p:pRg st="3" end="3"/>
                                            </p:txEl>
                                          </p:spTgt>
                                        </p:tgtEl>
                                      </p:cBhvr>
                                    </p:animEffect>
                                    <p:anim calcmode="lin" valueType="num">
                                      <p:cBhvr>
                                        <p:cTn id="23"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6EEBFA-316A-4E81-B937-A631D461A3FA}"/>
              </a:ext>
            </a:extLst>
          </p:cNvPr>
          <p:cNvSpPr>
            <a:spLocks noGrp="1"/>
          </p:cNvSpPr>
          <p:nvPr>
            <p:ph type="title"/>
          </p:nvPr>
        </p:nvSpPr>
        <p:spPr>
          <a:solidFill>
            <a:srgbClr val="002060"/>
          </a:solidFill>
        </p:spPr>
        <p:txBody>
          <a:bodyPr/>
          <a:lstStyle/>
          <a:p>
            <a:r>
              <a:rPr lang="en-GB" dirty="0">
                <a:solidFill>
                  <a:schemeClr val="bg1"/>
                </a:solidFill>
              </a:rPr>
              <a:t>Data Collection</a:t>
            </a:r>
          </a:p>
        </p:txBody>
      </p:sp>
      <p:sp>
        <p:nvSpPr>
          <p:cNvPr id="3" name="Content Placeholder 2">
            <a:extLst>
              <a:ext uri="{FF2B5EF4-FFF2-40B4-BE49-F238E27FC236}">
                <a16:creationId xmlns:a16="http://schemas.microsoft.com/office/drawing/2014/main" id="{B56C6A7E-F173-4379-8BAF-28314CEE352A}"/>
              </a:ext>
            </a:extLst>
          </p:cNvPr>
          <p:cNvSpPr>
            <a:spLocks noGrp="1"/>
          </p:cNvSpPr>
          <p:nvPr>
            <p:ph sz="half" idx="1"/>
          </p:nvPr>
        </p:nvSpPr>
        <p:spPr/>
        <p:txBody>
          <a:bodyPr/>
          <a:lstStyle/>
          <a:p>
            <a:r>
              <a:rPr lang="en-GB" dirty="0"/>
              <a:t>How will you analyse your findings?</a:t>
            </a:r>
          </a:p>
          <a:p>
            <a:pPr lvl="1"/>
            <a:r>
              <a:rPr lang="en-GB" dirty="0"/>
              <a:t>Quantitative = numbers</a:t>
            </a:r>
          </a:p>
          <a:p>
            <a:pPr lvl="1"/>
            <a:r>
              <a:rPr lang="en-GB" dirty="0"/>
              <a:t>Qualitative = focus on words</a:t>
            </a:r>
          </a:p>
          <a:p>
            <a:pPr lvl="1"/>
            <a:r>
              <a:rPr lang="en-GB" dirty="0"/>
              <a:t>Themes</a:t>
            </a:r>
          </a:p>
          <a:p>
            <a:endParaRPr lang="en-GB" dirty="0"/>
          </a:p>
          <a:p>
            <a:r>
              <a:rPr lang="en-GB" dirty="0"/>
              <a:t>NB – don’t talk about your findings yet!</a:t>
            </a:r>
          </a:p>
        </p:txBody>
      </p:sp>
      <p:pic>
        <p:nvPicPr>
          <p:cNvPr id="6" name="Content Placeholder 5">
            <a:extLst>
              <a:ext uri="{FF2B5EF4-FFF2-40B4-BE49-F238E27FC236}">
                <a16:creationId xmlns:a16="http://schemas.microsoft.com/office/drawing/2014/main" id="{A307CF88-8347-4B70-BAD3-4DACFE84D951}"/>
              </a:ext>
            </a:extLst>
          </p:cNvPr>
          <p:cNvPicPr>
            <a:picLocks noGrp="1" noChangeAspect="1"/>
          </p:cNvPicPr>
          <p:nvPr>
            <p:ph sz="half" idx="2"/>
          </p:nvPr>
        </p:nvPicPr>
        <p:blipFill>
          <a:blip r:embed="rId3"/>
          <a:stretch>
            <a:fillRect/>
          </a:stretch>
        </p:blipFill>
        <p:spPr>
          <a:xfrm>
            <a:off x="7384157" y="2256817"/>
            <a:ext cx="3731465" cy="2243411"/>
          </a:xfrm>
        </p:spPr>
      </p:pic>
    </p:spTree>
    <p:extLst>
      <p:ext uri="{BB962C8B-B14F-4D97-AF65-F5344CB8AC3E}">
        <p14:creationId xmlns:p14="http://schemas.microsoft.com/office/powerpoint/2010/main" val="1327042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1000"/>
                                        <p:tgtEl>
                                          <p:spTgt spid="3">
                                            <p:txEl>
                                              <p:pRg st="5" end="5"/>
                                            </p:txEl>
                                          </p:spTgt>
                                        </p:tgtEl>
                                      </p:cBhvr>
                                    </p:animEffect>
                                    <p:anim calcmode="lin" valueType="num">
                                      <p:cBhvr>
                                        <p:cTn id="2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9B4C7B-4778-4215-B609-2B76A254599A}"/>
              </a:ext>
            </a:extLst>
          </p:cNvPr>
          <p:cNvSpPr>
            <a:spLocks noGrp="1"/>
          </p:cNvSpPr>
          <p:nvPr>
            <p:ph type="title"/>
          </p:nvPr>
        </p:nvSpPr>
        <p:spPr>
          <a:solidFill>
            <a:srgbClr val="002060"/>
          </a:solidFill>
        </p:spPr>
        <p:txBody>
          <a:bodyPr/>
          <a:lstStyle/>
          <a:p>
            <a:r>
              <a:rPr lang="en-GB" dirty="0">
                <a:solidFill>
                  <a:schemeClr val="bg1"/>
                </a:solidFill>
              </a:rPr>
              <a:t>Data Analysis</a:t>
            </a:r>
          </a:p>
        </p:txBody>
      </p:sp>
      <p:pic>
        <p:nvPicPr>
          <p:cNvPr id="6" name="Content Placeholder 5">
            <a:extLst>
              <a:ext uri="{FF2B5EF4-FFF2-40B4-BE49-F238E27FC236}">
                <a16:creationId xmlns:a16="http://schemas.microsoft.com/office/drawing/2014/main" id="{EBDB3421-68C7-4F59-9395-449704F2DE78}"/>
              </a:ext>
            </a:extLst>
          </p:cNvPr>
          <p:cNvPicPr>
            <a:picLocks noGrp="1" noChangeAspect="1"/>
          </p:cNvPicPr>
          <p:nvPr>
            <p:ph sz="half" idx="1"/>
          </p:nvPr>
        </p:nvPicPr>
        <p:blipFill>
          <a:blip r:embed="rId3"/>
          <a:stretch>
            <a:fillRect/>
          </a:stretch>
        </p:blipFill>
        <p:spPr>
          <a:xfrm>
            <a:off x="1329229" y="1957099"/>
            <a:ext cx="4087424" cy="2457419"/>
          </a:xfrm>
        </p:spPr>
      </p:pic>
      <p:sp>
        <p:nvSpPr>
          <p:cNvPr id="4" name="Content Placeholder 3">
            <a:extLst>
              <a:ext uri="{FF2B5EF4-FFF2-40B4-BE49-F238E27FC236}">
                <a16:creationId xmlns:a16="http://schemas.microsoft.com/office/drawing/2014/main" id="{97F4A383-ED90-4D1E-824B-C70D19AE454D}"/>
              </a:ext>
            </a:extLst>
          </p:cNvPr>
          <p:cNvSpPr>
            <a:spLocks noGrp="1"/>
          </p:cNvSpPr>
          <p:nvPr>
            <p:ph sz="half" idx="2"/>
          </p:nvPr>
        </p:nvSpPr>
        <p:spPr/>
        <p:txBody>
          <a:bodyPr/>
          <a:lstStyle/>
          <a:p>
            <a:r>
              <a:rPr lang="en-GB" dirty="0"/>
              <a:t>How you prepared the data before analysis</a:t>
            </a:r>
          </a:p>
          <a:p>
            <a:r>
              <a:rPr lang="en-GB" dirty="0"/>
              <a:t>Quantitative data:</a:t>
            </a:r>
          </a:p>
          <a:p>
            <a:pPr lvl="1"/>
            <a:r>
              <a:rPr lang="en-GB" dirty="0"/>
              <a:t>Any software used</a:t>
            </a:r>
          </a:p>
          <a:p>
            <a:pPr lvl="1"/>
            <a:r>
              <a:rPr lang="en-GB" dirty="0"/>
              <a:t>any statistical methods used</a:t>
            </a:r>
          </a:p>
          <a:p>
            <a:r>
              <a:rPr lang="en-GB" dirty="0"/>
              <a:t>Qualitative data:</a:t>
            </a:r>
          </a:p>
          <a:p>
            <a:pPr lvl="1"/>
            <a:r>
              <a:rPr lang="en-GB" dirty="0"/>
              <a:t>Any coding or categorising of themes/ideas</a:t>
            </a:r>
          </a:p>
          <a:p>
            <a:endParaRPr lang="en-GB" dirty="0"/>
          </a:p>
        </p:txBody>
      </p:sp>
    </p:spTree>
    <p:extLst>
      <p:ext uri="{BB962C8B-B14F-4D97-AF65-F5344CB8AC3E}">
        <p14:creationId xmlns:p14="http://schemas.microsoft.com/office/powerpoint/2010/main" val="260978588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986E3-E843-A8AD-478C-F477C37E9D17}"/>
              </a:ext>
            </a:extLst>
          </p:cNvPr>
          <p:cNvSpPr>
            <a:spLocks noGrp="1"/>
          </p:cNvSpPr>
          <p:nvPr>
            <p:ph type="title"/>
          </p:nvPr>
        </p:nvSpPr>
        <p:spPr>
          <a:solidFill>
            <a:srgbClr val="002060"/>
          </a:solidFill>
        </p:spPr>
        <p:txBody>
          <a:bodyPr/>
          <a:lstStyle/>
          <a:p>
            <a:r>
              <a:rPr lang="en-US" dirty="0">
                <a:solidFill>
                  <a:srgbClr val="FFFFFF"/>
                </a:solidFill>
              </a:rPr>
              <a:t>Ethics</a:t>
            </a:r>
          </a:p>
        </p:txBody>
      </p:sp>
      <p:sp>
        <p:nvSpPr>
          <p:cNvPr id="3" name="Content Placeholder 2">
            <a:extLst>
              <a:ext uri="{FF2B5EF4-FFF2-40B4-BE49-F238E27FC236}">
                <a16:creationId xmlns:a16="http://schemas.microsoft.com/office/drawing/2014/main" id="{38E444FD-EBBE-F5EC-9DC1-1928C330FF3C}"/>
              </a:ext>
            </a:extLst>
          </p:cNvPr>
          <p:cNvSpPr>
            <a:spLocks noGrp="1"/>
          </p:cNvSpPr>
          <p:nvPr>
            <p:ph sz="half" idx="1"/>
          </p:nvPr>
        </p:nvSpPr>
        <p:spPr/>
        <p:txBody>
          <a:bodyPr vert="horz" lIns="91440" tIns="45720" rIns="91440" bIns="45720" rtlCol="0" anchor="t">
            <a:normAutofit/>
          </a:bodyPr>
          <a:lstStyle/>
          <a:p>
            <a:r>
              <a:rPr lang="en-US" dirty="0"/>
              <a:t>Include a discussion of how you will deal/dealt with issues of a confidential or ethical nature</a:t>
            </a:r>
          </a:p>
        </p:txBody>
      </p:sp>
      <p:sp>
        <p:nvSpPr>
          <p:cNvPr id="4" name="Content Placeholder 3">
            <a:extLst>
              <a:ext uri="{FF2B5EF4-FFF2-40B4-BE49-F238E27FC236}">
                <a16:creationId xmlns:a16="http://schemas.microsoft.com/office/drawing/2014/main" id="{122E8BF1-0092-8F2E-1D60-BD058310BEFF}"/>
              </a:ext>
            </a:extLst>
          </p:cNvPr>
          <p:cNvSpPr>
            <a:spLocks noGrp="1"/>
          </p:cNvSpPr>
          <p:nvPr>
            <p:ph sz="half" idx="2"/>
          </p:nvPr>
        </p:nvSpPr>
        <p:spPr/>
        <p:txBody>
          <a:bodyPr/>
          <a:lstStyle/>
          <a:p>
            <a:endParaRPr lang="en-US"/>
          </a:p>
        </p:txBody>
      </p:sp>
      <p:sp>
        <p:nvSpPr>
          <p:cNvPr id="5" name="Rectangle 4">
            <a:extLst>
              <a:ext uri="{FF2B5EF4-FFF2-40B4-BE49-F238E27FC236}">
                <a16:creationId xmlns:a16="http://schemas.microsoft.com/office/drawing/2014/main" id="{87F9E1C6-5BD6-6F47-354A-858E6BE57B91}"/>
              </a:ext>
            </a:extLst>
          </p:cNvPr>
          <p:cNvSpPr/>
          <p:nvPr/>
        </p:nvSpPr>
        <p:spPr>
          <a:xfrm>
            <a:off x="7123044" y="2733262"/>
            <a:ext cx="3528390" cy="1722781"/>
          </a:xfrm>
          <a:prstGeom prst="rect">
            <a:avLst/>
          </a:prstGeom>
          <a:solidFill>
            <a:schemeClr val="accent4">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600" dirty="0"/>
              <a:t>5.Ethics</a:t>
            </a:r>
          </a:p>
        </p:txBody>
      </p:sp>
    </p:spTree>
    <p:extLst>
      <p:ext uri="{BB962C8B-B14F-4D97-AF65-F5344CB8AC3E}">
        <p14:creationId xmlns:p14="http://schemas.microsoft.com/office/powerpoint/2010/main" val="65401773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5D802C-A552-4E56-BF6B-D09EED82EB74}"/>
              </a:ext>
            </a:extLst>
          </p:cNvPr>
          <p:cNvSpPr>
            <a:spLocks noGrp="1"/>
          </p:cNvSpPr>
          <p:nvPr>
            <p:ph type="title"/>
          </p:nvPr>
        </p:nvSpPr>
        <p:spPr>
          <a:solidFill>
            <a:srgbClr val="002060"/>
          </a:solidFill>
        </p:spPr>
        <p:txBody>
          <a:bodyPr/>
          <a:lstStyle/>
          <a:p>
            <a:r>
              <a:rPr lang="en-GB" dirty="0">
                <a:solidFill>
                  <a:schemeClr val="bg1"/>
                </a:solidFill>
              </a:rPr>
              <a:t>Limitations</a:t>
            </a:r>
          </a:p>
        </p:txBody>
      </p:sp>
      <p:sp>
        <p:nvSpPr>
          <p:cNvPr id="3" name="Content Placeholder 2">
            <a:extLst>
              <a:ext uri="{FF2B5EF4-FFF2-40B4-BE49-F238E27FC236}">
                <a16:creationId xmlns:a16="http://schemas.microsoft.com/office/drawing/2014/main" id="{923E20BC-AEAD-4C97-8081-0BDB94618018}"/>
              </a:ext>
            </a:extLst>
          </p:cNvPr>
          <p:cNvSpPr>
            <a:spLocks noGrp="1"/>
          </p:cNvSpPr>
          <p:nvPr>
            <p:ph sz="half" idx="1"/>
          </p:nvPr>
        </p:nvSpPr>
        <p:spPr/>
        <p:txBody>
          <a:bodyPr/>
          <a:lstStyle/>
          <a:p>
            <a:r>
              <a:rPr lang="en-GB" dirty="0"/>
              <a:t>Do you foresee any limitations or problems with undertaking your research?</a:t>
            </a:r>
          </a:p>
          <a:p>
            <a:r>
              <a:rPr lang="en-GB" dirty="0"/>
              <a:t>Any limitations to your research strategy</a:t>
            </a:r>
          </a:p>
          <a:p>
            <a:pPr lvl="1"/>
            <a:r>
              <a:rPr lang="en-GB" dirty="0"/>
              <a:t>Access to participants</a:t>
            </a:r>
          </a:p>
          <a:p>
            <a:pPr lvl="1"/>
            <a:r>
              <a:rPr lang="en-GB" dirty="0"/>
              <a:t>Limited data collection</a:t>
            </a:r>
          </a:p>
        </p:txBody>
      </p:sp>
      <p:sp>
        <p:nvSpPr>
          <p:cNvPr id="5" name="Content Placeholder 4">
            <a:extLst>
              <a:ext uri="{FF2B5EF4-FFF2-40B4-BE49-F238E27FC236}">
                <a16:creationId xmlns:a16="http://schemas.microsoft.com/office/drawing/2014/main" id="{CF8A4B54-68BE-10BB-D725-7FB28818D839}"/>
              </a:ext>
            </a:extLst>
          </p:cNvPr>
          <p:cNvSpPr>
            <a:spLocks noGrp="1"/>
          </p:cNvSpPr>
          <p:nvPr>
            <p:ph sz="half" idx="2"/>
          </p:nvPr>
        </p:nvSpPr>
        <p:spPr/>
        <p:txBody>
          <a:bodyPr/>
          <a:lstStyle/>
          <a:p>
            <a:endParaRPr lang="en-US"/>
          </a:p>
        </p:txBody>
      </p:sp>
      <p:sp>
        <p:nvSpPr>
          <p:cNvPr id="16" name="Rectangle 15">
            <a:extLst>
              <a:ext uri="{FF2B5EF4-FFF2-40B4-BE49-F238E27FC236}">
                <a16:creationId xmlns:a16="http://schemas.microsoft.com/office/drawing/2014/main" id="{8205C343-5F37-B49A-5170-32D5B551E053}"/>
              </a:ext>
            </a:extLst>
          </p:cNvPr>
          <p:cNvSpPr/>
          <p:nvPr/>
        </p:nvSpPr>
        <p:spPr>
          <a:xfrm>
            <a:off x="7189304" y="2600740"/>
            <a:ext cx="3826563" cy="2269433"/>
          </a:xfrm>
          <a:prstGeom prst="rect">
            <a:avLst/>
          </a:prstGeom>
          <a:solidFill>
            <a:schemeClr val="accent4">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dirty="0"/>
              <a:t>6. Limitations</a:t>
            </a:r>
          </a:p>
        </p:txBody>
      </p:sp>
    </p:spTree>
    <p:extLst>
      <p:ext uri="{BB962C8B-B14F-4D97-AF65-F5344CB8AC3E}">
        <p14:creationId xmlns:p14="http://schemas.microsoft.com/office/powerpoint/2010/main" val="272326077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D733F1-0DF8-4F02-BBDA-99B78C79738F}"/>
              </a:ext>
            </a:extLst>
          </p:cNvPr>
          <p:cNvSpPr>
            <a:spLocks noGrp="1"/>
          </p:cNvSpPr>
          <p:nvPr>
            <p:ph type="title"/>
          </p:nvPr>
        </p:nvSpPr>
        <p:spPr>
          <a:solidFill>
            <a:srgbClr val="002060"/>
          </a:solidFill>
        </p:spPr>
        <p:txBody>
          <a:bodyPr/>
          <a:lstStyle/>
          <a:p>
            <a:r>
              <a:rPr lang="en-GB" dirty="0">
                <a:solidFill>
                  <a:schemeClr val="bg1"/>
                </a:solidFill>
              </a:rPr>
              <a:t>Tips for writing a strong methodology</a:t>
            </a:r>
          </a:p>
        </p:txBody>
      </p:sp>
      <p:sp>
        <p:nvSpPr>
          <p:cNvPr id="3" name="Content Placeholder 2">
            <a:extLst>
              <a:ext uri="{FF2B5EF4-FFF2-40B4-BE49-F238E27FC236}">
                <a16:creationId xmlns:a16="http://schemas.microsoft.com/office/drawing/2014/main" id="{5614CC61-E8F6-4F96-8D4A-C220093E7FE4}"/>
              </a:ext>
            </a:extLst>
          </p:cNvPr>
          <p:cNvSpPr>
            <a:spLocks noGrp="1"/>
          </p:cNvSpPr>
          <p:nvPr>
            <p:ph sz="half" idx="1"/>
          </p:nvPr>
        </p:nvSpPr>
        <p:spPr/>
        <p:txBody>
          <a:bodyPr>
            <a:normAutofit fontScale="92500" lnSpcReduction="20000"/>
          </a:bodyPr>
          <a:lstStyle/>
          <a:p>
            <a:r>
              <a:rPr lang="en-GB" dirty="0">
                <a:solidFill>
                  <a:srgbClr val="0070C0"/>
                </a:solidFill>
              </a:rPr>
              <a:t>Don’t just describe – explain how and why you applied them and demonstrate how it was conducted</a:t>
            </a:r>
          </a:p>
          <a:p>
            <a:r>
              <a:rPr lang="en-GB" dirty="0">
                <a:solidFill>
                  <a:schemeClr val="accent3">
                    <a:lumMod val="75000"/>
                  </a:schemeClr>
                </a:solidFill>
              </a:rPr>
              <a:t>Focus on your objectives and research question- show why your methods suit your objectives. Keep relating your choices back to the purpose of your research</a:t>
            </a:r>
          </a:p>
          <a:p>
            <a:r>
              <a:rPr lang="en-GB" dirty="0">
                <a:solidFill>
                  <a:srgbClr val="002060"/>
                </a:solidFill>
              </a:rPr>
              <a:t>Cite relevant sources</a:t>
            </a:r>
          </a:p>
          <a:p>
            <a:pPr marL="0" indent="0">
              <a:buNone/>
            </a:pPr>
            <a:endParaRPr lang="en-GB" dirty="0"/>
          </a:p>
        </p:txBody>
      </p:sp>
      <p:sp>
        <p:nvSpPr>
          <p:cNvPr id="4" name="Content Placeholder 3">
            <a:extLst>
              <a:ext uri="{FF2B5EF4-FFF2-40B4-BE49-F238E27FC236}">
                <a16:creationId xmlns:a16="http://schemas.microsoft.com/office/drawing/2014/main" id="{5119EC93-5875-4AA9-95AC-37A81A157540}"/>
              </a:ext>
            </a:extLst>
          </p:cNvPr>
          <p:cNvSpPr>
            <a:spLocks noGrp="1"/>
          </p:cNvSpPr>
          <p:nvPr>
            <p:ph sz="half" idx="2"/>
          </p:nvPr>
        </p:nvSpPr>
        <p:spPr/>
        <p:txBody>
          <a:bodyPr>
            <a:normAutofit fontScale="92500" lnSpcReduction="20000"/>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2600" b="0" i="0" u="none" strike="noStrike" kern="1200" cap="none" spc="0" normalizeH="0" baseline="0" noProof="0" dirty="0">
                <a:ln>
                  <a:noFill/>
                </a:ln>
                <a:solidFill>
                  <a:srgbClr val="9BBB59">
                    <a:lumMod val="50000"/>
                  </a:srgbClr>
                </a:solidFill>
                <a:effectLst/>
                <a:uLnTx/>
                <a:uFillTx/>
                <a:latin typeface="Myriad Pro"/>
                <a:ea typeface="+mn-ea"/>
                <a:cs typeface="+mn-cs"/>
              </a:rPr>
              <a:t>Write for your audience – consider how much info you need to give. Clear – structured – argues your approach.</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2600" b="0" i="0" u="none" strike="noStrike" kern="1200" cap="none" spc="0" normalizeH="0" baseline="0" noProof="0" dirty="0">
                <a:ln>
                  <a:noFill/>
                </a:ln>
                <a:solidFill>
                  <a:srgbClr val="0070C0"/>
                </a:solidFill>
                <a:effectLst/>
                <a:uLnTx/>
                <a:uFillTx/>
                <a:latin typeface="Myriad Pro"/>
                <a:ea typeface="+mn-ea"/>
                <a:cs typeface="+mn-cs"/>
              </a:rPr>
              <a:t>Don’t just list details and procedures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2600" b="0" i="0" u="none" strike="noStrike" kern="1200" cap="none" spc="0" normalizeH="0" baseline="0" noProof="0" dirty="0">
                <a:ln>
                  <a:noFill/>
                </a:ln>
                <a:solidFill>
                  <a:srgbClr val="002060"/>
                </a:solidFill>
                <a:effectLst/>
                <a:uLnTx/>
                <a:uFillTx/>
                <a:latin typeface="Myriad Pro"/>
                <a:ea typeface="+mn-ea"/>
                <a:cs typeface="+mn-cs"/>
              </a:rPr>
              <a:t>Discuss any difficulties you encountered and how you dealt with them – include how you minimised impact as a result or changed methods</a:t>
            </a:r>
            <a:r>
              <a:rPr kumimoji="0" lang="en-GB" sz="2600" b="0" i="0" u="none" strike="noStrike" kern="1200" cap="none" spc="0" normalizeH="0" baseline="0" noProof="0" dirty="0">
                <a:ln>
                  <a:noFill/>
                </a:ln>
                <a:solidFill>
                  <a:prstClr val="black"/>
                </a:solidFill>
                <a:effectLst/>
                <a:uLnTx/>
                <a:uFillTx/>
                <a:latin typeface="Myriad Pro"/>
                <a:ea typeface="+mn-ea"/>
                <a:cs typeface="+mn-cs"/>
              </a:rPr>
              <a:t>.</a:t>
            </a:r>
          </a:p>
          <a:p>
            <a:endParaRPr lang="en-GB" dirty="0"/>
          </a:p>
        </p:txBody>
      </p:sp>
    </p:spTree>
    <p:extLst>
      <p:ext uri="{BB962C8B-B14F-4D97-AF65-F5344CB8AC3E}">
        <p14:creationId xmlns:p14="http://schemas.microsoft.com/office/powerpoint/2010/main" val="54532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4">
                                            <p:txEl>
                                              <p:pRg st="0" end="0"/>
                                            </p:txEl>
                                          </p:spTgt>
                                        </p:tgtEl>
                                        <p:attrNameLst>
                                          <p:attrName>style.visibility</p:attrName>
                                        </p:attrNameLst>
                                      </p:cBhvr>
                                      <p:to>
                                        <p:strVal val="visible"/>
                                      </p:to>
                                    </p:set>
                                    <p:animEffect transition="in" filter="fade">
                                      <p:cBhvr>
                                        <p:cTn id="28" dur="1000"/>
                                        <p:tgtEl>
                                          <p:spTgt spid="4">
                                            <p:txEl>
                                              <p:pRg st="0" end="0"/>
                                            </p:txEl>
                                          </p:spTgt>
                                        </p:tgtEl>
                                      </p:cBhvr>
                                    </p:animEffect>
                                    <p:anim calcmode="lin" valueType="num">
                                      <p:cBhvr>
                                        <p:cTn id="29"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4">
                                            <p:txEl>
                                              <p:pRg st="1" end="1"/>
                                            </p:txEl>
                                          </p:spTgt>
                                        </p:tgtEl>
                                        <p:attrNameLst>
                                          <p:attrName>style.visibility</p:attrName>
                                        </p:attrNameLst>
                                      </p:cBhvr>
                                      <p:to>
                                        <p:strVal val="visible"/>
                                      </p:to>
                                    </p:set>
                                    <p:animEffect transition="in" filter="fade">
                                      <p:cBhvr>
                                        <p:cTn id="35" dur="1000"/>
                                        <p:tgtEl>
                                          <p:spTgt spid="4">
                                            <p:txEl>
                                              <p:pRg st="1" end="1"/>
                                            </p:txEl>
                                          </p:spTgt>
                                        </p:tgtEl>
                                      </p:cBhvr>
                                    </p:animEffect>
                                    <p:anim calcmode="lin" valueType="num">
                                      <p:cBhvr>
                                        <p:cTn id="36"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4">
                                            <p:txEl>
                                              <p:pRg st="2" end="2"/>
                                            </p:txEl>
                                          </p:spTgt>
                                        </p:tgtEl>
                                        <p:attrNameLst>
                                          <p:attrName>style.visibility</p:attrName>
                                        </p:attrNameLst>
                                      </p:cBhvr>
                                      <p:to>
                                        <p:strVal val="visible"/>
                                      </p:to>
                                    </p:set>
                                    <p:animEffect transition="in" filter="fade">
                                      <p:cBhvr>
                                        <p:cTn id="42" dur="1000"/>
                                        <p:tgtEl>
                                          <p:spTgt spid="4">
                                            <p:txEl>
                                              <p:pRg st="2" end="2"/>
                                            </p:txEl>
                                          </p:spTgt>
                                        </p:tgtEl>
                                      </p:cBhvr>
                                    </p:animEffect>
                                    <p:anim calcmode="lin" valueType="num">
                                      <p:cBhvr>
                                        <p:cTn id="43"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44"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961881-EA82-0D5E-88E0-EB646CC874BD}"/>
              </a:ext>
            </a:extLst>
          </p:cNvPr>
          <p:cNvSpPr>
            <a:spLocks noGrp="1"/>
          </p:cNvSpPr>
          <p:nvPr>
            <p:ph type="title"/>
          </p:nvPr>
        </p:nvSpPr>
        <p:spPr>
          <a:solidFill>
            <a:srgbClr val="002060"/>
          </a:solidFill>
        </p:spPr>
        <p:txBody>
          <a:bodyPr/>
          <a:lstStyle/>
          <a:p>
            <a:r>
              <a:rPr lang="en-US" dirty="0">
                <a:solidFill>
                  <a:srgbClr val="FFFFFF"/>
                </a:solidFill>
              </a:rPr>
              <a:t>Finally...</a:t>
            </a:r>
          </a:p>
        </p:txBody>
      </p:sp>
      <p:sp>
        <p:nvSpPr>
          <p:cNvPr id="3" name="Content Placeholder 2">
            <a:extLst>
              <a:ext uri="{FF2B5EF4-FFF2-40B4-BE49-F238E27FC236}">
                <a16:creationId xmlns:a16="http://schemas.microsoft.com/office/drawing/2014/main" id="{CB6BE672-CB65-62BD-F651-DA246F39EA3F}"/>
              </a:ext>
            </a:extLst>
          </p:cNvPr>
          <p:cNvSpPr>
            <a:spLocks noGrp="1"/>
          </p:cNvSpPr>
          <p:nvPr>
            <p:ph idx="1"/>
          </p:nvPr>
        </p:nvSpPr>
        <p:spPr/>
        <p:txBody>
          <a:bodyPr vert="horz" lIns="91440" tIns="45720" rIns="91440" bIns="45720" rtlCol="0" anchor="t">
            <a:normAutofit/>
          </a:bodyPr>
          <a:lstStyle/>
          <a:p>
            <a:r>
              <a:rPr lang="en-US" dirty="0"/>
              <a:t>This chapter is a key chapter for the assessors because it explains the methods you have chosen, and in particular why you have chosen them</a:t>
            </a:r>
          </a:p>
          <a:p>
            <a:r>
              <a:rPr lang="en-US" dirty="0"/>
              <a:t>Your reasoning should be justified and supported by relevant reading from research texts.</a:t>
            </a:r>
          </a:p>
        </p:txBody>
      </p:sp>
    </p:spTree>
    <p:extLst>
      <p:ext uri="{BB962C8B-B14F-4D97-AF65-F5344CB8AC3E}">
        <p14:creationId xmlns:p14="http://schemas.microsoft.com/office/powerpoint/2010/main" val="102225872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3E59D1-4C86-1A89-6FDB-7185344BAD36}"/>
              </a:ext>
            </a:extLst>
          </p:cNvPr>
          <p:cNvSpPr>
            <a:spLocks noGrp="1"/>
          </p:cNvSpPr>
          <p:nvPr>
            <p:ph type="title"/>
          </p:nvPr>
        </p:nvSpPr>
        <p:spPr>
          <a:xfrm>
            <a:off x="609600" y="274638"/>
            <a:ext cx="10972800" cy="2547000"/>
          </a:xfrm>
          <a:solidFill>
            <a:srgbClr val="002060"/>
          </a:solidFill>
        </p:spPr>
        <p:txBody>
          <a:bodyPr/>
          <a:lstStyle/>
          <a:p>
            <a:r>
              <a:rPr lang="en-US" dirty="0">
                <a:solidFill>
                  <a:srgbClr val="FFFFFF"/>
                </a:solidFill>
                <a:latin typeface="Arial"/>
                <a:cs typeface="Arial"/>
              </a:rPr>
              <a:t>No Lesson Next Week</a:t>
            </a:r>
            <a:br>
              <a:rPr lang="en-US" dirty="0">
                <a:latin typeface="Arial"/>
              </a:rPr>
            </a:br>
            <a:r>
              <a:rPr lang="en-US" dirty="0">
                <a:solidFill>
                  <a:srgbClr val="FFFFFF"/>
                </a:solidFill>
                <a:latin typeface="Arial"/>
                <a:cs typeface="Arial"/>
              </a:rPr>
              <a:t>(13.11.24)</a:t>
            </a:r>
          </a:p>
        </p:txBody>
      </p:sp>
      <p:sp>
        <p:nvSpPr>
          <p:cNvPr id="3" name="Content Placeholder 2">
            <a:extLst>
              <a:ext uri="{FF2B5EF4-FFF2-40B4-BE49-F238E27FC236}">
                <a16:creationId xmlns:a16="http://schemas.microsoft.com/office/drawing/2014/main" id="{AD9E7DC8-0B49-58C6-554F-99699667405A}"/>
              </a:ext>
            </a:extLst>
          </p:cNvPr>
          <p:cNvSpPr>
            <a:spLocks noGrp="1"/>
          </p:cNvSpPr>
          <p:nvPr>
            <p:ph idx="1"/>
          </p:nvPr>
        </p:nvSpPr>
        <p:spPr>
          <a:xfrm>
            <a:off x="609600" y="3328201"/>
            <a:ext cx="6179128" cy="2189032"/>
          </a:xfrm>
        </p:spPr>
        <p:txBody>
          <a:bodyPr vert="horz" lIns="91440" tIns="45720" rIns="91440" bIns="45720" rtlCol="0" anchor="t">
            <a:normAutofit/>
          </a:bodyPr>
          <a:lstStyle/>
          <a:p>
            <a:pPr marL="0" indent="0">
              <a:buNone/>
            </a:pPr>
            <a:r>
              <a:rPr lang="en-US" b="1" dirty="0">
                <a:latin typeface="Arial"/>
                <a:cs typeface="Arial"/>
              </a:rPr>
              <a:t>2 Tasks to complete  - </a:t>
            </a:r>
          </a:p>
          <a:p>
            <a:pPr marL="0" indent="0">
              <a:buNone/>
            </a:pPr>
            <a:r>
              <a:rPr lang="en-US" i="1" dirty="0">
                <a:latin typeface="Arial"/>
                <a:cs typeface="Arial"/>
              </a:rPr>
              <a:t>next lesson on Thursday 20 November 5.30pm</a:t>
            </a:r>
          </a:p>
          <a:p>
            <a:pPr marL="0" indent="0">
              <a:buNone/>
            </a:pPr>
            <a:endParaRPr lang="en-US" dirty="0"/>
          </a:p>
        </p:txBody>
      </p:sp>
      <p:pic>
        <p:nvPicPr>
          <p:cNvPr id="4" name="Picture 3" descr="Planning A man marks completed tasks ...">
            <a:extLst>
              <a:ext uri="{FF2B5EF4-FFF2-40B4-BE49-F238E27FC236}">
                <a16:creationId xmlns:a16="http://schemas.microsoft.com/office/drawing/2014/main" id="{0DA0BFBC-A5FA-08D3-E900-64A93BBA82E3}"/>
              </a:ext>
            </a:extLst>
          </p:cNvPr>
          <p:cNvPicPr>
            <a:picLocks noChangeAspect="1"/>
          </p:cNvPicPr>
          <p:nvPr/>
        </p:nvPicPr>
        <p:blipFill>
          <a:blip r:embed="rId2"/>
          <a:stretch>
            <a:fillRect/>
          </a:stretch>
        </p:blipFill>
        <p:spPr>
          <a:xfrm>
            <a:off x="7502231" y="3191503"/>
            <a:ext cx="2598593" cy="2331893"/>
          </a:xfrm>
          <a:prstGeom prst="rect">
            <a:avLst/>
          </a:prstGeom>
        </p:spPr>
      </p:pic>
    </p:spTree>
    <p:extLst>
      <p:ext uri="{BB962C8B-B14F-4D97-AF65-F5344CB8AC3E}">
        <p14:creationId xmlns:p14="http://schemas.microsoft.com/office/powerpoint/2010/main" val="2886438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0B375D-5EDA-3160-7D62-E4E6107ACBFF}"/>
              </a:ext>
            </a:extLst>
          </p:cNvPr>
          <p:cNvSpPr>
            <a:spLocks noGrp="1"/>
          </p:cNvSpPr>
          <p:nvPr>
            <p:ph type="title"/>
          </p:nvPr>
        </p:nvSpPr>
        <p:spPr>
          <a:solidFill>
            <a:srgbClr val="002060"/>
          </a:solidFill>
        </p:spPr>
        <p:txBody>
          <a:bodyPr/>
          <a:lstStyle/>
          <a:p>
            <a:r>
              <a:rPr lang="en-US" dirty="0">
                <a:solidFill>
                  <a:schemeClr val="bg1"/>
                </a:solidFill>
                <a:latin typeface="Arial"/>
                <a:cs typeface="Arial"/>
              </a:rPr>
              <a:t>Task 1</a:t>
            </a:r>
          </a:p>
        </p:txBody>
      </p:sp>
      <p:sp>
        <p:nvSpPr>
          <p:cNvPr id="3" name="Content Placeholder 2">
            <a:extLst>
              <a:ext uri="{FF2B5EF4-FFF2-40B4-BE49-F238E27FC236}">
                <a16:creationId xmlns:a16="http://schemas.microsoft.com/office/drawing/2014/main" id="{FDE3C7EC-314F-1BFE-6BAC-07BCC7AF9DEB}"/>
              </a:ext>
            </a:extLst>
          </p:cNvPr>
          <p:cNvSpPr>
            <a:spLocks noGrp="1"/>
          </p:cNvSpPr>
          <p:nvPr>
            <p:ph sz="half" idx="1"/>
          </p:nvPr>
        </p:nvSpPr>
        <p:spPr/>
        <p:txBody>
          <a:bodyPr vert="horz" lIns="91440" tIns="45720" rIns="91440" bIns="45720" rtlCol="0" anchor="t">
            <a:normAutofit/>
          </a:bodyPr>
          <a:lstStyle/>
          <a:p>
            <a:r>
              <a:rPr lang="en-US" dirty="0">
                <a:latin typeface="Arial"/>
                <a:cs typeface="Arial"/>
              </a:rPr>
              <a:t>Complete the Research Proposal &amp; Ethics form</a:t>
            </a:r>
          </a:p>
          <a:p>
            <a:r>
              <a:rPr lang="en-US" dirty="0">
                <a:latin typeface="Arial"/>
                <a:cs typeface="Arial"/>
              </a:rPr>
              <a:t>Submit Draft by </a:t>
            </a:r>
            <a:r>
              <a:rPr lang="en-US" i="1" dirty="0">
                <a:latin typeface="Arial"/>
                <a:cs typeface="Arial"/>
              </a:rPr>
              <a:t>Monday 25.11.24</a:t>
            </a:r>
          </a:p>
          <a:p>
            <a:r>
              <a:rPr lang="en-US" dirty="0">
                <a:latin typeface="Arial"/>
                <a:cs typeface="Arial"/>
              </a:rPr>
              <a:t>1/1's held on 27.11.24 - agree times 5.30pm- 7.30pm </a:t>
            </a:r>
          </a:p>
          <a:p>
            <a:r>
              <a:rPr lang="en-US" dirty="0" err="1">
                <a:latin typeface="Arial"/>
                <a:cs typeface="Arial"/>
              </a:rPr>
              <a:t>approx</a:t>
            </a:r>
            <a:r>
              <a:rPr lang="en-US" dirty="0">
                <a:latin typeface="Arial"/>
                <a:cs typeface="Arial"/>
              </a:rPr>
              <a:t> 1hour each</a:t>
            </a:r>
            <a:endParaRPr lang="en-US" dirty="0"/>
          </a:p>
        </p:txBody>
      </p:sp>
      <p:pic>
        <p:nvPicPr>
          <p:cNvPr id="5" name="Content Placeholder 4" descr="Planning A man marks completed tasks ...">
            <a:extLst>
              <a:ext uri="{FF2B5EF4-FFF2-40B4-BE49-F238E27FC236}">
                <a16:creationId xmlns:a16="http://schemas.microsoft.com/office/drawing/2014/main" id="{27420FD9-6CC8-F2E4-3DE3-E475DDFA9F21}"/>
              </a:ext>
            </a:extLst>
          </p:cNvPr>
          <p:cNvPicPr>
            <a:picLocks noGrp="1" noChangeAspect="1"/>
          </p:cNvPicPr>
          <p:nvPr>
            <p:ph sz="half" idx="2"/>
          </p:nvPr>
        </p:nvPicPr>
        <p:blipFill>
          <a:blip r:embed="rId2"/>
          <a:stretch>
            <a:fillRect/>
          </a:stretch>
        </p:blipFill>
        <p:spPr>
          <a:xfrm>
            <a:off x="7383950" y="1931876"/>
            <a:ext cx="3246559" cy="2991582"/>
          </a:xfrm>
        </p:spPr>
      </p:pic>
    </p:spTree>
    <p:extLst>
      <p:ext uri="{BB962C8B-B14F-4D97-AF65-F5344CB8AC3E}">
        <p14:creationId xmlns:p14="http://schemas.microsoft.com/office/powerpoint/2010/main" val="407561457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27892A-F0BA-573B-2DA0-B7F5B0384DA1}"/>
              </a:ext>
            </a:extLst>
          </p:cNvPr>
          <p:cNvSpPr>
            <a:spLocks noGrp="1"/>
          </p:cNvSpPr>
          <p:nvPr>
            <p:ph type="title"/>
          </p:nvPr>
        </p:nvSpPr>
        <p:spPr>
          <a:solidFill>
            <a:srgbClr val="002060"/>
          </a:solidFill>
        </p:spPr>
        <p:txBody>
          <a:bodyPr/>
          <a:lstStyle/>
          <a:p>
            <a:r>
              <a:rPr lang="en-US" dirty="0">
                <a:solidFill>
                  <a:schemeClr val="bg1"/>
                </a:solidFill>
                <a:latin typeface="Arial"/>
                <a:cs typeface="Arial"/>
              </a:rPr>
              <a:t>Task 2</a:t>
            </a:r>
          </a:p>
        </p:txBody>
      </p:sp>
      <p:sp>
        <p:nvSpPr>
          <p:cNvPr id="3" name="Content Placeholder 2">
            <a:extLst>
              <a:ext uri="{FF2B5EF4-FFF2-40B4-BE49-F238E27FC236}">
                <a16:creationId xmlns:a16="http://schemas.microsoft.com/office/drawing/2014/main" id="{BB802389-AB74-1E1C-35DA-49186156E962}"/>
              </a:ext>
            </a:extLst>
          </p:cNvPr>
          <p:cNvSpPr>
            <a:spLocks noGrp="1"/>
          </p:cNvSpPr>
          <p:nvPr>
            <p:ph sz="half" idx="1"/>
          </p:nvPr>
        </p:nvSpPr>
        <p:spPr/>
        <p:txBody>
          <a:bodyPr vert="horz" lIns="91440" tIns="45720" rIns="91440" bIns="45720" rtlCol="0" anchor="t">
            <a:normAutofit lnSpcReduction="10000"/>
          </a:bodyPr>
          <a:lstStyle/>
          <a:p>
            <a:pPr marL="0" indent="0">
              <a:buNone/>
            </a:pPr>
            <a:r>
              <a:rPr lang="en-US" dirty="0">
                <a:solidFill>
                  <a:srgbClr val="0070C0"/>
                </a:solidFill>
              </a:rPr>
              <a:t>     </a:t>
            </a:r>
            <a:r>
              <a:rPr lang="en-US" b="1" dirty="0">
                <a:solidFill>
                  <a:srgbClr val="0070C0"/>
                </a:solidFill>
              </a:rPr>
              <a:t>Academic &amp; </a:t>
            </a:r>
            <a:r>
              <a:rPr lang="en-US" b="1" err="1">
                <a:solidFill>
                  <a:srgbClr val="0070C0"/>
                </a:solidFill>
              </a:rPr>
              <a:t>InfoSkills</a:t>
            </a:r>
            <a:endParaRPr lang="en-US" b="1">
              <a:solidFill>
                <a:srgbClr val="0070C0"/>
              </a:solidFill>
            </a:endParaRPr>
          </a:p>
          <a:p>
            <a:pPr marL="0" indent="0">
              <a:buNone/>
            </a:pPr>
            <a:endParaRPr lang="en-US" dirty="0"/>
          </a:p>
          <a:p>
            <a:pPr marL="457200" indent="-457200"/>
            <a:r>
              <a:rPr lang="en-US" dirty="0"/>
              <a:t>Moodle page</a:t>
            </a:r>
          </a:p>
          <a:p>
            <a:pPr marL="457200" indent="-457200"/>
            <a:r>
              <a:rPr lang="en-US" dirty="0"/>
              <a:t>Search 'Library </a:t>
            </a:r>
            <a:r>
              <a:rPr lang="en-US" dirty="0" err="1"/>
              <a:t>InfoSkills</a:t>
            </a:r>
            <a:r>
              <a:rPr lang="en-US" dirty="0"/>
              <a:t>'</a:t>
            </a:r>
          </a:p>
          <a:p>
            <a:pPr marL="457200" indent="-457200"/>
            <a:r>
              <a:rPr lang="en-US" dirty="0"/>
              <a:t>Self </a:t>
            </a:r>
            <a:r>
              <a:rPr lang="en-US" err="1"/>
              <a:t>enrol</a:t>
            </a:r>
            <a:r>
              <a:rPr lang="en-US" dirty="0"/>
              <a:t>:</a:t>
            </a:r>
          </a:p>
          <a:p>
            <a:pPr marL="457200" indent="-457200"/>
            <a:r>
              <a:rPr lang="en-US" dirty="0"/>
              <a:t>Complete:</a:t>
            </a:r>
          </a:p>
          <a:p>
            <a:pPr marL="0" indent="0">
              <a:buNone/>
            </a:pPr>
            <a:r>
              <a:rPr lang="en-US" dirty="0"/>
              <a:t>  a. Finding &amp; using Information</a:t>
            </a:r>
          </a:p>
          <a:p>
            <a:pPr marL="0" indent="0">
              <a:buNone/>
            </a:pPr>
            <a:r>
              <a:rPr lang="en-US" dirty="0"/>
              <a:t>  b. Referencing</a:t>
            </a:r>
          </a:p>
        </p:txBody>
      </p:sp>
      <p:pic>
        <p:nvPicPr>
          <p:cNvPr id="5" name="Content Placeholder 4" descr="Topic · Homework · Change.org">
            <a:extLst>
              <a:ext uri="{FF2B5EF4-FFF2-40B4-BE49-F238E27FC236}">
                <a16:creationId xmlns:a16="http://schemas.microsoft.com/office/drawing/2014/main" id="{BDE1471A-473D-ACB3-DEBC-AB6F3F35C8CE}"/>
              </a:ext>
            </a:extLst>
          </p:cNvPr>
          <p:cNvPicPr>
            <a:picLocks noGrp="1" noChangeAspect="1"/>
          </p:cNvPicPr>
          <p:nvPr>
            <p:ph sz="half" idx="2"/>
          </p:nvPr>
        </p:nvPicPr>
        <p:blipFill>
          <a:blip r:embed="rId2"/>
          <a:stretch>
            <a:fillRect/>
          </a:stretch>
        </p:blipFill>
        <p:spPr>
          <a:xfrm>
            <a:off x="6429250" y="1900621"/>
            <a:ext cx="5089500" cy="2848200"/>
          </a:xfrm>
        </p:spPr>
      </p:pic>
    </p:spTree>
    <p:extLst>
      <p:ext uri="{BB962C8B-B14F-4D97-AF65-F5344CB8AC3E}">
        <p14:creationId xmlns:p14="http://schemas.microsoft.com/office/powerpoint/2010/main" val="227590038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010707-CAA5-483F-AC21-2EBA86894DDA}"/>
              </a:ext>
            </a:extLst>
          </p:cNvPr>
          <p:cNvSpPr>
            <a:spLocks noGrp="1"/>
          </p:cNvSpPr>
          <p:nvPr>
            <p:ph type="title"/>
          </p:nvPr>
        </p:nvSpPr>
        <p:spPr>
          <a:solidFill>
            <a:srgbClr val="002060"/>
          </a:solidFill>
        </p:spPr>
        <p:txBody>
          <a:bodyPr/>
          <a:lstStyle/>
          <a:p>
            <a:r>
              <a:rPr lang="en-GB" dirty="0">
                <a:solidFill>
                  <a:schemeClr val="bg1"/>
                </a:solidFill>
                <a:latin typeface="Arial"/>
                <a:cs typeface="Arial"/>
              </a:rPr>
              <a:t>Additional Sources</a:t>
            </a:r>
          </a:p>
        </p:txBody>
      </p:sp>
      <p:graphicFrame>
        <p:nvGraphicFramePr>
          <p:cNvPr id="7" name="Content Placeholder 2">
            <a:extLst>
              <a:ext uri="{FF2B5EF4-FFF2-40B4-BE49-F238E27FC236}">
                <a16:creationId xmlns:a16="http://schemas.microsoft.com/office/drawing/2014/main" id="{E6663533-8EF1-4B2B-B2D3-9629E3CB971F}"/>
              </a:ext>
            </a:extLst>
          </p:cNvPr>
          <p:cNvGraphicFramePr>
            <a:graphicFrameLocks noGrp="1"/>
          </p:cNvGraphicFramePr>
          <p:nvPr>
            <p:ph idx="1"/>
          </p:nvPr>
        </p:nvGraphicFramePr>
        <p:xfrm>
          <a:off x="609600" y="1600200"/>
          <a:ext cx="10972800" cy="3916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4607476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5D7C4F-2371-4021-AFD6-46B3F392E5C5}"/>
              </a:ext>
            </a:extLst>
          </p:cNvPr>
          <p:cNvSpPr>
            <a:spLocks noGrp="1"/>
          </p:cNvSpPr>
          <p:nvPr>
            <p:ph type="title"/>
          </p:nvPr>
        </p:nvSpPr>
        <p:spPr/>
        <p:txBody>
          <a:bodyPr/>
          <a:lstStyle/>
          <a:p>
            <a:r>
              <a:rPr lang="en-GB" b="1" dirty="0"/>
              <a:t>Questions/concerns?</a:t>
            </a:r>
          </a:p>
        </p:txBody>
      </p:sp>
      <p:pic>
        <p:nvPicPr>
          <p:cNvPr id="6" name="Content Placeholder 5" descr="Tips for Managing the Q&amp;A Part of Your ...">
            <a:extLst>
              <a:ext uri="{FF2B5EF4-FFF2-40B4-BE49-F238E27FC236}">
                <a16:creationId xmlns:a16="http://schemas.microsoft.com/office/drawing/2014/main" id="{DA30C961-F179-EDD3-2A66-2072190881E6}"/>
              </a:ext>
            </a:extLst>
          </p:cNvPr>
          <p:cNvPicPr>
            <a:picLocks noGrp="1" noChangeAspect="1"/>
          </p:cNvPicPr>
          <p:nvPr>
            <p:ph idx="1"/>
          </p:nvPr>
        </p:nvPicPr>
        <p:blipFill>
          <a:blip r:embed="rId2"/>
          <a:stretch>
            <a:fillRect/>
          </a:stretch>
        </p:blipFill>
        <p:spPr>
          <a:xfrm>
            <a:off x="3493481" y="1539899"/>
            <a:ext cx="5205037" cy="3455434"/>
          </a:xfrm>
        </p:spPr>
      </p:pic>
    </p:spTree>
    <p:extLst>
      <p:ext uri="{BB962C8B-B14F-4D97-AF65-F5344CB8AC3E}">
        <p14:creationId xmlns:p14="http://schemas.microsoft.com/office/powerpoint/2010/main" val="2141641234"/>
      </p:ext>
    </p:extLst>
  </p:cSld>
  <p:clrMapOvr>
    <a:masterClrMapping/>
  </p:clrMapOvr>
</p:sld>
</file>

<file path=ppt/theme/theme1.xml><?xml version="1.0" encoding="utf-8"?>
<a:theme xmlns:a="http://schemas.openxmlformats.org/drawingml/2006/main" name="Theme1.thmx first page pp">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1.thmx first page pp" id="{A8C13A82-05C2-4F42-8F47-DAA56095BE4B}" vid="{90D40AA9-4CDF-4D09-90CE-D9841E443E7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551</TotalTime>
  <Words>3969</Words>
  <Application>Microsoft Office PowerPoint</Application>
  <PresentationFormat>Widescreen</PresentationFormat>
  <Paragraphs>450</Paragraphs>
  <Slides>47</Slides>
  <Notes>39</Notes>
  <HiddenSlides>0</HiddenSlides>
  <MMClips>0</MMClips>
  <ScaleCrop>false</ScaleCrop>
  <HeadingPairs>
    <vt:vector size="4" baseType="variant">
      <vt:variant>
        <vt:lpstr>Theme</vt:lpstr>
      </vt:variant>
      <vt:variant>
        <vt:i4>1</vt:i4>
      </vt:variant>
      <vt:variant>
        <vt:lpstr>Slide Titles</vt:lpstr>
      </vt:variant>
      <vt:variant>
        <vt:i4>47</vt:i4>
      </vt:variant>
    </vt:vector>
  </HeadingPairs>
  <TitlesOfParts>
    <vt:vector size="48" baseType="lpstr">
      <vt:lpstr>Theme1.thmx first page pp</vt:lpstr>
      <vt:lpstr> MSc Plismona (AW&amp;S)  - Methodoleg   MSc Policing (O&amp;SL) - Methodology 1. 06.11.24</vt:lpstr>
      <vt:lpstr>Learning Outcomes </vt:lpstr>
      <vt:lpstr>Research and Research methods</vt:lpstr>
      <vt:lpstr>Research Philosophy</vt:lpstr>
      <vt:lpstr>Methodology v Research methods</vt:lpstr>
      <vt:lpstr>Methodology and Methods</vt:lpstr>
      <vt:lpstr>Methodology</vt:lpstr>
      <vt:lpstr>Planning your research methods</vt:lpstr>
      <vt:lpstr>Planning your research methods</vt:lpstr>
      <vt:lpstr>3 Types of Research Methodology</vt:lpstr>
      <vt:lpstr>Qualitative v Quantitative data</vt:lpstr>
      <vt:lpstr>Quantitative </vt:lpstr>
      <vt:lpstr> Quantitative Methodology</vt:lpstr>
      <vt:lpstr>Qualitative</vt:lpstr>
      <vt:lpstr>Qualitative v Quantitative</vt:lpstr>
      <vt:lpstr>Mixed Methods Research </vt:lpstr>
      <vt:lpstr>Mixed Methods</vt:lpstr>
      <vt:lpstr>Mixed methods</vt:lpstr>
      <vt:lpstr>Triangulation</vt:lpstr>
      <vt:lpstr>Methods for collecting data</vt:lpstr>
      <vt:lpstr>Primary v Secondary data</vt:lpstr>
      <vt:lpstr>Primary Data</vt:lpstr>
      <vt:lpstr>Secondary data</vt:lpstr>
      <vt:lpstr>Primary v Secondary Data</vt:lpstr>
      <vt:lpstr>Primary v Secondary data…</vt:lpstr>
      <vt:lpstr>Descriptive v Experimental Data</vt:lpstr>
      <vt:lpstr>Descriptive v Experimental Data</vt:lpstr>
      <vt:lpstr>Research methods for collecting data</vt:lpstr>
      <vt:lpstr>Research methods for collecting data</vt:lpstr>
      <vt:lpstr>Methods for analysing data</vt:lpstr>
      <vt:lpstr>Methods for analysing data</vt:lpstr>
      <vt:lpstr>Methods for data analysis</vt:lpstr>
      <vt:lpstr>Writing your Methodology Chapter</vt:lpstr>
      <vt:lpstr>What needs to be included</vt:lpstr>
      <vt:lpstr>Introduction</vt:lpstr>
      <vt:lpstr>Research Strategy</vt:lpstr>
      <vt:lpstr>Data Collection</vt:lpstr>
      <vt:lpstr>Data Analysis</vt:lpstr>
      <vt:lpstr>Ethics</vt:lpstr>
      <vt:lpstr>Limitations</vt:lpstr>
      <vt:lpstr>Tips for writing a strong methodology</vt:lpstr>
      <vt:lpstr>Finally...</vt:lpstr>
      <vt:lpstr>No Lesson Next Week (13.11.24)</vt:lpstr>
      <vt:lpstr>Task 1</vt:lpstr>
      <vt:lpstr>Task 2</vt:lpstr>
      <vt:lpstr>Additional Sources</vt:lpstr>
      <vt:lpstr>Questions/concerns?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BSc Professional Investigation 13.10.2021 Induction</dc:title>
  <dc:creator>Alison</dc:creator>
  <cp:lastModifiedBy>Ali COOKE</cp:lastModifiedBy>
  <cp:revision>326</cp:revision>
  <dcterms:created xsi:type="dcterms:W3CDTF">2021-10-13T07:56:41Z</dcterms:created>
  <dcterms:modified xsi:type="dcterms:W3CDTF">2024-11-06T16:57:34Z</dcterms:modified>
</cp:coreProperties>
</file>