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4"/>
  </p:notesMasterIdLst>
  <p:sldIdLst>
    <p:sldId id="256" r:id="rId2"/>
    <p:sldId id="257" r:id="rId3"/>
  </p:sldIdLst>
  <p:sldSz cx="13716000" cy="86868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018729-C768-6783-76A7-0058B38B5294}" v="57" dt="2023-12-11T11:14:00.894"/>
    <p1510:client id="{A12B6AF9-4666-49AB-A390-82BE78770302}" v="91" dt="2023-12-10T21:38:35.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0DEAC-CD12-4580-8C30-F57DD02EBE68}" type="datetimeFigureOut">
              <a:rPr lang="en-GB" smtClean="0"/>
              <a:t>11/12/2023</a:t>
            </a:fld>
            <a:endParaRPr lang="en-GB"/>
          </a:p>
        </p:txBody>
      </p:sp>
      <p:sp>
        <p:nvSpPr>
          <p:cNvPr id="4" name="Slide Image Placeholder 3"/>
          <p:cNvSpPr>
            <a:spLocks noGrp="1" noRot="1" noChangeAspect="1"/>
          </p:cNvSpPr>
          <p:nvPr>
            <p:ph type="sldImg" idx="2"/>
          </p:nvPr>
        </p:nvSpPr>
        <p:spPr>
          <a:xfrm>
            <a:off x="992188" y="1143000"/>
            <a:ext cx="4873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2258C8-EBD9-4E46-862B-FA0D6A60077A}" type="slidenum">
              <a:rPr lang="en-GB" smtClean="0"/>
              <a:t>‹#›</a:t>
            </a:fld>
            <a:endParaRPr lang="en-GB"/>
          </a:p>
        </p:txBody>
      </p:sp>
    </p:spTree>
    <p:extLst>
      <p:ext uri="{BB962C8B-B14F-4D97-AF65-F5344CB8AC3E}">
        <p14:creationId xmlns:p14="http://schemas.microsoft.com/office/powerpoint/2010/main" val="2754764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dirty="0">
                <a:solidFill>
                  <a:srgbClr val="000000"/>
                </a:solidFill>
                <a:effectLst/>
                <a:latin typeface="Calibri" panose="020F0502020204030204" pitchFamily="34" charset="0"/>
              </a:rPr>
              <a:t>This poster will be focusing on the benefits of connectedness with nature for adolescents’ mental health and well-being. To begin with, what is connectedness with nature? And why are we considering it as a way of dealing with our mental health and well-being?  </a:t>
            </a:r>
            <a:endParaRPr lang="en-US" b="0" i="0" dirty="0">
              <a:solidFill>
                <a:srgbClr val="000000"/>
              </a:solidFill>
              <a:effectLst/>
              <a:latin typeface="Segoe UI" panose="020B0502040204020203" pitchFamily="34" charset="0"/>
            </a:endParaRPr>
          </a:p>
          <a:p>
            <a:pPr algn="l" rtl="0" fontAlgn="base"/>
            <a:r>
              <a:rPr lang="en-US" sz="1800" b="0" i="0" u="sng" dirty="0">
                <a:solidFill>
                  <a:srgbClr val="000000"/>
                </a:solidFill>
                <a:effectLst/>
                <a:latin typeface="Calibri" panose="020F0502020204030204" pitchFamily="34" charset="0"/>
              </a:rPr>
              <a:t>Background/introduction</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u="none" strike="noStrike" dirty="0">
                <a:solidFill>
                  <a:srgbClr val="000000"/>
                </a:solidFill>
                <a:effectLst/>
                <a:latin typeface="Calibri" panose="020F0502020204030204" pitchFamily="34" charset="0"/>
              </a:rPr>
              <a:t>Connectedness with nature is the thought of engaging and tuning into all five of your senses, whether that is smelling the pollen from the flowers, hearing the birds sing or distracting ourselves in the natural surroundings. </a:t>
            </a:r>
            <a:r>
              <a:rPr lang="en-US" sz="1800" b="0" i="0" dirty="0">
                <a:solidFill>
                  <a:srgbClr val="000000"/>
                </a:solidFill>
                <a:effectLst/>
                <a:latin typeface="Calibri" panose="020F0502020204030204" pitchFamily="34" charset="0"/>
              </a:rPr>
              <a:t>Nature-connection is not about wildlife or tree-identification, it involves shifting your attention and focus from learning about what something in nature is to how things in nature make you feel. Importantly, the stronger a person’s connection to nature, the more likely they are to spend time outdoors, and experience the benefits of exposure to it.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Adolescence is a crucial time for cognitive, physical, emotional, and social changes; as such, there is a higher chance of stress and emotional suffering in this age group, therefore there has an increase in promotion of nature connectedness activities due to its mental benefits.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Studies have demonstrated significant associations between being in touch with nature and an individual's psychological and social well-being. It has been demonstrated that a connection to nature is linked to increased emotions of self-determination, personal development, and life purpose. In this sense, spending time in nature might help us strengthen our emotional intelligence and nurture the two distinct aspects of happiness which are calm and joy.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The idea of nature's advantages for mental health is broad. It can refer to blue places like rivers, wetlands, beaches, or canals as well as green spaces like parks or woodlands. Surprisingly, even watching nature </a:t>
            </a:r>
            <a:r>
              <a:rPr lang="en-US" sz="1800" b="0" i="0" dirty="0" err="1">
                <a:solidFill>
                  <a:srgbClr val="000000"/>
                </a:solidFill>
                <a:effectLst/>
                <a:latin typeface="Calibri" panose="020F0502020204030204" pitchFamily="34" charset="0"/>
              </a:rPr>
              <a:t>programmes</a:t>
            </a:r>
            <a:r>
              <a:rPr lang="en-US" sz="1800" b="0" i="0" dirty="0">
                <a:solidFill>
                  <a:srgbClr val="000000"/>
                </a:solidFill>
                <a:effectLst/>
                <a:latin typeface="Calibri" panose="020F0502020204030204" pitchFamily="34" charset="0"/>
              </a:rPr>
              <a:t> improves our mental wellness. This means that almost everyone can experience nature benefiting our mental health, regardless of where you are.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Spending time in green spaces or bringing nature into your everyday life can benefit both your mental and physical wellbeing. Gardens are unique places that also have the power to enhance our wellbeing in a variety of ways, such as by creating a sense of purpose or calmness. For example, doing things like growing food or flowers, exercising outdoors or being around animals can have lots of positive effects on lowering levels of anxiety, depression and stress (Thrive,2023).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There is evidence that being in nature is associated with healthier blood pressure, brain activity, sleep, cognitive performance, physical activity levels, and a lower risk of cardiovascular disease (Jimenez et al., 2021). In addition, brief encounters with nature can improve our general health, reduce aggression, promote creativity, and increase involvement in society (Wood et al., 2021).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A study evaluated the relationship between outdoor time and regular sleep patterns. The findings demonstrated that participants slept longer at night the more time they spent outside (Wood et al., 2021). For a healthy lifestyle, sleep is just as crucial as nutrition and exercise. Your emotions, health, and cognitive function all improve with sufficient sleep. Adolescents should pay special attention to this as their brains are still developing (Wein, 2021).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Furthermore, studies have shown that nature connectedness is thought to be beneficial when it comes to performance on cognitive tasks. Van Hedger et al. (2018) examined </a:t>
            </a:r>
            <a:r>
              <a:rPr lang="en-US" sz="1800" b="0" i="0" dirty="0">
                <a:solidFill>
                  <a:srgbClr val="222222"/>
                </a:solidFill>
                <a:effectLst/>
                <a:latin typeface="Calibri" panose="020F0502020204030204" pitchFamily="34" charset="0"/>
              </a:rPr>
              <a:t>whether nature sounds benefited an individual’s performance on a cognitive task. The study</a:t>
            </a:r>
            <a:r>
              <a:rPr lang="en-US" sz="1800" b="0" i="0" dirty="0">
                <a:solidFill>
                  <a:srgbClr val="000000"/>
                </a:solidFill>
                <a:effectLst/>
                <a:latin typeface="Calibri" panose="020F0502020204030204" pitchFamily="34" charset="0"/>
              </a:rPr>
              <a:t> found that participants who completed the test after listening to nature sounds such as waves crashing or birds chirping performed better on cognitive tasks than those who listened to urban sounds such as builders drilling or traffic, as they felt more relaxed and engaged into their minds (Van Hedger et al., 2018).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People who spend time in nature develop more pro-environmental attitudes and resulting positive </a:t>
            </a:r>
            <a:r>
              <a:rPr lang="en-US" sz="1800" b="0" i="0" dirty="0" err="1">
                <a:solidFill>
                  <a:srgbClr val="000000"/>
                </a:solidFill>
                <a:effectLst/>
                <a:latin typeface="Calibri" panose="020F0502020204030204" pitchFamily="34" charset="0"/>
              </a:rPr>
              <a:t>behaviours</a:t>
            </a:r>
            <a:r>
              <a:rPr lang="en-US" sz="1800" b="0" i="0" dirty="0">
                <a:solidFill>
                  <a:srgbClr val="000000"/>
                </a:solidFill>
                <a:effectLst/>
                <a:latin typeface="Calibri" panose="020F0502020204030204" pitchFamily="34" charset="0"/>
              </a:rPr>
              <a:t>. An increasing amount of research indicates that people's </a:t>
            </a:r>
            <a:r>
              <a:rPr lang="en-US" sz="1800" b="0" i="0" dirty="0" err="1">
                <a:solidFill>
                  <a:srgbClr val="000000"/>
                </a:solidFill>
                <a:effectLst/>
                <a:latin typeface="Calibri" panose="020F0502020204030204" pitchFamily="34" charset="0"/>
              </a:rPr>
              <a:t>behaviours</a:t>
            </a:r>
            <a:r>
              <a:rPr lang="en-US" sz="1800" b="0" i="0" dirty="0">
                <a:solidFill>
                  <a:srgbClr val="000000"/>
                </a:solidFill>
                <a:effectLst/>
                <a:latin typeface="Calibri" panose="020F0502020204030204" pitchFamily="34" charset="0"/>
              </a:rPr>
              <a:t> towards the environment are greatly influenced by their contact with nature. There are numerous approaches to becoming nature-connected, which gives people a way to create new connections with the natural world. These include using your senses to tune into nature, experiencing nature's feelings and emotions as a way of life, appreciating its beauty, and participating in environmentally friendly activities like recycling or using public transport (Mental Health Foundation, 2021). </a:t>
            </a:r>
            <a:endParaRPr lang="en-US" b="0" i="0" dirty="0">
              <a:solidFill>
                <a:srgbClr val="000000"/>
              </a:solidFill>
              <a:effectLst/>
              <a:latin typeface="Segoe UI" panose="020B0502040204020203" pitchFamily="34" charset="0"/>
            </a:endParaRPr>
          </a:p>
          <a:p>
            <a:pPr algn="l" rtl="0" fontAlgn="base"/>
            <a:r>
              <a:rPr lang="en-US" sz="1800" b="0" i="0" dirty="0">
                <a:solidFill>
                  <a:srgbClr val="282828"/>
                </a:solidFill>
                <a:effectLst/>
                <a:latin typeface="Calibri" panose="020F0502020204030204" pitchFamily="34" charset="0"/>
              </a:rPr>
              <a:t>Strong pro-environmental attitudes and actions are predicted by subjective nature connectivity, which may also be positively correlated with subjective well-being. Capaldi et al (2014) conducted a meta-analysis, to investigate the connection between happiness and being connected to nature. </a:t>
            </a:r>
            <a:r>
              <a:rPr lang="en-US" sz="1800" b="0" i="0" dirty="0">
                <a:solidFill>
                  <a:srgbClr val="000000"/>
                </a:solidFill>
                <a:effectLst/>
                <a:latin typeface="Calibri" panose="020F0502020204030204" pitchFamily="34" charset="0"/>
              </a:rPr>
              <a:t> Happiness and one's connection to nature seem to be positively and significantly correlated. People who have a stronger connection to nature are often happier than people who aren’t connected to nature. There is also a high tendency for elder women to have a greater connection with nature and exhibit more pro-environmental attitudes, </a:t>
            </a:r>
            <a:r>
              <a:rPr lang="en-US" sz="1800" b="0" i="0" dirty="0" err="1">
                <a:solidFill>
                  <a:srgbClr val="000000"/>
                </a:solidFill>
                <a:effectLst/>
                <a:latin typeface="Calibri" panose="020F0502020204030204" pitchFamily="34" charset="0"/>
              </a:rPr>
              <a:t>behaviours</a:t>
            </a:r>
            <a:r>
              <a:rPr lang="en-US" sz="1800" b="0" i="0" dirty="0">
                <a:solidFill>
                  <a:srgbClr val="000000"/>
                </a:solidFill>
                <a:effectLst/>
                <a:latin typeface="Calibri" panose="020F0502020204030204" pitchFamily="34" charset="0"/>
              </a:rPr>
              <a:t>, and concerns. Because of this, general patterns were observed by conducting separate meta-analyses for the three main types of happiness in this study: positive affect, life satisfaction, and vitality. They also measured the nature connectedness in three ways including: the connectedness to nature scale, the inclusion of nature in self-scale and the nature relatedness scale (Capaldi et al., 2014). </a:t>
            </a:r>
            <a:endParaRPr lang="en-US" b="0" i="0" dirty="0">
              <a:solidFill>
                <a:srgbClr val="000000"/>
              </a:solidFill>
              <a:effectLst/>
              <a:latin typeface="Segoe UI" panose="020B0502040204020203" pitchFamily="34" charset="0"/>
            </a:endParaRPr>
          </a:p>
          <a:p>
            <a:pPr algn="l" rtl="0" fontAlgn="base"/>
            <a:r>
              <a:rPr lang="en-US" sz="1800" b="0" i="0" dirty="0">
                <a:solidFill>
                  <a:srgbClr val="040C28"/>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40C28"/>
                </a:solidFill>
                <a:effectLst/>
                <a:latin typeface="Calibri" panose="020F0502020204030204" pitchFamily="34" charset="0"/>
              </a:rPr>
              <a:t>It has been shown that spending time in nature helps with mental health issues such as depression and anxiety. For instance, studies on ecotherapy, a form of therapy that involves participating in outdoor activities in nature, have demonstrated its potential for reducing mild to moderate depression. Simply planned activities like hiking in a forest or strolling along the coastline can be a part of ecotherapy. Additionally, you have the option to engage in more structured methods, frequently under the supervision of a therapist. Whether it is animal assisted therapy which includes playing, petting, or interacting with dogs outside may be a stress-reduction strategy or community farming which involves gardening with </a:t>
            </a:r>
            <a:r>
              <a:rPr lang="en-US" sz="1800" b="0" i="0" dirty="0" err="1">
                <a:solidFill>
                  <a:srgbClr val="040C28"/>
                </a:solidFill>
                <a:effectLst/>
                <a:latin typeface="Calibri" panose="020F0502020204030204" pitchFamily="34" charset="0"/>
              </a:rPr>
              <a:t>neighbours</a:t>
            </a:r>
            <a:r>
              <a:rPr lang="en-US" sz="1800" b="0" i="0" dirty="0">
                <a:solidFill>
                  <a:srgbClr val="040C28"/>
                </a:solidFill>
                <a:effectLst/>
                <a:latin typeface="Calibri" panose="020F0502020204030204" pitchFamily="34" charset="0"/>
              </a:rPr>
              <a:t> which gives you the opportunity to produce your own food, strengthen your bonds with </a:t>
            </a:r>
            <a:r>
              <a:rPr lang="en-US" sz="1800" b="0" i="0" dirty="0" err="1">
                <a:solidFill>
                  <a:srgbClr val="040C28"/>
                </a:solidFill>
                <a:effectLst/>
                <a:latin typeface="Calibri" panose="020F0502020204030204" pitchFamily="34" charset="0"/>
              </a:rPr>
              <a:t>neighbours</a:t>
            </a:r>
            <a:r>
              <a:rPr lang="en-US" sz="1800" b="0" i="0" dirty="0">
                <a:solidFill>
                  <a:srgbClr val="040C28"/>
                </a:solidFill>
                <a:effectLst/>
                <a:latin typeface="Calibri" panose="020F0502020204030204" pitchFamily="34" charset="0"/>
              </a:rPr>
              <a:t>, and spend time outside working (White,2020). </a:t>
            </a:r>
            <a:endParaRPr lang="en-US" b="0" i="0" dirty="0">
              <a:solidFill>
                <a:srgbClr val="000000"/>
              </a:solidFill>
              <a:effectLst/>
              <a:latin typeface="Segoe UI" panose="020B0502040204020203" pitchFamily="34" charset="0"/>
            </a:endParaRPr>
          </a:p>
          <a:p>
            <a:pPr algn="l" rtl="0" fontAlgn="base"/>
            <a:r>
              <a:rPr lang="en-US" sz="1800" b="0" i="0" dirty="0">
                <a:solidFill>
                  <a:srgbClr val="040C28"/>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40C28"/>
                </a:solidFill>
                <a:effectLst/>
                <a:latin typeface="Calibri" panose="020F0502020204030204" pitchFamily="34" charset="0"/>
              </a:rPr>
              <a:t> If you suffer from seasonal affective disorder (SAD), a type of depression that affects people throughout certain seasons or times of the year, being outside in natural light can be beneficial. The body needs sunlight to synthesize vitamin D, and mood disorders, including depression, have been related to vitamin D deficiency. Being in a natural environment enhances your exposure to sunlight, which helps prevent the vitamin D shortage that is frequently linked to SAD. Forest bathing, another type of ecotherapy, usually only involves relaxed walking, the exercise alone may stimulate the brain's production of mood-enhancing neurotransmitters known as serotonin. In these methods, engaging in forest bathing activities can help in elevating mood and serotonin levels (</a:t>
            </a:r>
            <a:r>
              <a:rPr lang="en-US" sz="1800" b="0" i="0" dirty="0" err="1">
                <a:solidFill>
                  <a:srgbClr val="040C28"/>
                </a:solidFill>
                <a:effectLst/>
                <a:latin typeface="Calibri" panose="020F0502020204030204" pitchFamily="34" charset="0"/>
              </a:rPr>
              <a:t>Darach</a:t>
            </a:r>
            <a:r>
              <a:rPr lang="en-US" sz="1800" b="0" i="0" dirty="0">
                <a:solidFill>
                  <a:srgbClr val="040C28"/>
                </a:solidFill>
                <a:effectLst/>
                <a:latin typeface="Calibri" panose="020F0502020204030204" pitchFamily="34" charset="0"/>
              </a:rPr>
              <a:t>, 2023). </a:t>
            </a:r>
            <a:endParaRPr lang="en-US" b="0" i="0" dirty="0">
              <a:solidFill>
                <a:srgbClr val="000000"/>
              </a:solidFill>
              <a:effectLst/>
              <a:latin typeface="Segoe UI" panose="020B0502040204020203" pitchFamily="34" charset="0"/>
            </a:endParaRPr>
          </a:p>
          <a:p>
            <a:pPr algn="l" rtl="0" fontAlgn="base"/>
            <a:r>
              <a:rPr lang="en-US" sz="1800" b="0" i="0" dirty="0">
                <a:solidFill>
                  <a:srgbClr val="040C28"/>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212121"/>
                </a:solidFill>
                <a:effectLst/>
                <a:latin typeface="Calibri" panose="020F0502020204030204" pitchFamily="34" charset="0"/>
              </a:rPr>
              <a:t>A study that looked at the connections between nature-based therapy, mental health, and people's sense of connection to nature was conducted to support ecotherapy. Twenty patients, ages 18 to 27, from a German hospital's psychological ward took part in the research. The researcher's role was to find out how—and perhaps even why—the patients' mental health was being impacted by their connection to nature and mental health. The participants completed standardized questionnaires both before and after their four-week hospital stay.  </a:t>
            </a:r>
            <a:endParaRPr lang="en-US" b="0" i="0" dirty="0">
              <a:solidFill>
                <a:srgbClr val="000000"/>
              </a:solidFill>
              <a:effectLst/>
              <a:latin typeface="Segoe UI" panose="020B0502040204020203" pitchFamily="34" charset="0"/>
            </a:endParaRPr>
          </a:p>
          <a:p>
            <a:pPr algn="l" rtl="0" fontAlgn="base"/>
            <a:r>
              <a:rPr lang="en-US" sz="1800" b="0" i="0" dirty="0">
                <a:solidFill>
                  <a:srgbClr val="212121"/>
                </a:solidFill>
                <a:effectLst/>
                <a:latin typeface="Calibri" panose="020F0502020204030204" pitchFamily="34" charset="0"/>
              </a:rPr>
              <a:t>Every nature-based therapy session takes place in the garden, tucked away among the chestnut trees, with participants seated in a circle. The patients' individual issues are matched with a self-written poem by the nature-based therapist. Every participant reported that the nature-based therapy was beneficial and that their interactions with others had improved. Patients described that they felt safe in the garden because of the calming and beautiful environment </a:t>
            </a:r>
            <a:r>
              <a:rPr lang="en-US" sz="1800" b="0" i="0" dirty="0">
                <a:solidFill>
                  <a:srgbClr val="000000"/>
                </a:solidFill>
                <a:effectLst/>
                <a:latin typeface="Calibri" panose="020F0502020204030204" pitchFamily="34" charset="0"/>
              </a:rPr>
              <a:t>(</a:t>
            </a:r>
            <a:r>
              <a:rPr lang="en-US" sz="1800" b="0" i="0" dirty="0" err="1">
                <a:solidFill>
                  <a:srgbClr val="000000"/>
                </a:solidFill>
                <a:effectLst/>
                <a:latin typeface="Calibri" panose="020F0502020204030204" pitchFamily="34" charset="0"/>
              </a:rPr>
              <a:t>Joschko</a:t>
            </a:r>
            <a:r>
              <a:rPr lang="en-US" sz="1800" b="0" i="0" dirty="0">
                <a:solidFill>
                  <a:srgbClr val="000000"/>
                </a:solidFill>
                <a:effectLst/>
                <a:latin typeface="Calibri" panose="020F0502020204030204" pitchFamily="34" charset="0"/>
              </a:rPr>
              <a:t> et al., 2023). </a:t>
            </a:r>
            <a:endParaRPr lang="en-US" b="0" i="0" dirty="0">
              <a:solidFill>
                <a:srgbClr val="000000"/>
              </a:solidFill>
              <a:effectLst/>
              <a:latin typeface="Segoe UI" panose="020B0502040204020203" pitchFamily="34" charset="0"/>
            </a:endParaRPr>
          </a:p>
          <a:p>
            <a:pPr algn="l" rtl="0" fontAlgn="base"/>
            <a:r>
              <a:rPr lang="en-US" sz="1800" b="0" i="0" dirty="0">
                <a:solidFill>
                  <a:srgbClr val="212121"/>
                </a:solidFill>
                <a:effectLst/>
                <a:latin typeface="Cambria" panose="02040503050406030204" pitchFamily="18"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202124"/>
                </a:solidFill>
                <a:effectLst/>
                <a:latin typeface="Calibri" panose="020F0502020204030204" pitchFamily="34" charset="0"/>
              </a:rPr>
              <a:t>There are many activities and ideas to engage and connect with nature. Coed </a:t>
            </a:r>
            <a:r>
              <a:rPr lang="en-US" sz="1800" b="0" i="0" dirty="0" err="1">
                <a:solidFill>
                  <a:srgbClr val="202124"/>
                </a:solidFill>
                <a:effectLst/>
                <a:latin typeface="Calibri" panose="020F0502020204030204" pitchFamily="34" charset="0"/>
              </a:rPr>
              <a:t>Lleol</a:t>
            </a:r>
            <a:r>
              <a:rPr lang="en-US" sz="1800" b="0" i="0" dirty="0">
                <a:solidFill>
                  <a:srgbClr val="202124"/>
                </a:solidFill>
                <a:effectLst/>
                <a:latin typeface="Calibri" panose="020F0502020204030204" pitchFamily="34" charset="0"/>
              </a:rPr>
              <a:t> or small wood</a:t>
            </a:r>
            <a:r>
              <a:rPr lang="en-US" sz="1800" b="0" i="0" dirty="0">
                <a:solidFill>
                  <a:srgbClr val="000000"/>
                </a:solidFill>
                <a:effectLst/>
                <a:latin typeface="Calibri" panose="020F0502020204030204" pitchFamily="34" charset="0"/>
              </a:rPr>
              <a:t>s Wales was established in 2002 in order to improve the health and wellbeing of people across Wales through woodland and nature-based activities (Coed </a:t>
            </a:r>
            <a:r>
              <a:rPr lang="en-US" sz="1800" b="0" i="0" dirty="0" err="1">
                <a:solidFill>
                  <a:srgbClr val="000000"/>
                </a:solidFill>
                <a:effectLst/>
                <a:latin typeface="Calibri" panose="020F0502020204030204" pitchFamily="34" charset="0"/>
              </a:rPr>
              <a:t>Lleol</a:t>
            </a:r>
            <a:r>
              <a:rPr lang="en-US" sz="1800" b="0" i="0" dirty="0">
                <a:solidFill>
                  <a:srgbClr val="000000"/>
                </a:solidFill>
                <a:effectLst/>
                <a:latin typeface="Calibri" panose="020F0502020204030204" pitchFamily="34" charset="0"/>
              </a:rPr>
              <a:t>, n.d.). Outdoors activities include star gazing, exercising outdoors by going for a jog around the park or yoga in the garden or joining a local walking or rambling club to meet other people you will have things in common with. Even if outdoors isn’t your thing, you can simply bring nature indoors by growing plants on your windowsills or listening to or watching nature videos (Mind,2021).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To conclude, from researching about connectedness to nature it is clear to see the benefits on an individual's mental health and well-being. Nature helps to lower anxiety and depression by providing our bodies with vitamin D and enhancing the production of serotonin in our brains. Individuals should be encouraged to join forest schools or participate in activities outdoors whether you have mental health issues or not, it has a positive effect on everyone's body and mind, and you will feel better from building your relationship with nature.  </a:t>
            </a:r>
            <a:endParaRPr lang="en-US" b="0" i="0" dirty="0">
              <a:solidFill>
                <a:srgbClr val="000000"/>
              </a:solidFill>
              <a:effectLst/>
              <a:latin typeface="Segoe UI" panose="020B0502040204020203" pitchFamily="34" charset="0"/>
            </a:endParaRPr>
          </a:p>
          <a:p>
            <a:pPr algn="l" rtl="0" fontAlgn="base"/>
            <a:r>
              <a:rPr lang="en-US" sz="1800" b="0" i="0" dirty="0">
                <a:solidFill>
                  <a:srgbClr val="202124"/>
                </a:solidFill>
                <a:effectLst/>
                <a:latin typeface="Arial" panose="020B060402020202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6F2258C8-EBD9-4E46-862B-FA0D6A60077A}" type="slidenum">
              <a:rPr lang="en-GB" smtClean="0"/>
              <a:t>1</a:t>
            </a:fld>
            <a:endParaRPr lang="en-GB"/>
          </a:p>
        </p:txBody>
      </p:sp>
    </p:spTree>
    <p:extLst>
      <p:ext uri="{BB962C8B-B14F-4D97-AF65-F5344CB8AC3E}">
        <p14:creationId xmlns:p14="http://schemas.microsoft.com/office/powerpoint/2010/main" val="3829131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14500" y="1421660"/>
            <a:ext cx="10287000" cy="3024293"/>
          </a:xfrm>
        </p:spPr>
        <p:txBody>
          <a:bodyPr anchor="b"/>
          <a:lstStyle>
            <a:lvl1pPr algn="ctr">
              <a:defRPr sz="9473"/>
            </a:lvl1pPr>
          </a:lstStyle>
          <a:p>
            <a:r>
              <a:rPr lang="en-US"/>
              <a:t>Click to edit Master title style</a:t>
            </a:r>
          </a:p>
        </p:txBody>
      </p:sp>
      <p:sp>
        <p:nvSpPr>
          <p:cNvPr id="3" name="Subtitle 2"/>
          <p:cNvSpPr>
            <a:spLocks noGrp="1"/>
          </p:cNvSpPr>
          <p:nvPr>
            <p:ph type="subTitle" idx="1"/>
          </p:nvPr>
        </p:nvSpPr>
        <p:spPr>
          <a:xfrm>
            <a:off x="1714500" y="4562581"/>
            <a:ext cx="10287000" cy="2097299"/>
          </a:xfrm>
        </p:spPr>
        <p:txBody>
          <a:bodyPr/>
          <a:lstStyle>
            <a:lvl1pPr marL="0" indent="0" algn="ctr">
              <a:buNone/>
              <a:defRPr sz="3789"/>
            </a:lvl1pPr>
            <a:lvl2pPr marL="721873" indent="0" algn="ctr">
              <a:buNone/>
              <a:defRPr sz="3158"/>
            </a:lvl2pPr>
            <a:lvl3pPr marL="1443746" indent="0" algn="ctr">
              <a:buNone/>
              <a:defRPr sz="2842"/>
            </a:lvl3pPr>
            <a:lvl4pPr marL="2165619" indent="0" algn="ctr">
              <a:buNone/>
              <a:defRPr sz="2526"/>
            </a:lvl4pPr>
            <a:lvl5pPr marL="2887492" indent="0" algn="ctr">
              <a:buNone/>
              <a:defRPr sz="2526"/>
            </a:lvl5pPr>
            <a:lvl6pPr marL="3609365" indent="0" algn="ctr">
              <a:buNone/>
              <a:defRPr sz="2526"/>
            </a:lvl6pPr>
            <a:lvl7pPr marL="4331238" indent="0" algn="ctr">
              <a:buNone/>
              <a:defRPr sz="2526"/>
            </a:lvl7pPr>
            <a:lvl8pPr marL="5053112" indent="0" algn="ctr">
              <a:buNone/>
              <a:defRPr sz="2526"/>
            </a:lvl8pPr>
            <a:lvl9pPr marL="5774985" indent="0" algn="ctr">
              <a:buNone/>
              <a:defRPr sz="2526"/>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190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636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1" y="2165669"/>
            <a:ext cx="11830050" cy="3613467"/>
          </a:xfrm>
        </p:spPr>
        <p:txBody>
          <a:bodyPr anchor="b"/>
          <a:lstStyle>
            <a:lvl1pPr>
              <a:defRPr sz="9473"/>
            </a:lvl1pPr>
          </a:lstStyle>
          <a:p>
            <a:r>
              <a:rPr lang="en-US"/>
              <a:t>Click to edit Master title style</a:t>
            </a:r>
          </a:p>
        </p:txBody>
      </p:sp>
      <p:sp>
        <p:nvSpPr>
          <p:cNvPr id="3" name="Text Placeholder 2"/>
          <p:cNvSpPr>
            <a:spLocks noGrp="1"/>
          </p:cNvSpPr>
          <p:nvPr>
            <p:ph type="body" idx="1"/>
          </p:nvPr>
        </p:nvSpPr>
        <p:spPr>
          <a:xfrm>
            <a:off x="935831" y="5813320"/>
            <a:ext cx="11830050" cy="1900237"/>
          </a:xfrm>
        </p:spPr>
        <p:txBody>
          <a:bodyPr/>
          <a:lstStyle>
            <a:lvl1pPr marL="0" indent="0">
              <a:buNone/>
              <a:defRPr sz="3789">
                <a:solidFill>
                  <a:schemeClr val="tx1">
                    <a:tint val="75000"/>
                  </a:schemeClr>
                </a:solidFill>
              </a:defRPr>
            </a:lvl1pPr>
            <a:lvl2pPr marL="721873" indent="0">
              <a:buNone/>
              <a:defRPr sz="3158">
                <a:solidFill>
                  <a:schemeClr val="tx1">
                    <a:tint val="75000"/>
                  </a:schemeClr>
                </a:solidFill>
              </a:defRPr>
            </a:lvl2pPr>
            <a:lvl3pPr marL="1443746" indent="0">
              <a:buNone/>
              <a:defRPr sz="2842">
                <a:solidFill>
                  <a:schemeClr val="tx1">
                    <a:tint val="75000"/>
                  </a:schemeClr>
                </a:solidFill>
              </a:defRPr>
            </a:lvl3pPr>
            <a:lvl4pPr marL="2165619" indent="0">
              <a:buNone/>
              <a:defRPr sz="2526">
                <a:solidFill>
                  <a:schemeClr val="tx1">
                    <a:tint val="75000"/>
                  </a:schemeClr>
                </a:solidFill>
              </a:defRPr>
            </a:lvl4pPr>
            <a:lvl5pPr marL="2887492" indent="0">
              <a:buNone/>
              <a:defRPr sz="2526">
                <a:solidFill>
                  <a:schemeClr val="tx1">
                    <a:tint val="75000"/>
                  </a:schemeClr>
                </a:solidFill>
              </a:defRPr>
            </a:lvl5pPr>
            <a:lvl6pPr marL="3609365" indent="0">
              <a:buNone/>
              <a:defRPr sz="2526">
                <a:solidFill>
                  <a:schemeClr val="tx1">
                    <a:tint val="75000"/>
                  </a:schemeClr>
                </a:solidFill>
              </a:defRPr>
            </a:lvl6pPr>
            <a:lvl7pPr marL="4331238" indent="0">
              <a:buNone/>
              <a:defRPr sz="2526">
                <a:solidFill>
                  <a:schemeClr val="tx1">
                    <a:tint val="75000"/>
                  </a:schemeClr>
                </a:solidFill>
              </a:defRPr>
            </a:lvl7pPr>
            <a:lvl8pPr marL="5053112" indent="0">
              <a:buNone/>
              <a:defRPr sz="2526">
                <a:solidFill>
                  <a:schemeClr val="tx1">
                    <a:tint val="75000"/>
                  </a:schemeClr>
                </a:solidFill>
              </a:defRPr>
            </a:lvl8pPr>
            <a:lvl9pPr marL="5774985" indent="0">
              <a:buNone/>
              <a:defRPr sz="252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78906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42975" y="2312458"/>
            <a:ext cx="5829300" cy="5511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943725" y="2312458"/>
            <a:ext cx="5829300" cy="5511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0145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462493"/>
            <a:ext cx="11830050" cy="1679046"/>
          </a:xfrm>
        </p:spPr>
        <p:txBody>
          <a:bodyPr/>
          <a:lstStyle/>
          <a:p>
            <a:r>
              <a:rPr lang="en-US"/>
              <a:t>Click to edit Master title style</a:t>
            </a:r>
          </a:p>
        </p:txBody>
      </p:sp>
      <p:sp>
        <p:nvSpPr>
          <p:cNvPr id="3" name="Text Placeholder 2"/>
          <p:cNvSpPr>
            <a:spLocks noGrp="1"/>
          </p:cNvSpPr>
          <p:nvPr>
            <p:ph type="body" idx="1"/>
          </p:nvPr>
        </p:nvSpPr>
        <p:spPr>
          <a:xfrm>
            <a:off x="944762" y="2129473"/>
            <a:ext cx="5802510" cy="1043622"/>
          </a:xfrm>
        </p:spPr>
        <p:txBody>
          <a:bodyPr anchor="b"/>
          <a:lstStyle>
            <a:lvl1pPr marL="0" indent="0">
              <a:buNone/>
              <a:defRPr sz="3789" b="1"/>
            </a:lvl1pPr>
            <a:lvl2pPr marL="721873" indent="0">
              <a:buNone/>
              <a:defRPr sz="3158" b="1"/>
            </a:lvl2pPr>
            <a:lvl3pPr marL="1443746" indent="0">
              <a:buNone/>
              <a:defRPr sz="2842" b="1"/>
            </a:lvl3pPr>
            <a:lvl4pPr marL="2165619" indent="0">
              <a:buNone/>
              <a:defRPr sz="2526" b="1"/>
            </a:lvl4pPr>
            <a:lvl5pPr marL="2887492" indent="0">
              <a:buNone/>
              <a:defRPr sz="2526" b="1"/>
            </a:lvl5pPr>
            <a:lvl6pPr marL="3609365" indent="0">
              <a:buNone/>
              <a:defRPr sz="2526" b="1"/>
            </a:lvl6pPr>
            <a:lvl7pPr marL="4331238" indent="0">
              <a:buNone/>
              <a:defRPr sz="2526" b="1"/>
            </a:lvl7pPr>
            <a:lvl8pPr marL="5053112" indent="0">
              <a:buNone/>
              <a:defRPr sz="2526" b="1"/>
            </a:lvl8pPr>
            <a:lvl9pPr marL="5774985" indent="0">
              <a:buNone/>
              <a:defRPr sz="2526" b="1"/>
            </a:lvl9pPr>
          </a:lstStyle>
          <a:p>
            <a:pPr lvl="0"/>
            <a:r>
              <a:rPr lang="en-US"/>
              <a:t>Click to edit Master text styles</a:t>
            </a:r>
          </a:p>
        </p:txBody>
      </p:sp>
      <p:sp>
        <p:nvSpPr>
          <p:cNvPr id="4" name="Content Placeholder 3"/>
          <p:cNvSpPr>
            <a:spLocks noGrp="1"/>
          </p:cNvSpPr>
          <p:nvPr>
            <p:ph sz="half" idx="2"/>
          </p:nvPr>
        </p:nvSpPr>
        <p:spPr>
          <a:xfrm>
            <a:off x="944762" y="3173095"/>
            <a:ext cx="5802510" cy="46671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943725" y="2129473"/>
            <a:ext cx="5831087" cy="1043622"/>
          </a:xfrm>
        </p:spPr>
        <p:txBody>
          <a:bodyPr anchor="b"/>
          <a:lstStyle>
            <a:lvl1pPr marL="0" indent="0">
              <a:buNone/>
              <a:defRPr sz="3789" b="1"/>
            </a:lvl1pPr>
            <a:lvl2pPr marL="721873" indent="0">
              <a:buNone/>
              <a:defRPr sz="3158" b="1"/>
            </a:lvl2pPr>
            <a:lvl3pPr marL="1443746" indent="0">
              <a:buNone/>
              <a:defRPr sz="2842" b="1"/>
            </a:lvl3pPr>
            <a:lvl4pPr marL="2165619" indent="0">
              <a:buNone/>
              <a:defRPr sz="2526" b="1"/>
            </a:lvl4pPr>
            <a:lvl5pPr marL="2887492" indent="0">
              <a:buNone/>
              <a:defRPr sz="2526" b="1"/>
            </a:lvl5pPr>
            <a:lvl6pPr marL="3609365" indent="0">
              <a:buNone/>
              <a:defRPr sz="2526" b="1"/>
            </a:lvl6pPr>
            <a:lvl7pPr marL="4331238" indent="0">
              <a:buNone/>
              <a:defRPr sz="2526" b="1"/>
            </a:lvl7pPr>
            <a:lvl8pPr marL="5053112" indent="0">
              <a:buNone/>
              <a:defRPr sz="2526" b="1"/>
            </a:lvl8pPr>
            <a:lvl9pPr marL="5774985" indent="0">
              <a:buNone/>
              <a:defRPr sz="2526" b="1"/>
            </a:lvl9pPr>
          </a:lstStyle>
          <a:p>
            <a:pPr lvl="0"/>
            <a:r>
              <a:rPr lang="en-US"/>
              <a:t>Click to edit Master text styles</a:t>
            </a:r>
          </a:p>
        </p:txBody>
      </p:sp>
      <p:sp>
        <p:nvSpPr>
          <p:cNvPr id="6" name="Content Placeholder 5"/>
          <p:cNvSpPr>
            <a:spLocks noGrp="1"/>
          </p:cNvSpPr>
          <p:nvPr>
            <p:ph sz="quarter" idx="4"/>
          </p:nvPr>
        </p:nvSpPr>
        <p:spPr>
          <a:xfrm>
            <a:off x="6943725" y="3173095"/>
            <a:ext cx="5831087" cy="46671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51692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34650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00847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579120"/>
            <a:ext cx="4423767" cy="2026920"/>
          </a:xfrm>
        </p:spPr>
        <p:txBody>
          <a:bodyPr anchor="b"/>
          <a:lstStyle>
            <a:lvl1pPr>
              <a:defRPr sz="5052"/>
            </a:lvl1pPr>
          </a:lstStyle>
          <a:p>
            <a:r>
              <a:rPr lang="en-US"/>
              <a:t>Click to edit Master title style</a:t>
            </a:r>
          </a:p>
        </p:txBody>
      </p:sp>
      <p:sp>
        <p:nvSpPr>
          <p:cNvPr id="3" name="Content Placeholder 2"/>
          <p:cNvSpPr>
            <a:spLocks noGrp="1"/>
          </p:cNvSpPr>
          <p:nvPr>
            <p:ph idx="1"/>
          </p:nvPr>
        </p:nvSpPr>
        <p:spPr>
          <a:xfrm>
            <a:off x="5831087" y="1250739"/>
            <a:ext cx="6943725" cy="6173258"/>
          </a:xfrm>
        </p:spPr>
        <p:txBody>
          <a:bodyPr/>
          <a:lstStyle>
            <a:lvl1pPr>
              <a:defRPr sz="5052"/>
            </a:lvl1pPr>
            <a:lvl2pPr>
              <a:defRPr sz="4421"/>
            </a:lvl2pPr>
            <a:lvl3pPr>
              <a:defRPr sz="3789"/>
            </a:lvl3pPr>
            <a:lvl4pPr>
              <a:defRPr sz="3158"/>
            </a:lvl4pPr>
            <a:lvl5pPr>
              <a:defRPr sz="3158"/>
            </a:lvl5pPr>
            <a:lvl6pPr>
              <a:defRPr sz="3158"/>
            </a:lvl6pPr>
            <a:lvl7pPr>
              <a:defRPr sz="3158"/>
            </a:lvl7pPr>
            <a:lvl8pPr>
              <a:defRPr sz="3158"/>
            </a:lvl8pPr>
            <a:lvl9pPr>
              <a:defRPr sz="315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44762" y="2606040"/>
            <a:ext cx="4423767" cy="4828011"/>
          </a:xfrm>
        </p:spPr>
        <p:txBody>
          <a:bodyPr/>
          <a:lstStyle>
            <a:lvl1pPr marL="0" indent="0">
              <a:buNone/>
              <a:defRPr sz="2526"/>
            </a:lvl1pPr>
            <a:lvl2pPr marL="721873" indent="0">
              <a:buNone/>
              <a:defRPr sz="2210"/>
            </a:lvl2pPr>
            <a:lvl3pPr marL="1443746" indent="0">
              <a:buNone/>
              <a:defRPr sz="1895"/>
            </a:lvl3pPr>
            <a:lvl4pPr marL="2165619" indent="0">
              <a:buNone/>
              <a:defRPr sz="1579"/>
            </a:lvl4pPr>
            <a:lvl5pPr marL="2887492" indent="0">
              <a:buNone/>
              <a:defRPr sz="1579"/>
            </a:lvl5pPr>
            <a:lvl6pPr marL="3609365" indent="0">
              <a:buNone/>
              <a:defRPr sz="1579"/>
            </a:lvl6pPr>
            <a:lvl7pPr marL="4331238" indent="0">
              <a:buNone/>
              <a:defRPr sz="1579"/>
            </a:lvl7pPr>
            <a:lvl8pPr marL="5053112" indent="0">
              <a:buNone/>
              <a:defRPr sz="1579"/>
            </a:lvl8pPr>
            <a:lvl9pPr marL="5774985" indent="0">
              <a:buNone/>
              <a:defRPr sz="1579"/>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6981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579120"/>
            <a:ext cx="4423767" cy="2026920"/>
          </a:xfrm>
        </p:spPr>
        <p:txBody>
          <a:bodyPr anchor="b"/>
          <a:lstStyle>
            <a:lvl1pPr>
              <a:defRPr sz="5052"/>
            </a:lvl1pPr>
          </a:lstStyle>
          <a:p>
            <a:r>
              <a:rPr lang="en-US"/>
              <a:t>Click to edit Master title style</a:t>
            </a:r>
          </a:p>
        </p:txBody>
      </p:sp>
      <p:sp>
        <p:nvSpPr>
          <p:cNvPr id="3" name="Picture Placeholder 2"/>
          <p:cNvSpPr>
            <a:spLocks noGrp="1" noChangeAspect="1"/>
          </p:cNvSpPr>
          <p:nvPr>
            <p:ph type="pic" idx="1"/>
          </p:nvPr>
        </p:nvSpPr>
        <p:spPr>
          <a:xfrm>
            <a:off x="5831087" y="1250739"/>
            <a:ext cx="6943725" cy="6173258"/>
          </a:xfrm>
        </p:spPr>
        <p:txBody>
          <a:bodyPr anchor="t"/>
          <a:lstStyle>
            <a:lvl1pPr marL="0" indent="0">
              <a:buNone/>
              <a:defRPr sz="5052"/>
            </a:lvl1pPr>
            <a:lvl2pPr marL="721873" indent="0">
              <a:buNone/>
              <a:defRPr sz="4421"/>
            </a:lvl2pPr>
            <a:lvl3pPr marL="1443746" indent="0">
              <a:buNone/>
              <a:defRPr sz="3789"/>
            </a:lvl3pPr>
            <a:lvl4pPr marL="2165619" indent="0">
              <a:buNone/>
              <a:defRPr sz="3158"/>
            </a:lvl4pPr>
            <a:lvl5pPr marL="2887492" indent="0">
              <a:buNone/>
              <a:defRPr sz="3158"/>
            </a:lvl5pPr>
            <a:lvl6pPr marL="3609365" indent="0">
              <a:buNone/>
              <a:defRPr sz="3158"/>
            </a:lvl6pPr>
            <a:lvl7pPr marL="4331238" indent="0">
              <a:buNone/>
              <a:defRPr sz="3158"/>
            </a:lvl7pPr>
            <a:lvl8pPr marL="5053112" indent="0">
              <a:buNone/>
              <a:defRPr sz="3158"/>
            </a:lvl8pPr>
            <a:lvl9pPr marL="5774985" indent="0">
              <a:buNone/>
              <a:defRPr sz="3158"/>
            </a:lvl9pPr>
          </a:lstStyle>
          <a:p>
            <a:endParaRPr lang="en-US"/>
          </a:p>
        </p:txBody>
      </p:sp>
      <p:sp>
        <p:nvSpPr>
          <p:cNvPr id="4" name="Text Placeholder 3"/>
          <p:cNvSpPr>
            <a:spLocks noGrp="1"/>
          </p:cNvSpPr>
          <p:nvPr>
            <p:ph type="body" sz="half" idx="2"/>
          </p:nvPr>
        </p:nvSpPr>
        <p:spPr>
          <a:xfrm>
            <a:off x="944762" y="2606040"/>
            <a:ext cx="4423767" cy="4828011"/>
          </a:xfrm>
        </p:spPr>
        <p:txBody>
          <a:bodyPr/>
          <a:lstStyle>
            <a:lvl1pPr marL="0" indent="0">
              <a:buNone/>
              <a:defRPr sz="2526"/>
            </a:lvl1pPr>
            <a:lvl2pPr marL="721873" indent="0">
              <a:buNone/>
              <a:defRPr sz="2210"/>
            </a:lvl2pPr>
            <a:lvl3pPr marL="1443746" indent="0">
              <a:buNone/>
              <a:defRPr sz="1895"/>
            </a:lvl3pPr>
            <a:lvl4pPr marL="2165619" indent="0">
              <a:buNone/>
              <a:defRPr sz="1579"/>
            </a:lvl4pPr>
            <a:lvl5pPr marL="2887492" indent="0">
              <a:buNone/>
              <a:defRPr sz="1579"/>
            </a:lvl5pPr>
            <a:lvl6pPr marL="3609365" indent="0">
              <a:buNone/>
              <a:defRPr sz="1579"/>
            </a:lvl6pPr>
            <a:lvl7pPr marL="4331238" indent="0">
              <a:buNone/>
              <a:defRPr sz="1579"/>
            </a:lvl7pPr>
            <a:lvl8pPr marL="5053112" indent="0">
              <a:buNone/>
              <a:defRPr sz="1579"/>
            </a:lvl8pPr>
            <a:lvl9pPr marL="5774985" indent="0">
              <a:buNone/>
              <a:defRPr sz="1579"/>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9786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0153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2" y="462492"/>
            <a:ext cx="2957513" cy="73616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42975" y="462492"/>
            <a:ext cx="8701088" cy="73616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280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462493"/>
            <a:ext cx="11830050" cy="167904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42975" y="2312458"/>
            <a:ext cx="11830050" cy="551169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42975" y="8051377"/>
            <a:ext cx="3086100" cy="462492"/>
          </a:xfrm>
          <a:prstGeom prst="rect">
            <a:avLst/>
          </a:prstGeom>
        </p:spPr>
        <p:txBody>
          <a:bodyPr vert="horz" lIns="91440" tIns="45720" rIns="91440" bIns="45720" rtlCol="0" anchor="ctr"/>
          <a:lstStyle>
            <a:lvl1pPr algn="l">
              <a:defRPr sz="1895">
                <a:solidFill>
                  <a:schemeClr val="tx1">
                    <a:tint val="75000"/>
                  </a:schemeClr>
                </a:solidFill>
              </a:defRPr>
            </a:lvl1pPr>
          </a:lstStyle>
          <a:p>
            <a:fld id="{C764DE79-268F-4C1A-8933-263129D2AF90}" type="datetimeFigureOut">
              <a:rPr lang="en-US" dirty="0"/>
              <a:t>12/11/2023</a:t>
            </a:fld>
            <a:endParaRPr lang="en-US"/>
          </a:p>
        </p:txBody>
      </p:sp>
      <p:sp>
        <p:nvSpPr>
          <p:cNvPr id="5" name="Footer Placeholder 4"/>
          <p:cNvSpPr>
            <a:spLocks noGrp="1"/>
          </p:cNvSpPr>
          <p:nvPr>
            <p:ph type="ftr" sz="quarter" idx="3"/>
          </p:nvPr>
        </p:nvSpPr>
        <p:spPr>
          <a:xfrm>
            <a:off x="4543425" y="8051377"/>
            <a:ext cx="4629150" cy="462492"/>
          </a:xfrm>
          <a:prstGeom prst="rect">
            <a:avLst/>
          </a:prstGeom>
        </p:spPr>
        <p:txBody>
          <a:bodyPr vert="horz" lIns="91440" tIns="45720" rIns="91440" bIns="45720" rtlCol="0" anchor="ctr"/>
          <a:lstStyle>
            <a:lvl1pPr algn="ctr">
              <a:defRPr sz="189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686925" y="8051377"/>
            <a:ext cx="3086100" cy="462492"/>
          </a:xfrm>
          <a:prstGeom prst="rect">
            <a:avLst/>
          </a:prstGeom>
        </p:spPr>
        <p:txBody>
          <a:bodyPr vert="horz" lIns="91440" tIns="45720" rIns="91440" bIns="45720" rtlCol="0" anchor="ctr"/>
          <a:lstStyle>
            <a:lvl1pPr algn="r">
              <a:defRPr sz="1895">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05674803"/>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mentalhealth.org.uk/sites/default/files/2022-06/MHAW21-Nature-research-report.pdf" TargetMode="External"/><Relationship Id="rId13" Type="http://schemas.openxmlformats.org/officeDocument/2006/relationships/hyperlink" Target="https://naturesacred.org/evidence-of-nature-benefits-for-mental-wellness-2/" TargetMode="External"/><Relationship Id="rId18" Type="http://schemas.openxmlformats.org/officeDocument/2006/relationships/hyperlink" Target="https://doi.org/10.18332/popmed/132119" TargetMode="External"/><Relationship Id="rId3" Type="http://schemas.openxmlformats.org/officeDocument/2006/relationships/hyperlink" Target="https://silvotherapy.co.uk/articles/seasonal-affective-disorder#:~:text=Sunlight%20and%20Vitamin%20D&amp;text=Sunlight%20is%20essential%20for%20the,deficiency%20often%20associated%20with%20SAD" TargetMode="External"/><Relationship Id="rId7" Type="http://schemas.openxmlformats.org/officeDocument/2006/relationships/hyperlink" Target="https://doi.org/10.3390/ijerph20032167" TargetMode="External"/><Relationship Id="rId12" Type="http://schemas.openxmlformats.org/officeDocument/2006/relationships/hyperlink" Target="https://www.thrive.org.uk/get-gardening/why-gardening-is-good-for-your-mental-health?gad_source=1&amp;gclid=CjwKCAiA1MCrBhAoEiwAC2d64TTi5j3ave-dpm8Wn6qRPwIJu6IGh4qsaqwWJKdvN3HaxxZnbozy5BoC98YQAvD_BwE" TargetMode="External"/><Relationship Id="rId17" Type="http://schemas.openxmlformats.org/officeDocument/2006/relationships/hyperlink" Target="https://www.healthline.com/health/mental-health/ecotherapy#evidence" TargetMode="External"/><Relationship Id="rId2" Type="http://schemas.openxmlformats.org/officeDocument/2006/relationships/hyperlink" Target="https://silvotherapy.co.uk/articles/what-is-nature-connection#:~:text=Nature%20connection%20can%20be%20viewed%20in%20terms%20of%20engaging%20with,of%20spending%20time%20in%20nature" TargetMode="External"/><Relationship Id="rId16" Type="http://schemas.openxmlformats.org/officeDocument/2006/relationships/hyperlink" Target="https://www.apa.org/monitor/2020/04/nurtured-nature" TargetMode="External"/><Relationship Id="rId1" Type="http://schemas.openxmlformats.org/officeDocument/2006/relationships/slideLayout" Target="../slideLayouts/slideLayout2.xml"/><Relationship Id="rId6" Type="http://schemas.openxmlformats.org/officeDocument/2006/relationships/hyperlink" Target="https://doi.org/10.3390/ijerph18094790" TargetMode="External"/><Relationship Id="rId11" Type="http://schemas.openxmlformats.org/officeDocument/2006/relationships/hyperlink" Target="https://doi.org/10.7189/jogh.12.04099" TargetMode="External"/><Relationship Id="rId5" Type="http://schemas.openxmlformats.org/officeDocument/2006/relationships/hyperlink" Target="https://www.smallwoods.org.uk/en/coedlleol/" TargetMode="External"/><Relationship Id="rId15" Type="http://schemas.openxmlformats.org/officeDocument/2006/relationships/hyperlink" Target="https://newsinhealth.nih.gov/2021/04/good-sleep-good-health" TargetMode="External"/><Relationship Id="rId10" Type="http://schemas.openxmlformats.org/officeDocument/2006/relationships/hyperlink" Target="https://www.mind.org.uk/information-support/tips-for-everyday-living/nature-and-mental-health/how-nature-benefits-mental-health/" TargetMode="External"/><Relationship Id="rId4" Type="http://schemas.openxmlformats.org/officeDocument/2006/relationships/hyperlink" Target="https://www.frontiersin.org/articles/10.3389/fpsyg.2014.00976/full?app=true" TargetMode="External"/><Relationship Id="rId9" Type="http://schemas.openxmlformats.org/officeDocument/2006/relationships/hyperlink" Target="http://www.mind.org.uk/" TargetMode="External"/><Relationship Id="rId14" Type="http://schemas.openxmlformats.org/officeDocument/2006/relationships/hyperlink" Target="https://doi.org/10.3758/s13423-018-153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938BC4-B476-516E-15C7-EAD320F7AF0A}"/>
              </a:ext>
            </a:extLst>
          </p:cNvPr>
          <p:cNvSpPr txBox="1"/>
          <p:nvPr/>
        </p:nvSpPr>
        <p:spPr>
          <a:xfrm>
            <a:off x="4435902" y="548935"/>
            <a:ext cx="5151911"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a:latin typeface="Berlin Sans FB"/>
                <a:cs typeface="Calibri"/>
              </a:rPr>
              <a:t>What are the benefits of connectedness to nature for adolescents' mental health and well-being?</a:t>
            </a:r>
            <a:endParaRPr lang="en-US" sz="1900">
              <a:latin typeface="Berlin Sans FB"/>
            </a:endParaRPr>
          </a:p>
        </p:txBody>
      </p:sp>
      <p:sp>
        <p:nvSpPr>
          <p:cNvPr id="5" name="TextBox 4">
            <a:extLst>
              <a:ext uri="{FF2B5EF4-FFF2-40B4-BE49-F238E27FC236}">
                <a16:creationId xmlns:a16="http://schemas.microsoft.com/office/drawing/2014/main" id="{9251E924-1F83-833F-2848-289611D088BA}"/>
              </a:ext>
            </a:extLst>
          </p:cNvPr>
          <p:cNvSpPr txBox="1"/>
          <p:nvPr/>
        </p:nvSpPr>
        <p:spPr>
          <a:xfrm>
            <a:off x="301378" y="1542350"/>
            <a:ext cx="3276058" cy="7094250"/>
          </a:xfrm>
          <a:prstGeom prst="rect">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cs typeface="Calibri"/>
              </a:rPr>
              <a:t>Introduction/background</a:t>
            </a:r>
          </a:p>
          <a:p>
            <a:r>
              <a:rPr lang="en-US" sz="1200">
                <a:ea typeface="+mn-lt"/>
                <a:cs typeface="+mn-lt"/>
              </a:rPr>
              <a:t>Contacting nature involves using all five of your senses, whether it is by taking in the scent of flower pollen, listening to birds sing, or simply finding a way to divert our attention in the great outdoors (Darach,2021). Studies have demonstrated significant associations between being in touch with nature and an individual's psychological and social well-being (</a:t>
            </a:r>
            <a:r>
              <a:rPr lang="en-US" sz="1200" err="1">
                <a:ea typeface="+mn-lt"/>
                <a:cs typeface="+mn-lt"/>
              </a:rPr>
              <a:t>Nejade</a:t>
            </a:r>
            <a:r>
              <a:rPr lang="en-US" sz="1200">
                <a:ea typeface="+mn-lt"/>
                <a:cs typeface="+mn-lt"/>
              </a:rPr>
              <a:t> et al.,2021). Importantly, the stronger a person’s connection to nature, the more likely they are to spend time in nature, and experience more of the benefits of exposure to it.</a:t>
            </a:r>
          </a:p>
          <a:p>
            <a:r>
              <a:rPr lang="en-US" sz="1200">
                <a:ea typeface="+mn-lt"/>
                <a:cs typeface="+mn-lt"/>
              </a:rPr>
              <a:t> Adolescence is a crucial time for cognitive, physical, emotional, and social changes; as such, there is a higher chance of stress and emotional suffering in this age group throughout this era, therefore there has an increase in promotion of nature connectedness activities due to its mental benefits.</a:t>
            </a:r>
            <a:endParaRPr lang="en-US" sz="1200">
              <a:solidFill>
                <a:schemeClr val="tx1"/>
              </a:solidFill>
              <a:cs typeface="Calibri"/>
            </a:endParaRPr>
          </a:p>
          <a:p>
            <a:r>
              <a:rPr lang="en-US" b="1">
                <a:cs typeface="Calibri"/>
              </a:rPr>
              <a:t>What are the benefits?</a:t>
            </a:r>
          </a:p>
          <a:p>
            <a:r>
              <a:rPr lang="en-US" sz="1200">
                <a:ea typeface="+mn-lt"/>
                <a:cs typeface="+mn-lt"/>
              </a:rPr>
              <a:t>There are many benefits of planting food or flowers, exercising outside, or spending time with animals, including reduced levels of stress, anxiety, and depression as well as improved cognitive function and attention span (Mind,2021). It has been demonstrated that a connection to nature is linked to increased emotions of self-determination, personal development, and life purpose. In this sense, spending time in nature might help us strengthen our emotional intelligence and nurture the two distinct aspects of happiness—calm and joy (</a:t>
            </a:r>
            <a:r>
              <a:rPr lang="en-US" sz="1200" err="1">
                <a:ea typeface="+mn-lt"/>
                <a:cs typeface="+mn-lt"/>
              </a:rPr>
              <a:t>Nejade</a:t>
            </a:r>
            <a:r>
              <a:rPr lang="en-US" sz="1200">
                <a:ea typeface="+mn-lt"/>
                <a:cs typeface="+mn-lt"/>
              </a:rPr>
              <a:t> et al.,2022). People who spend time in nature develop more pro-environmental attitudes and resulting positive </a:t>
            </a:r>
            <a:r>
              <a:rPr lang="en-US" sz="1200" err="1">
                <a:ea typeface="+mn-lt"/>
                <a:cs typeface="+mn-lt"/>
              </a:rPr>
              <a:t>behaviours</a:t>
            </a:r>
            <a:r>
              <a:rPr lang="en-US" sz="1200">
                <a:ea typeface="+mn-lt"/>
                <a:cs typeface="+mn-lt"/>
              </a:rPr>
              <a:t> </a:t>
            </a:r>
            <a:r>
              <a:rPr lang="en-US" sz="1100">
                <a:ea typeface="+mn-lt"/>
                <a:cs typeface="+mn-lt"/>
              </a:rPr>
              <a:t>(Mental Health Foundation, 2021).</a:t>
            </a:r>
            <a:endParaRPr lang="en-US" sz="1200">
              <a:ea typeface="+mn-lt"/>
              <a:cs typeface="+mn-lt"/>
            </a:endParaRPr>
          </a:p>
        </p:txBody>
      </p:sp>
      <p:sp>
        <p:nvSpPr>
          <p:cNvPr id="6" name="TextBox 5">
            <a:extLst>
              <a:ext uri="{FF2B5EF4-FFF2-40B4-BE49-F238E27FC236}">
                <a16:creationId xmlns:a16="http://schemas.microsoft.com/office/drawing/2014/main" id="{E514A8DB-CCBD-05E2-B3C5-886DF6B7EF95}"/>
              </a:ext>
            </a:extLst>
          </p:cNvPr>
          <p:cNvSpPr txBox="1"/>
          <p:nvPr/>
        </p:nvSpPr>
        <p:spPr>
          <a:xfrm>
            <a:off x="3740642" y="1577806"/>
            <a:ext cx="3226525" cy="3570208"/>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How is it beneficial?</a:t>
            </a:r>
          </a:p>
          <a:p>
            <a:r>
              <a:rPr lang="en-US" sz="1200">
                <a:cs typeface="Calibri"/>
              </a:rPr>
              <a:t>Nature is associated with healthier blood pressure, brain activity, sleep, cognitive performance, physical activity levels, and a lower risk of cardiovascular disease (Jimenez et al., 2021).</a:t>
            </a:r>
            <a:endParaRPr lang="en-US" sz="1200"/>
          </a:p>
          <a:p>
            <a:r>
              <a:rPr lang="en-US" sz="1200">
                <a:cs typeface="Calibri"/>
              </a:rPr>
              <a:t>In addition, brief encounters with nature can improve our general health, reduce aggression, promote creativity, and increase involvement in society. Numerous studies have demonstrated that engaging in exercise outside can enhance these advantages even further by simultaneously clearing your thoughts and your lungs (Wood et al., 2021). A study evaluated the relationship between outdoor time and regular sleep patterns. The findings demonstrated that participants slept longer at night </a:t>
            </a:r>
            <a:r>
              <a:rPr lang="en-US" sz="1400">
                <a:cs typeface="Calibri"/>
              </a:rPr>
              <a:t>the </a:t>
            </a:r>
            <a:r>
              <a:rPr lang="en-US" sz="1200">
                <a:cs typeface="Calibri"/>
              </a:rPr>
              <a:t>more time they spent outside (Wood et al., 2021</a:t>
            </a:r>
            <a:r>
              <a:rPr lang="en-US" sz="1400">
                <a:cs typeface="Calibri"/>
              </a:rPr>
              <a:t>).</a:t>
            </a:r>
            <a:endParaRPr lang="en-US" sz="1200">
              <a:cs typeface="Calibri"/>
            </a:endParaRPr>
          </a:p>
        </p:txBody>
      </p:sp>
      <p:sp>
        <p:nvSpPr>
          <p:cNvPr id="7" name="TextBox 6">
            <a:extLst>
              <a:ext uri="{FF2B5EF4-FFF2-40B4-BE49-F238E27FC236}">
                <a16:creationId xmlns:a16="http://schemas.microsoft.com/office/drawing/2014/main" id="{FA4B7918-6E5D-BF7B-04F9-E01609161D00}"/>
              </a:ext>
            </a:extLst>
          </p:cNvPr>
          <p:cNvSpPr txBox="1"/>
          <p:nvPr/>
        </p:nvSpPr>
        <p:spPr>
          <a:xfrm>
            <a:off x="7108993" y="1577806"/>
            <a:ext cx="3332894" cy="7109639"/>
          </a:xfrm>
          <a:prstGeom prst="rect">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cs typeface="Calibri"/>
              </a:rPr>
              <a:t>Eco-therapy </a:t>
            </a:r>
          </a:p>
          <a:p>
            <a:r>
              <a:rPr lang="en-US" sz="1200">
                <a:solidFill>
                  <a:schemeClr val="tx1"/>
                </a:solidFill>
                <a:cs typeface="Calibri"/>
              </a:rPr>
              <a:t>Studies on ecotherapy, a formal form of therapy that involves participating in outdoor activities in nature, have demonstrated its potential for reducing mild to moderate depression. Simply planned activities like hiking in a forest or strolling along the coastline can be a part of ecotherapy(White,2020).</a:t>
            </a:r>
          </a:p>
          <a:p>
            <a:endParaRPr lang="en-US" sz="1200">
              <a:solidFill>
                <a:schemeClr val="tx1"/>
              </a:solidFill>
              <a:cs typeface="Calibri"/>
            </a:endParaRPr>
          </a:p>
          <a:p>
            <a:r>
              <a:rPr lang="en-US" sz="1200">
                <a:solidFill>
                  <a:schemeClr val="tx1"/>
                </a:solidFill>
                <a:cs typeface="Calibri"/>
              </a:rPr>
              <a:t>If you suffer from seasonal affective disorder (SAD), a type of depression that affects people throughout certain seasons or times of the year, being outside in natural light can be beneficial. Engaging in forest bathing activities can help in elevating mood and serotonin levels (Darach, 2023).</a:t>
            </a:r>
          </a:p>
          <a:p>
            <a:endParaRPr lang="en-US" b="1">
              <a:cs typeface="Calibri"/>
            </a:endParaRPr>
          </a:p>
          <a:p>
            <a:endParaRPr lang="en-US" b="1">
              <a:cs typeface="Calibri"/>
            </a:endParaRPr>
          </a:p>
          <a:p>
            <a:r>
              <a:rPr lang="en-US" b="1">
                <a:cs typeface="Calibri"/>
              </a:rPr>
              <a:t>      Evidence</a:t>
            </a:r>
          </a:p>
          <a:p>
            <a:endParaRPr lang="en-US" sz="1200">
              <a:solidFill>
                <a:schemeClr val="tx1"/>
              </a:solidFill>
              <a:cs typeface="Calibri"/>
            </a:endParaRPr>
          </a:p>
          <a:p>
            <a:r>
              <a:rPr lang="en-US" sz="1200">
                <a:solidFill>
                  <a:schemeClr val="tx1"/>
                </a:solidFill>
                <a:cs typeface="Calibri"/>
              </a:rPr>
              <a:t>A study that looked at the connections between nature-based therapy, mental health, and people's sense of connection to nature was conducted to support ecotherapy. Every nature-based therapy session takes place in the garden, tucked away among the chestnut trees, with participants seated in a circle around logs. </a:t>
            </a:r>
            <a:r>
              <a:rPr lang="en-US" sz="1200">
                <a:solidFill>
                  <a:srgbClr val="212121"/>
                </a:solidFill>
                <a:cs typeface="Calibri"/>
              </a:rPr>
              <a:t>The group's patients' individual issues are matched with a self-written poem by the certified nature-based therapist. </a:t>
            </a:r>
            <a:r>
              <a:rPr lang="en-US" sz="1200">
                <a:solidFill>
                  <a:schemeClr val="tx1"/>
                </a:solidFill>
                <a:cs typeface="Calibri"/>
              </a:rPr>
              <a:t> Every participant reported that the nature-based therapy was beneficial and that their interactions with others had improved. </a:t>
            </a:r>
            <a:r>
              <a:rPr lang="en-US" sz="1200">
                <a:solidFill>
                  <a:srgbClr val="212121"/>
                </a:solidFill>
                <a:cs typeface="Calibri"/>
              </a:rPr>
              <a:t>Patients described that they felt safe in the garden because of the environment and the therapist and researcher who was setting up the place</a:t>
            </a:r>
            <a:r>
              <a:rPr lang="en-US" sz="1200">
                <a:solidFill>
                  <a:schemeClr val="tx1"/>
                </a:solidFill>
                <a:cs typeface="Calibri"/>
              </a:rPr>
              <a:t> (</a:t>
            </a:r>
            <a:r>
              <a:rPr lang="en-US" sz="1200" err="1">
                <a:solidFill>
                  <a:schemeClr val="tx1"/>
                </a:solidFill>
                <a:cs typeface="Calibri"/>
              </a:rPr>
              <a:t>Joschko</a:t>
            </a:r>
            <a:r>
              <a:rPr lang="en-US" sz="1200">
                <a:solidFill>
                  <a:schemeClr val="tx1"/>
                </a:solidFill>
                <a:cs typeface="Calibri"/>
              </a:rPr>
              <a:t> et al., 2023)</a:t>
            </a:r>
          </a:p>
        </p:txBody>
      </p:sp>
      <p:sp>
        <p:nvSpPr>
          <p:cNvPr id="8" name="TextBox 7">
            <a:extLst>
              <a:ext uri="{FF2B5EF4-FFF2-40B4-BE49-F238E27FC236}">
                <a16:creationId xmlns:a16="http://schemas.microsoft.com/office/drawing/2014/main" id="{6E9FFEC6-3FB3-F5B7-EE16-5C83276E5B46}"/>
              </a:ext>
            </a:extLst>
          </p:cNvPr>
          <p:cNvSpPr txBox="1"/>
          <p:nvPr/>
        </p:nvSpPr>
        <p:spPr>
          <a:xfrm>
            <a:off x="10530528" y="1577806"/>
            <a:ext cx="3031515" cy="3416320"/>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cs typeface="Calibri"/>
              </a:rPr>
              <a:t>Promoting Nature connectedness</a:t>
            </a:r>
          </a:p>
          <a:p>
            <a:r>
              <a:rPr lang="en-US" sz="1200" dirty="0">
                <a:solidFill>
                  <a:schemeClr val="tx1"/>
                </a:solidFill>
                <a:cs typeface="Calibri"/>
              </a:rPr>
              <a:t>There are many activities and ideas to do in nature to engage and connect to nature. Coed </a:t>
            </a:r>
            <a:r>
              <a:rPr lang="en-US" sz="1200" dirty="0" err="1">
                <a:solidFill>
                  <a:schemeClr val="tx1"/>
                </a:solidFill>
                <a:cs typeface="Calibri"/>
              </a:rPr>
              <a:t>Lleol</a:t>
            </a:r>
            <a:r>
              <a:rPr lang="en-US" sz="1200" dirty="0">
                <a:solidFill>
                  <a:schemeClr val="tx1"/>
                </a:solidFill>
                <a:cs typeface="Calibri"/>
              </a:rPr>
              <a:t> or small woods Wales was established in 2002 to improve the health and wellbeing of people across Wales through woodland and nature-based activities (Coed </a:t>
            </a:r>
            <a:r>
              <a:rPr lang="en-US" sz="1200" dirty="0" err="1">
                <a:solidFill>
                  <a:schemeClr val="tx1"/>
                </a:solidFill>
                <a:cs typeface="Calibri"/>
              </a:rPr>
              <a:t>Lleol</a:t>
            </a:r>
            <a:r>
              <a:rPr lang="en-US" sz="1200" dirty="0">
                <a:solidFill>
                  <a:schemeClr val="tx1"/>
                </a:solidFill>
                <a:cs typeface="Calibri"/>
              </a:rPr>
              <a:t>, n.d.). Outdoors activities include star gazing, exercising outdoors by going for a jog around the park or yoga in the garden or joining a local walking or rambling club to meet other people that you will have things in common with. Even if outdoors isn’t your thing, you can simply bring nature indoors by growing plants on your windowsills or listening to or watching nature videos (Mind,2021)</a:t>
            </a:r>
            <a:r>
              <a:rPr lang="en-US" sz="1200" dirty="0">
                <a:cs typeface="Calibri"/>
              </a:rPr>
              <a:t>. </a:t>
            </a:r>
          </a:p>
        </p:txBody>
      </p:sp>
      <p:sp>
        <p:nvSpPr>
          <p:cNvPr id="9" name="TextBox 8">
            <a:extLst>
              <a:ext uri="{FF2B5EF4-FFF2-40B4-BE49-F238E27FC236}">
                <a16:creationId xmlns:a16="http://schemas.microsoft.com/office/drawing/2014/main" id="{B9D35025-573D-B7AF-9D49-4E87674CF843}"/>
              </a:ext>
            </a:extLst>
          </p:cNvPr>
          <p:cNvSpPr txBox="1"/>
          <p:nvPr/>
        </p:nvSpPr>
        <p:spPr>
          <a:xfrm>
            <a:off x="3690852" y="5227568"/>
            <a:ext cx="3276058" cy="3477875"/>
          </a:xfrm>
          <a:prstGeom prst="rect">
            <a:avLst/>
          </a:prstGeom>
          <a:solidFill>
            <a:schemeClr val="accent3">
              <a:lumMod val="20000"/>
              <a:lumOff val="80000"/>
            </a:schemeClr>
          </a:solidFill>
          <a:ln>
            <a:solidFill>
              <a:schemeClr val="tx1"/>
            </a:solidFill>
          </a:ln>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cs typeface="Calibri"/>
              </a:rPr>
              <a:t>Evidence</a:t>
            </a:r>
          </a:p>
          <a:p>
            <a:r>
              <a:rPr lang="en-US" sz="1100">
                <a:cs typeface="Calibri"/>
              </a:rPr>
              <a:t>V</a:t>
            </a:r>
            <a:r>
              <a:rPr lang="en-US" sz="1200">
                <a:cs typeface="Calibri"/>
              </a:rPr>
              <a:t>an Hedger et al. (2018) study examined </a:t>
            </a:r>
            <a:r>
              <a:rPr lang="en-US" sz="1200">
                <a:solidFill>
                  <a:srgbClr val="222222"/>
                </a:solidFill>
                <a:cs typeface="Calibri"/>
              </a:rPr>
              <a:t>whether nature sounds benefited an individual’s performance on a cognitive task. </a:t>
            </a:r>
            <a:r>
              <a:rPr lang="en-US" sz="1200">
                <a:cs typeface="Calibri"/>
              </a:rPr>
              <a:t>Participants who completed the test after listening to nature sounds such as waves crashing or birds chirping performed better on cognitive tasks than those who listened to urban sounds (Van Hedger et al., 2018).</a:t>
            </a:r>
            <a:endParaRPr lang="en-US" sz="1200">
              <a:solidFill>
                <a:schemeClr val="tx1"/>
              </a:solidFill>
              <a:cs typeface="Calibri"/>
            </a:endParaRPr>
          </a:p>
          <a:p>
            <a:r>
              <a:rPr lang="en-US" sz="1200">
                <a:solidFill>
                  <a:schemeClr val="tx1"/>
                </a:solidFill>
                <a:cs typeface="Calibri"/>
              </a:rPr>
              <a:t>Capaldi et al (2014) conducted a meta-analysis, to investigate the connection between happiness and being connected to nature.  Happiness and one's connection to nature seem to be positively and significantly correlated. There is also a high tendency for elder women to have a greater connection with nature and exhibit more pro-environmental attitudes, </a:t>
            </a:r>
            <a:r>
              <a:rPr lang="en-US" sz="1200" err="1">
                <a:solidFill>
                  <a:schemeClr val="tx1"/>
                </a:solidFill>
                <a:cs typeface="Calibri"/>
              </a:rPr>
              <a:t>behaviours</a:t>
            </a:r>
            <a:r>
              <a:rPr lang="en-US" sz="1200">
                <a:solidFill>
                  <a:schemeClr val="tx1"/>
                </a:solidFill>
                <a:cs typeface="Calibri"/>
              </a:rPr>
              <a:t>, and concerns (Capaldi et al., 2014).</a:t>
            </a:r>
            <a:endParaRPr lang="en-US" sz="1200">
              <a:solidFill>
                <a:schemeClr val="tx1"/>
              </a:solidFill>
            </a:endParaRPr>
          </a:p>
        </p:txBody>
      </p:sp>
      <p:sp>
        <p:nvSpPr>
          <p:cNvPr id="10" name="TextBox 9">
            <a:extLst>
              <a:ext uri="{FF2B5EF4-FFF2-40B4-BE49-F238E27FC236}">
                <a16:creationId xmlns:a16="http://schemas.microsoft.com/office/drawing/2014/main" id="{C444F92E-6771-413C-14FC-6097EBF623C4}"/>
              </a:ext>
            </a:extLst>
          </p:cNvPr>
          <p:cNvSpPr txBox="1"/>
          <p:nvPr/>
        </p:nvSpPr>
        <p:spPr>
          <a:xfrm>
            <a:off x="10568079" y="5227568"/>
            <a:ext cx="2993964" cy="3416320"/>
          </a:xfrm>
          <a:prstGeom prst="rect">
            <a:avLst/>
          </a:prstGeom>
          <a:solidFill>
            <a:schemeClr val="accent3">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cs typeface="Calibri"/>
              </a:rPr>
              <a:t>Conclusion</a:t>
            </a:r>
          </a:p>
          <a:p>
            <a:r>
              <a:rPr lang="en-US" sz="1200">
                <a:cs typeface="Calibri"/>
              </a:rPr>
              <a:t>To conclude, from researching about connectedness to nature it is clear to see the benefits on an individual's mental health and well-being. Nature helps to lower anxiety and depression by providing our bodies with vitamin D and enhancing the production of serotonin in our brains. Individuals should be encouraged to join forest schools or participate in activities outdoors whether you have mental health issues or not, it has a positive effect on everyone's body and mind, and you will feel better from building your relationship with nature. </a:t>
            </a:r>
          </a:p>
          <a:p>
            <a:endParaRPr lang="en-US">
              <a:cs typeface="Calibri"/>
            </a:endParaRPr>
          </a:p>
          <a:p>
            <a:endParaRPr lang="en-US">
              <a:cs typeface="Calibri"/>
            </a:endParaRPr>
          </a:p>
        </p:txBody>
      </p:sp>
      <p:pic>
        <p:nvPicPr>
          <p:cNvPr id="13" name="Picture 12" descr="A screen shot of a computer&#10;&#10;Description automatically generated">
            <a:extLst>
              <a:ext uri="{FF2B5EF4-FFF2-40B4-BE49-F238E27FC236}">
                <a16:creationId xmlns:a16="http://schemas.microsoft.com/office/drawing/2014/main" id="{4066082B-77AE-FD9B-5921-07058B370A54}"/>
              </a:ext>
            </a:extLst>
          </p:cNvPr>
          <p:cNvPicPr>
            <a:picLocks noChangeAspect="1"/>
          </p:cNvPicPr>
          <p:nvPr/>
        </p:nvPicPr>
        <p:blipFill>
          <a:blip r:embed="rId3"/>
          <a:stretch>
            <a:fillRect/>
          </a:stretch>
        </p:blipFill>
        <p:spPr>
          <a:xfrm>
            <a:off x="8770137" y="4525348"/>
            <a:ext cx="820459" cy="952680"/>
          </a:xfrm>
          <a:prstGeom prst="rect">
            <a:avLst/>
          </a:prstGeom>
        </p:spPr>
      </p:pic>
      <p:pic>
        <p:nvPicPr>
          <p:cNvPr id="15" name="Picture 14" descr="A group of people walking on a tree branch&#10;&#10;Description automatically generated">
            <a:extLst>
              <a:ext uri="{FF2B5EF4-FFF2-40B4-BE49-F238E27FC236}">
                <a16:creationId xmlns:a16="http://schemas.microsoft.com/office/drawing/2014/main" id="{B54EFE35-6536-D50E-90DD-0BC07F2BC25A}"/>
              </a:ext>
            </a:extLst>
          </p:cNvPr>
          <p:cNvPicPr>
            <a:picLocks noChangeAspect="1"/>
          </p:cNvPicPr>
          <p:nvPr/>
        </p:nvPicPr>
        <p:blipFill>
          <a:blip r:embed="rId4"/>
          <a:stretch>
            <a:fillRect/>
          </a:stretch>
        </p:blipFill>
        <p:spPr>
          <a:xfrm>
            <a:off x="680" y="3975"/>
            <a:ext cx="3571406" cy="1398976"/>
          </a:xfrm>
          <a:prstGeom prst="rect">
            <a:avLst/>
          </a:prstGeom>
        </p:spPr>
      </p:pic>
      <p:pic>
        <p:nvPicPr>
          <p:cNvPr id="16" name="Picture 15" descr="A couple of people riding bicycles in a park&#10;&#10;Description automatically generated">
            <a:extLst>
              <a:ext uri="{FF2B5EF4-FFF2-40B4-BE49-F238E27FC236}">
                <a16:creationId xmlns:a16="http://schemas.microsoft.com/office/drawing/2014/main" id="{8DE2B5C6-BDBA-D884-DBAC-27E2E3F24AC0}"/>
              </a:ext>
            </a:extLst>
          </p:cNvPr>
          <p:cNvPicPr>
            <a:picLocks noChangeAspect="1"/>
          </p:cNvPicPr>
          <p:nvPr/>
        </p:nvPicPr>
        <p:blipFill>
          <a:blip r:embed="rId5"/>
          <a:stretch>
            <a:fillRect/>
          </a:stretch>
        </p:blipFill>
        <p:spPr>
          <a:xfrm>
            <a:off x="10436205" y="9383"/>
            <a:ext cx="3274356" cy="1491420"/>
          </a:xfrm>
          <a:prstGeom prst="rect">
            <a:avLst/>
          </a:prstGeom>
        </p:spPr>
      </p:pic>
      <p:pic>
        <p:nvPicPr>
          <p:cNvPr id="2" name="Picture 1" descr="A silhouette of a person&amp;#39;s head with a brain&#10;&#10;Description automatically generated">
            <a:extLst>
              <a:ext uri="{FF2B5EF4-FFF2-40B4-BE49-F238E27FC236}">
                <a16:creationId xmlns:a16="http://schemas.microsoft.com/office/drawing/2014/main" id="{E1E852E9-EC20-0B6D-147F-28DE4713D321}"/>
              </a:ext>
            </a:extLst>
          </p:cNvPr>
          <p:cNvPicPr>
            <a:picLocks noChangeAspect="1"/>
          </p:cNvPicPr>
          <p:nvPr/>
        </p:nvPicPr>
        <p:blipFill>
          <a:blip r:embed="rId6"/>
          <a:stretch>
            <a:fillRect/>
          </a:stretch>
        </p:blipFill>
        <p:spPr>
          <a:xfrm>
            <a:off x="11443595" y="7885630"/>
            <a:ext cx="1207916" cy="67299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51710"/>
    </mc:Choice>
    <mc:Fallback>
      <p:transition spd="slow" advTm="15171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2CCF5-DC40-A72B-7C3E-4AAD10DF691A}"/>
              </a:ext>
            </a:extLst>
          </p:cNvPr>
          <p:cNvSpPr>
            <a:spLocks noGrp="1"/>
          </p:cNvSpPr>
          <p:nvPr>
            <p:ph type="title"/>
          </p:nvPr>
        </p:nvSpPr>
        <p:spPr/>
        <p:txBody>
          <a:bodyPr/>
          <a:lstStyle/>
          <a:p>
            <a:r>
              <a:rPr lang="en-US">
                <a:cs typeface="Calibri Light"/>
              </a:rPr>
              <a:t>Reference list</a:t>
            </a:r>
            <a:endParaRPr lang="en-US"/>
          </a:p>
        </p:txBody>
      </p:sp>
      <p:sp>
        <p:nvSpPr>
          <p:cNvPr id="3" name="Content Placeholder 2">
            <a:extLst>
              <a:ext uri="{FF2B5EF4-FFF2-40B4-BE49-F238E27FC236}">
                <a16:creationId xmlns:a16="http://schemas.microsoft.com/office/drawing/2014/main" id="{1BB67BE6-5ECF-6616-D4AD-B884FA92345B}"/>
              </a:ext>
            </a:extLst>
          </p:cNvPr>
          <p:cNvSpPr>
            <a:spLocks noGrp="1"/>
          </p:cNvSpPr>
          <p:nvPr>
            <p:ph idx="1"/>
          </p:nvPr>
        </p:nvSpPr>
        <p:spPr>
          <a:xfrm>
            <a:off x="891314" y="1873601"/>
            <a:ext cx="11830050" cy="6518485"/>
          </a:xfrm>
        </p:spPr>
        <p:txBody>
          <a:bodyPr vert="horz" lIns="91440" tIns="45720" rIns="91440" bIns="45720" rtlCol="0" anchor="t">
            <a:normAutofit fontScale="92500" lnSpcReduction="20000"/>
          </a:bodyPr>
          <a:lstStyle/>
          <a:p>
            <a:pPr marL="0" indent="0">
              <a:buNone/>
            </a:pPr>
            <a:endParaRPr lang="en-US" sz="1100" u="sng" dirty="0">
              <a:cs typeface="Calibri"/>
            </a:endParaRPr>
          </a:p>
          <a:p>
            <a:pPr marL="0" indent="0">
              <a:buNone/>
            </a:pPr>
            <a:r>
              <a:rPr lang="en-US" sz="1500" dirty="0">
                <a:cs typeface="Calibri"/>
              </a:rPr>
              <a:t>A, Darach. (2021, December 12). </a:t>
            </a:r>
            <a:r>
              <a:rPr lang="en-US" sz="1500" i="1">
                <a:cs typeface="Calibri"/>
              </a:rPr>
              <a:t>What is nature's connection?  </a:t>
            </a:r>
            <a:r>
              <a:rPr lang="en-US" sz="1500" u="sng" dirty="0">
                <a:cs typeface="Calibri"/>
                <a:hlinkClick r:id="rId2"/>
              </a:rPr>
              <a:t>https://silvotherapy.co.uk/articles/what-is-nature-connection#:~:text=Nature%20connection%20can%20be%20viewed%20in%20terms%20of%20engaging%20with,of%20spending%20time%20in%20nature</a:t>
            </a:r>
            <a:r>
              <a:rPr lang="en-US" sz="1500" u="sng">
                <a:cs typeface="Calibri"/>
              </a:rPr>
              <a:t>. </a:t>
            </a:r>
            <a:endParaRPr lang="en-US" sz="1500">
              <a:cs typeface="Calibri"/>
            </a:endParaRPr>
          </a:p>
          <a:p>
            <a:pPr marL="0" indent="0">
              <a:buNone/>
            </a:pPr>
            <a:r>
              <a:rPr lang="en-US" sz="1500" dirty="0">
                <a:cs typeface="Calibri"/>
              </a:rPr>
              <a:t>A, Darach. (2023, September 16).</a:t>
            </a:r>
            <a:r>
              <a:rPr lang="en-US" sz="1500" i="1" dirty="0">
                <a:cs typeface="Calibri"/>
              </a:rPr>
              <a:t> Forest therapy, nature connection and seasonal affective disorder.</a:t>
            </a:r>
            <a:r>
              <a:rPr lang="en-US" sz="1500" dirty="0">
                <a:cs typeface="Calibri"/>
              </a:rPr>
              <a:t> </a:t>
            </a:r>
            <a:r>
              <a:rPr lang="en-US" sz="1500" u="sng" dirty="0">
                <a:cs typeface="Calibri"/>
                <a:hlinkClick r:id="rId3"/>
              </a:rPr>
              <a:t>https://silvotherapy.co.uk/articles/seasonal-affective-disorder#:~:text=Sunlight%20and%20Vitamin%20D&amp;text=Sunlight%20is%20essential%20for%20the,deficiency%20often%20associated%20with%20SAD</a:t>
            </a:r>
            <a:r>
              <a:rPr lang="en-US" sz="1500" dirty="0">
                <a:cs typeface="Calibri"/>
              </a:rPr>
              <a:t>. </a:t>
            </a:r>
          </a:p>
          <a:p>
            <a:pPr marL="0" indent="0">
              <a:buNone/>
            </a:pPr>
            <a:r>
              <a:rPr lang="en-US" sz="1500" dirty="0">
                <a:cs typeface="Calibri"/>
              </a:rPr>
              <a:t>Capaldi, C., </a:t>
            </a:r>
            <a:r>
              <a:rPr lang="en-US" sz="1500" err="1">
                <a:cs typeface="Calibri"/>
              </a:rPr>
              <a:t>Dopko</a:t>
            </a:r>
            <a:r>
              <a:rPr lang="en-US" sz="1500" dirty="0">
                <a:cs typeface="Calibri"/>
              </a:rPr>
              <a:t>, K., &amp; Zelenski, J. (2014, September 8). </a:t>
            </a:r>
            <a:r>
              <a:rPr lang="en-US" sz="1500" i="1" dirty="0">
                <a:cs typeface="Calibri"/>
              </a:rPr>
              <a:t>The relationship between nature's connectedness and happiness</a:t>
            </a:r>
            <a:r>
              <a:rPr lang="en-US" sz="1500" dirty="0">
                <a:cs typeface="Calibri"/>
              </a:rPr>
              <a:t>. </a:t>
            </a:r>
            <a:r>
              <a:rPr lang="en-US" sz="1500" u="sng" dirty="0">
                <a:cs typeface="Calibri"/>
                <a:hlinkClick r:id="rId4"/>
              </a:rPr>
              <a:t>https://www.frontiersin.org/articles/10.3389/fpsyg.2014.00976/full?app=true</a:t>
            </a:r>
            <a:r>
              <a:rPr lang="en-US" sz="1500" dirty="0">
                <a:solidFill>
                  <a:srgbClr val="040C28"/>
                </a:solidFill>
                <a:cs typeface="Calibri"/>
              </a:rPr>
              <a:t> </a:t>
            </a:r>
          </a:p>
          <a:p>
            <a:pPr marL="0" indent="0">
              <a:buNone/>
            </a:pPr>
            <a:r>
              <a:rPr lang="en-US" sz="1500" dirty="0">
                <a:cs typeface="Calibri"/>
              </a:rPr>
              <a:t>Coed </a:t>
            </a:r>
            <a:r>
              <a:rPr lang="en-US" sz="1500" err="1">
                <a:cs typeface="Calibri"/>
              </a:rPr>
              <a:t>Lleol</a:t>
            </a:r>
            <a:r>
              <a:rPr lang="en-US" sz="1500" dirty="0">
                <a:cs typeface="Calibri"/>
              </a:rPr>
              <a:t>. (n.d.). </a:t>
            </a:r>
            <a:r>
              <a:rPr lang="en-US" sz="1500" i="1" dirty="0">
                <a:cs typeface="Calibri"/>
              </a:rPr>
              <a:t>Growing together with small woods Wales</a:t>
            </a:r>
            <a:r>
              <a:rPr lang="en-US" sz="1500" dirty="0">
                <a:cs typeface="Calibri"/>
              </a:rPr>
              <a:t>. </a:t>
            </a:r>
            <a:r>
              <a:rPr lang="en-US" sz="1500" u="sng" dirty="0">
                <a:cs typeface="Calibri"/>
                <a:hlinkClick r:id="rId5"/>
              </a:rPr>
              <a:t>https://www.smallwoods.org.uk/en/coedlleol/</a:t>
            </a:r>
            <a:r>
              <a:rPr lang="en-US" sz="1500" dirty="0">
                <a:cs typeface="Calibri"/>
              </a:rPr>
              <a:t> </a:t>
            </a:r>
          </a:p>
          <a:p>
            <a:pPr marL="0" indent="0">
              <a:buNone/>
            </a:pPr>
            <a:r>
              <a:rPr lang="en-US" sz="1500" dirty="0">
                <a:cs typeface="Calibri"/>
              </a:rPr>
              <a:t>Jimenez, M. P., DeVille, N. V., Elliott, E. G., Schiff, J. E., Wilt, G. E., Hart, J. E., &amp; James, P. (2021). </a:t>
            </a:r>
            <a:r>
              <a:rPr lang="en-US" sz="1500" i="1">
                <a:cs typeface="Calibri"/>
              </a:rPr>
              <a:t>Associations between Nature Exposure and Health: Review of the Evidence</a:t>
            </a:r>
            <a:r>
              <a:rPr lang="en-US" sz="1500">
                <a:cs typeface="Calibri"/>
              </a:rPr>
              <a:t>.</a:t>
            </a:r>
            <a:r>
              <a:rPr lang="en-US" sz="1500" i="1" dirty="0">
                <a:cs typeface="Calibri"/>
              </a:rPr>
              <a:t> </a:t>
            </a:r>
            <a:r>
              <a:rPr lang="en-US" sz="1500" u="sng" dirty="0">
                <a:cs typeface="Calibri"/>
                <a:hlinkClick r:id="rId6"/>
              </a:rPr>
              <a:t>https://doi.org/10.3390/ijerph18094790</a:t>
            </a:r>
            <a:endParaRPr lang="en-US" sz="1500" dirty="0">
              <a:cs typeface="Calibri"/>
            </a:endParaRPr>
          </a:p>
          <a:p>
            <a:pPr marL="0" indent="0">
              <a:buNone/>
            </a:pPr>
            <a:r>
              <a:rPr lang="en-US" sz="1500" dirty="0">
                <a:cs typeface="Calibri"/>
              </a:rPr>
              <a:t> </a:t>
            </a:r>
            <a:r>
              <a:rPr lang="en-US" sz="1500" err="1">
                <a:cs typeface="Calibri"/>
              </a:rPr>
              <a:t>Joschko</a:t>
            </a:r>
            <a:r>
              <a:rPr lang="en-US" sz="1500" dirty="0">
                <a:cs typeface="Calibri"/>
              </a:rPr>
              <a:t>, L., Pálsdóttir, A. M., Grahn, P., &amp; Hinse, M. (2023). </a:t>
            </a:r>
            <a:r>
              <a:rPr lang="en-US" sz="1500" i="1" dirty="0">
                <a:cs typeface="Calibri"/>
              </a:rPr>
              <a:t>Nature-Based Therapy in Individuals with Mental Health Disorders, with a Focus on Mental Well-Being and Connectedness to Nature. </a:t>
            </a:r>
            <a:r>
              <a:rPr lang="en-US" sz="1500" u="sng" dirty="0">
                <a:cs typeface="Calibri"/>
                <a:hlinkClick r:id="rId7"/>
              </a:rPr>
              <a:t>https://doi.org/10.3390/ijerph20032167</a:t>
            </a:r>
            <a:endParaRPr lang="en-US" sz="1500" dirty="0">
              <a:cs typeface="Calibri"/>
            </a:endParaRPr>
          </a:p>
          <a:p>
            <a:pPr marL="0" indent="0">
              <a:buNone/>
            </a:pPr>
            <a:r>
              <a:rPr lang="en-US" sz="1500">
                <a:cs typeface="Calibri"/>
              </a:rPr>
              <a:t> Mental Health Foundation. (2021). </a:t>
            </a:r>
            <a:r>
              <a:rPr lang="en-US" sz="1500" i="1" dirty="0">
                <a:cs typeface="Calibri"/>
              </a:rPr>
              <a:t>Nature How connecting with nature benefits our mental health</a:t>
            </a:r>
            <a:r>
              <a:rPr lang="en-US" sz="1500" dirty="0">
                <a:cs typeface="Calibri"/>
              </a:rPr>
              <a:t>. </a:t>
            </a:r>
            <a:r>
              <a:rPr lang="en-US" sz="1500" u="sng" dirty="0">
                <a:cs typeface="Calibri"/>
                <a:hlinkClick r:id="rId8"/>
              </a:rPr>
              <a:t>https://www.mentalhealth.org.uk/sites/default/files/2022-06/MHAW21-Nature-research-report.pdf</a:t>
            </a:r>
            <a:endParaRPr lang="en-US" sz="1500" dirty="0">
              <a:cs typeface="Calibri"/>
            </a:endParaRPr>
          </a:p>
          <a:p>
            <a:pPr marL="0" indent="0">
              <a:buNone/>
            </a:pPr>
            <a:r>
              <a:rPr lang="en-US" sz="1500" dirty="0">
                <a:cs typeface="Calibri"/>
              </a:rPr>
              <a:t> Mind. (2021, November). </a:t>
            </a:r>
            <a:r>
              <a:rPr lang="en-US" sz="1500" i="1" dirty="0">
                <a:cs typeface="Calibri"/>
              </a:rPr>
              <a:t>How Nature Benefits Mental Health</a:t>
            </a:r>
            <a:r>
              <a:rPr lang="en-US" sz="1500" dirty="0">
                <a:cs typeface="Calibri"/>
              </a:rPr>
              <a:t>. </a:t>
            </a:r>
            <a:r>
              <a:rPr lang="en-US" sz="1500" u="sng" dirty="0">
                <a:cs typeface="Calibri"/>
                <a:hlinkClick r:id="rId9"/>
              </a:rPr>
              <a:t>Www.mind.org.uk</a:t>
            </a:r>
            <a:r>
              <a:rPr lang="en-US" sz="1500" dirty="0">
                <a:cs typeface="Calibri"/>
              </a:rPr>
              <a:t>. </a:t>
            </a:r>
            <a:r>
              <a:rPr lang="en-US" sz="1500" u="sng" dirty="0">
                <a:cs typeface="Calibri"/>
                <a:hlinkClick r:id="rId10"/>
              </a:rPr>
              <a:t>https://www.mind.org.uk/information-support/tips-for-everyday-living/nature-and-mental-health/how-nature-benefits-mental-health/</a:t>
            </a:r>
            <a:endParaRPr lang="en-US" sz="1500" dirty="0">
              <a:cs typeface="Calibri"/>
            </a:endParaRPr>
          </a:p>
          <a:p>
            <a:pPr marL="0" indent="0">
              <a:buNone/>
            </a:pPr>
            <a:r>
              <a:rPr lang="en-US" sz="1500" dirty="0">
                <a:cs typeface="Calibri"/>
              </a:rPr>
              <a:t> </a:t>
            </a:r>
            <a:r>
              <a:rPr lang="en-US" sz="1500" err="1">
                <a:cs typeface="Calibri"/>
              </a:rPr>
              <a:t>Nejade</a:t>
            </a:r>
            <a:r>
              <a:rPr lang="en-US" sz="1500" dirty="0">
                <a:cs typeface="Calibri"/>
              </a:rPr>
              <a:t>, R. M., Grace, D., &amp; Bowman, L. R. (2022).</a:t>
            </a:r>
            <a:r>
              <a:rPr lang="en-US" sz="1500" i="1" dirty="0">
                <a:cs typeface="Calibri"/>
              </a:rPr>
              <a:t> What is the impact of nature on human health? </a:t>
            </a:r>
            <a:r>
              <a:rPr lang="en-US" sz="1500" u="sng" dirty="0">
                <a:cs typeface="Calibri"/>
                <a:hlinkClick r:id="rId11"/>
              </a:rPr>
              <a:t>https://doi.org/10.7189/jogh.12.04099</a:t>
            </a:r>
            <a:endParaRPr lang="en-US" sz="1500" dirty="0">
              <a:cs typeface="Calibri"/>
            </a:endParaRPr>
          </a:p>
          <a:p>
            <a:pPr marL="0" indent="0">
              <a:buNone/>
            </a:pPr>
            <a:r>
              <a:rPr lang="en-US" sz="1500" dirty="0">
                <a:cs typeface="Calibri"/>
              </a:rPr>
              <a:t>Thrive. (2023). </a:t>
            </a:r>
            <a:r>
              <a:rPr lang="en-US" sz="1500" i="1" dirty="0">
                <a:cs typeface="Calibri"/>
              </a:rPr>
              <a:t>Why gardening is good for your mental health</a:t>
            </a:r>
            <a:r>
              <a:rPr lang="en-US" sz="1500" dirty="0">
                <a:cs typeface="Calibri"/>
              </a:rPr>
              <a:t>. </a:t>
            </a:r>
            <a:r>
              <a:rPr lang="en-US" sz="1500" u="sng" dirty="0">
                <a:cs typeface="Calibri"/>
                <a:hlinkClick r:id="rId12"/>
              </a:rPr>
              <a:t>https://www.thrive.org.uk/get-gardening/why-gardening-is-good-for-your-mental-health?gad_source=1&amp;gclid=CjwKCAiA1MCrBhAoEiwAC2d64TTi5j3ave-dpm8Wn6qRPwIJu6IGh4qsaqwWJKdvN3HaxxZnbozy5BoC98YQAvD_BwE</a:t>
            </a:r>
            <a:r>
              <a:rPr lang="en-US" sz="1500" dirty="0">
                <a:cs typeface="Calibri"/>
              </a:rPr>
              <a:t> </a:t>
            </a:r>
          </a:p>
          <a:p>
            <a:pPr marL="0" indent="0">
              <a:buNone/>
            </a:pPr>
            <a:r>
              <a:rPr lang="en-US" sz="1500" err="1">
                <a:cs typeface="Calibri"/>
              </a:rPr>
              <a:t>Tkfadmin</a:t>
            </a:r>
            <a:r>
              <a:rPr lang="en-US" sz="1500" dirty="0">
                <a:cs typeface="Calibri"/>
              </a:rPr>
              <a:t>. (2014, May 12). </a:t>
            </a:r>
            <a:r>
              <a:rPr lang="en-US" sz="1500" i="1" dirty="0">
                <a:cs typeface="Calibri"/>
              </a:rPr>
              <a:t>Evidence of Nature Benefits for Mental Wellness #2</a:t>
            </a:r>
            <a:r>
              <a:rPr lang="en-US" sz="1500" dirty="0">
                <a:cs typeface="Calibri"/>
              </a:rPr>
              <a:t>. Nature Sacred. </a:t>
            </a:r>
            <a:r>
              <a:rPr lang="en-US" sz="1500" u="sng" dirty="0">
                <a:cs typeface="Calibri"/>
                <a:hlinkClick r:id="rId13"/>
              </a:rPr>
              <a:t>https://naturesacred.org/evidence-of-nature-benefits-for-mental-wellness-2/</a:t>
            </a:r>
            <a:endParaRPr lang="en-US" sz="1500" dirty="0">
              <a:cs typeface="Calibri"/>
            </a:endParaRPr>
          </a:p>
          <a:p>
            <a:pPr marL="0" indent="0">
              <a:buNone/>
            </a:pPr>
            <a:r>
              <a:rPr lang="en-US" sz="1500" dirty="0">
                <a:cs typeface="Calibri"/>
              </a:rPr>
              <a:t>Van Hedger, S. C., Nusbaum, H. C., </a:t>
            </a:r>
            <a:r>
              <a:rPr lang="en-US" sz="1500" err="1">
                <a:cs typeface="Calibri"/>
              </a:rPr>
              <a:t>Clohisy</a:t>
            </a:r>
            <a:r>
              <a:rPr lang="en-US" sz="1500" dirty="0">
                <a:cs typeface="Calibri"/>
              </a:rPr>
              <a:t>, L., Jaeggi, S. M., </a:t>
            </a:r>
            <a:r>
              <a:rPr lang="en-US" sz="1500" err="1">
                <a:cs typeface="Calibri"/>
              </a:rPr>
              <a:t>Buschkuehl</a:t>
            </a:r>
            <a:r>
              <a:rPr lang="en-US" sz="1500" dirty="0">
                <a:cs typeface="Calibri"/>
              </a:rPr>
              <a:t>, M., &amp; Berman, M. G. (2018).</a:t>
            </a:r>
            <a:r>
              <a:rPr lang="en-US" sz="1500" i="1" dirty="0">
                <a:cs typeface="Calibri"/>
              </a:rPr>
              <a:t>The effect of nature sounds on cognitive performance</a:t>
            </a:r>
            <a:r>
              <a:rPr lang="en-US" sz="1500" dirty="0">
                <a:cs typeface="Calibri"/>
              </a:rPr>
              <a:t>. </a:t>
            </a:r>
            <a:r>
              <a:rPr lang="en-US" sz="1500" u="sng" dirty="0">
                <a:cs typeface="Calibri"/>
                <a:hlinkClick r:id="rId14"/>
              </a:rPr>
              <a:t>https://doi.org/10.3758/s13423-018-1539-1</a:t>
            </a:r>
            <a:endParaRPr lang="en-US" sz="1500" dirty="0">
              <a:cs typeface="Calibri"/>
            </a:endParaRPr>
          </a:p>
          <a:p>
            <a:pPr marL="0" indent="0">
              <a:buNone/>
            </a:pPr>
            <a:r>
              <a:rPr lang="en-US" sz="1500" dirty="0">
                <a:cs typeface="Calibri"/>
              </a:rPr>
              <a:t>Wein, H. (2021, March 29). </a:t>
            </a:r>
            <a:r>
              <a:rPr lang="en-US" sz="1500" i="1" dirty="0">
                <a:cs typeface="Calibri"/>
              </a:rPr>
              <a:t>Good sleep for good health</a:t>
            </a:r>
            <a:r>
              <a:rPr lang="en-US" sz="1500" dirty="0">
                <a:cs typeface="Calibri"/>
              </a:rPr>
              <a:t>. </a:t>
            </a:r>
            <a:r>
              <a:rPr lang="en-US" sz="1500" u="sng" dirty="0">
                <a:cs typeface="Calibri"/>
                <a:hlinkClick r:id="rId15"/>
              </a:rPr>
              <a:t>https://newsinhealth.nih.gov/2021/04/good-sleep-good-health</a:t>
            </a:r>
            <a:endParaRPr lang="en-US" sz="1500" dirty="0">
              <a:cs typeface="Calibri"/>
            </a:endParaRPr>
          </a:p>
          <a:p>
            <a:pPr marL="0" indent="0">
              <a:buNone/>
            </a:pPr>
            <a:r>
              <a:rPr lang="en-US" sz="1500">
                <a:cs typeface="Calibri"/>
              </a:rPr>
              <a:t>Weir, K. (2020, April 1). </a:t>
            </a:r>
            <a:r>
              <a:rPr lang="en-US" sz="1500" i="1" dirty="0">
                <a:cs typeface="Calibri"/>
              </a:rPr>
              <a:t>Nurtured by nature.</a:t>
            </a:r>
            <a:r>
              <a:rPr lang="en-US" sz="1500" dirty="0">
                <a:cs typeface="Calibri"/>
              </a:rPr>
              <a:t> </a:t>
            </a:r>
            <a:r>
              <a:rPr lang="en-US" sz="1500" i="1" dirty="0">
                <a:cs typeface="Calibri"/>
              </a:rPr>
              <a:t>American Psychological Association. </a:t>
            </a:r>
            <a:r>
              <a:rPr lang="en-US" sz="1500" u="sng" dirty="0">
                <a:cs typeface="Calibri"/>
                <a:hlinkClick r:id="rId16"/>
              </a:rPr>
              <a:t>https://www.apa.org/monitor/2020/04/nurtured-nature</a:t>
            </a:r>
            <a:endParaRPr lang="en-US" sz="1500" dirty="0">
              <a:cs typeface="Calibri"/>
            </a:endParaRPr>
          </a:p>
          <a:p>
            <a:pPr marL="0" indent="0">
              <a:buNone/>
            </a:pPr>
            <a:r>
              <a:rPr lang="en-US" sz="1500" dirty="0">
                <a:cs typeface="Calibri"/>
              </a:rPr>
              <a:t>White, M. (2020, August 31). </a:t>
            </a:r>
            <a:r>
              <a:rPr lang="en-US" sz="1500" i="1" dirty="0">
                <a:cs typeface="Calibri"/>
              </a:rPr>
              <a:t>Ecotherapy and the healing power of nature</a:t>
            </a:r>
            <a:r>
              <a:rPr lang="en-US" sz="1500" dirty="0">
                <a:cs typeface="Calibri"/>
              </a:rPr>
              <a:t>. </a:t>
            </a:r>
            <a:r>
              <a:rPr lang="en-US" sz="1500" u="sng" dirty="0">
                <a:cs typeface="Calibri"/>
                <a:hlinkClick r:id="rId17"/>
              </a:rPr>
              <a:t>https://www.healthline.com/health/mental-health/ecotherapy#evidence</a:t>
            </a:r>
            <a:r>
              <a:rPr lang="en-US" sz="1500" dirty="0">
                <a:cs typeface="Calibri"/>
              </a:rPr>
              <a:t> </a:t>
            </a:r>
          </a:p>
          <a:p>
            <a:pPr marL="0" indent="0">
              <a:buNone/>
            </a:pPr>
            <a:r>
              <a:rPr lang="en-US" sz="1500" dirty="0">
                <a:cs typeface="Calibri"/>
              </a:rPr>
              <a:t> Wood, L., Tomlinson, M., Pfeiffer, J., Walker, K., Keith, R., Smith, T., Yeager, R., Bhatnagar, A., Kerstiens, S., Gilkey, D., Gao, H., Srivastava, S., &amp; Hart, J. (2021). </a:t>
            </a:r>
            <a:r>
              <a:rPr lang="en-US" sz="1500" i="1" dirty="0">
                <a:cs typeface="Calibri"/>
              </a:rPr>
              <a:t>Time spent outdoors and sleep normality: A preliminary investigation</a:t>
            </a:r>
            <a:r>
              <a:rPr lang="en-US" sz="1500" dirty="0">
                <a:cs typeface="Calibri"/>
              </a:rPr>
              <a:t>. </a:t>
            </a:r>
            <a:r>
              <a:rPr lang="en-US" sz="1500" u="sng" dirty="0">
                <a:cs typeface="Calibri"/>
                <a:hlinkClick r:id="rId18"/>
              </a:rPr>
              <a:t>https://doi.org/10.18332/p</a:t>
            </a:r>
            <a:r>
              <a:rPr lang="en-US" sz="1100" u="sng" dirty="0">
                <a:cs typeface="Calibri"/>
                <a:hlinkClick r:id="rId18"/>
              </a:rPr>
              <a:t>opmed/132119</a:t>
            </a:r>
            <a:endParaRPr lang="en-US" sz="1100">
              <a:cs typeface="Calibri"/>
            </a:endParaRPr>
          </a:p>
          <a:p>
            <a:pPr marL="0" indent="0">
              <a:buNone/>
            </a:pPr>
            <a:endParaRPr lang="en-US" sz="1100" dirty="0">
              <a:cs typeface="Calibri"/>
            </a:endParaRPr>
          </a:p>
          <a:p>
            <a:endParaRPr lang="en-US" sz="1100" dirty="0">
              <a:cs typeface="Calibri"/>
            </a:endParaRPr>
          </a:p>
          <a:p>
            <a:endParaRPr lang="en-US" sz="1100" dirty="0">
              <a:cs typeface="Calibri"/>
            </a:endParaRPr>
          </a:p>
          <a:p>
            <a:endParaRPr lang="en-US" dirty="0">
              <a:cs typeface="Calibri"/>
            </a:endParaRPr>
          </a:p>
        </p:txBody>
      </p:sp>
    </p:spTree>
    <p:extLst>
      <p:ext uri="{BB962C8B-B14F-4D97-AF65-F5344CB8AC3E}">
        <p14:creationId xmlns:p14="http://schemas.microsoft.com/office/powerpoint/2010/main" val="305376983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24</cp:revision>
  <dcterms:created xsi:type="dcterms:W3CDTF">2023-11-16T09:38:17Z</dcterms:created>
  <dcterms:modified xsi:type="dcterms:W3CDTF">2023-12-11T11:14:20Z</dcterms:modified>
</cp:coreProperties>
</file>