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70" r:id="rId7"/>
    <p:sldId id="271" r:id="rId8"/>
    <p:sldId id="267" r:id="rId9"/>
    <p:sldId id="272" r:id="rId10"/>
    <p:sldId id="262" r:id="rId11"/>
    <p:sldId id="265" r:id="rId12"/>
    <p:sldId id="266" r:id="rId13"/>
    <p:sldId id="275" r:id="rId14"/>
    <p:sldId id="276" r:id="rId15"/>
    <p:sldId id="263" r:id="rId16"/>
    <p:sldId id="277" r:id="rId17"/>
    <p:sldId id="264" r:id="rId18"/>
    <p:sldId id="280" r:id="rId19"/>
    <p:sldId id="281" r:id="rId20"/>
    <p:sldId id="259" r:id="rId21"/>
    <p:sldId id="284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53"/>
  </p:normalViewPr>
  <p:slideViewPr>
    <p:cSldViewPr snapToGrid="0" snapToObjects="1">
      <p:cViewPr varScale="1">
        <p:scale>
          <a:sx n="113" d="100"/>
          <a:sy n="113" d="100"/>
        </p:scale>
        <p:origin x="52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hyperlink" Target="https://doi.org/10.1088/1748-9326/11/4/048002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1.tiff"/><Relationship Id="rId4" Type="http://schemas.openxmlformats.org/officeDocument/2006/relationships/image" Target="../media/image40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6819B-103F-A841-BFF2-A8099C31AB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PROFESSIONAL RESEARCH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020E80-EC85-9744-8610-44237CE381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Ella Morris-</a:t>
            </a:r>
            <a:r>
              <a:rPr lang="en-US" dirty="0" err="1"/>
              <a:t>Fuge</a:t>
            </a:r>
            <a:endParaRPr lang="en-US" dirty="0"/>
          </a:p>
          <a:p>
            <a:r>
              <a:rPr lang="en-US" dirty="0"/>
              <a:t>P128653</a:t>
            </a:r>
          </a:p>
        </p:txBody>
      </p:sp>
    </p:spTree>
    <p:extLst>
      <p:ext uri="{BB962C8B-B14F-4D97-AF65-F5344CB8AC3E}">
        <p14:creationId xmlns:p14="http://schemas.microsoft.com/office/powerpoint/2010/main" val="1693994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7117-0D65-1640-BCDE-A91C6365D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685800"/>
            <a:ext cx="10501313" cy="1485900"/>
          </a:xfrm>
        </p:spPr>
        <p:txBody>
          <a:bodyPr/>
          <a:lstStyle/>
          <a:p>
            <a:r>
              <a:rPr lang="en-US" dirty="0"/>
              <a:t>Cryer’s Postgraduate Skills Schema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D09E5D-C93D-2A4D-8A33-478EC33133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378"/>
          <a:stretch/>
        </p:blipFill>
        <p:spPr>
          <a:xfrm>
            <a:off x="2074081" y="2232950"/>
            <a:ext cx="8196238" cy="3341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D5A50F-8B25-1E4C-A963-BBDEA573CF6E}"/>
              </a:ext>
            </a:extLst>
          </p:cNvPr>
          <p:cNvSpPr txBox="1"/>
          <p:nvPr/>
        </p:nvSpPr>
        <p:spPr>
          <a:xfrm>
            <a:off x="4154312" y="5574082"/>
            <a:ext cx="6355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Note</a:t>
            </a:r>
            <a:r>
              <a:rPr lang="en-GB" dirty="0"/>
              <a:t>. From Cryer (1998), as cited in Pearson and Brew (2002).</a:t>
            </a:r>
          </a:p>
        </p:txBody>
      </p:sp>
    </p:spTree>
    <p:extLst>
      <p:ext uri="{BB962C8B-B14F-4D97-AF65-F5344CB8AC3E}">
        <p14:creationId xmlns:p14="http://schemas.microsoft.com/office/powerpoint/2010/main" val="3625467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B5876-838D-F841-AE3C-8923DA525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685800"/>
            <a:ext cx="10029825" cy="1485900"/>
          </a:xfrm>
        </p:spPr>
        <p:txBody>
          <a:bodyPr/>
          <a:lstStyle/>
          <a:p>
            <a:r>
              <a:rPr lang="en-US" dirty="0"/>
              <a:t>Kolb’s Experiential Learning Cycle (1984)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134928-D374-1247-B11E-FE126C30D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1702" y="1554533"/>
            <a:ext cx="4628595" cy="39697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7A83F8-9CAE-B44A-BE8C-62115334EEBC}"/>
              </a:ext>
            </a:extLst>
          </p:cNvPr>
          <p:cNvSpPr txBox="1"/>
          <p:nvPr/>
        </p:nvSpPr>
        <p:spPr>
          <a:xfrm>
            <a:off x="3691427" y="5524234"/>
            <a:ext cx="77099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Note. </a:t>
            </a:r>
            <a:r>
              <a:rPr lang="en-GB" dirty="0"/>
              <a:t>From </a:t>
            </a:r>
            <a:r>
              <a:rPr lang="en-GB" i="1" dirty="0"/>
              <a:t>Kolb’s Learning Cycle </a:t>
            </a:r>
            <a:r>
              <a:rPr lang="en-GB" dirty="0"/>
              <a:t>[Image], by Inspiring, 2018 (</a:t>
            </a:r>
            <a:r>
              <a:rPr lang="en-GB" dirty="0">
                <a:solidFill>
                  <a:srgbClr val="000000"/>
                </a:solidFill>
              </a:rPr>
              <a:t>https://</a:t>
            </a:r>
            <a:r>
              <a:rPr lang="en-GB" dirty="0" err="1">
                <a:solidFill>
                  <a:srgbClr val="000000"/>
                </a:solidFill>
              </a:rPr>
              <a:t>www.inspiring.uk.com</a:t>
            </a:r>
            <a:r>
              <a:rPr lang="en-GB" dirty="0">
                <a:solidFill>
                  <a:srgbClr val="000000"/>
                </a:solidFill>
              </a:rPr>
              <a:t>/how-to-create-effective-learning-within-your-organisation/</a:t>
            </a:r>
            <a:r>
              <a:rPr lang="en-GB" dirty="0" err="1">
                <a:solidFill>
                  <a:srgbClr val="000000"/>
                </a:solidFill>
              </a:rPr>
              <a:t>kolbs</a:t>
            </a:r>
            <a:r>
              <a:rPr lang="en-GB" dirty="0">
                <a:solidFill>
                  <a:srgbClr val="000000"/>
                </a:solidFill>
              </a:rPr>
              <a:t>-learning-cycle/).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942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48C45-F054-4A48-89BE-57C2CBAA8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Gibb’s Reflective Cycle (1988)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78A203-4C4D-B543-8DB9-1CF1D50C3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0999" y="1523999"/>
            <a:ext cx="4314173" cy="43141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E9BBF2-9D6E-4141-856C-39ECBD1BDC8F}"/>
              </a:ext>
            </a:extLst>
          </p:cNvPr>
          <p:cNvSpPr txBox="1"/>
          <p:nvPr/>
        </p:nvSpPr>
        <p:spPr>
          <a:xfrm>
            <a:off x="3786512" y="5841489"/>
            <a:ext cx="75871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Note. </a:t>
            </a:r>
            <a:r>
              <a:rPr lang="en-GB" dirty="0"/>
              <a:t>From </a:t>
            </a:r>
            <a:r>
              <a:rPr lang="en-GB" i="1" dirty="0"/>
              <a:t>Gibb’s Reflective Cycle </a:t>
            </a:r>
            <a:r>
              <a:rPr lang="en-GB" dirty="0"/>
              <a:t>[Image], by The University of Edinburgh, 2019, (</a:t>
            </a:r>
            <a:r>
              <a:rPr lang="en-GB" dirty="0">
                <a:solidFill>
                  <a:srgbClr val="000000"/>
                </a:solidFill>
              </a:rPr>
              <a:t>https://</a:t>
            </a:r>
            <a:r>
              <a:rPr lang="en-GB" dirty="0" err="1">
                <a:solidFill>
                  <a:srgbClr val="000000"/>
                </a:solidFill>
              </a:rPr>
              <a:t>www.ed.ac.uk</a:t>
            </a:r>
            <a:r>
              <a:rPr lang="en-GB" dirty="0">
                <a:solidFill>
                  <a:srgbClr val="000000"/>
                </a:solidFill>
              </a:rPr>
              <a:t>/reflection/reflectors-toolkit/reflecting-on-experience/</a:t>
            </a:r>
            <a:r>
              <a:rPr lang="en-GB" dirty="0" err="1">
                <a:solidFill>
                  <a:srgbClr val="000000"/>
                </a:solidFill>
              </a:rPr>
              <a:t>gibbs</a:t>
            </a:r>
            <a:r>
              <a:rPr lang="en-GB" dirty="0">
                <a:solidFill>
                  <a:srgbClr val="000000"/>
                </a:solidFill>
              </a:rPr>
              <a:t>-reflective-cycle).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453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AAFB6-203A-534E-B039-CEDDCDD65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Generalist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A485B-DB65-484C-9551-EE481031C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4724400" cy="3581400"/>
          </a:xfrm>
        </p:spPr>
        <p:txBody>
          <a:bodyPr>
            <a:normAutofit/>
          </a:bodyPr>
          <a:lstStyle/>
          <a:p>
            <a:r>
              <a:rPr lang="en-US" sz="2400" dirty="0"/>
              <a:t>Critical thinking and analysis</a:t>
            </a:r>
          </a:p>
          <a:p>
            <a:r>
              <a:rPr lang="en-US" sz="2400" dirty="0"/>
              <a:t>Reading</a:t>
            </a:r>
          </a:p>
          <a:p>
            <a:r>
              <a:rPr lang="en-US" sz="2400" dirty="0"/>
              <a:t>Gantt chart</a:t>
            </a:r>
          </a:p>
          <a:p>
            <a:r>
              <a:rPr lang="en-US" sz="2400" dirty="0"/>
              <a:t>Innovation </a:t>
            </a:r>
          </a:p>
          <a:p>
            <a:r>
              <a:rPr lang="en-US" sz="2400" dirty="0"/>
              <a:t>Critical research and enquiry</a:t>
            </a:r>
          </a:p>
          <a:p>
            <a:r>
              <a:rPr lang="en-US" sz="2400" dirty="0"/>
              <a:t>Presenting and reporting findings </a:t>
            </a: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6D84CBE-231C-FC4F-B3BB-8F2E819087B1}"/>
              </a:ext>
            </a:extLst>
          </p:cNvPr>
          <p:cNvSpPr txBox="1">
            <a:spLocks/>
          </p:cNvSpPr>
          <p:nvPr/>
        </p:nvSpPr>
        <p:spPr>
          <a:xfrm>
            <a:off x="6096000" y="2279737"/>
            <a:ext cx="5413332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Finding appropriate information</a:t>
            </a:r>
          </a:p>
          <a:p>
            <a:r>
              <a:rPr lang="en-US" sz="2400" dirty="0"/>
              <a:t>Using knowledge  </a:t>
            </a:r>
          </a:p>
          <a:p>
            <a:r>
              <a:rPr lang="en-US" sz="2400" dirty="0"/>
              <a:t>Problem-solving</a:t>
            </a:r>
          </a:p>
          <a:p>
            <a:r>
              <a:rPr lang="en-US" sz="2400" dirty="0"/>
              <a:t>Referencing</a:t>
            </a:r>
          </a:p>
          <a:p>
            <a:r>
              <a:rPr lang="en-US" sz="2400" dirty="0"/>
              <a:t>Reflecting </a:t>
            </a:r>
          </a:p>
          <a:p>
            <a:r>
              <a:rPr lang="en-US" sz="2400" dirty="0"/>
              <a:t>Writing academically and for a lay audience </a:t>
            </a:r>
          </a:p>
          <a:p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418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2FE7F-D4D9-B847-9A87-3D052ACAE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Thinking and Analysis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09F7CA-9B46-1941-91BF-22D0D2E174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0734"/>
          <a:stretch/>
        </p:blipFill>
        <p:spPr>
          <a:xfrm>
            <a:off x="1219200" y="2171700"/>
            <a:ext cx="4599219" cy="29524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8216FA-9D6A-C146-A135-36C59151B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0819" y="2171700"/>
            <a:ext cx="5329216" cy="2952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321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C2ED6-B018-F546-808F-8D921D4D2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6BB244-56D6-174D-A0CC-38074FBCE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1" y="1428750"/>
            <a:ext cx="1638636" cy="21212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C59686-BBDA-4D4E-9394-0EF562479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202" y="1428750"/>
            <a:ext cx="1550798" cy="21256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AA349F-C4B5-F647-A79C-48393099E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5591" y="1428749"/>
            <a:ext cx="1993431" cy="21248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B9EF7B-AC5B-1542-8B71-86DD7FD209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1664" y="1428750"/>
            <a:ext cx="2398090" cy="21212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6D7B9CE-D2AF-4C45-BB42-0364243CCB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19200" y="3550038"/>
            <a:ext cx="3059289" cy="18010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5F5E261-9988-9942-B6DE-42BBBBA46E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5110" y="3550038"/>
            <a:ext cx="2343912" cy="17969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BD82EEA-484A-224C-AE31-1DBE92079F1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81664" y="3540594"/>
            <a:ext cx="2347947" cy="1800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0E6F959-37D0-4147-8B31-A695A8D50FDB}"/>
              </a:ext>
            </a:extLst>
          </p:cNvPr>
          <p:cNvSpPr/>
          <p:nvPr/>
        </p:nvSpPr>
        <p:spPr>
          <a:xfrm>
            <a:off x="812800" y="5346945"/>
            <a:ext cx="1130017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r>
              <a:rPr lang="en-GB" sz="1200" i="1" dirty="0">
                <a:solidFill>
                  <a:srgbClr val="000000"/>
                </a:solidFill>
              </a:rPr>
              <a:t>Note.</a:t>
            </a:r>
            <a:r>
              <a:rPr lang="en-GB" sz="1200" dirty="0">
                <a:solidFill>
                  <a:srgbClr val="000000"/>
                </a:solidFill>
              </a:rPr>
              <a:t> Brace, N., Kemp, R., &amp; </a:t>
            </a:r>
            <a:r>
              <a:rPr lang="en-GB" sz="1200" dirty="0" err="1">
                <a:solidFill>
                  <a:srgbClr val="000000"/>
                </a:solidFill>
              </a:rPr>
              <a:t>Snelgar</a:t>
            </a:r>
            <a:r>
              <a:rPr lang="en-GB" sz="1200" dirty="0">
                <a:solidFill>
                  <a:srgbClr val="000000"/>
                </a:solidFill>
              </a:rPr>
              <a:t>, R. (2012). </a:t>
            </a:r>
            <a:r>
              <a:rPr lang="en-GB" sz="1200" i="1" dirty="0">
                <a:solidFill>
                  <a:srgbClr val="000000"/>
                </a:solidFill>
              </a:rPr>
              <a:t>SPSS for psychologists</a:t>
            </a:r>
            <a:r>
              <a:rPr lang="en-GB" sz="1200" dirty="0">
                <a:solidFill>
                  <a:srgbClr val="000000"/>
                </a:solidFill>
              </a:rPr>
              <a:t> (5th ed.). Routledge.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Cook, J., Oreskes, N., Doran, P., Anderegg, W., </a:t>
            </a:r>
            <a:r>
              <a:rPr lang="en-GB" sz="1200" dirty="0" err="1">
                <a:solidFill>
                  <a:srgbClr val="000000"/>
                </a:solidFill>
              </a:rPr>
              <a:t>Verheggen</a:t>
            </a:r>
            <a:r>
              <a:rPr lang="en-GB" sz="1200" dirty="0">
                <a:solidFill>
                  <a:srgbClr val="000000"/>
                </a:solidFill>
              </a:rPr>
              <a:t>, B., &amp; </a:t>
            </a:r>
            <a:r>
              <a:rPr lang="en-GB" sz="1200" dirty="0" err="1">
                <a:solidFill>
                  <a:srgbClr val="000000"/>
                </a:solidFill>
              </a:rPr>
              <a:t>Maibach</a:t>
            </a:r>
            <a:r>
              <a:rPr lang="en-GB" sz="1200" dirty="0">
                <a:solidFill>
                  <a:srgbClr val="000000"/>
                </a:solidFill>
              </a:rPr>
              <a:t>, E. et al. (2016). Consensus on consensus: a synthesis of consensus estimates on human-caused global warming. </a:t>
            </a:r>
            <a:r>
              <a:rPr lang="en-GB" sz="1200" i="1" dirty="0">
                <a:solidFill>
                  <a:srgbClr val="000000"/>
                </a:solidFill>
              </a:rPr>
              <a:t>Environmental Research Letters</a:t>
            </a:r>
            <a:r>
              <a:rPr lang="en-GB" sz="1200" dirty="0">
                <a:solidFill>
                  <a:srgbClr val="000000"/>
                </a:solidFill>
              </a:rPr>
              <a:t>, </a:t>
            </a:r>
            <a:r>
              <a:rPr lang="en-GB" sz="1200" i="1" dirty="0">
                <a:solidFill>
                  <a:srgbClr val="000000"/>
                </a:solidFill>
              </a:rPr>
              <a:t>11</a:t>
            </a:r>
            <a:r>
              <a:rPr lang="en-GB" sz="1200" dirty="0">
                <a:solidFill>
                  <a:srgbClr val="000000"/>
                </a:solidFill>
              </a:rPr>
              <a:t>(4), 048002. </a:t>
            </a:r>
            <a:r>
              <a:rPr lang="en-GB" sz="1200" dirty="0">
                <a:solidFill>
                  <a:srgbClr val="000000"/>
                </a:solidFill>
                <a:hlinkClick r:id="rId9"/>
              </a:rPr>
              <a:t>https://doi.org/10.1088/1748-9326/11/4/048002</a:t>
            </a:r>
            <a:endParaRPr lang="en-GB" sz="1200" dirty="0">
              <a:solidFill>
                <a:srgbClr val="000000"/>
              </a:solidFill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Coolican, H. (2014). </a:t>
            </a:r>
            <a:r>
              <a:rPr lang="en-GB" sz="1200" i="1" dirty="0">
                <a:solidFill>
                  <a:srgbClr val="000000"/>
                </a:solidFill>
              </a:rPr>
              <a:t>Research methods and statistics in psychology</a:t>
            </a:r>
            <a:r>
              <a:rPr lang="en-GB" sz="1200" dirty="0">
                <a:solidFill>
                  <a:srgbClr val="000000"/>
                </a:solidFill>
              </a:rPr>
              <a:t> (6th ed.). Psychology Press.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Hu, H. (2015). Building virtual teams: experiential learning using emerging technologies. </a:t>
            </a:r>
            <a:r>
              <a:rPr lang="en-GB" sz="1200" i="1" dirty="0">
                <a:solidFill>
                  <a:srgbClr val="000000"/>
                </a:solidFill>
              </a:rPr>
              <a:t>E-Learning and Digital Media</a:t>
            </a:r>
            <a:r>
              <a:rPr lang="en-GB" sz="1200" dirty="0">
                <a:solidFill>
                  <a:srgbClr val="000000"/>
                </a:solidFill>
              </a:rPr>
              <a:t>, 12(1), 17-33. </a:t>
            </a:r>
            <a:r>
              <a:rPr lang="en-GB" sz="1200" dirty="0" err="1">
                <a:solidFill>
                  <a:srgbClr val="000000"/>
                </a:solidFill>
              </a:rPr>
              <a:t>doi</a:t>
            </a:r>
            <a:r>
              <a:rPr lang="en-GB" sz="1200" dirty="0">
                <a:solidFill>
                  <a:srgbClr val="000000"/>
                </a:solidFill>
              </a:rPr>
              <a:t>: 10.1177/2042753014558373</a:t>
            </a:r>
          </a:p>
          <a:p>
            <a:pPr indent="-457200"/>
            <a:r>
              <a:rPr lang="en-GB" sz="1200" dirty="0" err="1">
                <a:solidFill>
                  <a:srgbClr val="000000"/>
                </a:solidFill>
              </a:rPr>
              <a:t>Kayes</a:t>
            </a:r>
            <a:r>
              <a:rPr lang="en-GB" sz="1200" dirty="0">
                <a:solidFill>
                  <a:srgbClr val="000000"/>
                </a:solidFill>
              </a:rPr>
              <a:t>, A., </a:t>
            </a:r>
            <a:r>
              <a:rPr lang="en-GB" sz="1200" dirty="0" err="1">
                <a:solidFill>
                  <a:srgbClr val="000000"/>
                </a:solidFill>
              </a:rPr>
              <a:t>Kayes</a:t>
            </a:r>
            <a:r>
              <a:rPr lang="en-GB" sz="1200" dirty="0">
                <a:solidFill>
                  <a:srgbClr val="000000"/>
                </a:solidFill>
              </a:rPr>
              <a:t>, D., &amp; Kolb, D. (2005). Experiential learning in teams. </a:t>
            </a:r>
            <a:r>
              <a:rPr lang="en-GB" sz="1200" i="1" dirty="0">
                <a:solidFill>
                  <a:srgbClr val="000000"/>
                </a:solidFill>
              </a:rPr>
              <a:t>Simulation &amp; Gaming</a:t>
            </a:r>
            <a:r>
              <a:rPr lang="en-GB" sz="1200" dirty="0">
                <a:solidFill>
                  <a:srgbClr val="000000"/>
                </a:solidFill>
              </a:rPr>
              <a:t>, </a:t>
            </a:r>
            <a:r>
              <a:rPr lang="en-GB" sz="1200" i="1" dirty="0">
                <a:solidFill>
                  <a:srgbClr val="000000"/>
                </a:solidFill>
              </a:rPr>
              <a:t>36</a:t>
            </a:r>
            <a:r>
              <a:rPr lang="en-GB" sz="1200" dirty="0">
                <a:solidFill>
                  <a:srgbClr val="000000"/>
                </a:solidFill>
              </a:rPr>
              <a:t>(3), 330-354. https://</a:t>
            </a:r>
            <a:r>
              <a:rPr lang="en-GB" sz="1200" dirty="0" err="1">
                <a:solidFill>
                  <a:srgbClr val="000000"/>
                </a:solidFill>
              </a:rPr>
              <a:t>doi.org</a:t>
            </a:r>
            <a:r>
              <a:rPr lang="en-GB" sz="1200" dirty="0">
                <a:solidFill>
                  <a:srgbClr val="000000"/>
                </a:solidFill>
              </a:rPr>
              <a:t>/10.1177/1046878105279012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Smyth, T. (2004). </a:t>
            </a:r>
            <a:r>
              <a:rPr lang="en-GB" sz="1200" i="1" dirty="0">
                <a:solidFill>
                  <a:srgbClr val="000000"/>
                </a:solidFill>
              </a:rPr>
              <a:t>The principles of writing in psychology</a:t>
            </a:r>
            <a:r>
              <a:rPr lang="en-GB" sz="1200" dirty="0">
                <a:solidFill>
                  <a:srgbClr val="000000"/>
                </a:solidFill>
              </a:rPr>
              <a:t>. Palgrave Macmillan.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Williams, K., </a:t>
            </a:r>
            <a:r>
              <a:rPr lang="en-GB" sz="1200" dirty="0" err="1">
                <a:solidFill>
                  <a:srgbClr val="000000"/>
                </a:solidFill>
              </a:rPr>
              <a:t>Woolliams</a:t>
            </a:r>
            <a:r>
              <a:rPr lang="en-GB" sz="1200" dirty="0">
                <a:solidFill>
                  <a:srgbClr val="000000"/>
                </a:solidFill>
              </a:rPr>
              <a:t>, M., &amp; Spiro, J. (2012). </a:t>
            </a:r>
            <a:r>
              <a:rPr lang="en-GB" sz="1200" i="1" dirty="0">
                <a:solidFill>
                  <a:srgbClr val="000000"/>
                </a:solidFill>
              </a:rPr>
              <a:t>Reflective writing</a:t>
            </a:r>
            <a:r>
              <a:rPr lang="en-GB" sz="1200" dirty="0">
                <a:solidFill>
                  <a:srgbClr val="000000"/>
                </a:solidFill>
              </a:rPr>
              <a:t> (1st ed.). Palgrave.</a:t>
            </a:r>
          </a:p>
          <a:p>
            <a:pPr indent="-457200"/>
            <a:endParaRPr lang="en-GB" sz="1200" dirty="0">
              <a:solidFill>
                <a:srgbClr val="000000"/>
              </a:solidFill>
            </a:endParaRPr>
          </a:p>
          <a:p>
            <a:pPr indent="-457200"/>
            <a:endParaRPr lang="en-GB" sz="1200" dirty="0">
              <a:solidFill>
                <a:srgbClr val="000000"/>
              </a:solidFill>
            </a:endParaRPr>
          </a:p>
          <a:p>
            <a:pPr indent="-457200"/>
            <a:endParaRPr lang="en-GB" sz="1200" dirty="0">
              <a:solidFill>
                <a:srgbClr val="000000"/>
              </a:solidFill>
            </a:endParaRPr>
          </a:p>
          <a:p>
            <a:pPr indent="-457200"/>
            <a:endParaRPr lang="en-GB" sz="1200" dirty="0">
              <a:solidFill>
                <a:srgbClr val="000000"/>
              </a:solidFill>
            </a:endParaRPr>
          </a:p>
          <a:p>
            <a:pPr indent="-457200"/>
            <a:r>
              <a:rPr lang="en-GB" sz="1200" i="1" dirty="0">
                <a:solidFill>
                  <a:srgbClr val="000000"/>
                </a:solidFill>
              </a:rPr>
              <a:t> </a:t>
            </a:r>
            <a:endParaRPr lang="en-GB" sz="1400" dirty="0"/>
          </a:p>
          <a:p>
            <a:pPr indent="-457200"/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337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FEACB-7105-0E4B-993E-69939EEF9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Gantt Chart 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54B1F65-E821-0F42-8098-C52648D26480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4" t="22439" r="9752" b="11913"/>
          <a:stretch/>
        </p:blipFill>
        <p:spPr bwMode="auto">
          <a:xfrm>
            <a:off x="1379763" y="2171700"/>
            <a:ext cx="9440637" cy="41829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00650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7A42F-178D-F54C-BCC9-506FE45FB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Innovation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375F34-C517-024D-9659-5F85515197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849" y="2171700"/>
            <a:ext cx="9418702" cy="343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361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F1131-D128-AD40-AEE6-EBD51039D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Specialist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A7480-BE04-D84D-8739-24879315B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4724400" cy="3581400"/>
          </a:xfrm>
        </p:spPr>
        <p:txBody>
          <a:bodyPr>
            <a:normAutofit/>
          </a:bodyPr>
          <a:lstStyle/>
          <a:p>
            <a:r>
              <a:rPr lang="en-US" sz="2400" dirty="0"/>
              <a:t>Applying ethical knowledge</a:t>
            </a:r>
          </a:p>
          <a:p>
            <a:r>
              <a:rPr lang="en-US" sz="2400" dirty="0"/>
              <a:t>Online data collection: Qualtrics </a:t>
            </a:r>
          </a:p>
          <a:p>
            <a:r>
              <a:rPr lang="en-US" sz="2400" dirty="0"/>
              <a:t>Data analysis</a:t>
            </a:r>
          </a:p>
          <a:p>
            <a:r>
              <a:rPr lang="en-US" sz="2400" dirty="0"/>
              <a:t>Reporting results</a:t>
            </a:r>
          </a:p>
          <a:p>
            <a:r>
              <a:rPr lang="en-US" sz="2400" dirty="0"/>
              <a:t>Piloting </a:t>
            </a:r>
          </a:p>
          <a:p>
            <a:r>
              <a:rPr lang="en-US" sz="2400" dirty="0"/>
              <a:t>Scale development</a:t>
            </a:r>
          </a:p>
          <a:p>
            <a:endParaRPr lang="en-US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7A075BD-B9A0-0347-9926-0DA2210C1D2B}"/>
              </a:ext>
            </a:extLst>
          </p:cNvPr>
          <p:cNvSpPr txBox="1">
            <a:spLocks/>
          </p:cNvSpPr>
          <p:nvPr/>
        </p:nvSpPr>
        <p:spPr>
          <a:xfrm>
            <a:off x="6172200" y="2286000"/>
            <a:ext cx="45720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JavaScript</a:t>
            </a:r>
          </a:p>
          <a:p>
            <a:r>
              <a:rPr lang="en-US" sz="2400" dirty="0"/>
              <a:t>Quantitative questionnaire </a:t>
            </a:r>
          </a:p>
          <a:p>
            <a:r>
              <a:rPr lang="en-US" sz="2400" dirty="0"/>
              <a:t>Expression of Interest Form</a:t>
            </a:r>
          </a:p>
          <a:p>
            <a:r>
              <a:rPr lang="en-US" sz="2400" dirty="0"/>
              <a:t>Using subject knowledge  </a:t>
            </a:r>
          </a:p>
          <a:p>
            <a:r>
              <a:rPr lang="en-US" sz="2400" dirty="0"/>
              <a:t>Using methodology knowledge </a:t>
            </a:r>
          </a:p>
        </p:txBody>
      </p:sp>
    </p:spTree>
    <p:extLst>
      <p:ext uri="{BB962C8B-B14F-4D97-AF65-F5344CB8AC3E}">
        <p14:creationId xmlns:p14="http://schemas.microsoft.com/office/powerpoint/2010/main" val="3863616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AF0B850-5A45-8442-A6D7-DD2805B75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Guidance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0E64CD-D155-7546-957B-FAA0A209F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270" y="2371724"/>
            <a:ext cx="2042095" cy="27644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AD5AC11-B06C-7542-B49D-862CE2B96F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8036" y="2371723"/>
            <a:ext cx="2116231" cy="27644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6690C9-88FE-6347-B6A0-61EAFBCCB9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682" y="2371723"/>
            <a:ext cx="2261457" cy="27644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E919DC-49AB-CA40-9B45-0779E668D1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2554" y="2371723"/>
            <a:ext cx="2322298" cy="27644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9179089-5ABC-0947-9393-36659EC7D0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4780" y="2371723"/>
            <a:ext cx="1994841" cy="276444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467CA9C-F22F-6741-84A0-574074128A12}"/>
              </a:ext>
            </a:extLst>
          </p:cNvPr>
          <p:cNvSpPr/>
          <p:nvPr/>
        </p:nvSpPr>
        <p:spPr>
          <a:xfrm>
            <a:off x="804270" y="5136167"/>
            <a:ext cx="10450185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r>
              <a:rPr lang="en-GB" sz="1400" i="1" dirty="0">
                <a:solidFill>
                  <a:srgbClr val="000000"/>
                </a:solidFill>
              </a:rPr>
              <a:t>Note. </a:t>
            </a:r>
            <a:r>
              <a:rPr lang="en-GB" sz="1400" dirty="0"/>
              <a:t>British Psychological Society (2018). </a:t>
            </a:r>
            <a:r>
              <a:rPr lang="en-GB" sz="1400" i="1" dirty="0"/>
              <a:t>Code of Ethics and Conduct. </a:t>
            </a:r>
            <a:r>
              <a:rPr lang="en-GB" sz="1400" dirty="0"/>
              <a:t>Leicester: Author</a:t>
            </a:r>
          </a:p>
          <a:p>
            <a:pPr indent="-457200"/>
            <a:r>
              <a:rPr lang="en-GB" sz="1400" dirty="0"/>
              <a:t>British Psychological Society (2014). </a:t>
            </a:r>
            <a:r>
              <a:rPr lang="en-GB" sz="1400" i="1" dirty="0"/>
              <a:t>Code of Human Research Ethics. </a:t>
            </a:r>
            <a:r>
              <a:rPr lang="en-GB" sz="1400" dirty="0"/>
              <a:t>Leicester: Author </a:t>
            </a:r>
          </a:p>
          <a:p>
            <a:pPr indent="-457200"/>
            <a:r>
              <a:rPr lang="en-GB" sz="1400" dirty="0"/>
              <a:t>British Psychological Society (2017). </a:t>
            </a:r>
            <a:r>
              <a:rPr lang="en-GB" sz="1400" i="1" dirty="0"/>
              <a:t>Ethics guidelines for internet- mediated research. </a:t>
            </a:r>
            <a:r>
              <a:rPr lang="en-GB" sz="1400" dirty="0"/>
              <a:t>Leicester: Author </a:t>
            </a:r>
          </a:p>
          <a:p>
            <a:pPr indent="-457200"/>
            <a:r>
              <a:rPr lang="en-GB" sz="1400" dirty="0"/>
              <a:t>University of Wales Trinity Saint David (UWTSD) (2017) </a:t>
            </a:r>
            <a:r>
              <a:rPr lang="en-GB" sz="1400" i="1" dirty="0"/>
              <a:t>Research Data Management Policy</a:t>
            </a:r>
            <a:r>
              <a:rPr lang="en-GB" sz="1400" dirty="0"/>
              <a:t>. </a:t>
            </a:r>
          </a:p>
          <a:p>
            <a:pPr indent="-457200"/>
            <a:r>
              <a:rPr lang="en-GB" sz="1400" dirty="0"/>
              <a:t>University of Wales Trinity Saint David (UWTSD) (2017) </a:t>
            </a:r>
            <a:r>
              <a:rPr lang="en-GB" sz="1400" i="1" dirty="0"/>
              <a:t>Research Ethics &amp; Integrity Code of Practice</a:t>
            </a:r>
            <a:r>
              <a:rPr lang="en-GB" sz="1400" dirty="0"/>
              <a:t>. </a:t>
            </a:r>
          </a:p>
          <a:p>
            <a:pPr indent="-457200"/>
            <a:endParaRPr lang="en-GB" sz="1400" dirty="0"/>
          </a:p>
          <a:p>
            <a:pPr indent="-457200"/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590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DC8D5-4DE2-554C-8D02-92D180114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Considerations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5D16BB-9B52-0F4C-8670-E91003F6C1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7" y="1428749"/>
            <a:ext cx="3534768" cy="23288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3B22A95-CA0C-EA49-A405-FD6D2A8D0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6078" y="1428749"/>
            <a:ext cx="3925262" cy="23288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1189B2-EE92-9244-B193-7F4DE1A1DB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50" t="6813" r="4097"/>
          <a:stretch/>
        </p:blipFill>
        <p:spPr>
          <a:xfrm>
            <a:off x="1042984" y="4059046"/>
            <a:ext cx="3534768" cy="24991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105911-465C-3642-9998-63213D3FAC5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535"/>
          <a:stretch/>
        </p:blipFill>
        <p:spPr>
          <a:xfrm>
            <a:off x="8719661" y="1428749"/>
            <a:ext cx="2942071" cy="44028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D8E009-D2A9-CF4E-B485-7A8C5E93370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7378" b="24685"/>
          <a:stretch/>
        </p:blipFill>
        <p:spPr>
          <a:xfrm>
            <a:off x="4686077" y="4059045"/>
            <a:ext cx="3925261" cy="249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323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A36C2-AAE3-784B-A6DD-7E1F0523F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Analysis 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0A6B246-B5A8-804E-AE85-91F657D9D5E7}"/>
              </a:ext>
            </a:extLst>
          </p:cNvPr>
          <p:cNvPicPr/>
          <p:nvPr/>
        </p:nvPicPr>
        <p:blipFill rotWithShape="1">
          <a:blip r:embed="rId2"/>
          <a:srcRect r="24511"/>
          <a:stretch/>
        </p:blipFill>
        <p:spPr>
          <a:xfrm>
            <a:off x="6745413" y="4322643"/>
            <a:ext cx="1824416" cy="2185670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0D2B5724-1EDB-E540-9C34-629C6B918DDB}"/>
              </a:ext>
            </a:extLst>
          </p:cNvPr>
          <p:cNvPicPr/>
          <p:nvPr/>
        </p:nvPicPr>
        <p:blipFill rotWithShape="1">
          <a:blip r:embed="rId3"/>
          <a:srcRect r="5491"/>
          <a:stretch/>
        </p:blipFill>
        <p:spPr>
          <a:xfrm>
            <a:off x="1005810" y="5662493"/>
            <a:ext cx="5416802" cy="845820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100C5C6D-96D1-4F44-B652-EAF05FC5C4DD}"/>
              </a:ext>
            </a:extLst>
          </p:cNvPr>
          <p:cNvPicPr/>
          <p:nvPr/>
        </p:nvPicPr>
        <p:blipFill rotWithShape="1">
          <a:blip r:embed="rId4"/>
          <a:srcRect t="4188" r="3479" b="43077"/>
          <a:stretch/>
        </p:blipFill>
        <p:spPr>
          <a:xfrm>
            <a:off x="1009050" y="4760094"/>
            <a:ext cx="5416802" cy="783588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58A6EBA6-256C-134A-B4CC-6003CC64A387}"/>
              </a:ext>
            </a:extLst>
          </p:cNvPr>
          <p:cNvPicPr/>
          <p:nvPr/>
        </p:nvPicPr>
        <p:blipFill rotWithShape="1">
          <a:blip r:embed="rId5"/>
          <a:srcRect r="19987"/>
          <a:stretch/>
        </p:blipFill>
        <p:spPr>
          <a:xfrm>
            <a:off x="1005810" y="1428751"/>
            <a:ext cx="2689368" cy="3150300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F8AEF59E-D276-274C-BA21-32A5026F3E5C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9" t="6348" r="3490" b="3176"/>
          <a:stretch/>
        </p:blipFill>
        <p:spPr bwMode="auto">
          <a:xfrm>
            <a:off x="8895871" y="4322643"/>
            <a:ext cx="2792810" cy="218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ABC7E49F-7E53-AA43-824E-24D7499D78A1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3894772" y="1428750"/>
            <a:ext cx="3533161" cy="2775081"/>
          </a:xfrm>
          <a:prstGeom prst="rect">
            <a:avLst/>
          </a:prstGeom>
        </p:spPr>
      </p:pic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1AA4C5-0706-E04C-BB10-BC5BB5185748}"/>
              </a:ext>
            </a:extLst>
          </p:cNvPr>
          <p:cNvPicPr/>
          <p:nvPr/>
        </p:nvPicPr>
        <p:blipFill rotWithShape="1">
          <a:blip r:embed="rId8"/>
          <a:srcRect r="6040"/>
          <a:stretch/>
        </p:blipFill>
        <p:spPr>
          <a:xfrm>
            <a:off x="7627527" y="1428750"/>
            <a:ext cx="4061154" cy="277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67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01DA3-BC48-FC42-996F-A1235A13D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Reporting Results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2D7BA8-D380-FD44-9D71-6458534B26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872" y="1428750"/>
            <a:ext cx="5612656" cy="5278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3307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EEEB2-6F3C-0744-A4FA-A20B94FD0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Group/Team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A5B03-4367-C54A-BDE6-D3A50A79A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886200"/>
          </a:xfrm>
        </p:spPr>
        <p:txBody>
          <a:bodyPr>
            <a:noAutofit/>
          </a:bodyPr>
          <a:lstStyle/>
          <a:p>
            <a:r>
              <a:rPr lang="en-US" sz="2400" dirty="0"/>
              <a:t>Working collaboratively online</a:t>
            </a:r>
          </a:p>
          <a:p>
            <a:r>
              <a:rPr lang="en-US" sz="2400" dirty="0"/>
              <a:t>Accepting feedback</a:t>
            </a:r>
          </a:p>
          <a:p>
            <a:r>
              <a:rPr lang="en-US" sz="2400" dirty="0"/>
              <a:t>Building relationships</a:t>
            </a:r>
          </a:p>
          <a:p>
            <a:r>
              <a:rPr lang="en-US" sz="2400" dirty="0"/>
              <a:t>Discussion</a:t>
            </a:r>
          </a:p>
          <a:p>
            <a:r>
              <a:rPr lang="en-US" sz="2400" dirty="0"/>
              <a:t>Using strengths</a:t>
            </a:r>
          </a:p>
          <a:p>
            <a:r>
              <a:rPr lang="en-US" sz="2400" dirty="0"/>
              <a:t>Developing weaknesses</a:t>
            </a:r>
          </a:p>
          <a:p>
            <a:r>
              <a:rPr lang="en-US" sz="2400" dirty="0"/>
              <a:t>Communicating ideas effectively</a:t>
            </a:r>
          </a:p>
          <a:p>
            <a:r>
              <a:rPr lang="en-US" sz="2400" dirty="0"/>
              <a:t>Working with people from different backgrounds</a:t>
            </a:r>
          </a:p>
        </p:txBody>
      </p:sp>
    </p:spTree>
    <p:extLst>
      <p:ext uri="{BB962C8B-B14F-4D97-AF65-F5344CB8AC3E}">
        <p14:creationId xmlns:p14="http://schemas.microsoft.com/office/powerpoint/2010/main" val="2249809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8614D-3244-0046-A118-764C7C60E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Working Collaboratively Online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B590C5-8F30-DB49-9BDA-AA79E7206C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2322" y="1708237"/>
            <a:ext cx="5050077" cy="46863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93C37E-571F-144B-8D33-62CEC4608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6322" y="1708237"/>
            <a:ext cx="3139127" cy="37781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E607DFA-4A92-144E-BABD-E20494A86F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723" y="1708237"/>
            <a:ext cx="13970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431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1057C-39E1-324A-9A1C-C92497663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Self-reliant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0293D-11BD-974C-9D50-9FF92CF92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4295422" cy="3581400"/>
          </a:xfrm>
        </p:spPr>
        <p:txBody>
          <a:bodyPr>
            <a:noAutofit/>
          </a:bodyPr>
          <a:lstStyle/>
          <a:p>
            <a:r>
              <a:rPr lang="en-US" dirty="0"/>
              <a:t>Responsibility for own learning and development </a:t>
            </a:r>
          </a:p>
          <a:p>
            <a:r>
              <a:rPr lang="en-US" dirty="0"/>
              <a:t>Enthusiasm </a:t>
            </a:r>
          </a:p>
          <a:p>
            <a:r>
              <a:rPr lang="en-US" dirty="0"/>
              <a:t>Time management</a:t>
            </a:r>
          </a:p>
          <a:p>
            <a:r>
              <a:rPr lang="en-US" dirty="0"/>
              <a:t>Engagement</a:t>
            </a:r>
          </a:p>
          <a:p>
            <a:r>
              <a:rPr lang="en-US" dirty="0"/>
              <a:t>Motivation</a:t>
            </a:r>
          </a:p>
          <a:p>
            <a:r>
              <a:rPr lang="en-US" dirty="0"/>
              <a:t>Interest</a:t>
            </a:r>
          </a:p>
          <a:p>
            <a:r>
              <a:rPr lang="en-US" dirty="0"/>
              <a:t>Professional approach</a:t>
            </a:r>
          </a:p>
          <a:p>
            <a:r>
              <a:rPr lang="en-US" dirty="0"/>
              <a:t>Independence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B521F4-1D5F-964F-95F7-385FB94B3ECE}"/>
              </a:ext>
            </a:extLst>
          </p:cNvPr>
          <p:cNvSpPr txBox="1">
            <a:spLocks/>
          </p:cNvSpPr>
          <p:nvPr/>
        </p:nvSpPr>
        <p:spPr>
          <a:xfrm>
            <a:off x="6172200" y="2285999"/>
            <a:ext cx="4800600" cy="40470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/>
              <a:t>Dealing with unexpected complex issues</a:t>
            </a:r>
          </a:p>
          <a:p>
            <a:r>
              <a:rPr lang="en-US" sz="2200" dirty="0"/>
              <a:t>Perseverance </a:t>
            </a:r>
          </a:p>
          <a:p>
            <a:r>
              <a:rPr lang="en-US" sz="2200" dirty="0" err="1"/>
              <a:t>Prioritising</a:t>
            </a:r>
            <a:r>
              <a:rPr lang="en-US" sz="2200" dirty="0"/>
              <a:t> </a:t>
            </a:r>
          </a:p>
          <a:p>
            <a:r>
              <a:rPr lang="en-US" sz="2200" dirty="0"/>
              <a:t>Integrity </a:t>
            </a:r>
          </a:p>
          <a:p>
            <a:r>
              <a:rPr lang="en-US" sz="2200" dirty="0"/>
              <a:t>Confidence</a:t>
            </a:r>
          </a:p>
          <a:p>
            <a:r>
              <a:rPr lang="en-US" sz="2200" dirty="0"/>
              <a:t>Preparation </a:t>
            </a:r>
          </a:p>
          <a:p>
            <a:r>
              <a:rPr lang="en-US" sz="2200" dirty="0"/>
              <a:t>Commitment </a:t>
            </a:r>
          </a:p>
          <a:p>
            <a:r>
              <a:rPr lang="en-US" sz="2200" dirty="0"/>
              <a:t>Flexible  </a:t>
            </a:r>
          </a:p>
          <a:p>
            <a:r>
              <a:rPr lang="en-US" sz="2200" dirty="0"/>
              <a:t>Facing challenges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093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1B9C8-DCB4-BA4E-8AA0-71397FEF2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Responsible for Own Learning and Development</a:t>
            </a: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231AB643-91B3-6345-8B5F-3D2AF0F25A29}"/>
              </a:ext>
            </a:extLst>
          </p:cNvPr>
          <p:cNvPicPr/>
          <p:nvPr/>
        </p:nvPicPr>
        <p:blipFill rotWithShape="1">
          <a:blip r:embed="rId2"/>
          <a:srcRect t="9832" b="5868"/>
          <a:stretch/>
        </p:blipFill>
        <p:spPr bwMode="auto">
          <a:xfrm>
            <a:off x="1371600" y="2171700"/>
            <a:ext cx="5252720" cy="24892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BED82337-2FE2-B547-A580-8E5E9620ACBA}"/>
              </a:ext>
            </a:extLst>
          </p:cNvPr>
          <p:cNvPicPr/>
          <p:nvPr/>
        </p:nvPicPr>
        <p:blipFill rotWithShape="1">
          <a:blip r:embed="rId3"/>
          <a:srcRect t="10676" b="6445"/>
          <a:stretch/>
        </p:blipFill>
        <p:spPr bwMode="auto">
          <a:xfrm>
            <a:off x="6636385" y="2171700"/>
            <a:ext cx="4624514" cy="24892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581716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59DA6-23B8-F347-973E-37FC91F78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Enthusiasm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3D8F961-7411-5D4C-A76C-A21FACE860BE}"/>
              </a:ext>
            </a:extLst>
          </p:cNvPr>
          <p:cNvGrpSpPr/>
          <p:nvPr/>
        </p:nvGrpSpPr>
        <p:grpSpPr>
          <a:xfrm>
            <a:off x="1371600" y="1428750"/>
            <a:ext cx="6369485" cy="3493979"/>
            <a:chOff x="958241" y="2171699"/>
            <a:chExt cx="8359039" cy="434255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D6FF4E2-D024-C443-B13A-7636A75A82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58241" y="2171699"/>
              <a:ext cx="4064000" cy="2222500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2FA51CB-A59E-4941-BBAE-3F9A8003806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6354" y="2171700"/>
              <a:ext cx="4246813" cy="222249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AAD8922-2589-9B45-9258-C851CBF965E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58241" y="4394199"/>
              <a:ext cx="4064000" cy="212005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98F1847-7444-8C42-9C40-DE5F9C41DB5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b="11753"/>
            <a:stretch/>
          </p:blipFill>
          <p:spPr>
            <a:xfrm>
              <a:off x="5046354" y="4394199"/>
              <a:ext cx="4270926" cy="2120053"/>
            </a:xfrm>
            <a:prstGeom prst="rect">
              <a:avLst/>
            </a:prstGeom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EEE65EAF-B462-7849-8E2A-6BACC8040046}"/>
              </a:ext>
            </a:extLst>
          </p:cNvPr>
          <p:cNvSpPr/>
          <p:nvPr/>
        </p:nvSpPr>
        <p:spPr>
          <a:xfrm>
            <a:off x="1348922" y="4969487"/>
            <a:ext cx="10450185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r>
              <a:rPr lang="en-GB" sz="1400" i="1" dirty="0">
                <a:solidFill>
                  <a:srgbClr val="000000"/>
                </a:solidFill>
              </a:rPr>
              <a:t>Note. </a:t>
            </a:r>
            <a:r>
              <a:rPr lang="en-GB" sz="1400" dirty="0">
                <a:solidFill>
                  <a:srgbClr val="000000"/>
                </a:solidFill>
              </a:rPr>
              <a:t>From </a:t>
            </a:r>
            <a:r>
              <a:rPr lang="en-GB" sz="1400" i="1" dirty="0">
                <a:solidFill>
                  <a:srgbClr val="000000"/>
                </a:solidFill>
              </a:rPr>
              <a:t>Planet Earth </a:t>
            </a:r>
            <a:r>
              <a:rPr lang="en-GB" sz="1400" dirty="0">
                <a:solidFill>
                  <a:srgbClr val="000000"/>
                </a:solidFill>
              </a:rPr>
              <a:t>[Image], by Choi, 2018, </a:t>
            </a:r>
            <a:r>
              <a:rPr lang="en-GB" sz="1400" dirty="0"/>
              <a:t>https://</a:t>
            </a:r>
            <a:r>
              <a:rPr lang="en-GB" sz="1400" dirty="0" err="1"/>
              <a:t>www.space.com</a:t>
            </a:r>
            <a:r>
              <a:rPr lang="en-GB" sz="1400" dirty="0"/>
              <a:t>/54-earth-history-composition-and-atmosphere.html.</a:t>
            </a:r>
          </a:p>
          <a:p>
            <a:pPr indent="-457200"/>
            <a:r>
              <a:rPr lang="en-GB" sz="1400" i="1" dirty="0">
                <a:solidFill>
                  <a:srgbClr val="000000"/>
                </a:solidFill>
              </a:rPr>
              <a:t>Note.</a:t>
            </a:r>
            <a:r>
              <a:rPr lang="en-GB" sz="1400" i="1" dirty="0"/>
              <a:t> </a:t>
            </a:r>
            <a:r>
              <a:rPr lang="en-GB" sz="1400" dirty="0"/>
              <a:t>From 10 </a:t>
            </a:r>
            <a:r>
              <a:rPr lang="en-GB" sz="1400" i="1" dirty="0"/>
              <a:t>Basic Psychology Disciplines </a:t>
            </a:r>
            <a:r>
              <a:rPr lang="en-GB" sz="1400" dirty="0"/>
              <a:t>[Image], by </a:t>
            </a:r>
            <a:r>
              <a:rPr lang="en-GB" sz="1400" dirty="0" err="1"/>
              <a:t>CSPonline</a:t>
            </a:r>
            <a:r>
              <a:rPr lang="en-GB" sz="1400" dirty="0"/>
              <a:t>, 2018, https://</a:t>
            </a:r>
            <a:r>
              <a:rPr lang="en-GB" sz="1400" dirty="0" err="1"/>
              <a:t>online.csp.edu</a:t>
            </a:r>
            <a:r>
              <a:rPr lang="en-GB" sz="1400" dirty="0"/>
              <a:t>/blog/psychology/basic-psychology-disciplines.</a:t>
            </a:r>
            <a:endParaRPr lang="en-GB" sz="1400" dirty="0">
              <a:solidFill>
                <a:srgbClr val="000000"/>
              </a:solidFill>
            </a:endParaRPr>
          </a:p>
          <a:p>
            <a:pPr indent="-457200"/>
            <a:r>
              <a:rPr lang="en-GB" sz="1400" i="1" dirty="0">
                <a:solidFill>
                  <a:srgbClr val="000000"/>
                </a:solidFill>
              </a:rPr>
              <a:t>Note. </a:t>
            </a:r>
            <a:r>
              <a:rPr lang="en-GB" sz="1400" dirty="0">
                <a:solidFill>
                  <a:srgbClr val="000000"/>
                </a:solidFill>
              </a:rPr>
              <a:t>From </a:t>
            </a:r>
            <a:r>
              <a:rPr lang="en-GB" sz="1400" i="1" dirty="0">
                <a:solidFill>
                  <a:srgbClr val="000000"/>
                </a:solidFill>
              </a:rPr>
              <a:t>Statistics IBM SPSS </a:t>
            </a:r>
            <a:r>
              <a:rPr lang="en-GB" sz="1400" dirty="0">
                <a:solidFill>
                  <a:srgbClr val="000000"/>
                </a:solidFill>
              </a:rPr>
              <a:t>[Image], by </a:t>
            </a:r>
            <a:r>
              <a:rPr lang="en-GB" sz="1400" dirty="0" err="1">
                <a:solidFill>
                  <a:srgbClr val="000000"/>
                </a:solidFill>
              </a:rPr>
              <a:t>Freepngimg</a:t>
            </a:r>
            <a:r>
              <a:rPr lang="en-GB" sz="1400" dirty="0">
                <a:solidFill>
                  <a:srgbClr val="000000"/>
                </a:solidFill>
              </a:rPr>
              <a:t>, 2019, </a:t>
            </a:r>
            <a:r>
              <a:rPr lang="en-GB" sz="1400" dirty="0"/>
              <a:t>https://</a:t>
            </a:r>
            <a:r>
              <a:rPr lang="en-GB" sz="1400" dirty="0" err="1"/>
              <a:t>www.freepngimg.com</a:t>
            </a:r>
            <a:r>
              <a:rPr lang="en-GB" sz="1400" dirty="0"/>
              <a:t>/</a:t>
            </a:r>
            <a:r>
              <a:rPr lang="en-GB" sz="1400" dirty="0" err="1"/>
              <a:t>png</a:t>
            </a:r>
            <a:r>
              <a:rPr lang="en-GB" sz="1400" dirty="0"/>
              <a:t>/74719-statistics-ibm-spss-computer-modeler-software.</a:t>
            </a:r>
            <a:endParaRPr lang="en-GB" sz="1400" dirty="0">
              <a:solidFill>
                <a:srgbClr val="000000"/>
              </a:solidFill>
            </a:endParaRPr>
          </a:p>
          <a:p>
            <a:pPr indent="-457200"/>
            <a:r>
              <a:rPr lang="en-GB" sz="1400" i="1" dirty="0">
                <a:solidFill>
                  <a:srgbClr val="000000"/>
                </a:solidFill>
              </a:rPr>
              <a:t>Note. </a:t>
            </a:r>
            <a:r>
              <a:rPr lang="en-GB" sz="1400" dirty="0">
                <a:solidFill>
                  <a:srgbClr val="000000"/>
                </a:solidFill>
              </a:rPr>
              <a:t>From </a:t>
            </a:r>
            <a:r>
              <a:rPr lang="en-GB" sz="1400" i="1" dirty="0">
                <a:solidFill>
                  <a:srgbClr val="000000"/>
                </a:solidFill>
              </a:rPr>
              <a:t>The Best online Survey Tools of 2019 </a:t>
            </a:r>
            <a:r>
              <a:rPr lang="en-GB" sz="1400" dirty="0">
                <a:solidFill>
                  <a:srgbClr val="000000"/>
                </a:solidFill>
              </a:rPr>
              <a:t>[Image], by Schindler and Rubin, 2018, </a:t>
            </a:r>
            <a:r>
              <a:rPr lang="en-GB" sz="1400" dirty="0"/>
              <a:t>https://</a:t>
            </a:r>
            <a:r>
              <a:rPr lang="en-GB" sz="1400" dirty="0" err="1"/>
              <a:t>uk.pcmag.com</a:t>
            </a:r>
            <a:r>
              <a:rPr lang="en-GB" sz="1400" dirty="0"/>
              <a:t>/cloud-services/73249/the-best-online-survey-tools-of-2019.</a:t>
            </a:r>
          </a:p>
          <a:p>
            <a:pPr indent="-457200"/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804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0FE60-F5C8-A44B-9B03-7419428DD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Development Framework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BC3BFE-D22D-4348-8172-7FBF2DB1E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4247" y="1414462"/>
            <a:ext cx="5356282" cy="4997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509E6C-23F1-2E42-A287-69FDE1E48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5846" y="1414461"/>
            <a:ext cx="5688355" cy="49975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327CBD-3895-3A4F-B3CA-CC75906F4846}"/>
              </a:ext>
            </a:extLst>
          </p:cNvPr>
          <p:cNvSpPr txBox="1"/>
          <p:nvPr/>
        </p:nvSpPr>
        <p:spPr>
          <a:xfrm>
            <a:off x="1085846" y="6412037"/>
            <a:ext cx="626710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Note</a:t>
            </a:r>
            <a:r>
              <a:rPr lang="en-GB" sz="1200" dirty="0"/>
              <a:t>. From </a:t>
            </a:r>
            <a:r>
              <a:rPr lang="en-GB" sz="1200" i="1" dirty="0"/>
              <a:t>Researcher Development Framework [Image], b</a:t>
            </a:r>
            <a:r>
              <a:rPr lang="en-GB" sz="1200" dirty="0"/>
              <a:t>y Vitae, 2010, </a:t>
            </a:r>
            <a:r>
              <a:rPr lang="en-GB" sz="1200" dirty="0" err="1"/>
              <a:t>www.vitae.ac.uk</a:t>
            </a:r>
            <a:r>
              <a:rPr lang="en-GB" sz="1200" dirty="0"/>
              <a:t>/</a:t>
            </a:r>
            <a:r>
              <a:rPr lang="en-GB" sz="1200" dirty="0" err="1"/>
              <a:t>rdf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036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F2D2E-672B-754C-A2DD-366C53BF9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6C30D5-C984-4E47-A48B-74CB60F2DADF}"/>
              </a:ext>
            </a:extLst>
          </p:cNvPr>
          <p:cNvSpPr/>
          <p:nvPr/>
        </p:nvSpPr>
        <p:spPr>
          <a:xfrm>
            <a:off x="1371600" y="1259417"/>
            <a:ext cx="10434181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r>
              <a:rPr lang="en-GB" sz="1200" dirty="0">
                <a:solidFill>
                  <a:srgbClr val="000000"/>
                </a:solidFill>
              </a:rPr>
              <a:t>Brace, N., Kemp, R., &amp; </a:t>
            </a:r>
            <a:r>
              <a:rPr lang="en-GB" sz="1200" dirty="0" err="1">
                <a:solidFill>
                  <a:srgbClr val="000000"/>
                </a:solidFill>
              </a:rPr>
              <a:t>Snelgar</a:t>
            </a:r>
            <a:r>
              <a:rPr lang="en-GB" sz="1200" dirty="0">
                <a:solidFill>
                  <a:srgbClr val="000000"/>
                </a:solidFill>
              </a:rPr>
              <a:t>, R. (2012). </a:t>
            </a:r>
            <a:r>
              <a:rPr lang="en-GB" sz="1200" i="1" dirty="0">
                <a:solidFill>
                  <a:srgbClr val="000000"/>
                </a:solidFill>
              </a:rPr>
              <a:t>SPSS for psychologists</a:t>
            </a:r>
            <a:r>
              <a:rPr lang="en-GB" sz="1200" dirty="0">
                <a:solidFill>
                  <a:srgbClr val="000000"/>
                </a:solidFill>
              </a:rPr>
              <a:t> (5th ed.). Routledge.</a:t>
            </a:r>
          </a:p>
          <a:p>
            <a:pPr indent="-457200"/>
            <a:r>
              <a:rPr lang="en-GB" sz="1200" dirty="0"/>
              <a:t>British Psychological Society (2018). </a:t>
            </a:r>
            <a:r>
              <a:rPr lang="en-GB" sz="1200" i="1" dirty="0"/>
              <a:t>Code of Ethics and Conduct. </a:t>
            </a:r>
            <a:r>
              <a:rPr lang="en-GB" sz="1200" dirty="0"/>
              <a:t>Leicester: Author</a:t>
            </a:r>
          </a:p>
          <a:p>
            <a:pPr indent="-457200"/>
            <a:r>
              <a:rPr lang="en-GB" sz="1200" dirty="0"/>
              <a:t>British Psychological Society (2014). </a:t>
            </a:r>
            <a:r>
              <a:rPr lang="en-GB" sz="1200" i="1" dirty="0"/>
              <a:t>Code of Human Research Ethics. </a:t>
            </a:r>
            <a:r>
              <a:rPr lang="en-GB" sz="1200" dirty="0"/>
              <a:t>Leicester: Author </a:t>
            </a:r>
          </a:p>
          <a:p>
            <a:pPr indent="-457200"/>
            <a:r>
              <a:rPr lang="en-GB" sz="1200" dirty="0"/>
              <a:t>British Psychological Society (2017). </a:t>
            </a:r>
            <a:r>
              <a:rPr lang="en-GB" sz="1200" i="1" dirty="0"/>
              <a:t>Ethics guidelines for internet- mediated research. </a:t>
            </a:r>
            <a:r>
              <a:rPr lang="en-GB" sz="1200" dirty="0"/>
              <a:t>Leicester: Author </a:t>
            </a:r>
          </a:p>
          <a:p>
            <a:pPr indent="-457200"/>
            <a:r>
              <a:rPr lang="en-GB" sz="1200" dirty="0"/>
              <a:t>Choi, C. (2018). </a:t>
            </a:r>
            <a:r>
              <a:rPr lang="en-GB" sz="1200" i="1" dirty="0"/>
              <a:t>Planet Earth</a:t>
            </a:r>
            <a:r>
              <a:rPr lang="en-GB" sz="1200" dirty="0"/>
              <a:t> [Image]. Retrieved 18 July 2020, from https://</a:t>
            </a:r>
            <a:r>
              <a:rPr lang="en-GB" sz="1200" dirty="0" err="1"/>
              <a:t>www.space.com</a:t>
            </a:r>
            <a:r>
              <a:rPr lang="en-GB" sz="1200" dirty="0"/>
              <a:t>/54-earth-history-composition-and-atmosphere.html.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Cook, J., Oreskes, N., Doran, P., Anderegg, W., </a:t>
            </a:r>
            <a:r>
              <a:rPr lang="en-GB" sz="1200" dirty="0" err="1">
                <a:solidFill>
                  <a:srgbClr val="000000"/>
                </a:solidFill>
              </a:rPr>
              <a:t>Verheggen</a:t>
            </a:r>
            <a:r>
              <a:rPr lang="en-GB" sz="1200" dirty="0">
                <a:solidFill>
                  <a:srgbClr val="000000"/>
                </a:solidFill>
              </a:rPr>
              <a:t>, B., &amp; </a:t>
            </a:r>
            <a:r>
              <a:rPr lang="en-GB" sz="1200" dirty="0" err="1">
                <a:solidFill>
                  <a:srgbClr val="000000"/>
                </a:solidFill>
              </a:rPr>
              <a:t>Maibach</a:t>
            </a:r>
            <a:r>
              <a:rPr lang="en-GB" sz="1200" dirty="0">
                <a:solidFill>
                  <a:srgbClr val="000000"/>
                </a:solidFill>
              </a:rPr>
              <a:t>, E. et al. (2016). Consensus on consensus: a synthesis of consensus estimates on human-caused global warming. </a:t>
            </a:r>
            <a:r>
              <a:rPr lang="en-GB" sz="1200" i="1" dirty="0">
                <a:solidFill>
                  <a:srgbClr val="000000"/>
                </a:solidFill>
              </a:rPr>
              <a:t>Environmental Research Letters</a:t>
            </a:r>
            <a:r>
              <a:rPr lang="en-GB" sz="1200" dirty="0">
                <a:solidFill>
                  <a:srgbClr val="000000"/>
                </a:solidFill>
              </a:rPr>
              <a:t>, </a:t>
            </a:r>
            <a:r>
              <a:rPr lang="en-GB" sz="1200" i="1" dirty="0">
                <a:solidFill>
                  <a:srgbClr val="000000"/>
                </a:solidFill>
              </a:rPr>
              <a:t>11</a:t>
            </a:r>
            <a:r>
              <a:rPr lang="en-GB" sz="1200" dirty="0">
                <a:solidFill>
                  <a:srgbClr val="000000"/>
                </a:solidFill>
              </a:rPr>
              <a:t>(4), 048002. https://</a:t>
            </a:r>
            <a:r>
              <a:rPr lang="en-GB" sz="1200" dirty="0" err="1">
                <a:solidFill>
                  <a:srgbClr val="000000"/>
                </a:solidFill>
              </a:rPr>
              <a:t>doi.org</a:t>
            </a:r>
            <a:r>
              <a:rPr lang="en-GB" sz="1200" dirty="0">
                <a:solidFill>
                  <a:srgbClr val="000000"/>
                </a:solidFill>
              </a:rPr>
              <a:t>/10.1088/1748-9326/11/4/048002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Coolican, H. (2014). </a:t>
            </a:r>
            <a:r>
              <a:rPr lang="en-GB" sz="1200" i="1" dirty="0">
                <a:solidFill>
                  <a:srgbClr val="000000"/>
                </a:solidFill>
              </a:rPr>
              <a:t>Research methods and statistics in psychology</a:t>
            </a:r>
            <a:r>
              <a:rPr lang="en-GB" sz="1200" dirty="0">
                <a:solidFill>
                  <a:srgbClr val="000000"/>
                </a:solidFill>
              </a:rPr>
              <a:t> (6th ed.). Psychology Press.</a:t>
            </a:r>
          </a:p>
          <a:p>
            <a:pPr indent="-457200"/>
            <a:r>
              <a:rPr lang="en-GB" sz="1200" dirty="0" err="1"/>
              <a:t>CSPonline</a:t>
            </a:r>
            <a:r>
              <a:rPr lang="en-GB" sz="1200" dirty="0"/>
              <a:t>. (2018). </a:t>
            </a:r>
            <a:r>
              <a:rPr lang="en-GB" sz="1200" i="1" dirty="0"/>
              <a:t>10 Basic Psychology Disciplines</a:t>
            </a:r>
            <a:r>
              <a:rPr lang="en-GB" sz="1200" dirty="0"/>
              <a:t> [Image]. Retrieved 18 July 2020, from https://</a:t>
            </a:r>
            <a:r>
              <a:rPr lang="en-GB" sz="1200" dirty="0" err="1"/>
              <a:t>online.csp.edu</a:t>
            </a:r>
            <a:r>
              <a:rPr lang="en-GB" sz="1200" dirty="0"/>
              <a:t>/blog/psychology/basic-psychology-disciplines.</a:t>
            </a:r>
          </a:p>
          <a:p>
            <a:pPr indent="-457200"/>
            <a:r>
              <a:rPr lang="en-GB" sz="1200" dirty="0" err="1"/>
              <a:t>Freepngimg</a:t>
            </a:r>
            <a:r>
              <a:rPr lang="en-GB" sz="1200" dirty="0"/>
              <a:t>. (2019). </a:t>
            </a:r>
            <a:r>
              <a:rPr lang="en-GB" sz="1200" i="1" dirty="0"/>
              <a:t>Statistics IBM SPSS</a:t>
            </a:r>
            <a:r>
              <a:rPr lang="en-GB" sz="1200" dirty="0"/>
              <a:t> [Image]. Retrieved 18 July 2020, from https://</a:t>
            </a:r>
            <a:r>
              <a:rPr lang="en-GB" sz="1200" dirty="0" err="1"/>
              <a:t>www.freepngimg.com</a:t>
            </a:r>
            <a:r>
              <a:rPr lang="en-GB" sz="1200" dirty="0"/>
              <a:t>/</a:t>
            </a:r>
            <a:r>
              <a:rPr lang="en-GB" sz="1200" dirty="0" err="1"/>
              <a:t>png</a:t>
            </a:r>
            <a:r>
              <a:rPr lang="en-GB" sz="1200" dirty="0"/>
              <a:t>/74719-statistics-ibm-spss-computer-modeler-software.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Gibbs, G. (1988). </a:t>
            </a:r>
            <a:r>
              <a:rPr lang="en-GB" sz="1200" i="1" dirty="0">
                <a:solidFill>
                  <a:srgbClr val="000000"/>
                </a:solidFill>
              </a:rPr>
              <a:t>Learning by doing: a guide to teaching and learning methods</a:t>
            </a:r>
            <a:r>
              <a:rPr lang="en-GB" sz="1200" dirty="0">
                <a:solidFill>
                  <a:srgbClr val="000000"/>
                </a:solidFill>
              </a:rPr>
              <a:t>. Oxford: Further Education Unit, Oxford Polytechnic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Hu, H. (2015). Building virtual teams: experiential learning using emerging technologies. </a:t>
            </a:r>
            <a:r>
              <a:rPr lang="en-GB" sz="1200" i="1" dirty="0">
                <a:solidFill>
                  <a:srgbClr val="000000"/>
                </a:solidFill>
              </a:rPr>
              <a:t>E-Learning and Digital Media</a:t>
            </a:r>
            <a:r>
              <a:rPr lang="en-GB" sz="1200" dirty="0">
                <a:solidFill>
                  <a:srgbClr val="000000"/>
                </a:solidFill>
              </a:rPr>
              <a:t>, 12(1), 17-33. </a:t>
            </a:r>
            <a:r>
              <a:rPr lang="en-GB" sz="1200" dirty="0" err="1">
                <a:solidFill>
                  <a:srgbClr val="000000"/>
                </a:solidFill>
              </a:rPr>
              <a:t>doi</a:t>
            </a:r>
            <a:r>
              <a:rPr lang="en-GB" sz="1200" dirty="0">
                <a:solidFill>
                  <a:srgbClr val="000000"/>
                </a:solidFill>
              </a:rPr>
              <a:t>: 10.1177/2042753014558373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Inspiring. (2018). </a:t>
            </a:r>
            <a:r>
              <a:rPr lang="en-GB" sz="1200" i="1" dirty="0">
                <a:solidFill>
                  <a:srgbClr val="000000"/>
                </a:solidFill>
              </a:rPr>
              <a:t>Kolb's Learning Cycle</a:t>
            </a:r>
            <a:r>
              <a:rPr lang="en-GB" sz="1200" dirty="0">
                <a:solidFill>
                  <a:srgbClr val="000000"/>
                </a:solidFill>
              </a:rPr>
              <a:t> [Image]. Retrieved 18 July 2020, from https://</a:t>
            </a:r>
            <a:r>
              <a:rPr lang="en-GB" sz="1200" dirty="0" err="1">
                <a:solidFill>
                  <a:srgbClr val="000000"/>
                </a:solidFill>
              </a:rPr>
              <a:t>www.inspiring.uk.com</a:t>
            </a:r>
            <a:r>
              <a:rPr lang="en-GB" sz="1200" dirty="0">
                <a:solidFill>
                  <a:srgbClr val="000000"/>
                </a:solidFill>
              </a:rPr>
              <a:t>/how-to-create-effective-learning-within-your-organisation/</a:t>
            </a:r>
            <a:r>
              <a:rPr lang="en-GB" sz="1200" dirty="0" err="1">
                <a:solidFill>
                  <a:srgbClr val="000000"/>
                </a:solidFill>
              </a:rPr>
              <a:t>kolbs</a:t>
            </a:r>
            <a:r>
              <a:rPr lang="en-GB" sz="1200" dirty="0">
                <a:solidFill>
                  <a:srgbClr val="000000"/>
                </a:solidFill>
              </a:rPr>
              <a:t>-learning-cycle/.</a:t>
            </a:r>
          </a:p>
          <a:p>
            <a:pPr indent="-457200"/>
            <a:r>
              <a:rPr lang="en-GB" sz="1200" dirty="0" err="1">
                <a:solidFill>
                  <a:srgbClr val="000000"/>
                </a:solidFill>
              </a:rPr>
              <a:t>Kayes</a:t>
            </a:r>
            <a:r>
              <a:rPr lang="en-GB" sz="1200" dirty="0">
                <a:solidFill>
                  <a:srgbClr val="000000"/>
                </a:solidFill>
              </a:rPr>
              <a:t>, A., </a:t>
            </a:r>
            <a:r>
              <a:rPr lang="en-GB" sz="1200" dirty="0" err="1">
                <a:solidFill>
                  <a:srgbClr val="000000"/>
                </a:solidFill>
              </a:rPr>
              <a:t>Kayes</a:t>
            </a:r>
            <a:r>
              <a:rPr lang="en-GB" sz="1200" dirty="0">
                <a:solidFill>
                  <a:srgbClr val="000000"/>
                </a:solidFill>
              </a:rPr>
              <a:t>, D., &amp; Kolb, D. (2005). Experiential learning in teams. </a:t>
            </a:r>
            <a:r>
              <a:rPr lang="en-GB" sz="1200" i="1" dirty="0">
                <a:solidFill>
                  <a:srgbClr val="000000"/>
                </a:solidFill>
              </a:rPr>
              <a:t>Simulation &amp; Gaming</a:t>
            </a:r>
            <a:r>
              <a:rPr lang="en-GB" sz="1200" dirty="0">
                <a:solidFill>
                  <a:srgbClr val="000000"/>
                </a:solidFill>
              </a:rPr>
              <a:t>, </a:t>
            </a:r>
            <a:r>
              <a:rPr lang="en-GB" sz="1200" i="1" dirty="0">
                <a:solidFill>
                  <a:srgbClr val="000000"/>
                </a:solidFill>
              </a:rPr>
              <a:t>36</a:t>
            </a:r>
            <a:r>
              <a:rPr lang="en-GB" sz="1200" dirty="0">
                <a:solidFill>
                  <a:srgbClr val="000000"/>
                </a:solidFill>
              </a:rPr>
              <a:t>(3), 330-354. https://</a:t>
            </a:r>
            <a:r>
              <a:rPr lang="en-GB" sz="1200" dirty="0" err="1">
                <a:solidFill>
                  <a:srgbClr val="000000"/>
                </a:solidFill>
              </a:rPr>
              <a:t>doi.org</a:t>
            </a:r>
            <a:r>
              <a:rPr lang="en-GB" sz="1200" dirty="0">
                <a:solidFill>
                  <a:srgbClr val="000000"/>
                </a:solidFill>
              </a:rPr>
              <a:t>/10.1177/1046878105279012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Kolb, D. A. (1984). </a:t>
            </a:r>
            <a:r>
              <a:rPr lang="en-GB" sz="1200" i="1" dirty="0">
                <a:solidFill>
                  <a:srgbClr val="000000"/>
                </a:solidFill>
              </a:rPr>
              <a:t>Experiential learning: Experience as the source of learning and development </a:t>
            </a:r>
            <a:r>
              <a:rPr lang="en-GB" sz="1200" dirty="0">
                <a:solidFill>
                  <a:srgbClr val="000000"/>
                </a:solidFill>
              </a:rPr>
              <a:t>(Vol. 1). Englewood Cliffs, NJ: Prentice-Hall.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Pearson, M., &amp; Brew, A. (2002). Research Training and Supervision Development. </a:t>
            </a:r>
            <a:r>
              <a:rPr lang="en-GB" sz="1200" i="1" dirty="0">
                <a:solidFill>
                  <a:srgbClr val="000000"/>
                </a:solidFill>
              </a:rPr>
              <a:t>Studies In Higher Education</a:t>
            </a:r>
            <a:r>
              <a:rPr lang="en-GB" sz="1200" dirty="0">
                <a:solidFill>
                  <a:srgbClr val="000000"/>
                </a:solidFill>
              </a:rPr>
              <a:t>, </a:t>
            </a:r>
            <a:r>
              <a:rPr lang="en-GB" sz="1200" i="1" dirty="0">
                <a:solidFill>
                  <a:srgbClr val="000000"/>
                </a:solidFill>
              </a:rPr>
              <a:t>27</a:t>
            </a:r>
            <a:r>
              <a:rPr lang="en-GB" sz="1200" dirty="0">
                <a:solidFill>
                  <a:srgbClr val="000000"/>
                </a:solidFill>
              </a:rPr>
              <a:t>(2), 135-150. https://</a:t>
            </a:r>
            <a:r>
              <a:rPr lang="en-GB" sz="1200" dirty="0" err="1">
                <a:solidFill>
                  <a:srgbClr val="000000"/>
                </a:solidFill>
              </a:rPr>
              <a:t>doi.org</a:t>
            </a:r>
            <a:r>
              <a:rPr lang="en-GB" sz="1200" dirty="0">
                <a:solidFill>
                  <a:srgbClr val="000000"/>
                </a:solidFill>
              </a:rPr>
              <a:t>/10.1080/03075070220119986c</a:t>
            </a:r>
          </a:p>
          <a:p>
            <a:pPr indent="-457200"/>
            <a:r>
              <a:rPr lang="en-GB" sz="1200" dirty="0"/>
              <a:t>Schindler, E., &amp; Rubin, R. (2018). </a:t>
            </a:r>
            <a:r>
              <a:rPr lang="en-GB" sz="1200" i="1" dirty="0"/>
              <a:t>The Best Online Survey Tools of 2019</a:t>
            </a:r>
            <a:r>
              <a:rPr lang="en-GB" sz="1200" dirty="0"/>
              <a:t> [Image]. Retrieved 18 July 2020, from https://</a:t>
            </a:r>
            <a:r>
              <a:rPr lang="en-GB" sz="1200" dirty="0" err="1"/>
              <a:t>uk.pcmag.com</a:t>
            </a:r>
            <a:r>
              <a:rPr lang="en-GB" sz="1200" dirty="0"/>
              <a:t>/cloud-services/73249/the-best-online-survey-tools-of-2019.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Smyth, T. (2004). </a:t>
            </a:r>
            <a:r>
              <a:rPr lang="en-GB" sz="1200" i="1" dirty="0">
                <a:solidFill>
                  <a:srgbClr val="000000"/>
                </a:solidFill>
              </a:rPr>
              <a:t>The principles of writing in psychology</a:t>
            </a:r>
            <a:r>
              <a:rPr lang="en-GB" sz="1200" dirty="0">
                <a:solidFill>
                  <a:srgbClr val="000000"/>
                </a:solidFill>
              </a:rPr>
              <a:t>. Palgrave Macmillan.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The </a:t>
            </a:r>
            <a:r>
              <a:rPr lang="en-GB" sz="1200" dirty="0" err="1">
                <a:solidFill>
                  <a:srgbClr val="000000"/>
                </a:solidFill>
              </a:rPr>
              <a:t>Univeristy</a:t>
            </a:r>
            <a:r>
              <a:rPr lang="en-GB" sz="1200" dirty="0">
                <a:solidFill>
                  <a:srgbClr val="000000"/>
                </a:solidFill>
              </a:rPr>
              <a:t> of Edinburgh. (2019). </a:t>
            </a:r>
            <a:r>
              <a:rPr lang="en-GB" sz="1200" i="1" dirty="0">
                <a:solidFill>
                  <a:srgbClr val="000000"/>
                </a:solidFill>
              </a:rPr>
              <a:t>Gibbs' reflective cycle</a:t>
            </a:r>
            <a:r>
              <a:rPr lang="en-GB" sz="1200" dirty="0">
                <a:solidFill>
                  <a:srgbClr val="000000"/>
                </a:solidFill>
              </a:rPr>
              <a:t> [Image]. Retrieved 18 July 2020, from https://</a:t>
            </a:r>
            <a:r>
              <a:rPr lang="en-GB" sz="1200" dirty="0" err="1">
                <a:solidFill>
                  <a:srgbClr val="000000"/>
                </a:solidFill>
              </a:rPr>
              <a:t>www.ed.ac.uk</a:t>
            </a:r>
            <a:r>
              <a:rPr lang="en-GB" sz="1200" dirty="0">
                <a:solidFill>
                  <a:srgbClr val="000000"/>
                </a:solidFill>
              </a:rPr>
              <a:t>/reflection/reflectors-toolkit/reflecting-on-experience/</a:t>
            </a:r>
            <a:r>
              <a:rPr lang="en-GB" sz="1200" dirty="0" err="1">
                <a:solidFill>
                  <a:srgbClr val="000000"/>
                </a:solidFill>
              </a:rPr>
              <a:t>gibbs</a:t>
            </a:r>
            <a:r>
              <a:rPr lang="en-GB" sz="1200" dirty="0">
                <a:solidFill>
                  <a:srgbClr val="000000"/>
                </a:solidFill>
              </a:rPr>
              <a:t>-reflective-cycle.</a:t>
            </a:r>
          </a:p>
          <a:p>
            <a:pPr indent="-457200"/>
            <a:r>
              <a:rPr lang="en-GB" sz="1200" dirty="0"/>
              <a:t>University of Wales Trinity Saint David (UWTSD) (2017) </a:t>
            </a:r>
            <a:r>
              <a:rPr lang="en-GB" sz="1200" i="1" dirty="0"/>
              <a:t>Research Data Management Policy</a:t>
            </a:r>
            <a:r>
              <a:rPr lang="en-GB" sz="1200" dirty="0"/>
              <a:t>. </a:t>
            </a:r>
          </a:p>
          <a:p>
            <a:pPr indent="-457200"/>
            <a:r>
              <a:rPr lang="en-GB" sz="1200" dirty="0"/>
              <a:t>University of Wales Trinity Saint David (UWTSD) (2017) </a:t>
            </a:r>
            <a:r>
              <a:rPr lang="en-GB" sz="1200" i="1" dirty="0"/>
              <a:t>Research Ethics &amp; Integrity Code of Practice</a:t>
            </a:r>
            <a:r>
              <a:rPr lang="en-GB" sz="1200" dirty="0"/>
              <a:t>. </a:t>
            </a:r>
          </a:p>
          <a:p>
            <a:pPr indent="-457200"/>
            <a:r>
              <a:rPr lang="en-GB" sz="1200" dirty="0"/>
              <a:t>Vitae (2010). </a:t>
            </a:r>
            <a:r>
              <a:rPr lang="en-GB" sz="1200" i="1" dirty="0"/>
              <a:t>Researcher Development Framework</a:t>
            </a:r>
            <a:r>
              <a:rPr lang="en-GB" sz="1200" dirty="0"/>
              <a:t>. </a:t>
            </a:r>
            <a:r>
              <a:rPr lang="en-GB" sz="1200" dirty="0" err="1"/>
              <a:t>www.vitae.ac.uk</a:t>
            </a:r>
            <a:r>
              <a:rPr lang="en-GB" sz="1200" dirty="0"/>
              <a:t>/</a:t>
            </a:r>
            <a:r>
              <a:rPr lang="en-GB" sz="1200" dirty="0" err="1"/>
              <a:t>rdf</a:t>
            </a:r>
            <a:endParaRPr lang="en-GB" sz="1200" dirty="0"/>
          </a:p>
          <a:p>
            <a:pPr indent="-457200"/>
            <a:r>
              <a:rPr lang="en-GB" sz="1200" dirty="0">
                <a:solidFill>
                  <a:srgbClr val="000000"/>
                </a:solidFill>
              </a:rPr>
              <a:t>Williams, K., </a:t>
            </a:r>
            <a:r>
              <a:rPr lang="en-GB" sz="1200" dirty="0" err="1">
                <a:solidFill>
                  <a:srgbClr val="000000"/>
                </a:solidFill>
              </a:rPr>
              <a:t>Woolliams</a:t>
            </a:r>
            <a:r>
              <a:rPr lang="en-GB" sz="1200" dirty="0">
                <a:solidFill>
                  <a:srgbClr val="000000"/>
                </a:solidFill>
              </a:rPr>
              <a:t>, M., &amp; Spiro, J. (2012). </a:t>
            </a:r>
            <a:r>
              <a:rPr lang="en-GB" sz="1200" i="1" dirty="0">
                <a:solidFill>
                  <a:srgbClr val="000000"/>
                </a:solidFill>
              </a:rPr>
              <a:t>Reflective writing</a:t>
            </a:r>
            <a:r>
              <a:rPr lang="en-GB" sz="1200" dirty="0">
                <a:solidFill>
                  <a:srgbClr val="000000"/>
                </a:solidFill>
              </a:rPr>
              <a:t> (1st ed.). Palgrave.</a:t>
            </a:r>
          </a:p>
          <a:p>
            <a:pPr indent="-457200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indent="-457200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8779277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1602</TotalTime>
  <Words>1298</Words>
  <Application>Microsoft Macintosh PowerPoint</Application>
  <PresentationFormat>Widescreen</PresentationFormat>
  <Paragraphs>118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Franklin Gothic Book</vt:lpstr>
      <vt:lpstr>Crop</vt:lpstr>
      <vt:lpstr>PROFESSIONAL RESEARCH SKILLS</vt:lpstr>
      <vt:lpstr>Cryer’s Postgraduate Skills Schema </vt:lpstr>
      <vt:lpstr>Kolb’s Experiential Learning Cycle (1984)</vt:lpstr>
      <vt:lpstr>Gibb’s Reflective Cycle (1988) </vt:lpstr>
      <vt:lpstr>Generalist Skills</vt:lpstr>
      <vt:lpstr>Critical Thinking and Analysis </vt:lpstr>
      <vt:lpstr>Reading </vt:lpstr>
      <vt:lpstr>Gantt Chart </vt:lpstr>
      <vt:lpstr>Innovation </vt:lpstr>
      <vt:lpstr>Specialist Skills</vt:lpstr>
      <vt:lpstr>Ethical Guidance </vt:lpstr>
      <vt:lpstr>Ethical Considerations </vt:lpstr>
      <vt:lpstr>Data Analysis </vt:lpstr>
      <vt:lpstr>Reporting Results</vt:lpstr>
      <vt:lpstr>Group/Team Skills</vt:lpstr>
      <vt:lpstr>Working Collaboratively Online </vt:lpstr>
      <vt:lpstr>Self-reliant Skills</vt:lpstr>
      <vt:lpstr>Responsible for Own Learning and Development</vt:lpstr>
      <vt:lpstr>Enthusiasm </vt:lpstr>
      <vt:lpstr>Research Development Framework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RESEARCH SKILLS</dc:title>
  <dc:creator>Ella Morris-Fuge (P128653)</dc:creator>
  <cp:lastModifiedBy>Ella Morris-Fuge (P128653)</cp:lastModifiedBy>
  <cp:revision>56</cp:revision>
  <dcterms:created xsi:type="dcterms:W3CDTF">2020-07-19T13:11:54Z</dcterms:created>
  <dcterms:modified xsi:type="dcterms:W3CDTF">2020-07-21T22:53:37Z</dcterms:modified>
</cp:coreProperties>
</file>