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66" r:id="rId5"/>
  </p:sldMasterIdLst>
  <p:notesMasterIdLst>
    <p:notesMasterId r:id="rId41"/>
  </p:notesMasterIdLst>
  <p:handoutMasterIdLst>
    <p:handoutMasterId r:id="rId42"/>
  </p:handoutMasterIdLst>
  <p:sldIdLst>
    <p:sldId id="351" r:id="rId6"/>
    <p:sldId id="301" r:id="rId7"/>
    <p:sldId id="257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85" r:id="rId27"/>
    <p:sldId id="278" r:id="rId28"/>
    <p:sldId id="286" r:id="rId29"/>
    <p:sldId id="288" r:id="rId30"/>
    <p:sldId id="293" r:id="rId31"/>
    <p:sldId id="294" r:id="rId32"/>
    <p:sldId id="295" r:id="rId33"/>
    <p:sldId id="296" r:id="rId34"/>
    <p:sldId id="289" r:id="rId35"/>
    <p:sldId id="290" r:id="rId36"/>
    <p:sldId id="298" r:id="rId37"/>
    <p:sldId id="299" r:id="rId38"/>
    <p:sldId id="302" r:id="rId39"/>
    <p:sldId id="300" r:id="rId4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584" autoAdjust="0"/>
    <p:restoredTop sz="79235" autoAdjust="0"/>
  </p:normalViewPr>
  <p:slideViewPr>
    <p:cSldViewPr>
      <p:cViewPr varScale="1">
        <p:scale>
          <a:sx n="91" d="100"/>
          <a:sy n="91" d="100"/>
        </p:scale>
        <p:origin x="96" y="3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handoutMaster" Target="handoutMasters/handoutMaster1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presProps" Target="presProp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tableStyles" Target="tableStyles.xml"/><Relationship Id="rId20" Type="http://schemas.openxmlformats.org/officeDocument/2006/relationships/slide" Target="slides/slide15.xml"/><Relationship Id="rId41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5B0FAB-4EDA-4BE5-8E2B-F841D5966E5D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4F7143-3262-4712-BBAC-9EEC69AABB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3095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key component of communication is non-verbal, including Body Language.  What do the students already understand about this topic – do they ever notice or take note of it in others?  Lead a brief discussion to test knowledge and opinions.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12495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Show each of the following image slides and ask for answers from the group – discuss these….perhaps by demonstrating some ‘Body Language’ of your own!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69829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9891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child is communicating without using words!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8089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slide and the previous two highlight a key element of communication – the need for Congruence – the agreement, harmony and alignment between the verbal communication AND the non-verbal communication.  Congruence communicates sincerity, lack of congruence communicates insincerity…..and everything that goes with it (lack of trust, LIAR, shifty, etc.)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2550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Ask the students ‘Why?’ and lead a discussion to pull out their thoughts.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5000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Discuss these points and the question.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3057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It’s not just Body Language!  Do any of these resonate with the students?  Tattoos?  </a:t>
            </a:r>
            <a:r>
              <a:rPr lang="en-GB" dirty="0" err="1"/>
              <a:t>Jewllery</a:t>
            </a:r>
            <a:r>
              <a:rPr lang="en-GB" dirty="0"/>
              <a:t>?  Timing?  Discuss these key elements…..draw out the learning.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7340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Ask “When will these types of clues be particularly important?”   When talking with someone on the phone!  Discuss the different aspects with the group.  How often have they finished a call and thought ‘something wasn’t right with them’?  We can pick up on these things….</a:t>
            </a:r>
            <a:r>
              <a:rPr lang="en-GB" b="1" dirty="0">
                <a:solidFill>
                  <a:srgbClr val="FF0000"/>
                </a:solidFill>
              </a:rPr>
              <a:t>IF we listen!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36941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Discuss the key points with the group, where appropriate.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68224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i="1" dirty="0"/>
              <a:t>The phrase implies you have to </a:t>
            </a:r>
            <a:r>
              <a:rPr lang="en-GB" b="1" i="1" u="sng" dirty="0"/>
              <a:t>‘work at it!’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34747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Discuss each of these points with the group – encourage comments and views.  Ask for personal experiences.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09793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Check understanding as you explain and discuss these elements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44144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Recap on this diagram – use it to recap key areas you have covered.  Probe students to check understanding.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4F7143-3262-4712-BBAC-9EEC69AABB0A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292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9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6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07/11/2022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6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6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1737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2C817-988D-4229-A8FE-68154DB629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253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834AE9-8A5E-4DB5-96C3-EE385AA95D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013"/>
            </a:lvl1pPr>
            <a:lvl2pPr marL="192881" indent="0" algn="ctr">
              <a:buNone/>
              <a:defRPr sz="844"/>
            </a:lvl2pPr>
            <a:lvl3pPr marL="385763" indent="0" algn="ctr">
              <a:buNone/>
              <a:defRPr sz="760"/>
            </a:lvl3pPr>
            <a:lvl4pPr marL="578644" indent="0" algn="ctr">
              <a:buNone/>
              <a:defRPr sz="675"/>
            </a:lvl4pPr>
            <a:lvl5pPr marL="771525" indent="0" algn="ctr">
              <a:buNone/>
              <a:defRPr sz="675"/>
            </a:lvl5pPr>
            <a:lvl6pPr marL="964406" indent="0" algn="ctr">
              <a:buNone/>
              <a:defRPr sz="675"/>
            </a:lvl6pPr>
            <a:lvl7pPr marL="1157288" indent="0" algn="ctr">
              <a:buNone/>
              <a:defRPr sz="675"/>
            </a:lvl7pPr>
            <a:lvl8pPr marL="1350169" indent="0" algn="ctr">
              <a:buNone/>
              <a:defRPr sz="675"/>
            </a:lvl8pPr>
            <a:lvl9pPr marL="1543050" indent="0" algn="ctr">
              <a:buNone/>
              <a:defRPr sz="675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BBFFE-9FA3-479C-AAB0-DBBEBE06D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53C436-C658-4DA4-A5CD-FFB22E022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43398B-39F1-4F9B-B06E-852DD7AD9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9331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A5AF0-D1D2-4129-BD44-FFA7B70B4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EBF29-FBC8-4E88-A092-25BFADD6C4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ECCFAF-F1D8-4AF8-A191-E938EE22C1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62D109-2283-42BE-A563-0ED1A6174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FD865B-3B67-4C35-A127-69903EF88D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A2BBD-E859-4409-B8E3-A37B98935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06963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9"/>
            <a:ext cx="7772400" cy="1362075"/>
          </a:xfrm>
        </p:spPr>
        <p:txBody>
          <a:bodyPr anchor="t"/>
          <a:lstStyle>
            <a:lvl1pPr algn="l">
              <a:defRPr sz="225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902"/>
            <a:ext cx="7772400" cy="1500187"/>
          </a:xfrm>
        </p:spPr>
        <p:txBody>
          <a:bodyPr anchor="b"/>
          <a:lstStyle>
            <a:lvl1pPr marL="0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1pPr>
            <a:lvl2pPr marL="257175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07/11/2022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2560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915" y="103188"/>
            <a:ext cx="8243887" cy="1314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1"/>
            <a:ext cx="40386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9C64F3F4-CE19-49F8-9EF4-FF4EE52031C2}" type="datetimeFigureOut">
              <a:rPr lang="en-GB" smtClean="0"/>
              <a:pPr/>
              <a:t>07/11/2022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42035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90562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28413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47636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5178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70123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26664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11/7/2022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23819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00908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47948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90202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58252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7" y="1516014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105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01893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7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15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54152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11/7/2022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E6625B1C-8207-489C-A363-42AF003D0C64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79145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orddreams.wordpress.com/2015/02/25/how-to-tell-if-someone-is-lying-body-language-3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speedchange.blogspot.com/2011_02_01_archive.html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rationallyspeaking.blogspot.com/2012/08/thoughts-on-lying.html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51EB77-20F7-46E6-B3C4-8AAFCDB63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275" y="2320053"/>
            <a:ext cx="4098845" cy="2394823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1800" dirty="0">
                <a:ea typeface="Calibri" panose="020F0502020204030204" pitchFamily="34" charset="0"/>
              </a:rPr>
              <a:t>CertHE Applied Leadership and Management in the Workplace </a:t>
            </a:r>
            <a:br>
              <a:rPr lang="en-GB" sz="1800" b="1" dirty="0">
                <a:ea typeface="Calibri" panose="020F0502020204030204" pitchFamily="34" charset="0"/>
              </a:rPr>
            </a:br>
            <a:br>
              <a:rPr lang="en-GB" altLang="en-US" sz="1800" dirty="0"/>
            </a:br>
            <a:br>
              <a:rPr lang="en-GB" altLang="en-US" sz="1800" dirty="0"/>
            </a:br>
            <a:r>
              <a:rPr lang="en-GB" altLang="en-US" sz="1800" dirty="0"/>
              <a:t>Module: BMSK4013 </a:t>
            </a:r>
            <a:br>
              <a:rPr lang="en-GB" altLang="en-US" sz="1800" dirty="0"/>
            </a:br>
            <a:r>
              <a:rPr lang="en-GB" sz="1800" dirty="0"/>
              <a:t>Management Communication</a:t>
            </a:r>
            <a:br>
              <a:rPr lang="en-GB" sz="1800" dirty="0"/>
            </a:br>
            <a:br>
              <a:rPr lang="en-GB" sz="1800" dirty="0"/>
            </a:br>
            <a:br>
              <a:rPr lang="en-GB" sz="1800" b="1" dirty="0"/>
            </a:b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8F35DD7-30F2-4EBF-A015-C0DEF3DDED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904587"/>
            <a:ext cx="6858000" cy="1086844"/>
          </a:xfrm>
        </p:spPr>
        <p:txBody>
          <a:bodyPr/>
          <a:lstStyle/>
          <a:p>
            <a:r>
              <a:rPr lang="en-GB" sz="3300" dirty="0">
                <a:solidFill>
                  <a:srgbClr val="FFFFFF"/>
                </a:solidFill>
                <a:latin typeface="Calibri Light" panose="020F0302020204030204" pitchFamily="34" charset="0"/>
              </a:rPr>
              <a:t>Blended Learning </a:t>
            </a:r>
            <a:r>
              <a:rPr lang="en-GB" sz="3300" dirty="0">
                <a:solidFill>
                  <a:srgbClr val="000000"/>
                </a:solidFill>
                <a:latin typeface="Calibri Light" panose="020F0302020204030204" pitchFamily="34" charset="0"/>
              </a:rPr>
              <a:t>​</a:t>
            </a:r>
            <a:br>
              <a:rPr lang="en-GB" sz="3300" dirty="0">
                <a:solidFill>
                  <a:srgbClr val="000000"/>
                </a:solidFill>
                <a:latin typeface="Calibri Light" panose="020F0302020204030204" pitchFamily="34" charset="0"/>
              </a:rPr>
            </a:br>
            <a:r>
              <a:rPr lang="en-GB" sz="3300">
                <a:solidFill>
                  <a:srgbClr val="FFFFFF"/>
                </a:solidFill>
                <a:latin typeface="Calibri Light" panose="020F0302020204030204" pitchFamily="34" charset="0"/>
              </a:rPr>
              <a:t>Session 3</a:t>
            </a:r>
            <a:r>
              <a:rPr lang="en-GB" sz="3300">
                <a:solidFill>
                  <a:srgbClr val="000000"/>
                </a:solidFill>
                <a:latin typeface="Calibri Light" panose="020F0302020204030204" pitchFamily="34" charset="0"/>
              </a:rPr>
              <a:t> </a:t>
            </a:r>
            <a:endParaRPr lang="en-GB" sz="3300" dirty="0"/>
          </a:p>
        </p:txBody>
      </p:sp>
    </p:spTree>
    <p:extLst>
      <p:ext uri="{BB962C8B-B14F-4D97-AF65-F5344CB8AC3E}">
        <p14:creationId xmlns:p14="http://schemas.microsoft.com/office/powerpoint/2010/main" val="42013982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16831"/>
            <a:ext cx="8229600" cy="3600401"/>
          </a:xfrm>
        </p:spPr>
        <p:txBody>
          <a:bodyPr/>
          <a:lstStyle/>
          <a:p>
            <a:r>
              <a:rPr lang="en-GB" dirty="0"/>
              <a:t>Verbal &amp; Non-Verbal Communication</a:t>
            </a:r>
          </a:p>
          <a:p>
            <a:r>
              <a:rPr lang="en-GB" dirty="0"/>
              <a:t>Para-linguistics</a:t>
            </a:r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6028B-EE1A-4D5A-92BB-38367D0F51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Let’s Look at Body Language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A6D8A42-2E25-4BD2-B3CD-C77D7D218AD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267744" y="1449183"/>
            <a:ext cx="5107430" cy="347195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A08C955-6DE2-490D-9960-A90D8306BC10}"/>
              </a:ext>
            </a:extLst>
          </p:cNvPr>
          <p:cNvSpPr txBox="1"/>
          <p:nvPr/>
        </p:nvSpPr>
        <p:spPr>
          <a:xfrm>
            <a:off x="1398951" y="5147207"/>
            <a:ext cx="68450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</a:rPr>
              <a:t>You already know more than you think!</a:t>
            </a:r>
          </a:p>
        </p:txBody>
      </p:sp>
    </p:spTree>
    <p:extLst>
      <p:ext uri="{BB962C8B-B14F-4D97-AF65-F5344CB8AC3E}">
        <p14:creationId xmlns:p14="http://schemas.microsoft.com/office/powerpoint/2010/main" val="30948323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D6894-D13B-42C0-BBCD-F634926E04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>
                <a:cs typeface="Arial" charset="0"/>
              </a:rPr>
              <a:t>What message are they conveying?</a:t>
            </a:r>
            <a:endParaRPr lang="en-GB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7FD261EE-F26D-4C39-BEFE-82F062B09C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232527"/>
            <a:ext cx="7344816" cy="4392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99558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F4CB7-5A7D-4644-B0A3-ECF87ABC19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>
                <a:cs typeface="Arial" charset="0"/>
              </a:rPr>
              <a:t>What message are they conveying?</a:t>
            </a:r>
            <a:endParaRPr lang="en-GB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1FE8D6BB-0650-4576-BE2B-A4FADDDC3C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3455" y="2065853"/>
            <a:ext cx="4637088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EEF8A2E-27C8-4044-8BFD-2D18AC1A627A}"/>
              </a:ext>
            </a:extLst>
          </p:cNvPr>
          <p:cNvSpPr/>
          <p:nvPr/>
        </p:nvSpPr>
        <p:spPr>
          <a:xfrm>
            <a:off x="3153886" y="1557079"/>
            <a:ext cx="28362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altLang="en-US" dirty="0"/>
              <a:t>Hands in the air in despair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E5304A6-C8D0-4906-9CDE-AD97D4D5FB8A}"/>
              </a:ext>
            </a:extLst>
          </p:cNvPr>
          <p:cNvSpPr/>
          <p:nvPr/>
        </p:nvSpPr>
        <p:spPr>
          <a:xfrm>
            <a:off x="3153886" y="5186816"/>
            <a:ext cx="26514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en-US" dirty="0"/>
              <a:t>“I’m stressed and angry”</a:t>
            </a:r>
          </a:p>
        </p:txBody>
      </p:sp>
    </p:spTree>
    <p:extLst>
      <p:ext uri="{BB962C8B-B14F-4D97-AF65-F5344CB8AC3E}">
        <p14:creationId xmlns:p14="http://schemas.microsoft.com/office/powerpoint/2010/main" val="39234430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5A3629-A915-46C2-BC31-B874D99F44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>
                <a:cs typeface="Arial" charset="0"/>
              </a:rPr>
              <a:t>What message are they conveying?</a:t>
            </a:r>
            <a:endParaRPr lang="en-GB" dirty="0"/>
          </a:p>
        </p:txBody>
      </p:sp>
      <p:pic>
        <p:nvPicPr>
          <p:cNvPr id="4" name="Picture 6">
            <a:extLst>
              <a:ext uri="{FF2B5EF4-FFF2-40B4-BE49-F238E27FC236}">
                <a16:creationId xmlns:a16="http://schemas.microsoft.com/office/drawing/2014/main" id="{3366AE1A-B738-49AB-8592-3C2D1B269B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225380"/>
            <a:ext cx="2807891" cy="4407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00401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8DA0EC-C945-48B8-AF37-0D905B1EC9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>
                <a:cs typeface="Arial" charset="0"/>
              </a:rPr>
              <a:t>What message are they conveying?</a:t>
            </a:r>
            <a:endParaRPr lang="en-GB" dirty="0"/>
          </a:p>
        </p:txBody>
      </p:sp>
      <p:pic>
        <p:nvPicPr>
          <p:cNvPr id="4" name="Picture 6">
            <a:extLst>
              <a:ext uri="{FF2B5EF4-FFF2-40B4-BE49-F238E27FC236}">
                <a16:creationId xmlns:a16="http://schemas.microsoft.com/office/drawing/2014/main" id="{4A03C871-FDC8-4759-B027-B0D38DC3F0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599120"/>
            <a:ext cx="2331665" cy="36597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1429DFB-4A99-48D2-A098-8694BFE15065}"/>
              </a:ext>
            </a:extLst>
          </p:cNvPr>
          <p:cNvSpPr/>
          <p:nvPr/>
        </p:nvSpPr>
        <p:spPr>
          <a:xfrm>
            <a:off x="1804761" y="3167390"/>
            <a:ext cx="13596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en-US" sz="2800" dirty="0"/>
              <a:t>Smiling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35D5D5E-6B37-4FC8-A402-2FD12CA927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50996" y="3123514"/>
            <a:ext cx="19843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dirty="0">
                <a:latin typeface="+mj-lt"/>
              </a:rPr>
              <a:t>Thumbs up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936C8F6-A23F-4B8B-A7E2-75F9192D4683}"/>
              </a:ext>
            </a:extLst>
          </p:cNvPr>
          <p:cNvSpPr/>
          <p:nvPr/>
        </p:nvSpPr>
        <p:spPr>
          <a:xfrm>
            <a:off x="2915816" y="5276378"/>
            <a:ext cx="37472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en-US" b="1" dirty="0"/>
              <a:t>“I’m happy and things are good”</a:t>
            </a:r>
          </a:p>
        </p:txBody>
      </p:sp>
    </p:spTree>
    <p:extLst>
      <p:ext uri="{BB962C8B-B14F-4D97-AF65-F5344CB8AC3E}">
        <p14:creationId xmlns:p14="http://schemas.microsoft.com/office/powerpoint/2010/main" val="1109782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84DA3A-C059-445D-A26F-9055809A9C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>
                <a:cs typeface="Arial" charset="0"/>
              </a:rPr>
              <a:t>What message are they conveying?</a:t>
            </a:r>
            <a:endParaRPr lang="en-GB" dirty="0"/>
          </a:p>
        </p:txBody>
      </p:sp>
      <p:pic>
        <p:nvPicPr>
          <p:cNvPr id="4" name="Picture 3" descr="W:\NHS\Resource development\Imagery\Angry mum.jpg">
            <a:extLst>
              <a:ext uri="{FF2B5EF4-FFF2-40B4-BE49-F238E27FC236}">
                <a16:creationId xmlns:a16="http://schemas.microsoft.com/office/drawing/2014/main" id="{342953C3-2009-4577-8F4F-DBDE2036D4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160748"/>
            <a:ext cx="7231062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596063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939B08-FD8D-479D-B2F1-F1755F8A43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>
                <a:cs typeface="Arial" charset="0"/>
              </a:rPr>
              <a:t>What message are they conveying?</a:t>
            </a:r>
            <a:endParaRPr lang="en-GB" dirty="0"/>
          </a:p>
        </p:txBody>
      </p:sp>
      <p:pic>
        <p:nvPicPr>
          <p:cNvPr id="4" name="Picture 3" descr="W:\NHS\Resource development\Imagery\Angry mum.jpg">
            <a:extLst>
              <a:ext uri="{FF2B5EF4-FFF2-40B4-BE49-F238E27FC236}">
                <a16:creationId xmlns:a16="http://schemas.microsoft.com/office/drawing/2014/main" id="{2B53A29C-C1FF-4B4D-A522-6E3D8093B5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0665" y="2231332"/>
            <a:ext cx="3702670" cy="23229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796893A-6ED0-4776-A836-4AB86F0A0C75}"/>
              </a:ext>
            </a:extLst>
          </p:cNvPr>
          <p:cNvSpPr/>
          <p:nvPr/>
        </p:nvSpPr>
        <p:spPr>
          <a:xfrm>
            <a:off x="2524832" y="1209942"/>
            <a:ext cx="38985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en-US" sz="2800" dirty="0"/>
              <a:t>Staring down at the girl</a:t>
            </a:r>
          </a:p>
        </p:txBody>
      </p:sp>
      <p:sp>
        <p:nvSpPr>
          <p:cNvPr id="6" name="TextBox 3">
            <a:extLst>
              <a:ext uri="{FF2B5EF4-FFF2-40B4-BE49-F238E27FC236}">
                <a16:creationId xmlns:a16="http://schemas.microsoft.com/office/drawing/2014/main" id="{D69067AA-BE82-4009-BF5D-55D1F436500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090" y="1733162"/>
            <a:ext cx="3425825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dirty="0">
                <a:latin typeface="+mj-lt"/>
              </a:rPr>
              <a:t>Frowning with anger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9BF189-354F-469E-9CEA-CC764C1EBBEB}"/>
              </a:ext>
            </a:extLst>
          </p:cNvPr>
          <p:cNvSpPr txBox="1"/>
          <p:nvPr/>
        </p:nvSpPr>
        <p:spPr>
          <a:xfrm>
            <a:off x="464452" y="2668466"/>
            <a:ext cx="16225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No Smile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1FB5199-4E73-4EB1-9D48-6B25BBEF2532}"/>
              </a:ext>
            </a:extLst>
          </p:cNvPr>
          <p:cNvSpPr txBox="1"/>
          <p:nvPr/>
        </p:nvSpPr>
        <p:spPr>
          <a:xfrm>
            <a:off x="312390" y="3993310"/>
            <a:ext cx="24705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Hand pointing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F4FCBD1-8938-475C-9D3A-ED7F1F609A61}"/>
              </a:ext>
            </a:extLst>
          </p:cNvPr>
          <p:cNvSpPr txBox="1"/>
          <p:nvPr/>
        </p:nvSpPr>
        <p:spPr>
          <a:xfrm>
            <a:off x="5642748" y="1708856"/>
            <a:ext cx="34963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Head and eyes down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35121D1-66B5-4F87-90E7-1B1D88780FDF}"/>
              </a:ext>
            </a:extLst>
          </p:cNvPr>
          <p:cNvSpPr txBox="1"/>
          <p:nvPr/>
        </p:nvSpPr>
        <p:spPr>
          <a:xfrm>
            <a:off x="6580478" y="2558116"/>
            <a:ext cx="256352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Mouth slightly </a:t>
            </a:r>
          </a:p>
          <a:p>
            <a:pPr algn="ctr"/>
            <a:r>
              <a:rPr lang="en-GB" sz="2800" dirty="0"/>
              <a:t>turned down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B74047B-F654-4CF2-A036-F3C89071BD72}"/>
              </a:ext>
            </a:extLst>
          </p:cNvPr>
          <p:cNvSpPr txBox="1"/>
          <p:nvPr/>
        </p:nvSpPr>
        <p:spPr>
          <a:xfrm>
            <a:off x="6613647" y="3752283"/>
            <a:ext cx="229838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800" dirty="0"/>
              <a:t>Arms crossed</a:t>
            </a:r>
          </a:p>
          <a:p>
            <a:pPr algn="ctr"/>
            <a:r>
              <a:rPr lang="en-GB" sz="2800" dirty="0"/>
              <a:t> in defence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9E0A2D2-863C-4703-820A-0EDBB94309B0}"/>
              </a:ext>
            </a:extLst>
          </p:cNvPr>
          <p:cNvSpPr txBox="1"/>
          <p:nvPr/>
        </p:nvSpPr>
        <p:spPr>
          <a:xfrm>
            <a:off x="1286791" y="5025766"/>
            <a:ext cx="29922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/>
              <a:t>“I’m annoyed”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7830054-7153-41B3-83F2-E98BAA6658B8}"/>
              </a:ext>
            </a:extLst>
          </p:cNvPr>
          <p:cNvSpPr txBox="1"/>
          <p:nvPr/>
        </p:nvSpPr>
        <p:spPr>
          <a:xfrm>
            <a:off x="4279085" y="5011362"/>
            <a:ext cx="32075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/>
              <a:t>“I’m in trouble”</a:t>
            </a:r>
          </a:p>
        </p:txBody>
      </p:sp>
    </p:spTree>
    <p:extLst>
      <p:ext uri="{BB962C8B-B14F-4D97-AF65-F5344CB8AC3E}">
        <p14:creationId xmlns:p14="http://schemas.microsoft.com/office/powerpoint/2010/main" val="28967856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E6DF5-1DFE-427E-86C1-BCA019D709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>
                <a:cs typeface="Arial" charset="0"/>
              </a:rPr>
              <a:t>What message are they conveying?</a:t>
            </a:r>
            <a:endParaRPr lang="en-GB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F8431DE8-25F9-4AB6-B28A-AC4B306DE9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201119"/>
            <a:ext cx="6048151" cy="44557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39602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2A5881-4B6E-42B3-A4F9-87C2E1052F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>
                <a:cs typeface="Arial" charset="0"/>
              </a:rPr>
              <a:t>What message are they conveying?</a:t>
            </a:r>
            <a:endParaRPr lang="en-GB" dirty="0"/>
          </a:p>
        </p:txBody>
      </p:sp>
      <p:pic>
        <p:nvPicPr>
          <p:cNvPr id="6" name="Picture 4">
            <a:extLst>
              <a:ext uri="{FF2B5EF4-FFF2-40B4-BE49-F238E27FC236}">
                <a16:creationId xmlns:a16="http://schemas.microsoft.com/office/drawing/2014/main" id="{0648011B-9C94-4019-84F9-6FB69EA3E8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8287" y="2276872"/>
            <a:ext cx="3527425" cy="2598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7">
            <a:extLst>
              <a:ext uri="{FF2B5EF4-FFF2-40B4-BE49-F238E27FC236}">
                <a16:creationId xmlns:a16="http://schemas.microsoft.com/office/drawing/2014/main" id="{279991AF-04C2-4041-A224-0CEBE71A0D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95738" y="1557338"/>
            <a:ext cx="12255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dirty="0">
                <a:latin typeface="+mj-lt"/>
              </a:rPr>
              <a:t>Crying</a:t>
            </a:r>
          </a:p>
        </p:txBody>
      </p:sp>
      <p:sp>
        <p:nvSpPr>
          <p:cNvPr id="8" name="TextBox 5">
            <a:extLst>
              <a:ext uri="{FF2B5EF4-FFF2-40B4-BE49-F238E27FC236}">
                <a16:creationId xmlns:a16="http://schemas.microsoft.com/office/drawing/2014/main" id="{DB82EC8F-FDAC-48FC-AC7A-3C56875498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2088" y="3013075"/>
            <a:ext cx="2544762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dirty="0">
                <a:latin typeface="+mj-lt"/>
              </a:rPr>
              <a:t>Squinting eyes</a:t>
            </a:r>
          </a:p>
        </p:txBody>
      </p:sp>
      <p:sp>
        <p:nvSpPr>
          <p:cNvPr id="9" name="TextBox 6">
            <a:extLst>
              <a:ext uri="{FF2B5EF4-FFF2-40B4-BE49-F238E27FC236}">
                <a16:creationId xmlns:a16="http://schemas.microsoft.com/office/drawing/2014/main" id="{38A37043-0838-4C2A-BF9E-6F12290568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84937" y="3052349"/>
            <a:ext cx="24669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dirty="0">
                <a:latin typeface="+mj-lt"/>
              </a:rPr>
              <a:t>Lips up turned</a:t>
            </a:r>
          </a:p>
        </p:txBody>
      </p:sp>
      <p:sp>
        <p:nvSpPr>
          <p:cNvPr id="10" name="TextBox 8">
            <a:extLst>
              <a:ext uri="{FF2B5EF4-FFF2-40B4-BE49-F238E27FC236}">
                <a16:creationId xmlns:a16="http://schemas.microsoft.com/office/drawing/2014/main" id="{55D2138B-E847-4A2B-93EE-BEA9923701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48063" y="5084763"/>
            <a:ext cx="21209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b="1" dirty="0">
                <a:latin typeface="+mj-lt"/>
              </a:rPr>
              <a:t>“I’m upset”</a:t>
            </a:r>
          </a:p>
        </p:txBody>
      </p:sp>
    </p:spTree>
    <p:extLst>
      <p:ext uri="{BB962C8B-B14F-4D97-AF65-F5344CB8AC3E}">
        <p14:creationId xmlns:p14="http://schemas.microsoft.com/office/powerpoint/2010/main" val="2472907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BC9F1-7357-4CEE-B137-D13BC51770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>
                <a:cs typeface="Arial" charset="0"/>
              </a:rPr>
              <a:t>What message are they conveying?</a:t>
            </a:r>
            <a:endParaRPr lang="en-GB" dirty="0"/>
          </a:p>
        </p:txBody>
      </p:sp>
      <p:pic>
        <p:nvPicPr>
          <p:cNvPr id="4" name="Picture 7">
            <a:extLst>
              <a:ext uri="{FF2B5EF4-FFF2-40B4-BE49-F238E27FC236}">
                <a16:creationId xmlns:a16="http://schemas.microsoft.com/office/drawing/2014/main" id="{220EBA97-C5EF-4301-A128-DF9D136C99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2967" y="1916832"/>
            <a:ext cx="2938066" cy="37522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20179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835B8-D300-42B4-9678-5F4EC76F4F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>
                <a:cs typeface="Arial" charset="0"/>
              </a:rPr>
              <a:t>What message are they conveying?</a:t>
            </a:r>
            <a:endParaRPr lang="en-GB" dirty="0"/>
          </a:p>
        </p:txBody>
      </p:sp>
      <p:pic>
        <p:nvPicPr>
          <p:cNvPr id="4" name="Picture 7">
            <a:extLst>
              <a:ext uri="{FF2B5EF4-FFF2-40B4-BE49-F238E27FC236}">
                <a16:creationId xmlns:a16="http://schemas.microsoft.com/office/drawing/2014/main" id="{0DE89689-B4EA-4E3C-BDFE-7BC861BA1A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2967" y="1417638"/>
            <a:ext cx="2938066" cy="37522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5">
            <a:extLst>
              <a:ext uri="{FF2B5EF4-FFF2-40B4-BE49-F238E27FC236}">
                <a16:creationId xmlns:a16="http://schemas.microsoft.com/office/drawing/2014/main" id="{3A62BC77-D663-487D-9385-51850D60681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9512" y="2625008"/>
            <a:ext cx="31623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dirty="0">
                <a:latin typeface="+mj-lt"/>
              </a:rPr>
              <a:t>Eyes looking away</a:t>
            </a:r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EDB0EAE8-71A1-4A99-83E2-1AE7DD4379E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80253" y="2625008"/>
            <a:ext cx="248602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dirty="0">
                <a:latin typeface="+mj-lt"/>
              </a:rPr>
              <a:t>Finger on face</a:t>
            </a:r>
          </a:p>
        </p:txBody>
      </p:sp>
      <p:sp>
        <p:nvSpPr>
          <p:cNvPr id="7" name="TextBox 8">
            <a:extLst>
              <a:ext uri="{FF2B5EF4-FFF2-40B4-BE49-F238E27FC236}">
                <a16:creationId xmlns:a16="http://schemas.microsoft.com/office/drawing/2014/main" id="{2E28971C-3962-43F7-9276-5FFF030E22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33784" y="5178424"/>
            <a:ext cx="260359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b="1" dirty="0">
                <a:latin typeface="+mj-lt"/>
              </a:rPr>
              <a:t>“I’m thinking”</a:t>
            </a:r>
          </a:p>
        </p:txBody>
      </p:sp>
    </p:spTree>
    <p:extLst>
      <p:ext uri="{BB962C8B-B14F-4D97-AF65-F5344CB8AC3E}">
        <p14:creationId xmlns:p14="http://schemas.microsoft.com/office/powerpoint/2010/main" val="3548302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C8C74-6419-4E4C-9F7D-9AAA4F3C24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18329"/>
            <a:ext cx="9036496" cy="1143000"/>
          </a:xfrm>
        </p:spPr>
        <p:txBody>
          <a:bodyPr>
            <a:noAutofit/>
          </a:bodyPr>
          <a:lstStyle/>
          <a:p>
            <a:r>
              <a:rPr lang="en-GB" altLang="en-US" sz="3600" dirty="0">
                <a:cs typeface="Arial" charset="0"/>
              </a:rPr>
              <a:t>Are they doing and saying the same thing?</a:t>
            </a:r>
            <a:endParaRPr lang="en-GB" sz="3600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EFF457B9-CA52-4254-B518-651B4E62FE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8876" y="1417638"/>
            <a:ext cx="3426247" cy="36160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5EDDB49-C58C-4D80-8B10-A5E50F0509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8539" y="5179218"/>
            <a:ext cx="6194425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b="1" dirty="0">
                <a:latin typeface="+mj-lt"/>
              </a:rPr>
              <a:t>“I’m finding this really interesting!”</a:t>
            </a:r>
          </a:p>
        </p:txBody>
      </p:sp>
    </p:spTree>
    <p:extLst>
      <p:ext uri="{BB962C8B-B14F-4D97-AF65-F5344CB8AC3E}">
        <p14:creationId xmlns:p14="http://schemas.microsoft.com/office/powerpoint/2010/main" val="27456128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D39CA1-4FDA-414F-99E2-C3A6AD7CC5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52128"/>
          </a:xfrm>
        </p:spPr>
        <p:txBody>
          <a:bodyPr>
            <a:normAutofit/>
          </a:bodyPr>
          <a:lstStyle/>
          <a:p>
            <a:r>
              <a:rPr lang="en-GB" altLang="en-US" dirty="0">
                <a:cs typeface="Arial" charset="0"/>
              </a:rPr>
              <a:t>Are they doing and saying             the same thing?</a:t>
            </a:r>
            <a:endParaRPr lang="en-GB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FB8BA8E9-5389-4EDE-A12A-3C53F26C14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18560"/>
            <a:ext cx="7776864" cy="37386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9AFDB26-6D32-484A-B152-6EC07C9235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95736" y="5145790"/>
            <a:ext cx="50355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b="1" dirty="0">
                <a:latin typeface="+mj-lt"/>
              </a:rPr>
              <a:t>“I’m fine – I’m really happy!”</a:t>
            </a:r>
          </a:p>
        </p:txBody>
      </p:sp>
    </p:spTree>
    <p:extLst>
      <p:ext uri="{BB962C8B-B14F-4D97-AF65-F5344CB8AC3E}">
        <p14:creationId xmlns:p14="http://schemas.microsoft.com/office/powerpoint/2010/main" val="14220109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362EF-5596-4152-8E0B-CC04F5B641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>
                <a:cs typeface="Arial" charset="0"/>
              </a:rPr>
              <a:t>Are they doing and saying             the same thing?</a:t>
            </a:r>
            <a:endParaRPr lang="en-GB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DBAB3B8B-52D5-4F75-9CF9-B018387831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6193" y="1628800"/>
            <a:ext cx="3671614" cy="33222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CDCA151-CA90-4278-8A31-4D6BCD0EBCC1}"/>
              </a:ext>
            </a:extLst>
          </p:cNvPr>
          <p:cNvSpPr/>
          <p:nvPr/>
        </p:nvSpPr>
        <p:spPr>
          <a:xfrm>
            <a:off x="827584" y="4967590"/>
            <a:ext cx="82296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sz="2800" b="1" dirty="0"/>
              <a:t>“I’m really sorry I beat you. I feel really bad!”</a:t>
            </a:r>
          </a:p>
        </p:txBody>
      </p:sp>
    </p:spTree>
    <p:extLst>
      <p:ext uri="{BB962C8B-B14F-4D97-AF65-F5344CB8AC3E}">
        <p14:creationId xmlns:p14="http://schemas.microsoft.com/office/powerpoint/2010/main" val="17528943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2EA04-9FB9-4B3E-A737-A7BCCC13B3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>
                <a:latin typeface="Arial" charset="0"/>
                <a:cs typeface="Arial" charset="0"/>
              </a:rPr>
              <a:t>Verbal and Non-verbal Communication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789E9-2956-4B38-9074-5FC09A3811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b="1" dirty="0">
                <a:latin typeface="+mj-lt"/>
                <a:cs typeface="Arial" charset="0"/>
              </a:rPr>
              <a:t>Verbal communication </a:t>
            </a:r>
            <a:r>
              <a:rPr lang="en-GB" altLang="en-US" dirty="0">
                <a:latin typeface="+mj-lt"/>
                <a:cs typeface="Arial" charset="0"/>
              </a:rPr>
              <a:t>is the </a:t>
            </a:r>
            <a:r>
              <a:rPr lang="en-GB" altLang="en-US" b="1" dirty="0">
                <a:latin typeface="+mj-lt"/>
                <a:cs typeface="Arial" charset="0"/>
              </a:rPr>
              <a:t>things we say</a:t>
            </a:r>
            <a:endParaRPr lang="en-GB" altLang="en-US" sz="900" dirty="0">
              <a:latin typeface="+mj-lt"/>
              <a:cs typeface="Arial" charset="0"/>
            </a:endParaRPr>
          </a:p>
          <a:p>
            <a:r>
              <a:rPr lang="en-GB" altLang="en-US" b="1" dirty="0">
                <a:solidFill>
                  <a:srgbClr val="0070C0"/>
                </a:solidFill>
                <a:latin typeface="+mj-lt"/>
                <a:cs typeface="Arial" charset="0"/>
              </a:rPr>
              <a:t>Non-verbal communication </a:t>
            </a:r>
            <a:r>
              <a:rPr lang="en-GB" altLang="en-US" dirty="0">
                <a:solidFill>
                  <a:srgbClr val="0070C0"/>
                </a:solidFill>
                <a:latin typeface="+mj-lt"/>
                <a:cs typeface="Arial" charset="0"/>
              </a:rPr>
              <a:t>is the </a:t>
            </a:r>
            <a:r>
              <a:rPr lang="en-GB" altLang="en-US" b="1" dirty="0">
                <a:solidFill>
                  <a:srgbClr val="0070C0"/>
                </a:solidFill>
                <a:latin typeface="+mj-lt"/>
                <a:cs typeface="Arial" charset="0"/>
              </a:rPr>
              <a:t>things we </a:t>
            </a:r>
            <a:r>
              <a:rPr lang="en-GB" altLang="en-US" b="1" i="1" dirty="0">
                <a:solidFill>
                  <a:srgbClr val="0070C0"/>
                </a:solidFill>
                <a:latin typeface="+mj-lt"/>
                <a:cs typeface="Arial" charset="0"/>
              </a:rPr>
              <a:t>don’t </a:t>
            </a:r>
            <a:r>
              <a:rPr lang="en-GB" altLang="en-US" b="1" dirty="0">
                <a:solidFill>
                  <a:srgbClr val="0070C0"/>
                </a:solidFill>
                <a:latin typeface="+mj-lt"/>
                <a:cs typeface="Arial" charset="0"/>
              </a:rPr>
              <a:t>say</a:t>
            </a:r>
            <a:endParaRPr lang="en-GB" altLang="en-US" sz="900" dirty="0">
              <a:solidFill>
                <a:srgbClr val="0070C0"/>
              </a:solidFill>
              <a:latin typeface="+mj-lt"/>
              <a:cs typeface="Arial" charset="0"/>
            </a:endParaRPr>
          </a:p>
          <a:p>
            <a:r>
              <a:rPr lang="en-GB" altLang="en-US" dirty="0">
                <a:latin typeface="+mj-lt"/>
                <a:cs typeface="Arial" charset="0"/>
              </a:rPr>
              <a:t>Both verbal and non-verbal communication are important and can say different things. </a:t>
            </a:r>
            <a:endParaRPr lang="en-GB" altLang="en-US" sz="900" dirty="0">
              <a:latin typeface="+mj-lt"/>
              <a:cs typeface="Arial" charset="0"/>
            </a:endParaRPr>
          </a:p>
          <a:p>
            <a:r>
              <a:rPr lang="en-GB" altLang="en-US" dirty="0">
                <a:latin typeface="+mj-lt"/>
                <a:cs typeface="Arial" charset="0"/>
              </a:rPr>
              <a:t>It is important we are </a:t>
            </a:r>
            <a:r>
              <a:rPr lang="en-GB" altLang="en-US" i="1" dirty="0">
                <a:solidFill>
                  <a:srgbClr val="0070C0"/>
                </a:solidFill>
                <a:latin typeface="+mj-lt"/>
                <a:cs typeface="Arial" charset="0"/>
              </a:rPr>
              <a:t>aware of our own and others verbal and non-verbal </a:t>
            </a:r>
            <a:r>
              <a:rPr lang="en-GB" altLang="en-US" dirty="0">
                <a:latin typeface="+mj-lt"/>
                <a:cs typeface="Arial" charset="0"/>
              </a:rPr>
              <a:t>communication.</a:t>
            </a:r>
          </a:p>
        </p:txBody>
      </p:sp>
    </p:spTree>
    <p:extLst>
      <p:ext uri="{BB962C8B-B14F-4D97-AF65-F5344CB8AC3E}">
        <p14:creationId xmlns:p14="http://schemas.microsoft.com/office/powerpoint/2010/main" val="16548271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6B03F-55D9-45FA-B956-BC915E4A3F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3B3145-8D53-48F4-9713-F2A5BD9C60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altLang="en-US" dirty="0">
                <a:solidFill>
                  <a:srgbClr val="0070C0"/>
                </a:solidFill>
                <a:latin typeface="Arial" charset="0"/>
                <a:cs typeface="Arial" charset="0"/>
              </a:rPr>
              <a:t>Why is it important to be aware of your verbal and non-verbal communication when going for a job interview</a:t>
            </a:r>
            <a:r>
              <a:rPr lang="en-GB" altLang="en-US" b="1" dirty="0">
                <a:solidFill>
                  <a:srgbClr val="0070C0"/>
                </a:solidFill>
                <a:latin typeface="Arial" charset="0"/>
                <a:cs typeface="Arial" charset="0"/>
              </a:rPr>
              <a:t>?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00B050"/>
                </a:solidFill>
              </a:rPr>
              <a:t>Spend 5 minutes thinking about this and jot down your thoughts – prepare to discuss them with the group</a:t>
            </a:r>
          </a:p>
        </p:txBody>
      </p:sp>
    </p:spTree>
    <p:extLst>
      <p:ext uri="{BB962C8B-B14F-4D97-AF65-F5344CB8AC3E}">
        <p14:creationId xmlns:p14="http://schemas.microsoft.com/office/powerpoint/2010/main" val="19598183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498E6B-ACA1-4E29-A938-A1CE4CAFC6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 the Job Interview?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68C1B2-2143-41D4-81FF-C82ADEFF40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600201"/>
            <a:ext cx="8507288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dirty="0">
                <a:latin typeface="+mj-lt"/>
                <a:cs typeface="Arial" charset="0"/>
              </a:rPr>
              <a:t>Your CV can secure you with a job interview, but your non-verbal communication can let you down on the day </a:t>
            </a:r>
            <a:r>
              <a:rPr lang="en-GB" altLang="en-US" b="1" i="1" u="sng" dirty="0">
                <a:solidFill>
                  <a:srgbClr val="FF0000"/>
                </a:solidFill>
                <a:latin typeface="+mj-lt"/>
                <a:cs typeface="Arial" charset="0"/>
              </a:rPr>
              <a:t>if </a:t>
            </a:r>
            <a:r>
              <a:rPr lang="en-GB" altLang="en-US" dirty="0">
                <a:latin typeface="+mj-lt"/>
                <a:cs typeface="Arial" charset="0"/>
              </a:rPr>
              <a:t>you aren’t aware of what messages your body language is portraying </a:t>
            </a:r>
          </a:p>
          <a:p>
            <a:pPr marL="0" indent="0">
              <a:buNone/>
            </a:pPr>
            <a:endParaRPr lang="en-GB" altLang="en-US" sz="900" dirty="0">
              <a:latin typeface="+mj-lt"/>
              <a:cs typeface="Arial" charset="0"/>
            </a:endParaRPr>
          </a:p>
          <a:p>
            <a:pPr marL="0" indent="0">
              <a:buNone/>
            </a:pPr>
            <a:r>
              <a:rPr lang="en-GB" altLang="en-US" i="1" dirty="0">
                <a:solidFill>
                  <a:srgbClr val="0070C0"/>
                </a:solidFill>
                <a:latin typeface="+mj-lt"/>
                <a:cs typeface="Arial" charset="0"/>
              </a:rPr>
              <a:t>For example, if you are saying  that you are confident, then your body language needs to say the same thing.</a:t>
            </a:r>
          </a:p>
          <a:p>
            <a:pPr marL="0" indent="0">
              <a:buNone/>
            </a:pP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9437746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2F17AC-AA0A-4391-909F-534D50D1C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Job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A0DB61-5314-4135-8807-374BD49364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363272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2800" dirty="0">
                <a:latin typeface="+mj-lt"/>
                <a:cs typeface="Arial" charset="0"/>
              </a:rPr>
              <a:t>What would the following body language communicate to a interviewer:</a:t>
            </a:r>
          </a:p>
          <a:p>
            <a:pPr marL="0" indent="0">
              <a:buNone/>
            </a:pPr>
            <a:endParaRPr lang="en-GB" altLang="en-US" sz="800" dirty="0">
              <a:latin typeface="+mj-lt"/>
              <a:cs typeface="Arial" charset="0"/>
            </a:endParaRPr>
          </a:p>
          <a:p>
            <a:pPr lvl="1"/>
            <a:r>
              <a:rPr lang="en-GB" altLang="en-US" dirty="0">
                <a:latin typeface="+mj-lt"/>
                <a:cs typeface="Arial" charset="0"/>
              </a:rPr>
              <a:t>Crossed arms </a:t>
            </a:r>
          </a:p>
          <a:p>
            <a:pPr lvl="1"/>
            <a:r>
              <a:rPr lang="en-GB" altLang="en-US" dirty="0">
                <a:latin typeface="+mj-lt"/>
                <a:cs typeface="Arial" charset="0"/>
              </a:rPr>
              <a:t>Frowning face </a:t>
            </a:r>
          </a:p>
          <a:p>
            <a:pPr lvl="1"/>
            <a:r>
              <a:rPr lang="en-GB" altLang="en-US" dirty="0">
                <a:latin typeface="+mj-lt"/>
                <a:cs typeface="Arial" charset="0"/>
              </a:rPr>
              <a:t>Looking at the floor </a:t>
            </a:r>
          </a:p>
          <a:p>
            <a:pPr lvl="1"/>
            <a:r>
              <a:rPr lang="en-GB" altLang="en-US" dirty="0">
                <a:latin typeface="+mj-lt"/>
                <a:cs typeface="Arial" charset="0"/>
              </a:rPr>
              <a:t>Dressed in scruffy clothes</a:t>
            </a:r>
          </a:p>
          <a:p>
            <a:pPr lvl="1"/>
            <a:r>
              <a:rPr lang="en-GB" altLang="en-US" dirty="0">
                <a:latin typeface="+mj-lt"/>
                <a:cs typeface="Arial" charset="0"/>
              </a:rPr>
              <a:t>Tapping foot</a:t>
            </a:r>
          </a:p>
          <a:p>
            <a:pPr marL="457200" lvl="1" indent="0">
              <a:buNone/>
            </a:pPr>
            <a:endParaRPr lang="en-GB" altLang="en-US" sz="800" dirty="0">
              <a:latin typeface="+mj-lt"/>
              <a:cs typeface="Arial" charset="0"/>
            </a:endParaRPr>
          </a:p>
          <a:p>
            <a:pPr marL="0" indent="0">
              <a:buNone/>
            </a:pPr>
            <a:r>
              <a:rPr lang="en-GB" altLang="en-US" sz="2800" dirty="0">
                <a:latin typeface="+mj-lt"/>
                <a:cs typeface="Arial" charset="0"/>
              </a:rPr>
              <a:t>Do you think this body language would help someone to secure a job?</a:t>
            </a:r>
          </a:p>
          <a:p>
            <a:pPr marL="0" indent="0">
              <a:buNone/>
            </a:pPr>
            <a:endParaRPr lang="en-GB" dirty="0">
              <a:latin typeface="+mj-l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D19E73-C54D-47E9-91D4-D9DCFFE79D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292080" y="2132856"/>
            <a:ext cx="3238500" cy="240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52303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40B0A-77B6-40F0-83C0-D72E044CE3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Body Language Facts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D344CC-A254-4566-89D6-BCB2219E4E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altLang="en-US" sz="2800" dirty="0">
                <a:latin typeface="+mj-lt"/>
                <a:cs typeface="Arial" charset="0"/>
              </a:rPr>
              <a:t>You spot when someone is not telling the truth by looking out for any (or all) of these signs:</a:t>
            </a:r>
          </a:p>
          <a:p>
            <a:pPr lvl="1">
              <a:defRPr/>
            </a:pPr>
            <a:r>
              <a:rPr lang="en-GB" altLang="en-US" dirty="0">
                <a:latin typeface="+mj-lt"/>
                <a:cs typeface="Arial" charset="0"/>
              </a:rPr>
              <a:t>Little eye contact</a:t>
            </a:r>
          </a:p>
          <a:p>
            <a:pPr lvl="1">
              <a:defRPr/>
            </a:pPr>
            <a:r>
              <a:rPr lang="en-GB" altLang="en-US" dirty="0">
                <a:latin typeface="+mj-lt"/>
                <a:cs typeface="Arial" charset="0"/>
              </a:rPr>
              <a:t>Sweating</a:t>
            </a:r>
          </a:p>
          <a:p>
            <a:pPr lvl="1">
              <a:defRPr/>
            </a:pPr>
            <a:r>
              <a:rPr lang="en-GB" altLang="en-US" dirty="0">
                <a:latin typeface="+mj-lt"/>
                <a:cs typeface="Arial" charset="0"/>
              </a:rPr>
              <a:t>Too many hand movements</a:t>
            </a:r>
          </a:p>
          <a:p>
            <a:pPr lvl="1">
              <a:defRPr/>
            </a:pPr>
            <a:r>
              <a:rPr lang="en-GB" altLang="en-US" dirty="0">
                <a:latin typeface="+mj-lt"/>
                <a:cs typeface="Arial" charset="0"/>
              </a:rPr>
              <a:t>Biting the fingernails</a:t>
            </a:r>
          </a:p>
          <a:p>
            <a:pPr lvl="1">
              <a:defRPr/>
            </a:pPr>
            <a:r>
              <a:rPr lang="en-GB" altLang="en-US" dirty="0">
                <a:latin typeface="+mj-lt"/>
                <a:cs typeface="Arial" charset="0"/>
              </a:rPr>
              <a:t>Chewing of the inside of the mouth</a:t>
            </a:r>
          </a:p>
          <a:p>
            <a:pPr lvl="1">
              <a:defRPr/>
            </a:pPr>
            <a:r>
              <a:rPr lang="en-GB" altLang="en-US" dirty="0">
                <a:latin typeface="+mj-lt"/>
                <a:cs typeface="Arial" charset="0"/>
              </a:rPr>
              <a:t>Swallowing (because the inside of the mouth is dry)</a:t>
            </a:r>
          </a:p>
          <a:p>
            <a:pPr>
              <a:buNone/>
              <a:defRPr/>
            </a:pPr>
            <a:endParaRPr lang="en-GB" altLang="en-US" sz="2800" dirty="0">
              <a:latin typeface="+mj-lt"/>
              <a:cs typeface="Arial" charset="0"/>
            </a:endParaRPr>
          </a:p>
          <a:p>
            <a:pPr>
              <a:buNone/>
              <a:defRPr/>
            </a:pPr>
            <a:r>
              <a:rPr lang="en-GB" altLang="en-US" sz="2800" i="1" dirty="0">
                <a:solidFill>
                  <a:srgbClr val="FF0000"/>
                </a:solidFill>
                <a:latin typeface="+mj-lt"/>
                <a:cs typeface="Arial" charset="0"/>
              </a:rPr>
              <a:t>Warning: If people are good liars though, they might not show any</a:t>
            </a:r>
          </a:p>
          <a:p>
            <a:pPr>
              <a:buNone/>
              <a:defRPr/>
            </a:pPr>
            <a:r>
              <a:rPr lang="en-GB" altLang="en-US" sz="2800" i="1" dirty="0">
                <a:solidFill>
                  <a:srgbClr val="FF0000"/>
                </a:solidFill>
                <a:latin typeface="+mj-lt"/>
                <a:cs typeface="Arial" charset="0"/>
              </a:rPr>
              <a:t>of these signs</a:t>
            </a:r>
            <a:endParaRPr lang="en-GB" altLang="en-US" sz="2800" dirty="0">
              <a:latin typeface="+mj-lt"/>
              <a:cs typeface="Arial" charset="0"/>
            </a:endParaRPr>
          </a:p>
          <a:p>
            <a:pPr marL="0" indent="0">
              <a:buNone/>
            </a:pPr>
            <a:endParaRPr lang="en-GB" dirty="0">
              <a:latin typeface="+mj-l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434CB87-2404-4B3E-A1FB-6A68850B7CB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00192" y="1844824"/>
            <a:ext cx="1947077" cy="2315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6872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F51071-8BDC-445B-A695-090EA3EB28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Definition…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C4E645-26A6-4C36-9BB0-69129FE51D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196752"/>
            <a:ext cx="8507288" cy="4392488"/>
          </a:xfrm>
        </p:spPr>
        <p:txBody>
          <a:bodyPr>
            <a:normAutofit/>
          </a:bodyPr>
          <a:lstStyle/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en-GB" b="1" dirty="0"/>
              <a:t>“</a:t>
            </a:r>
            <a:r>
              <a:rPr lang="en-GB" b="1" i="1" u="sng" dirty="0"/>
              <a:t>Nonverbal communication </a:t>
            </a:r>
            <a:r>
              <a:rPr lang="en-GB" dirty="0"/>
              <a:t>is any symbolic activity that communicates a message other than words.  This definition covers a wide range of topics: </a:t>
            </a:r>
            <a:r>
              <a:rPr lang="en-GB" b="1" i="1" dirty="0">
                <a:solidFill>
                  <a:srgbClr val="0070C0"/>
                </a:solidFill>
              </a:rPr>
              <a:t>facial expression, hand movements, dress, tattoos, jewellery, physical attractiveness, timing of what happens, distance, tone of voice, eye movements, the positioning of furniture to create atmosphere, touch, and smell </a:t>
            </a:r>
            <a:r>
              <a:rPr lang="en-GB" dirty="0"/>
              <a:t>– and that is not an exhaustive list.”       </a:t>
            </a:r>
          </a:p>
          <a:p>
            <a:pPr marL="0" indent="0">
              <a:buNone/>
            </a:pPr>
            <a:r>
              <a:rPr lang="en-GB" sz="2600" dirty="0"/>
              <a:t>		Duck, S. &amp; McMahan, D. (2015) p.89</a:t>
            </a:r>
          </a:p>
        </p:txBody>
      </p:sp>
    </p:spTree>
    <p:extLst>
      <p:ext uri="{BB962C8B-B14F-4D97-AF65-F5344CB8AC3E}">
        <p14:creationId xmlns:p14="http://schemas.microsoft.com/office/powerpoint/2010/main" val="74906144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2BA31-88A4-4655-8BA3-AFBCAA9B5C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Paralinguistics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85E133-525D-455F-A87B-12E38803AB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b="1" dirty="0"/>
              <a:t>Paralinguistic cue</a:t>
            </a:r>
            <a:r>
              <a:rPr lang="en-GB" dirty="0"/>
              <a:t>: ‘A para-linguistic cue is any type of oral behaviour which adds meaning to the words of a message’.</a:t>
            </a:r>
          </a:p>
          <a:p>
            <a:pPr lvl="1">
              <a:lnSpc>
                <a:spcPct val="110000"/>
              </a:lnSpc>
            </a:pPr>
            <a:r>
              <a:rPr lang="en-GB"/>
              <a:t>Speed </a:t>
            </a:r>
            <a:r>
              <a:rPr lang="en-GB" dirty="0"/>
              <a:t>of speech</a:t>
            </a:r>
          </a:p>
          <a:p>
            <a:pPr lvl="1">
              <a:lnSpc>
                <a:spcPct val="110000"/>
              </a:lnSpc>
            </a:pPr>
            <a:r>
              <a:rPr lang="en-GB" dirty="0"/>
              <a:t>Volume of speech</a:t>
            </a:r>
          </a:p>
          <a:p>
            <a:pPr lvl="1">
              <a:lnSpc>
                <a:spcPct val="110000"/>
              </a:lnSpc>
            </a:pPr>
            <a:r>
              <a:rPr lang="en-GB" dirty="0"/>
              <a:t>Pitch and intonation</a:t>
            </a:r>
          </a:p>
          <a:p>
            <a:pPr lvl="1">
              <a:lnSpc>
                <a:spcPct val="110000"/>
              </a:lnSpc>
            </a:pPr>
            <a:r>
              <a:rPr lang="en-GB" dirty="0"/>
              <a:t>Change and modulation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77225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D3994-D34E-40C4-892E-2F188DE6B4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Components of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5476C-44DF-47D9-B7F5-9D68546740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Paralinguistic cues</a:t>
            </a:r>
          </a:p>
          <a:p>
            <a:r>
              <a:rPr lang="en-GB" dirty="0"/>
              <a:t>Non-verbal behaviour</a:t>
            </a:r>
          </a:p>
          <a:p>
            <a:r>
              <a:rPr lang="en-GB" dirty="0"/>
              <a:t>Our words and language:</a:t>
            </a:r>
          </a:p>
          <a:p>
            <a:pPr lvl="1"/>
            <a:r>
              <a:rPr lang="en-GB" dirty="0"/>
              <a:t>language function: instructions, suggestions, directions, statements, questions</a:t>
            </a:r>
          </a:p>
          <a:p>
            <a:pPr lvl="1"/>
            <a:r>
              <a:rPr lang="en-GB" dirty="0"/>
              <a:t>confidence, communication and power-behaviour</a:t>
            </a:r>
          </a:p>
          <a:p>
            <a:pPr lvl="1"/>
            <a:r>
              <a:rPr lang="en-GB" dirty="0"/>
              <a:t>using language and communicating tactfully in difficult conversations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273235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2D911-371D-49D7-AC9A-C2FB6ACC2A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Applying Communication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62FD1-DAB9-4C18-A7D0-DA607C996B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363272" cy="3917032"/>
          </a:xfrm>
        </p:spPr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Active listening</a:t>
            </a:r>
            <a:r>
              <a:rPr lang="en-GB" dirty="0"/>
              <a:t>: ‘Active listening is the active search for an accurate understanding of another’s message, through the interpretation of verbal and non-verbal messages’.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496120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6FD0E8-D69D-4A23-B0A3-37783EBB6F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dirty="0"/>
              <a:t>Active Listening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1796875-B553-4F11-AA23-92171BBA08A6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980728"/>
            <a:ext cx="8712968" cy="4736551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5188075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0488C-7695-467F-B351-13243C35A7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Applying Communication Skills: Giving 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C3312-EE50-4C1F-9794-DB0976C938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Feedback is …</a:t>
            </a:r>
          </a:p>
          <a:p>
            <a:r>
              <a:rPr lang="en-GB" i="1" dirty="0">
                <a:solidFill>
                  <a:srgbClr val="0070C0"/>
                </a:solidFill>
              </a:rPr>
              <a:t>‘… any communication to a person that gives them information on some aspect of their behaviour’.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843256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53E8A-62FC-428D-84BF-6675959EB6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Applying Communication Skills: Giving Feedback 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B9295-D5C6-47BE-97F1-860A1DECDB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Be specific.</a:t>
            </a:r>
          </a:p>
          <a:p>
            <a:r>
              <a:rPr lang="en-GB" dirty="0"/>
              <a:t>Keep it impersonal and descriptive.</a:t>
            </a:r>
          </a:p>
          <a:p>
            <a:r>
              <a:rPr lang="en-GB" dirty="0"/>
              <a:t>Ensure it is goal oriented.</a:t>
            </a:r>
          </a:p>
          <a:p>
            <a:r>
              <a:rPr lang="en-GB" dirty="0"/>
              <a:t>Time the delivery well.</a:t>
            </a:r>
          </a:p>
          <a:p>
            <a:r>
              <a:rPr lang="en-GB" dirty="0"/>
              <a:t>Ensure the feedback is understood.</a:t>
            </a:r>
          </a:p>
          <a:p>
            <a:r>
              <a:rPr lang="en-GB" dirty="0"/>
              <a:t>Ensure the behaviour is controllable.</a:t>
            </a:r>
          </a:p>
          <a:p>
            <a:r>
              <a:rPr lang="en-GB" dirty="0"/>
              <a:t>Tailor the message well.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118936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D975E-FE63-46AB-B66F-BDA35385E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dirty="0"/>
              <a:t>Communicating Tactfully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2943136-4591-4B8E-A13C-D40F56EC5794}"/>
              </a:ext>
            </a:extLst>
          </p:cNvPr>
          <p:cNvSpPr/>
          <p:nvPr/>
        </p:nvSpPr>
        <p:spPr>
          <a:xfrm>
            <a:off x="323528" y="1124744"/>
            <a:ext cx="396044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400" dirty="0"/>
              <a:t>Check any assumptions.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Reframe and purpose of the conversation.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Use the ‘passive voice’ and ‘active voice’ appropriately.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Use a ‘praise sandwich’.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Watch your language.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Be clear about consequences.</a:t>
            </a:r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8DDDB752-A4CB-466D-8170-F47BD7721BB4}"/>
              </a:ext>
            </a:extLst>
          </p:cNvPr>
          <p:cNvSpPr txBox="1">
            <a:spLocks/>
          </p:cNvSpPr>
          <p:nvPr/>
        </p:nvSpPr>
        <p:spPr>
          <a:xfrm>
            <a:off x="4406563" y="1132232"/>
            <a:ext cx="4726360" cy="4853136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+mj-lt"/>
              <a:buAutoNum type="arabicPeriod" startAt="7"/>
            </a:pPr>
            <a:r>
              <a:rPr lang="en-GB" sz="2400" dirty="0"/>
              <a:t>Assume good intentions.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sz="2400" dirty="0"/>
              <a:t>Avoid emotion during a conversation.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sz="2400" dirty="0"/>
              <a:t>Ensure there are no surprises.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sz="2400" dirty="0"/>
              <a:t>Leave the conversation on a positive note.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sz="2400" dirty="0"/>
              <a:t>Use language which removes any doubt.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sz="2400" dirty="0"/>
              <a:t>Listen well – avoid interrupting.</a:t>
            </a:r>
          </a:p>
        </p:txBody>
      </p:sp>
    </p:spTree>
    <p:extLst>
      <p:ext uri="{BB962C8B-B14F-4D97-AF65-F5344CB8AC3E}">
        <p14:creationId xmlns:p14="http://schemas.microsoft.com/office/powerpoint/2010/main" val="99247883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C093CA-DFC2-45CF-8C7C-12947C4BB5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Communicating Tactfully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316FD1-089E-48D8-B9F9-9A5ACA1A41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13"/>
            </a:pPr>
            <a:r>
              <a:rPr lang="en-GB" dirty="0"/>
              <a:t> Encourage self-reflection.</a:t>
            </a:r>
          </a:p>
          <a:p>
            <a:pPr marL="514350" indent="-514350">
              <a:buFont typeface="+mj-lt"/>
              <a:buAutoNum type="arabicPeriod" startAt="13"/>
            </a:pPr>
            <a:r>
              <a:rPr lang="en-GB" dirty="0"/>
              <a:t> Do not be afraid of silence.</a:t>
            </a:r>
          </a:p>
          <a:p>
            <a:pPr marL="514350" indent="-514350">
              <a:buFont typeface="+mj-lt"/>
              <a:buAutoNum type="arabicPeriod" startAt="13"/>
            </a:pPr>
            <a:r>
              <a:rPr lang="en-GB" dirty="0"/>
              <a:t> Avoid mood-matching.</a:t>
            </a:r>
          </a:p>
          <a:p>
            <a:pPr marL="514350" indent="-514350">
              <a:buFont typeface="+mj-lt"/>
              <a:buAutoNum type="arabicPeriod" startAt="13"/>
            </a:pPr>
            <a:r>
              <a:rPr lang="en-GB" dirty="0"/>
              <a:t> Focus on what you can change.</a:t>
            </a:r>
          </a:p>
          <a:p>
            <a:pPr marL="514350" indent="-514350">
              <a:buFont typeface="+mj-lt"/>
              <a:buAutoNum type="arabicPeriod" startAt="13"/>
            </a:pPr>
            <a:r>
              <a:rPr lang="en-GB" dirty="0"/>
              <a:t> Consider whether you need to apologise.</a:t>
            </a:r>
          </a:p>
          <a:p>
            <a:pPr marL="514350" indent="-514350">
              <a:buFont typeface="+mj-lt"/>
              <a:buAutoNum type="arabicPeriod" startAt="13"/>
            </a:pPr>
            <a:r>
              <a:rPr lang="en-GB" dirty="0"/>
              <a:t> Say ‘Thank you’.</a:t>
            </a:r>
          </a:p>
        </p:txBody>
      </p:sp>
    </p:spTree>
    <p:extLst>
      <p:ext uri="{BB962C8B-B14F-4D97-AF65-F5344CB8AC3E}">
        <p14:creationId xmlns:p14="http://schemas.microsoft.com/office/powerpoint/2010/main" val="307804030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87DD6-A447-44B1-B69D-7A92A28AD5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25760"/>
            <a:ext cx="8229600" cy="1143000"/>
          </a:xfrm>
        </p:spPr>
        <p:txBody>
          <a:bodyPr>
            <a:noAutofit/>
          </a:bodyPr>
          <a:lstStyle/>
          <a:p>
            <a:r>
              <a:rPr lang="en-GB" sz="3200" dirty="0"/>
              <a:t>In Conclusion – Communication is Complicated!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4A6E28-C0F3-49DB-A4CF-B508E595F4F2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196752"/>
            <a:ext cx="7931224" cy="4392488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773791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5817F-FF19-47A6-BECE-F2FA182F4C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ED5FE-0C4E-4498-AC14-2005FFEA0C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Take 5 minutes to reflect on the session and summarise your learning from today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204796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C1B73-97B0-4221-9D21-2860A24E65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32A757-4699-472F-8A35-F18AD98273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i="1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2060"/>
                </a:solidFill>
              </a:rPr>
              <a:t>Morgan, P. (2017) </a:t>
            </a:r>
            <a:r>
              <a:rPr lang="en-GB" i="1" dirty="0">
                <a:solidFill>
                  <a:srgbClr val="002060"/>
                </a:solidFill>
              </a:rPr>
              <a:t>The Business Student’s Guide To Study And Employability.  </a:t>
            </a:r>
            <a:r>
              <a:rPr lang="en-GB" dirty="0">
                <a:solidFill>
                  <a:srgbClr val="002060"/>
                </a:solidFill>
              </a:rPr>
              <a:t>London: Sage Publications Ltd.</a:t>
            </a:r>
          </a:p>
        </p:txBody>
      </p:sp>
    </p:spTree>
    <p:extLst>
      <p:ext uri="{BB962C8B-B14F-4D97-AF65-F5344CB8AC3E}">
        <p14:creationId xmlns:p14="http://schemas.microsoft.com/office/powerpoint/2010/main" val="67335468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983B1-1A88-4902-98C3-40F29FB9FA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C2171-5FC4-4B1B-B5FA-8E73055E7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6703" y="1253331"/>
            <a:ext cx="7886700" cy="4351338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1200" b="1" i="1" dirty="0">
                <a:cs typeface="Arial" pitchFamily="34" charset="0"/>
              </a:rPr>
              <a:t>Explain</a:t>
            </a:r>
            <a:r>
              <a:rPr lang="en-GB" altLang="en-US" sz="1200" dirty="0">
                <a:cs typeface="Arial" pitchFamily="34" charset="0"/>
              </a:rPr>
              <a:t>, with examples, the importance of selecting an appropriate tone, language, and level of formality indifferent situations with </a:t>
            </a:r>
            <a:r>
              <a:rPr lang="en-GB" altLang="en-US" sz="1200">
                <a:cs typeface="Arial" pitchFamily="34" charset="0"/>
              </a:rPr>
              <a:t>different people        </a:t>
            </a:r>
            <a:endParaRPr lang="en-GB" altLang="en-US" sz="1200" dirty="0">
              <a:cs typeface="Arial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325028"/>
      </p:ext>
    </p:extLst>
  </p:cSld>
  <p:clrMapOvr>
    <a:masterClrMapping/>
  </p:clrMapOvr>
</p:sld>
</file>

<file path=ppt/theme/theme1.xml><?xml version="1.0" encoding="utf-8"?>
<a:theme xmlns:a="http://schemas.openxmlformats.org/drawingml/2006/main" name="ALAMO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LAMO Theme" id="{DA03C225-75C7-4016-B6F6-655B7DE62F03}" vid="{F4188F27-8268-48A6-937D-02037601B91F}"/>
    </a:ext>
  </a:extLst>
</a:theme>
</file>

<file path=ppt/theme/theme2.xml><?xml version="1.0" encoding="utf-8"?>
<a:theme xmlns:a="http://schemas.openxmlformats.org/drawingml/2006/main" name="3_Title Slide 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9" ma:contentTypeDescription="Create a new document." ma:contentTypeScope="" ma:versionID="142fd32927fab01806cdd50cf4adbc7b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c36eac7e71a9b171dd4dade9fcdf8e4b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BFD2DBE-5C5E-4B5B-A7BE-01135E916FC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2257</TotalTime>
  <Words>1296</Words>
  <Application>Microsoft Office PowerPoint</Application>
  <PresentationFormat>On-screen Show (4:3)</PresentationFormat>
  <Paragraphs>165</Paragraphs>
  <Slides>35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35</vt:i4>
      </vt:variant>
    </vt:vector>
  </HeadingPairs>
  <TitlesOfParts>
    <vt:vector size="41" baseType="lpstr">
      <vt:lpstr>Arial</vt:lpstr>
      <vt:lpstr>Arial Rounded MT Bold</vt:lpstr>
      <vt:lpstr>Calibri</vt:lpstr>
      <vt:lpstr>Calibri Light</vt:lpstr>
      <vt:lpstr>ALAMO Theme</vt:lpstr>
      <vt:lpstr>3_Title Slide 1</vt:lpstr>
      <vt:lpstr>CertHE Applied Leadership and Management in the Workplace    Module: BMSK4013  Management Communication   </vt:lpstr>
      <vt:lpstr>PowerPoint Presentation</vt:lpstr>
      <vt:lpstr>Today’s session</vt:lpstr>
      <vt:lpstr>Let’s Look at Body Language</vt:lpstr>
      <vt:lpstr>What message are they conveying?</vt:lpstr>
      <vt:lpstr>What message are they conveying?</vt:lpstr>
      <vt:lpstr>What message are they conveying?</vt:lpstr>
      <vt:lpstr>What message are they conveying?</vt:lpstr>
      <vt:lpstr>What message are they conveying?</vt:lpstr>
      <vt:lpstr>What message are they conveying?</vt:lpstr>
      <vt:lpstr>What message are they conveying?</vt:lpstr>
      <vt:lpstr>What message are they conveying?</vt:lpstr>
      <vt:lpstr>What message are they conveying?</vt:lpstr>
      <vt:lpstr>What message are they conveying?</vt:lpstr>
      <vt:lpstr>Are they doing and saying the same thing?</vt:lpstr>
      <vt:lpstr>Are they doing and saying             the same thing?</vt:lpstr>
      <vt:lpstr>Are they doing and saying             the same thing?</vt:lpstr>
      <vt:lpstr>Verbal and Non-verbal Communication</vt:lpstr>
      <vt:lpstr>Question</vt:lpstr>
      <vt:lpstr>Remember the Job Interview?</vt:lpstr>
      <vt:lpstr>Job Interview</vt:lpstr>
      <vt:lpstr>Body Language Facts</vt:lpstr>
      <vt:lpstr>A Definition…</vt:lpstr>
      <vt:lpstr>Paralinguistics</vt:lpstr>
      <vt:lpstr>Components of Communication</vt:lpstr>
      <vt:lpstr>Applying Communication Skills</vt:lpstr>
      <vt:lpstr>Active Listening</vt:lpstr>
      <vt:lpstr>Applying Communication Skills: Giving Feedback</vt:lpstr>
      <vt:lpstr>Applying Communication Skills: Giving Feedback (Cont.)</vt:lpstr>
      <vt:lpstr>Communicating Tactfully</vt:lpstr>
      <vt:lpstr>Communicating Tactfully</vt:lpstr>
      <vt:lpstr>In Conclusion – Communication is Complicated!</vt:lpstr>
      <vt:lpstr>Summary</vt:lpstr>
      <vt:lpstr>References</vt:lpstr>
      <vt:lpstr>Further Research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9. BMSK4002 Online Session 9</dc:title>
  <dc:creator>SfWP Staff</dc:creator>
  <cp:lastModifiedBy>Michaela Schriek</cp:lastModifiedBy>
  <cp:revision>14</cp:revision>
  <dcterms:created xsi:type="dcterms:W3CDTF">2015-04-14T15:21:28Z</dcterms:created>
  <dcterms:modified xsi:type="dcterms:W3CDTF">2022-11-07T18:27:11Z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