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0" r:id="rId1"/>
  </p:sldMasterIdLst>
  <p:notesMasterIdLst>
    <p:notesMasterId r:id="rId38"/>
  </p:notesMasterIdLst>
  <p:sldIdLst>
    <p:sldId id="256" r:id="rId2"/>
    <p:sldId id="265" r:id="rId3"/>
    <p:sldId id="257" r:id="rId4"/>
    <p:sldId id="258" r:id="rId5"/>
    <p:sldId id="261" r:id="rId6"/>
    <p:sldId id="291" r:id="rId7"/>
    <p:sldId id="292" r:id="rId8"/>
    <p:sldId id="293" r:id="rId9"/>
    <p:sldId id="29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9" r:id="rId18"/>
    <p:sldId id="273" r:id="rId19"/>
    <p:sldId id="274" r:id="rId20"/>
    <p:sldId id="275" r:id="rId21"/>
    <p:sldId id="276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6" r:id="rId33"/>
    <p:sldId id="297" r:id="rId34"/>
    <p:sldId id="295" r:id="rId35"/>
    <p:sldId id="262" r:id="rId36"/>
    <p:sldId id="277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CDF990B1-5270-4DC2-9E54-72352C8302D3}" type="datetimeFigureOut">
              <a:rPr lang="en-GB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E835D3FA-194A-4F8A-B772-283110270FD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28319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EEA9C89-8A34-470F-86D0-207C3B8CD48D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864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62C2115-E1B9-4AD3-9EB0-D97D0522176B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2896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E31B2FE-4C62-4493-A2CA-62568F4ECEF2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8273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1F265C5-85BA-42FD-80DA-91BF95896A7C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11376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D31BE2D-D71A-44E1-93D8-2508ACDC8A13}" type="slidenum">
              <a:rPr lang="en-GB" altLang="en-US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1914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5C45E79-BFC4-41F5-A8C3-B83D7F5EB0B3}" type="slidenum">
              <a:rPr lang="en-GB" altLang="en-US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70594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577E8B9-DB06-442D-BA23-04F9A44ACA6F}" type="slidenum">
              <a:rPr lang="en-GB" altLang="en-US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78663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D18E777-0F98-4659-BED8-EFF059A1163F}" type="slidenum">
              <a:rPr lang="en-GB" altLang="en-US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4509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C8ACE0B-F1CC-4D6A-9556-C6E82C8345B4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22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33792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1D5BD3B-2B62-4CE6-92BF-8836736F9986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23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8430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E9AA557-0096-4C3D-A583-40D4583BF947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24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19319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459B24E-ECCB-4F88-94F6-A52FD3C9D473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25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65074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1926744-388F-41DD-8A98-13FCE0CEB8DE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26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65895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BB0E5BB-51EF-45D6-BA95-58392F98F29E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27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7410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3518AE3-1658-4B51-A67A-A7B5057A6E58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28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54892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F3036DA-DFB5-4E9C-B079-8899C4694E0D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29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88753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D3E397F-C1BA-4B9D-8F21-0D6A76BC4C9A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30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68005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0AE8636-49F4-496A-99CB-8AD12F12A8BD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31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9395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F842ADC-4C56-4010-BB8C-F8DF583B8D18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32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06884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cy-GB" smtClean="0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94DCB7D-7DAA-4967-BD87-CF2C9816F99B}" type="slidenum">
              <a:rPr lang="en-GB" altLang="cy-GB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35</a:t>
            </a:fld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3789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2C16670D-1097-4397-B17B-5BA495E3F70B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7039-CE98-46D7-A2F5-DA8FBF49D389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6483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187B17-E45C-4D04-ADB9-FC837960A8DB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0B176-F06F-4FF8-BB51-7C3429F612F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9036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830B37-8CDD-46D5-A318-C962C54E68BF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3F793-F52C-46C2-90FF-410873DE695F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3051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304431-9E07-46AF-AB76-CAD5AD79CDE5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69A01-1F09-4A81-A9CB-3D67EA891A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1464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76AE04-7B0B-4AAA-8810-4843EB7764A0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661CE-5A5B-40D7-AE9F-6F093726BBC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0512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0C55F3-9E53-449F-8CAA-9DBD6F7C0A49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D6462-969C-42B6-848D-D1420A81D9C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4779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570D78-E5ED-4632-B126-47954CD11A85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33FC8-681A-4149-BA26-AC7347AE273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9193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B3C4D6-5E35-4E5B-ADDA-573ABDE8638B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6129F-FAE3-4842-B918-401E23593F1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3170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210CBA-B7E3-4D87-ACAD-1C1866D7CA52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D92AC-66EB-46B5-92CD-DD5FFAD3A31D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5453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E15840-E1E1-4256-8B44-C02ACC9CF60F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AA30D-9613-4C99-81E5-CDB3812E2C5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5603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8B008-F14F-4D86-80FD-F5BC5CFA34E1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30430-C368-4699-BD7C-9BA24397A481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875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ABAB8EE0-9CE1-4703-A947-F9EBFD588E75}" type="datetimeFigureOut">
              <a:rPr lang="en-GB" smtClean="0"/>
              <a:pPr>
                <a:defRPr/>
              </a:pPr>
              <a:t>02/01/2020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9A63C22-1151-42F5-A7B7-DF8E40CD68CF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7743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s://llyfrgell.porth.ac.uk/View.aspx?id=1845~4s~tatgzAqk" TargetMode="External"/><Relationship Id="rId7" Type="http://schemas.openxmlformats.org/officeDocument/2006/relationships/hyperlink" Target="https://eur01.safelinks.protection.outlook.com/?url=http%3A%2F%2Fadnoddau.canolfanpeniarth.org%2Fmatiau_gramadeg%2F&amp;data=02%7C01%7C%7C2bff3209b5974b8dd17d08d778a0e1d3%7C4e0f11f9046e45059cb8db2152311e21%7C0%7C0%7C637110504683464564&amp;sdata=lJWoengu1VEre2Xi2LH1%2FXs2oIi5%2BZbbrYJ%2FwUmWWZM%3D&amp;reserved=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ur01.safelinks.protection.outlook.com/?url=https%3A%2F%2Fwww.tes.com%2Flessons%2Feu4dKXHbc1BSKA%2Fca3-ymarferion-iaith-3&amp;data=02%7C01%7C%7C2bff3209b5974b8dd17d08d778a0e1d3%7C4e0f11f9046e45059cb8db2152311e21%7C0%7C0%7C637110504683454570&amp;sdata=hFfbTvqH%2BvkwvXNwous82mcdBWz538wH4X%2FG78S%2FTOA%3D&amp;reserved=0" TargetMode="External"/><Relationship Id="rId5" Type="http://schemas.openxmlformats.org/officeDocument/2006/relationships/hyperlink" Target="https://eur01.safelinks.protection.outlook.com/?url=https%3A%2F%2Fadnoddau.canolfanpeniarth.org%2Fcywirdeb-iaith%2F&amp;data=02%7C01%7C%7C2bff3209b5974b8dd17d08d778a0e1d3%7C4e0f11f9046e45059cb8db2152311e21%7C0%7C0%7C637110504683444576&amp;sdata=BW9n40vkaP%2BWJgIl3vM8qRJ47VU5bzEWF1V0st6L134%3D&amp;reserved=0" TargetMode="External"/><Relationship Id="rId4" Type="http://schemas.openxmlformats.org/officeDocument/2006/relationships/hyperlink" Target="https://eur01.safelinks.protection.outlook.com/?url=http%3A%2F%2Fresources.hwb.wales.gov.uk%2FVTC%2F2009-10%2Fwelsh%2Ftelesgop-grammar%2Fymarferion-ca3.html&amp;data=02%7C01%7C%7C2bff3209b5974b8dd17d08d778a0e1d3%7C4e0f11f9046e45059cb8db2152311e21%7C0%7C0%7C637110504683444576&amp;sdata=DDURUJW%2BBsIIw1xjGcl9cL%2Fp8ywybU%2F0LSyrPBPf8Do%3D&amp;reserved=0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%3A%2F%2Fadnoddau.canolfanpeniarth.org%2Fmatiau_gramadeg%2F&amp;data=02%7C01%7C%7C2bff3209b5974b8dd17d08d778a0e1d3%7C4e0f11f9046e45059cb8db2152311e21%7C0%7C0%7C637110504683464564&amp;sdata=lJWoengu1VEre2Xi2LH1%2FXs2oIi5%2BZbbrYJ%2FwUmWWZM%3D&amp;reserved=0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adnoddau.porth.ac.uk/webapps/portal/frameset.jsp?tab_group=courses&amp;url=/webapps/blackboard/execute/courseMain?course_id%3D_281_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7854950" cy="936724"/>
          </a:xfrm>
        </p:spPr>
        <p:txBody>
          <a:bodyPr/>
          <a:lstStyle/>
          <a:p>
            <a:pPr eaLnBrk="1" hangingPunct="1"/>
            <a:r>
              <a:rPr lang="en-GB" altLang="cy-GB" sz="4400" dirty="0" smtClean="0"/>
              <a:t>Workshop 1 ECES5010</a:t>
            </a:r>
            <a:r>
              <a:rPr lang="en-GB" altLang="cy-GB" sz="3200" dirty="0" smtClean="0"/>
              <a:t>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84" y="116632"/>
            <a:ext cx="7997512" cy="145075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 smtClean="0"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cs typeface="Arial" panose="020B0604020202020204" pitchFamily="34" charset="0"/>
              </a:rPr>
              <a:t> 3 / </a:t>
            </a:r>
            <a:r>
              <a:rPr lang="en-GB" sz="4000" i="1" dirty="0" smtClean="0">
                <a:cs typeface="Arial" panose="020B0604020202020204" pitchFamily="34" charset="0"/>
              </a:rPr>
              <a:t>Learning Outcome 3</a:t>
            </a:r>
            <a:endParaRPr lang="en-GB" sz="4000" i="1" dirty="0">
              <a:cs typeface="Arial" panose="020B0604020202020204" pitchFamily="34" charset="0"/>
            </a:endParaRPr>
          </a:p>
        </p:txBody>
      </p:sp>
      <p:sp>
        <p:nvSpPr>
          <p:cNvPr id="7171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cy-GB" sz="2800" smtClean="0"/>
              <a:t>Arddangos dealltwriaeth gadarn o hanfodion iaith gan feithrin sgiliau iaith cywir, yn ysgrifenedig ac ar lafar</a:t>
            </a:r>
            <a:endParaRPr lang="en-GB" altLang="cy-GB" smtClean="0"/>
          </a:p>
        </p:txBody>
      </p:sp>
      <p:sp>
        <p:nvSpPr>
          <p:cNvPr id="7172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cy-GB" sz="2800" i="1" smtClean="0"/>
              <a:t>Speak, read and write and work with ICT through the medium of Welsh with increased confidence</a:t>
            </a:r>
            <a:endParaRPr lang="en-GB" altLang="cy-GB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624"/>
            <a:ext cx="8229600" cy="2006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Every day Welsh</a:t>
            </a:r>
            <a:br>
              <a:rPr lang="en-GB" b="1" dirty="0" smtClean="0"/>
            </a:br>
            <a:r>
              <a:rPr lang="en-GB" dirty="0" err="1" smtClean="0"/>
              <a:t>Cymraeg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Dydd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8195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988840"/>
            <a:ext cx="4679826" cy="4869160"/>
          </a:xfrm>
        </p:spPr>
        <p:txBody>
          <a:bodyPr>
            <a:normAutofit fontScale="62500" lnSpcReduction="20000"/>
          </a:bodyPr>
          <a:lstStyle/>
          <a:p>
            <a:r>
              <a:rPr lang="en-GB" altLang="cy-GB" sz="3600" dirty="0" smtClean="0"/>
              <a:t>Introduction to the course and the </a:t>
            </a:r>
            <a:r>
              <a:rPr lang="en-GB" altLang="cy-GB" sz="3600" dirty="0" err="1" smtClean="0"/>
              <a:t>Cynllun</a:t>
            </a:r>
            <a:r>
              <a:rPr lang="en-GB" altLang="cy-GB" sz="3600" dirty="0" smtClean="0"/>
              <a:t> </a:t>
            </a:r>
            <a:r>
              <a:rPr lang="en-GB" altLang="cy-GB" sz="3600" dirty="0" err="1" smtClean="0"/>
              <a:t>Colegau</a:t>
            </a:r>
            <a:r>
              <a:rPr lang="en-GB" altLang="cy-GB" sz="3600" dirty="0" smtClean="0"/>
              <a:t> </a:t>
            </a:r>
            <a:r>
              <a:rPr lang="en-GB" altLang="cy-GB" sz="3600" dirty="0" err="1" smtClean="0"/>
              <a:t>Cymru</a:t>
            </a:r>
            <a:r>
              <a:rPr lang="en-GB" altLang="cy-GB" sz="3600" dirty="0" smtClean="0"/>
              <a:t> materials on: </a:t>
            </a:r>
          </a:p>
          <a:p>
            <a:r>
              <a:rPr lang="en-GB" sz="3500" dirty="0" smtClean="0">
                <a:hlinkClick r:id="rId3"/>
              </a:rPr>
              <a:t>https</a:t>
            </a:r>
            <a:r>
              <a:rPr lang="en-GB" sz="3500" dirty="0">
                <a:hlinkClick r:id="rId3"/>
              </a:rPr>
              <a:t>://</a:t>
            </a:r>
            <a:r>
              <a:rPr lang="en-GB" sz="3500" dirty="0" smtClean="0">
                <a:hlinkClick r:id="rId3"/>
              </a:rPr>
              <a:t>llyfrgell.porth.ac.uk/View.aspx?id=1845~4s~tatgzAqk</a:t>
            </a:r>
            <a:endParaRPr lang="en-GB" sz="3500" dirty="0" smtClean="0"/>
          </a:p>
          <a:p>
            <a:r>
              <a:rPr lang="en-GB" sz="3500" u="sng" dirty="0" smtClean="0">
                <a:hlinkClick r:id="rId4"/>
              </a:rPr>
              <a:t>http</a:t>
            </a:r>
            <a:r>
              <a:rPr lang="en-GB" sz="3500" u="sng" dirty="0">
                <a:hlinkClick r:id="rId4"/>
              </a:rPr>
              <a:t>://</a:t>
            </a:r>
            <a:r>
              <a:rPr lang="en-GB" sz="3500" u="sng" dirty="0" smtClean="0">
                <a:hlinkClick r:id="rId4"/>
              </a:rPr>
              <a:t>resources.hwb.wales.gov.uk/VTC/2009-10/welsh/telesgop-grammar/ymarferion-ca3.html</a:t>
            </a:r>
            <a:endParaRPr lang="en-GB" sz="3500" dirty="0"/>
          </a:p>
          <a:p>
            <a:r>
              <a:rPr lang="en-GB" sz="3500" u="sng" dirty="0">
                <a:hlinkClick r:id="rId5"/>
              </a:rPr>
              <a:t>https://adnoddau.canolfanpeniarth.org/cywirdeb-iaith</a:t>
            </a:r>
            <a:r>
              <a:rPr lang="en-GB" sz="3500" u="sng" dirty="0" smtClean="0">
                <a:hlinkClick r:id="rId5"/>
              </a:rPr>
              <a:t>/</a:t>
            </a:r>
            <a:endParaRPr lang="en-GB" sz="3500" dirty="0"/>
          </a:p>
          <a:p>
            <a:r>
              <a:rPr lang="en-GB" sz="3500" u="sng" dirty="0">
                <a:hlinkClick r:id="rId6"/>
              </a:rPr>
              <a:t>https://</a:t>
            </a:r>
            <a:r>
              <a:rPr lang="en-GB" sz="3500" u="sng" dirty="0" smtClean="0">
                <a:hlinkClick r:id="rId6"/>
              </a:rPr>
              <a:t>www.tes.com/lessons/eu4dKXHbc1BSKA/ca3-ymarferion-iaith-3</a:t>
            </a:r>
            <a:endParaRPr lang="en-GB" sz="3500" dirty="0"/>
          </a:p>
          <a:p>
            <a:r>
              <a:rPr lang="en-GB" sz="3500" u="sng" dirty="0">
                <a:hlinkClick r:id="rId7"/>
              </a:rPr>
              <a:t>http://adnoddau.canolfanpeniarth.org/matiau_gramadeg/</a:t>
            </a:r>
            <a:endParaRPr lang="en-GB" sz="3500" dirty="0"/>
          </a:p>
          <a:p>
            <a:pPr eaLnBrk="1" hangingPunct="1"/>
            <a:endParaRPr lang="en-GB" altLang="cy-GB" sz="3500" dirty="0" smtClean="0"/>
          </a:p>
        </p:txBody>
      </p:sp>
      <p:pic>
        <p:nvPicPr>
          <p:cNvPr id="1026" name="Picture 2" descr="Wales Flag Picture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047924"/>
            <a:ext cx="3629025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altLang="cy-GB" smtClean="0"/>
          </a:p>
        </p:txBody>
      </p:sp>
      <p:sp>
        <p:nvSpPr>
          <p:cNvPr id="9219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cy-GB" sz="3200" dirty="0" err="1" smtClean="0"/>
              <a:t>Yr</a:t>
            </a:r>
            <a:r>
              <a:rPr lang="en-GB" altLang="cy-GB" sz="3200" dirty="0" smtClean="0"/>
              <a:t> </a:t>
            </a:r>
            <a:r>
              <a:rPr lang="en-GB" altLang="cy-GB" sz="3200" dirty="0" err="1" smtClean="0"/>
              <a:t>Wyddor</a:t>
            </a:r>
            <a:r>
              <a:rPr lang="en-GB" altLang="cy-GB" sz="3200" dirty="0" smtClean="0"/>
              <a:t> / The Alphabet,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cy-GB" sz="3200" dirty="0" smtClean="0"/>
              <a:t> Pronunciation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cy-GB" sz="3200" dirty="0" err="1" smtClean="0"/>
              <a:t>Rhifau</a:t>
            </a:r>
            <a:r>
              <a:rPr lang="en-GB" altLang="cy-GB" sz="3200" dirty="0" smtClean="0"/>
              <a:t> / Numbers</a:t>
            </a:r>
          </a:p>
          <a:p>
            <a:endParaRPr lang="en-GB" altLang="cy-GB" sz="3200" dirty="0" smtClean="0"/>
          </a:p>
          <a:p>
            <a:pPr eaLnBrk="1" hangingPunct="1"/>
            <a:endParaRPr lang="en-GB" altLang="cy-GB" dirty="0" smtClean="0"/>
          </a:p>
        </p:txBody>
      </p:sp>
      <p:pic>
        <p:nvPicPr>
          <p:cNvPr id="9220" name="Picture 2" descr="C:\Documents and Settings\ittrobl\Local Settings\Temporary Internet Files\Content.IE5\80Z02UR4\MP90044249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420888"/>
            <a:ext cx="3565525" cy="23700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Content Placeholder 4"/>
          <p:cNvSpPr>
            <a:spLocks noGrp="1"/>
          </p:cNvSpPr>
          <p:nvPr>
            <p:ph sz="half" idx="1"/>
          </p:nvPr>
        </p:nvSpPr>
        <p:spPr>
          <a:xfrm>
            <a:off x="683568" y="1268760"/>
            <a:ext cx="3566160" cy="4023360"/>
          </a:xfrm>
        </p:spPr>
        <p:txBody>
          <a:bodyPr rtlCol="0">
            <a:normAutofit/>
          </a:bodyPr>
          <a:lstStyle/>
          <a:p>
            <a:pPr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§"/>
              <a:defRPr/>
            </a:pPr>
            <a:r>
              <a:rPr lang="en-GB" altLang="cy-GB" sz="3200" dirty="0" smtClean="0"/>
              <a:t>Greetings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3200" dirty="0" smtClean="0"/>
              <a:t>Introductions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None/>
              <a:defRPr/>
            </a:pPr>
            <a:endParaRPr lang="en-GB" altLang="cy-GB" sz="3200" dirty="0" smtClean="0"/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§"/>
              <a:defRPr/>
            </a:pPr>
            <a:r>
              <a:rPr lang="en-GB" altLang="cy-GB" sz="3200" dirty="0"/>
              <a:t>Y </a:t>
            </a:r>
            <a:r>
              <a:rPr lang="en-GB" altLang="cy-GB" sz="3200" dirty="0" err="1"/>
              <a:t>corff</a:t>
            </a:r>
            <a:r>
              <a:rPr lang="en-GB" altLang="cy-GB" sz="3200" dirty="0"/>
              <a:t>/The body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None/>
              <a:defRPr/>
            </a:pPr>
            <a:endParaRPr lang="en-GB" altLang="cy-GB" sz="3200" dirty="0" smtClean="0"/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§"/>
              <a:defRPr/>
            </a:pPr>
            <a:r>
              <a:rPr lang="en-GB" altLang="cy-GB" sz="3200" dirty="0" smtClean="0"/>
              <a:t>‘</a:t>
            </a:r>
            <a:r>
              <a:rPr lang="en-GB" altLang="cy-GB" sz="3200" dirty="0" err="1" smtClean="0"/>
              <a:t>Hwyl</a:t>
            </a:r>
            <a:r>
              <a:rPr lang="en-GB" altLang="cy-GB" sz="3200" dirty="0" smtClean="0"/>
              <a:t> </a:t>
            </a:r>
            <a:r>
              <a:rPr lang="en-GB" altLang="cy-GB" sz="3200" dirty="0" err="1" smtClean="0"/>
              <a:t>Fawr</a:t>
            </a:r>
            <a:r>
              <a:rPr lang="en-GB" altLang="cy-GB" sz="3200" dirty="0" smtClean="0"/>
              <a:t> </a:t>
            </a:r>
            <a:r>
              <a:rPr lang="en-GB" altLang="cy-GB" sz="3200" dirty="0" err="1" smtClean="0"/>
              <a:t>Ffrindiau</a:t>
            </a:r>
            <a:r>
              <a:rPr lang="en-GB" altLang="cy-GB" sz="3200" dirty="0" smtClean="0"/>
              <a:t>’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None/>
              <a:defRPr/>
            </a:pPr>
            <a:endParaRPr lang="en-GB" altLang="cy-GB" sz="3200" dirty="0" smtClean="0"/>
          </a:p>
        </p:txBody>
      </p:sp>
      <p:sp>
        <p:nvSpPr>
          <p:cNvPr id="13316" name="Content Placeholder 5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en-GB" altLang="cy-GB" smtClean="0"/>
          </a:p>
        </p:txBody>
      </p:sp>
      <p:pic>
        <p:nvPicPr>
          <p:cNvPr id="10245" name="Picture 2" descr="C:\Documents and Settings\ittrobl\Local Settings\Temporary Internet Files\Content.IE5\S0HY0YSN\MC9004393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5657" y="1052736"/>
            <a:ext cx="4105275" cy="459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 smtClean="0"/>
              <a:t>Datblygu’r</a:t>
            </a:r>
            <a:r>
              <a:rPr lang="en-GB" sz="3200" dirty="0" smtClean="0"/>
              <a:t> </a:t>
            </a:r>
            <a:r>
              <a:rPr lang="en-GB" sz="3200" dirty="0" err="1" smtClean="0"/>
              <a:t>iaith</a:t>
            </a:r>
            <a:r>
              <a:rPr lang="en-GB" sz="3200" dirty="0" smtClean="0"/>
              <a:t> </a:t>
            </a:r>
            <a:r>
              <a:rPr lang="en-GB" sz="3200" dirty="0" err="1" smtClean="0"/>
              <a:t>Gymraeg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Developing the Welsh language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0825" y="1412875"/>
            <a:ext cx="4033838" cy="5111750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 smtClean="0"/>
              <a:t>ysgolion</a:t>
            </a:r>
            <a:r>
              <a:rPr lang="en-GB" sz="2600" dirty="0" smtClean="0"/>
              <a:t> </a:t>
            </a:r>
            <a:r>
              <a:rPr lang="en-GB" sz="2600" dirty="0" err="1"/>
              <a:t>cyfrwng</a:t>
            </a:r>
            <a:r>
              <a:rPr lang="en-GB" sz="2600" dirty="0"/>
              <a:t> </a:t>
            </a:r>
            <a:r>
              <a:rPr lang="en-GB" sz="2600" dirty="0" err="1"/>
              <a:t>Cymraeg</a:t>
            </a:r>
            <a:r>
              <a:rPr lang="en-GB" sz="2600" dirty="0"/>
              <a:t> </a:t>
            </a:r>
            <a:r>
              <a:rPr lang="en-GB" sz="2600" dirty="0" err="1" smtClean="0"/>
              <a:t>bydd</a:t>
            </a:r>
            <a:r>
              <a:rPr lang="en-GB" sz="2600" dirty="0" smtClean="0"/>
              <a:t> </a:t>
            </a:r>
            <a:r>
              <a:rPr lang="en-GB" sz="2600" dirty="0" err="1"/>
              <a:t>rhai</a:t>
            </a:r>
            <a:r>
              <a:rPr lang="en-GB" sz="2600" dirty="0"/>
              <a:t> </a:t>
            </a:r>
            <a:r>
              <a:rPr lang="en-GB" sz="2600" dirty="0" err="1" smtClean="0"/>
              <a:t>o’r</a:t>
            </a:r>
            <a:r>
              <a:rPr lang="en-GB" sz="2600" dirty="0" smtClean="0"/>
              <a:t> </a:t>
            </a:r>
            <a:r>
              <a:rPr lang="en-GB" sz="2600" dirty="0"/>
              <a:t>plant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datblygu</a:t>
            </a:r>
            <a:r>
              <a:rPr lang="en-GB" sz="2600" dirty="0"/>
              <a:t> </a:t>
            </a:r>
            <a:r>
              <a:rPr lang="en-GB" sz="2600" dirty="0" err="1"/>
              <a:t>sgiliau</a:t>
            </a:r>
            <a:r>
              <a:rPr lang="en-GB" sz="2600" dirty="0"/>
              <a:t> </a:t>
            </a:r>
            <a:r>
              <a:rPr lang="en-GB" sz="2600" dirty="0" err="1"/>
              <a:t>ieithyddol</a:t>
            </a:r>
            <a:r>
              <a:rPr lang="en-GB" sz="2600" dirty="0"/>
              <a:t> </a:t>
            </a: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iaith</a:t>
            </a:r>
            <a:r>
              <a:rPr lang="en-GB" sz="2600" dirty="0"/>
              <a:t>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wahanol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iaith</a:t>
            </a:r>
            <a:r>
              <a:rPr lang="en-GB" sz="2600" dirty="0"/>
              <a:t> y </a:t>
            </a:r>
            <a:r>
              <a:rPr lang="en-GB" sz="2600" dirty="0" err="1"/>
              <a:t>cartref</a:t>
            </a:r>
            <a:r>
              <a:rPr lang="en-GB" sz="2600" dirty="0" smtClean="0"/>
              <a:t>.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600" dirty="0" err="1" smtClean="0"/>
              <a:t>Dylai</a:t>
            </a:r>
            <a:r>
              <a:rPr lang="en-GB" sz="2600" dirty="0" smtClean="0"/>
              <a:t> </a:t>
            </a:r>
            <a:r>
              <a:rPr lang="en-GB" sz="2600" dirty="0" err="1" smtClean="0"/>
              <a:t>ysgolion</a:t>
            </a:r>
            <a:r>
              <a:rPr lang="en-GB" sz="2600" dirty="0" smtClean="0"/>
              <a:t>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defnyddio’r</a:t>
            </a:r>
            <a:r>
              <a:rPr lang="en-GB" sz="2600" dirty="0"/>
              <a:t> </a:t>
            </a:r>
            <a:r>
              <a:rPr lang="en-GB" sz="2600" dirty="0" err="1"/>
              <a:t>Gymraeg</a:t>
            </a:r>
            <a:r>
              <a:rPr lang="en-GB" sz="2600" dirty="0"/>
              <a:t> </a:t>
            </a:r>
            <a:r>
              <a:rPr lang="en-GB" sz="2600" dirty="0" err="1"/>
              <a:t>fel</a:t>
            </a:r>
            <a:r>
              <a:rPr lang="en-GB" sz="2600" dirty="0"/>
              <a:t> </a:t>
            </a:r>
            <a:r>
              <a:rPr lang="en-GB" sz="2600" dirty="0" err="1"/>
              <a:t>cyfrwng</a:t>
            </a:r>
            <a:r>
              <a:rPr lang="en-GB" sz="2600" dirty="0"/>
              <a:t> </a:t>
            </a:r>
            <a:r>
              <a:rPr lang="en-GB" sz="2600" dirty="0" err="1"/>
              <a:t>addysgu</a:t>
            </a:r>
            <a:r>
              <a:rPr lang="en-GB" sz="2600" dirty="0"/>
              <a:t> </a:t>
            </a:r>
            <a:r>
              <a:rPr lang="en-GB" sz="2600" dirty="0" err="1" smtClean="0"/>
              <a:t>roi</a:t>
            </a:r>
            <a:r>
              <a:rPr lang="en-GB" sz="2600" dirty="0" smtClean="0"/>
              <a:t> </a:t>
            </a:r>
            <a:r>
              <a:rPr lang="en-GB" sz="2600" dirty="0" err="1"/>
              <a:t>pwyslais</a:t>
            </a:r>
            <a:r>
              <a:rPr lang="en-GB" sz="2600" dirty="0"/>
              <a:t> </a:t>
            </a:r>
            <a:r>
              <a:rPr lang="en-GB" sz="2600" dirty="0" err="1"/>
              <a:t>arbennig</a:t>
            </a:r>
            <a:r>
              <a:rPr lang="en-GB" sz="2600" dirty="0"/>
              <a:t> </a:t>
            </a:r>
            <a:r>
              <a:rPr lang="en-GB" sz="2600" dirty="0" err="1"/>
              <a:t>hefyd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weithgareddau</a:t>
            </a:r>
            <a:r>
              <a:rPr lang="en-GB" sz="2600" dirty="0"/>
              <a:t> </a:t>
            </a:r>
            <a:r>
              <a:rPr lang="en-GB" sz="2600" dirty="0" err="1"/>
              <a:t>siarad</a:t>
            </a:r>
            <a:r>
              <a:rPr lang="en-GB" sz="2600" dirty="0"/>
              <a:t> a </a:t>
            </a:r>
            <a:r>
              <a:rPr lang="en-GB" sz="2600" dirty="0" err="1"/>
              <a:t>gwrando</a:t>
            </a:r>
            <a:r>
              <a:rPr lang="en-GB" sz="2600" dirty="0"/>
              <a:t> </a:t>
            </a:r>
            <a:r>
              <a:rPr lang="en-GB" sz="2600" dirty="0" err="1"/>
              <a:t>er</a:t>
            </a:r>
            <a:r>
              <a:rPr lang="en-GB" sz="2600" dirty="0"/>
              <a:t> </a:t>
            </a:r>
            <a:r>
              <a:rPr lang="en-GB" sz="2600" dirty="0" err="1"/>
              <a:t>mwyn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blant</a:t>
            </a:r>
            <a:r>
              <a:rPr lang="en-GB" sz="2600" dirty="0"/>
              <a:t> </a:t>
            </a:r>
            <a:r>
              <a:rPr lang="en-GB" sz="2600" dirty="0" err="1"/>
              <a:t>ymgyfarwyddo’n</a:t>
            </a:r>
            <a:r>
              <a:rPr lang="en-GB" sz="2600" dirty="0"/>
              <a:t> </a:t>
            </a:r>
            <a:r>
              <a:rPr lang="en-GB" sz="2600" dirty="0" err="1"/>
              <a:t>gynyddol</a:t>
            </a:r>
            <a:r>
              <a:rPr lang="en-GB" sz="2600" dirty="0"/>
              <a:t> â </a:t>
            </a:r>
            <a:r>
              <a:rPr lang="en-GB" sz="2600" dirty="0" err="1"/>
              <a:t>phatrymau</a:t>
            </a:r>
            <a:r>
              <a:rPr lang="en-GB" sz="2600" dirty="0"/>
              <a:t> </a:t>
            </a:r>
            <a:r>
              <a:rPr lang="en-GB" sz="2600" dirty="0" err="1"/>
              <a:t>iaith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Gymraeg</a:t>
            </a:r>
            <a:r>
              <a:rPr lang="en-GB" sz="2600" dirty="0"/>
              <a:t>. </a:t>
            </a:r>
            <a:r>
              <a:rPr lang="en-GB" sz="1400" dirty="0" smtClean="0"/>
              <a:t>(</a:t>
            </a:r>
            <a:r>
              <a:rPr lang="en-GB" sz="1400" dirty="0" err="1" smtClean="0"/>
              <a:t>Llywodraeth</a:t>
            </a:r>
            <a:r>
              <a:rPr lang="en-GB" sz="1400" dirty="0" smtClean="0"/>
              <a:t> Cymru,2008)</a:t>
            </a:r>
            <a:endParaRPr lang="en-GB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331913"/>
            <a:ext cx="4392612" cy="5049415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800" dirty="0" smtClean="0"/>
              <a:t>In Welsh medium schools some of the children will develop language skills that are different to the language used at home.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800" dirty="0" smtClean="0"/>
              <a:t>Schools that use Welsh as the medium for teaching should focus especially on speaking and listening to familiarize children with pronunciation and language patterns of the Welsh language </a:t>
            </a:r>
            <a:r>
              <a:rPr lang="en-GB" sz="1400" dirty="0" smtClean="0"/>
              <a:t>(Welsh Government, 2008)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 smtClean="0"/>
              <a:t>Datblygu’r</a:t>
            </a:r>
            <a:r>
              <a:rPr lang="en-GB" sz="3200" dirty="0" smtClean="0"/>
              <a:t> </a:t>
            </a:r>
            <a:r>
              <a:rPr lang="en-GB" sz="3200" dirty="0" err="1" smtClean="0"/>
              <a:t>iaith</a:t>
            </a:r>
            <a:r>
              <a:rPr lang="en-GB" sz="3200" dirty="0" smtClean="0"/>
              <a:t> </a:t>
            </a:r>
            <a:r>
              <a:rPr lang="en-GB" sz="3200" dirty="0" err="1" smtClean="0"/>
              <a:t>Gymraeg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Developing the Welsh language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1628775"/>
            <a:ext cx="4316412" cy="4824561"/>
          </a:xfrm>
        </p:spPr>
        <p:txBody>
          <a:bodyPr rtlCol="0">
            <a:normAutofit fontScale="92500" lnSpcReduction="100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err="1"/>
              <a:t>Gwrando</a:t>
            </a:r>
            <a:r>
              <a:rPr lang="en-GB" sz="2400" dirty="0"/>
              <a:t> a </a:t>
            </a:r>
            <a:r>
              <a:rPr lang="en-GB" sz="2400" dirty="0" err="1"/>
              <a:t>deall</a:t>
            </a:r>
            <a:r>
              <a:rPr lang="en-GB" sz="2400" dirty="0"/>
              <a:t> </a:t>
            </a:r>
            <a:r>
              <a:rPr lang="en-GB" sz="2400" dirty="0" err="1"/>
              <a:t>yw’r</a:t>
            </a:r>
            <a:r>
              <a:rPr lang="en-GB" sz="2400" dirty="0"/>
              <a:t> </a:t>
            </a:r>
            <a:r>
              <a:rPr lang="en-GB" sz="2400" dirty="0" smtClean="0"/>
              <a:t>cam </a:t>
            </a:r>
            <a:r>
              <a:rPr lang="en-GB" sz="2400" dirty="0" err="1" smtClean="0"/>
              <a:t>cyntaf</a:t>
            </a:r>
            <a:r>
              <a:rPr lang="en-GB" sz="2400" dirty="0" smtClean="0"/>
              <a:t> </a:t>
            </a:r>
            <a:r>
              <a:rPr lang="en-GB" sz="2400" dirty="0" err="1"/>
              <a:t>tuag</a:t>
            </a:r>
            <a:r>
              <a:rPr lang="en-GB" sz="2400" dirty="0"/>
              <a:t> at </a:t>
            </a:r>
            <a:r>
              <a:rPr lang="en-GB" sz="2400" dirty="0" err="1"/>
              <a:t>gaffael</a:t>
            </a:r>
            <a:r>
              <a:rPr lang="en-GB" sz="2400" dirty="0"/>
              <a:t>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 smtClean="0"/>
              <a:t>iaith</a:t>
            </a:r>
            <a:r>
              <a:rPr lang="en-GB" sz="2400" dirty="0" smtClean="0"/>
              <a:t> </a:t>
            </a:r>
            <a:r>
              <a:rPr lang="en-GB" sz="2400" dirty="0" err="1"/>
              <a:t>dylai’r</a:t>
            </a:r>
            <a:r>
              <a:rPr lang="en-GB" sz="2400" dirty="0"/>
              <a:t> plant </a:t>
            </a:r>
            <a:r>
              <a:rPr lang="en-GB" sz="2400" dirty="0" err="1"/>
              <a:t>glywed</a:t>
            </a:r>
            <a:r>
              <a:rPr lang="en-GB" sz="2400" dirty="0"/>
              <a:t> y </a:t>
            </a:r>
            <a:r>
              <a:rPr lang="en-GB" sz="2400" dirty="0" err="1"/>
              <a:t>Gymraeg</a:t>
            </a:r>
            <a:r>
              <a:rPr lang="en-GB" sz="2400" dirty="0"/>
              <a:t> </a:t>
            </a:r>
            <a:r>
              <a:rPr lang="en-GB" sz="2400" dirty="0" err="1" smtClean="0"/>
              <a:t>drwy</a:t>
            </a:r>
            <a:r>
              <a:rPr lang="en-GB" sz="2400" dirty="0"/>
              <a:t>:</a:t>
            </a:r>
            <a:r>
              <a:rPr lang="en-GB" sz="2400" dirty="0" smtClean="0"/>
              <a:t> </a:t>
            </a:r>
            <a:r>
              <a:rPr lang="en-GB" sz="2400" dirty="0" err="1" smtClean="0"/>
              <a:t>rhigymau</a:t>
            </a:r>
            <a:r>
              <a:rPr lang="en-GB" sz="2400" dirty="0"/>
              <a:t>, </a:t>
            </a:r>
            <a:endParaRPr lang="en-GB" sz="2400" dirty="0" smtClean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err="1" smtClean="0"/>
              <a:t>caneuon</a:t>
            </a:r>
            <a:r>
              <a:rPr lang="en-GB" sz="2400" dirty="0"/>
              <a:t>, </a:t>
            </a:r>
            <a:endParaRPr lang="en-GB" sz="2400" dirty="0" smtClean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err="1" smtClean="0"/>
              <a:t>gorchmynion</a:t>
            </a:r>
            <a:r>
              <a:rPr lang="en-GB" sz="2400" dirty="0"/>
              <a:t>, </a:t>
            </a:r>
            <a:endParaRPr lang="en-GB" sz="2400" dirty="0" smtClean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err="1" smtClean="0"/>
              <a:t>Cyfarchion</a:t>
            </a:r>
            <a:endParaRPr lang="en-GB" sz="2400" dirty="0" smtClean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smtClean="0"/>
              <a:t> </a:t>
            </a:r>
            <a:r>
              <a:rPr lang="en-GB" sz="2400" dirty="0" err="1" smtClean="0"/>
              <a:t>storïau</a:t>
            </a:r>
            <a:r>
              <a:rPr lang="en-GB" sz="2400" dirty="0" smtClean="0"/>
              <a:t> </a:t>
            </a:r>
            <a:r>
              <a:rPr lang="en-GB" sz="2400" dirty="0" err="1"/>
              <a:t>syml</a:t>
            </a:r>
            <a:r>
              <a:rPr lang="en-GB" sz="2400" dirty="0"/>
              <a:t> </a:t>
            </a:r>
            <a:r>
              <a:rPr lang="en-GB" sz="2400" dirty="0" err="1" smtClean="0"/>
              <a:t>Cymraeg</a:t>
            </a:r>
            <a:endParaRPr lang="en-GB" sz="2400" dirty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smtClean="0"/>
              <a:t> </a:t>
            </a:r>
            <a:r>
              <a:rPr lang="en-GB" sz="2400" dirty="0" err="1" smtClean="0"/>
              <a:t>arddangosfeydd</a:t>
            </a:r>
            <a:r>
              <a:rPr lang="en-GB" sz="2400" dirty="0" smtClean="0"/>
              <a:t> </a:t>
            </a:r>
            <a:r>
              <a:rPr lang="en-GB" sz="2400" dirty="0" err="1" smtClean="0"/>
              <a:t>rhyngweithiol</a:t>
            </a:r>
            <a:r>
              <a:rPr lang="en-GB" sz="2400" dirty="0" smtClean="0"/>
              <a:t> 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None/>
              <a:defRPr/>
            </a:pPr>
            <a:r>
              <a:rPr lang="en-GB" sz="1500" dirty="0"/>
              <a:t> </a:t>
            </a:r>
            <a:r>
              <a:rPr lang="en-GB" sz="1500" dirty="0" smtClean="0"/>
              <a:t>     (</a:t>
            </a:r>
            <a:r>
              <a:rPr lang="en-GB" sz="1500" dirty="0" err="1"/>
              <a:t>Llywodraeth</a:t>
            </a:r>
            <a:r>
              <a:rPr lang="en-GB" sz="1500" dirty="0"/>
              <a:t> </a:t>
            </a:r>
            <a:r>
              <a:rPr lang="en-GB" sz="1500" dirty="0" err="1"/>
              <a:t>Cymru</a:t>
            </a:r>
            <a:r>
              <a:rPr lang="en-GB" sz="1500" dirty="0" smtClean="0"/>
              <a:t>, 2008</a:t>
            </a:r>
            <a:r>
              <a:rPr lang="en-GB" sz="1500" dirty="0"/>
              <a:t>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endParaRPr lang="en-GB" dirty="0"/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628775"/>
            <a:ext cx="4249737" cy="4435475"/>
          </a:xfrm>
        </p:spPr>
        <p:txBody>
          <a:bodyPr>
            <a:normAutofit fontScale="92500" lnSpcReduction="10000"/>
          </a:bodyPr>
          <a:lstStyle/>
          <a:p>
            <a:pPr marL="273050" indent="-273050" eaLnBrk="1" hangingPunct="1">
              <a:lnSpc>
                <a:spcPct val="100000"/>
              </a:lnSpc>
              <a:buFont typeface="Wingdings" pitchFamily="2" charset="2"/>
              <a:buChar char=""/>
            </a:pPr>
            <a:r>
              <a:rPr lang="en-GB" altLang="en-US" sz="2400" dirty="0" smtClean="0"/>
              <a:t>Listening and understanding are the first steps towards obtaining a new language and children should hear the Welsh language through:</a:t>
            </a:r>
          </a:p>
          <a:p>
            <a:pPr marL="273050" indent="-273050" eaLnBrk="1" hangingPunct="1">
              <a:lnSpc>
                <a:spcPct val="100000"/>
              </a:lnSpc>
              <a:buFont typeface="Wingdings" pitchFamily="2" charset="2"/>
              <a:buChar char=""/>
            </a:pPr>
            <a:r>
              <a:rPr lang="en-GB" altLang="en-US" sz="2400" dirty="0" smtClean="0"/>
              <a:t>Songs</a:t>
            </a:r>
          </a:p>
          <a:p>
            <a:pPr marL="273050" indent="-273050" eaLnBrk="1" hangingPunct="1">
              <a:lnSpc>
                <a:spcPct val="100000"/>
              </a:lnSpc>
              <a:buFont typeface="Wingdings" pitchFamily="2" charset="2"/>
              <a:buChar char=""/>
            </a:pPr>
            <a:r>
              <a:rPr lang="en-GB" altLang="en-US" sz="2400" dirty="0" smtClean="0"/>
              <a:t>Instructions</a:t>
            </a:r>
          </a:p>
          <a:p>
            <a:pPr marL="273050" indent="-273050" eaLnBrk="1" hangingPunct="1">
              <a:lnSpc>
                <a:spcPct val="100000"/>
              </a:lnSpc>
              <a:buFont typeface="Wingdings" pitchFamily="2" charset="2"/>
              <a:buChar char=""/>
            </a:pPr>
            <a:r>
              <a:rPr lang="en-GB" altLang="en-US" sz="2400" dirty="0" smtClean="0"/>
              <a:t>Greetings</a:t>
            </a:r>
          </a:p>
          <a:p>
            <a:pPr marL="273050" indent="-273050" eaLnBrk="1" hangingPunct="1">
              <a:lnSpc>
                <a:spcPct val="100000"/>
              </a:lnSpc>
              <a:buFont typeface="Wingdings" pitchFamily="2" charset="2"/>
              <a:buChar char=""/>
            </a:pPr>
            <a:r>
              <a:rPr lang="en-GB" altLang="en-US" sz="2400" dirty="0" smtClean="0"/>
              <a:t>Simple Stories</a:t>
            </a:r>
          </a:p>
          <a:p>
            <a:pPr marL="273050" indent="-273050" eaLnBrk="1" hangingPunct="1">
              <a:lnSpc>
                <a:spcPct val="100000"/>
              </a:lnSpc>
              <a:buFont typeface="Wingdings" pitchFamily="2" charset="2"/>
              <a:buChar char=""/>
            </a:pPr>
            <a:r>
              <a:rPr lang="en-GB" altLang="en-US" sz="2400" dirty="0" smtClean="0"/>
              <a:t>Interactive displays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altLang="en-US" sz="1700" dirty="0"/>
              <a:t>(Welsh Government, 2008)</a:t>
            </a:r>
          </a:p>
          <a:p>
            <a:pPr>
              <a:lnSpc>
                <a:spcPct val="100000"/>
              </a:lnSpc>
            </a:pPr>
            <a:endParaRPr lang="en-GB" altLang="en-US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 smtClean="0"/>
              <a:t>Datblygu’r</a:t>
            </a:r>
            <a:r>
              <a:rPr lang="en-GB" sz="3200" dirty="0" smtClean="0"/>
              <a:t> </a:t>
            </a:r>
            <a:r>
              <a:rPr lang="en-GB" sz="3200" dirty="0" err="1" smtClean="0"/>
              <a:t>iaith</a:t>
            </a:r>
            <a:r>
              <a:rPr lang="en-GB" sz="3200" dirty="0" smtClean="0"/>
              <a:t> </a:t>
            </a:r>
            <a:r>
              <a:rPr lang="en-GB" sz="3200" dirty="0" err="1" smtClean="0"/>
              <a:t>Gymraeg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Developing the Welsh language</a:t>
            </a:r>
            <a:endParaRPr lang="en-GB" sz="3200" dirty="0"/>
          </a:p>
        </p:txBody>
      </p:sp>
      <p:sp>
        <p:nvSpPr>
          <p:cNvPr id="13315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065338"/>
            <a:ext cx="3657600" cy="4106862"/>
          </a:xfrm>
        </p:spPr>
        <p:txBody>
          <a:bodyPr/>
          <a:lstStyle/>
          <a:p>
            <a:pPr marL="273050" indent="-273050" eaLnBrk="1" hangingPunct="1">
              <a:buFont typeface="Wingdings" pitchFamily="2" charset="2"/>
              <a:buChar char=""/>
            </a:pPr>
            <a:r>
              <a:rPr lang="en-GB" altLang="en-US" sz="2400" smtClean="0"/>
              <a:t>Dylai’r plant ddod yn gyfarwydd ag enwau Cymraeg y llythrennau, eu siapiau a’u seiniau. </a:t>
            </a:r>
          </a:p>
          <a:p>
            <a:pPr marL="273050" indent="-273050" eaLnBrk="1" hangingPunct="1">
              <a:buFont typeface="Arial" panose="020B0604020202020204" pitchFamily="34" charset="0"/>
              <a:buChar char="•"/>
            </a:pPr>
            <a:r>
              <a:rPr lang="en-GB" altLang="en-US" sz="2400" smtClean="0"/>
              <a:t>byddan nhw’n gwerthfawrogi natur seinegol y Gymraeg. </a:t>
            </a:r>
          </a:p>
          <a:p>
            <a:pPr marL="273050" indent="-273050" eaLnBrk="1" hangingPunct="1">
              <a:buFont typeface="Arial" panose="020B0604020202020204" pitchFamily="34" charset="0"/>
              <a:buChar char="•"/>
            </a:pPr>
            <a:r>
              <a:rPr lang="en-GB" altLang="en-US" sz="2400" smtClean="0"/>
              <a:t>byddan nhw’n dechrau darllen ar eu pen eu hunain, gydag eraill ac i ymarferwyr. </a:t>
            </a:r>
          </a:p>
        </p:txBody>
      </p:sp>
      <p:sp>
        <p:nvSpPr>
          <p:cNvPr id="13316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2065338"/>
            <a:ext cx="3657600" cy="4572000"/>
          </a:xfrm>
        </p:spPr>
        <p:txBody>
          <a:bodyPr/>
          <a:lstStyle/>
          <a:p>
            <a:pPr marL="273050" indent="-273050" eaLnBrk="1" hangingPunct="1">
              <a:buFont typeface="Wingdings" pitchFamily="2" charset="2"/>
              <a:buChar char=""/>
            </a:pPr>
            <a:r>
              <a:rPr lang="en-GB" altLang="en-US" sz="2400" dirty="0" smtClean="0"/>
              <a:t>Children should become familiar with Welsh names, their shapes and sounds</a:t>
            </a:r>
          </a:p>
          <a:p>
            <a:pPr marL="273050" indent="-273050" eaLnBrk="1" hangingPunct="1">
              <a:buFont typeface="Wingdings" pitchFamily="2" charset="2"/>
              <a:buChar char=""/>
            </a:pPr>
            <a:r>
              <a:rPr lang="en-GB" altLang="en-US" sz="2400" dirty="0" smtClean="0"/>
              <a:t>They will appreciate the phonetic nature of Welsh</a:t>
            </a:r>
          </a:p>
          <a:p>
            <a:pPr marL="273050" indent="-273050" eaLnBrk="1" hangingPunct="1">
              <a:buFont typeface="Wingdings" pitchFamily="2" charset="2"/>
              <a:buChar char=""/>
            </a:pPr>
            <a:r>
              <a:rPr lang="en-GB" altLang="en-US" sz="2400" dirty="0" smtClean="0"/>
              <a:t>They will begin to read by themselves, with others and practitioners</a:t>
            </a:r>
          </a:p>
          <a:p>
            <a:pPr marL="0" indent="0" eaLnBrk="1" hangingPunct="1">
              <a:buNone/>
            </a:pPr>
            <a:r>
              <a:rPr lang="en-GB" altLang="en-US" sz="1400" dirty="0" smtClean="0"/>
              <a:t>(Welsh Government, 2008)</a:t>
            </a:r>
          </a:p>
          <a:p>
            <a:pPr marL="273050" indent="-273050" eaLnBrk="1" hangingPunct="1">
              <a:buFont typeface="Wingdings" pitchFamily="2" charset="2"/>
              <a:buChar char=""/>
            </a:pPr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 smtClean="0"/>
              <a:t>Datblygu’r</a:t>
            </a:r>
            <a:r>
              <a:rPr lang="en-GB" sz="3200" dirty="0" smtClean="0"/>
              <a:t> </a:t>
            </a:r>
            <a:r>
              <a:rPr lang="en-GB" sz="3200" dirty="0" err="1" smtClean="0"/>
              <a:t>iaith</a:t>
            </a:r>
            <a:r>
              <a:rPr lang="en-GB" sz="3200" dirty="0" smtClean="0"/>
              <a:t> </a:t>
            </a:r>
            <a:r>
              <a:rPr lang="en-GB" sz="3200" dirty="0" err="1" smtClean="0"/>
              <a:t>Gymraeg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Developing the Welsh language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1920874"/>
            <a:ext cx="4316412" cy="4937125"/>
          </a:xfrm>
        </p:spPr>
        <p:txBody>
          <a:bodyPr rtlCol="0">
            <a:normAutofit lnSpcReduction="10000"/>
          </a:bodyPr>
          <a:lstStyle/>
          <a:p>
            <a:pPr marL="274320" indent="-274320" eaLnBrk="1" fontAlgn="auto" hangingPunct="1">
              <a:lnSpc>
                <a:spcPct val="10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err="1"/>
              <a:t>Wrth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plant </a:t>
            </a:r>
            <a:r>
              <a:rPr lang="en-GB" sz="2400" dirty="0" err="1"/>
              <a:t>ddefnyddio’r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fwy</a:t>
            </a:r>
            <a:r>
              <a:rPr lang="en-GB" sz="2400" dirty="0"/>
              <a:t> </a:t>
            </a:r>
            <a:r>
              <a:rPr lang="en-GB" sz="2400" dirty="0" err="1"/>
              <a:t>hyderus</a:t>
            </a:r>
            <a:r>
              <a:rPr lang="en-GB" sz="2400" dirty="0"/>
              <a:t>, </a:t>
            </a:r>
            <a:r>
              <a:rPr lang="en-GB" sz="2400" dirty="0" err="1"/>
              <a:t>byddan</a:t>
            </a:r>
            <a:r>
              <a:rPr lang="en-GB" sz="2400" dirty="0"/>
              <a:t> </a:t>
            </a:r>
            <a:r>
              <a:rPr lang="en-GB" sz="2400" dirty="0" err="1"/>
              <a:t>nhw’n</a:t>
            </a:r>
            <a:r>
              <a:rPr lang="en-GB" sz="2400" dirty="0"/>
              <a:t> </a:t>
            </a:r>
            <a:r>
              <a:rPr lang="en-GB" sz="2400" dirty="0" err="1"/>
              <a:t>ymarfer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ffyrdd</a:t>
            </a:r>
            <a:r>
              <a:rPr lang="en-GB" sz="2400" dirty="0"/>
              <a:t> </a:t>
            </a:r>
            <a:r>
              <a:rPr lang="en-GB" sz="2400" dirty="0" err="1" smtClean="0"/>
              <a:t>eraill</a:t>
            </a:r>
            <a:r>
              <a:rPr lang="en-GB" sz="2400" dirty="0" smtClean="0"/>
              <a:t> </a:t>
            </a:r>
            <a:r>
              <a:rPr lang="en-GB" sz="2400" dirty="0" err="1" smtClean="0"/>
              <a:t>e.e</a:t>
            </a:r>
            <a:r>
              <a:rPr lang="en-GB" sz="2400" dirty="0" smtClean="0"/>
              <a:t>. </a:t>
            </a:r>
            <a:r>
              <a:rPr lang="en-GB" sz="2400" dirty="0" err="1" smtClean="0"/>
              <a:t>dechrau</a:t>
            </a:r>
            <a:r>
              <a:rPr lang="en-GB" sz="2400" dirty="0" smtClean="0"/>
              <a:t> </a:t>
            </a:r>
            <a:r>
              <a:rPr lang="en-GB" sz="2400" dirty="0" err="1" smtClean="0"/>
              <a:t>ysgrifennu</a:t>
            </a:r>
            <a:r>
              <a:rPr lang="en-GB" sz="2400" dirty="0" smtClean="0"/>
              <a:t>. </a:t>
            </a:r>
          </a:p>
          <a:p>
            <a:pPr marL="274320" indent="-274320" eaLnBrk="1" fontAlgn="auto" hangingPunct="1">
              <a:lnSpc>
                <a:spcPct val="10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err="1"/>
              <a:t>A</a:t>
            </a:r>
            <a:r>
              <a:rPr lang="en-GB" sz="2400" dirty="0" err="1" smtClean="0"/>
              <a:t>rwyddion</a:t>
            </a:r>
            <a:r>
              <a:rPr lang="en-GB" sz="2400" dirty="0" smtClean="0"/>
              <a:t> </a:t>
            </a:r>
            <a:r>
              <a:rPr lang="en-GB" sz="2400" dirty="0" err="1"/>
              <a:t>dwyieithog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hardaloedd</a:t>
            </a:r>
            <a:r>
              <a:rPr lang="en-GB" sz="2400" dirty="0"/>
              <a:t> </a:t>
            </a:r>
            <a:r>
              <a:rPr lang="en-GB" sz="2400" dirty="0" err="1"/>
              <a:t>chwarae</a:t>
            </a:r>
            <a:r>
              <a:rPr lang="en-GB" sz="2400" dirty="0"/>
              <a:t>, </a:t>
            </a:r>
            <a:r>
              <a:rPr lang="en-GB" sz="2400" dirty="0" err="1"/>
              <a:t>mynegi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ffeithiol</a:t>
            </a:r>
            <a:r>
              <a:rPr lang="en-GB" sz="2400" dirty="0"/>
              <a:t> ac </a:t>
            </a:r>
            <a:r>
              <a:rPr lang="en-GB" sz="2400" dirty="0" err="1"/>
              <a:t>ysgrifennu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gynulleidfaoedd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ac at </a:t>
            </a:r>
            <a:r>
              <a:rPr lang="en-GB" sz="2400" dirty="0" err="1"/>
              <a:t>ddibenion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 smtClean="0"/>
              <a:t>.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None/>
              <a:defRPr/>
            </a:pPr>
            <a:r>
              <a:rPr lang="en-GB" sz="1400" dirty="0"/>
              <a:t>(</a:t>
            </a:r>
            <a:r>
              <a:rPr lang="en-GB" sz="1400" dirty="0" err="1"/>
              <a:t>Llywodraeth</a:t>
            </a:r>
            <a:r>
              <a:rPr lang="en-GB" sz="1400" dirty="0"/>
              <a:t> </a:t>
            </a:r>
            <a:r>
              <a:rPr lang="en-GB" sz="1400" dirty="0" err="1"/>
              <a:t>Cymru</a:t>
            </a:r>
            <a:r>
              <a:rPr lang="en-GB" sz="1400" dirty="0" smtClean="0"/>
              <a:t>, 2008</a:t>
            </a:r>
            <a:r>
              <a:rPr lang="en-GB" sz="1400" dirty="0"/>
              <a:t>)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None/>
              <a:defRPr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244975" cy="4433888"/>
          </a:xfrm>
        </p:spPr>
        <p:txBody>
          <a:bodyPr rtlCol="0">
            <a:normAutofit lnSpcReduction="100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smtClean="0"/>
              <a:t>As children use the language with increasing confidence, they can begin to practice their Welsh through other means e.g. writing.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2400" dirty="0" smtClean="0"/>
              <a:t>Bilingual signs in the play area, factual information, writing for different audiences and for different purpose.</a:t>
            </a:r>
          </a:p>
          <a:p>
            <a:pPr marL="274320" indent="-274320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r>
              <a:rPr lang="en-GB" sz="1400" dirty="0" smtClean="0"/>
              <a:t>(Welsh Government, 2008)</a:t>
            </a:r>
            <a:endParaRPr lang="en-GB" sz="1400" dirty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endParaRPr lang="en-GB" sz="24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y-GB" altLang="cy-GB" smtClean="0"/>
          </a:p>
        </p:txBody>
      </p:sp>
      <p:sp>
        <p:nvSpPr>
          <p:cNvPr id="15363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y-GB" altLang="cy-GB" smtClean="0"/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33375"/>
            <a:ext cx="8497887" cy="626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y-GB" altLang="cy-GB" smtClean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y-GB" altLang="cy-GB" smtClean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333375"/>
            <a:ext cx="8640762" cy="633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y-GB" altLang="cy-GB" smtClean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y-GB" altLang="cy-GB" smtClean="0"/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351838" cy="633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y-GB" altLang="cy-GB" smtClean="0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y-GB" altLang="cy-GB" smtClean="0"/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8280400" cy="633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y-GB" altLang="cy-GB" smtClean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y-GB" altLang="cy-GB" smtClean="0"/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60350"/>
            <a:ext cx="8424862" cy="626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y-GB" altLang="cy-GB" smtClean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y-GB" altLang="cy-GB" smtClean="0"/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33375"/>
            <a:ext cx="8280400" cy="626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y-GB" altLang="cy-GB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y-GB" altLang="cy-GB" smtClean="0"/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8280400" cy="626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GRWP 1</a:t>
            </a:r>
            <a:endParaRPr lang="cy-GB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sz="3600" dirty="0" err="1" smtClean="0">
                <a:cs typeface="Arial" panose="020B0604020202020204" pitchFamily="34" charset="0"/>
              </a:rPr>
              <a:t>Pwy</a:t>
            </a:r>
            <a:r>
              <a:rPr lang="en-GB" sz="3600" dirty="0" smtClean="0"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cs typeface="Arial" panose="020B0604020202020204" pitchFamily="34" charset="0"/>
              </a:rPr>
              <a:t>wyt</a:t>
            </a:r>
            <a:r>
              <a:rPr lang="en-GB" sz="3600" dirty="0" smtClean="0">
                <a:cs typeface="Arial" panose="020B0604020202020204" pitchFamily="34" charset="0"/>
              </a:rPr>
              <a:t> ti?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None/>
              <a:defRPr/>
            </a:pPr>
            <a:endParaRPr lang="en-GB" sz="3600" dirty="0" smtClean="0">
              <a:cs typeface="Arial" panose="020B0604020202020204" pitchFamily="34" charset="0"/>
            </a:endParaRP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sz="3600" dirty="0" smtClean="0">
                <a:cs typeface="Arial" panose="020B0604020202020204" pitchFamily="34" charset="0"/>
              </a:rPr>
              <a:t>XXXXX </a:t>
            </a:r>
            <a:r>
              <a:rPr lang="en-GB" sz="3600" dirty="0" err="1" smtClean="0">
                <a:cs typeface="Arial" panose="020B0604020202020204" pitchFamily="34" charset="0"/>
              </a:rPr>
              <a:t>ydw</a:t>
            </a:r>
            <a:r>
              <a:rPr lang="en-GB" sz="3600" dirty="0" smtClean="0"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cs typeface="Arial" panose="020B0604020202020204" pitchFamily="34" charset="0"/>
              </a:rPr>
              <a:t>i</a:t>
            </a:r>
            <a:endParaRPr lang="en-GB" sz="3600" dirty="0" smtClean="0">
              <a:cs typeface="Arial" panose="020B0604020202020204" pitchFamily="34" charset="0"/>
            </a:endParaRP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en-GB" dirty="0">
              <a:cs typeface="Arial" panose="020B0604020202020204" pitchFamily="34" charset="0"/>
            </a:endParaRP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en-GB" dirty="0" smtClean="0"/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en-GB" dirty="0" smtClean="0"/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en-GB" dirty="0"/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cy-GB" dirty="0"/>
          </a:p>
        </p:txBody>
      </p:sp>
      <p:sp>
        <p:nvSpPr>
          <p:cNvPr id="22532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cy-GB" altLang="en-US" smtClean="0"/>
          </a:p>
        </p:txBody>
      </p:sp>
      <p:pic>
        <p:nvPicPr>
          <p:cNvPr id="22533" name="Picture 3" descr="C:\Users\l.roberts\AppData\Local\Microsoft\Windows\Temporary Internet Files\Content.IE5\VT7L4AUG\Conversation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675"/>
            <a:ext cx="4321175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/>
              <a:t>GRWP 1</a:t>
            </a:r>
          </a:p>
        </p:txBody>
      </p:sp>
      <p:sp>
        <p:nvSpPr>
          <p:cNvPr id="23555" name="Text Placeholder 3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cy-GB" altLang="cy-GB" smtClean="0"/>
          </a:p>
        </p:txBody>
      </p:sp>
      <p:sp>
        <p:nvSpPr>
          <p:cNvPr id="23556" name="Content Placeholder 2"/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92500" lnSpcReduction="10000"/>
          </a:bodyPr>
          <a:lstStyle/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Sut wyt ti?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Wyt ti’n drist ? </a:t>
            </a:r>
            <a:r>
              <a:rPr lang="cy-GB" altLang="cy-GB" sz="2800" smtClean="0"/>
              <a:t> 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cy-GB" altLang="cy-GB" sz="2800" smtClean="0"/>
              <a:t>Ydw / Nac ydw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en-GB" altLang="cy-GB" sz="2800" smtClean="0"/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Sut wyt ti?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Wyt ti’n hapus?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Ydw / Nac ydw</a:t>
            </a:r>
          </a:p>
        </p:txBody>
      </p:sp>
      <p:sp>
        <p:nvSpPr>
          <p:cNvPr id="23557" name="Text Placeholder 4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cy-GB" altLang="cy-GB" smtClean="0"/>
          </a:p>
        </p:txBody>
      </p:sp>
      <p:sp>
        <p:nvSpPr>
          <p:cNvPr id="23558" name="Content Placeholder 5"/>
          <p:cNvSpPr>
            <a:spLocks noGrp="1"/>
          </p:cNvSpPr>
          <p:nvPr>
            <p:ph sz="quarter" idx="4"/>
          </p:nvPr>
        </p:nvSpPr>
        <p:spPr/>
        <p:txBody>
          <a:bodyPr rtlCol="0">
            <a:normAutofit fontScale="92500" lnSpcReduction="10000"/>
          </a:bodyPr>
          <a:lstStyle/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Sut wyt ti?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Wyt ti wedi blino?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Ydw / Nac ydw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en-GB" altLang="cy-GB" sz="2800" smtClean="0"/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Sut wyt ti?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Wyt ti’n grac?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GB" altLang="cy-GB" sz="2800" smtClean="0"/>
              <a:t>Ydw / Nac ydw </a:t>
            </a:r>
            <a:endParaRPr lang="cy-GB" altLang="cy-GB" sz="2800" smtClean="0"/>
          </a:p>
        </p:txBody>
      </p:sp>
      <p:pic>
        <p:nvPicPr>
          <p:cNvPr id="23559" name="Picture 2" descr="C:\Users\l.roberts\AppData\Local\Microsoft\Windows\Temporary Internet Files\Content.IE5\6IDJCSBB\faccine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5013" y="188913"/>
            <a:ext cx="3695700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0" name="Picture 3" descr="C:\Users\l.roberts\AppData\Local\Microsoft\Windows\Temporary Internet Files\Content.IE5\FDGQFACQ\LEGO-smiley-sad-12296-large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565400"/>
            <a:ext cx="1008062" cy="60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1" name="Picture 4" descr="C:\Users\l.roberts\AppData\Local\Microsoft\Windows\Temporary Internet Files\Content.IE5\EEQLKL9O\happy_face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4221163"/>
            <a:ext cx="1081088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2" name="Picture 5" descr="C:\Users\l.roberts\AppData\Local\Microsoft\Windows\Temporary Internet Files\Content.IE5\FX8L93BW\Tired_smiley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1125" y="2357438"/>
            <a:ext cx="1162050" cy="101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3" name="Picture 6" descr="C:\Users\l.roberts\AppData\Local\Microsoft\Windows\Temporary Internet Files\Content.IE5\6IDJCSBB\angry-face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663" y="4221163"/>
            <a:ext cx="1306512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/>
              <a:t>GRWP 2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cy-GB" sz="2400" dirty="0" err="1" smtClean="0"/>
              <a:t>Gweithiwch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mewn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parau</a:t>
            </a:r>
            <a:endParaRPr lang="en-GB" altLang="cy-GB" sz="2400" dirty="0" smtClean="0"/>
          </a:p>
          <a:p>
            <a:pPr eaLnBrk="1" hangingPunct="1">
              <a:buFont typeface="Wingdings" pitchFamily="2" charset="2"/>
              <a:buChar char="Ø"/>
            </a:pPr>
            <a:r>
              <a:rPr lang="en-GB" altLang="cy-GB" sz="2400" dirty="0" smtClean="0"/>
              <a:t>Bore da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cy-GB" sz="2400" dirty="0" err="1" smtClean="0"/>
              <a:t>Sut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wyt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ti</a:t>
            </a:r>
            <a:r>
              <a:rPr lang="en-GB" altLang="cy-GB" sz="2400" dirty="0" smtClean="0"/>
              <a:t>?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cy-GB" sz="2400" dirty="0" err="1" smtClean="0"/>
              <a:t>Dw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i’n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teimlo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yn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xxxxxxxx</a:t>
            </a:r>
            <a:endParaRPr lang="en-GB" altLang="cy-GB" sz="2400" dirty="0" smtClean="0"/>
          </a:p>
          <a:p>
            <a:pPr eaLnBrk="1" hangingPunct="1">
              <a:buFont typeface="Wingdings" pitchFamily="2" charset="2"/>
              <a:buChar char="Ø"/>
            </a:pPr>
            <a:r>
              <a:rPr lang="en-GB" altLang="cy-GB" sz="2400" dirty="0" err="1" smtClean="0"/>
              <a:t>Sut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wyt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ti</a:t>
            </a:r>
            <a:r>
              <a:rPr lang="en-GB" altLang="cy-GB" sz="2400" dirty="0" smtClean="0"/>
              <a:t>?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cy-GB" sz="2400" dirty="0" err="1" smtClean="0"/>
              <a:t>Dw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i’n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teimlo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yn</a:t>
            </a:r>
            <a:r>
              <a:rPr lang="en-GB" altLang="cy-GB" sz="2400" dirty="0" smtClean="0"/>
              <a:t>  </a:t>
            </a:r>
            <a:r>
              <a:rPr lang="en-GB" altLang="cy-GB" sz="2400" dirty="0" err="1" smtClean="0"/>
              <a:t>xxxxxxxxx</a:t>
            </a:r>
            <a:endParaRPr lang="en-GB" altLang="cy-GB" sz="2400" dirty="0" smtClean="0"/>
          </a:p>
          <a:p>
            <a:pPr eaLnBrk="1" hangingPunct="1">
              <a:buFont typeface="Wingdings" pitchFamily="2" charset="2"/>
              <a:buChar char="Ø"/>
            </a:pPr>
            <a:r>
              <a:rPr lang="en-GB" altLang="cy-GB" sz="2400" dirty="0" err="1" smtClean="0"/>
              <a:t>Hwyl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fawr</a:t>
            </a:r>
            <a:r>
              <a:rPr lang="en-GB" altLang="cy-GB" sz="2400" dirty="0" smtClean="0"/>
              <a:t>!</a:t>
            </a:r>
          </a:p>
          <a:p>
            <a:pPr eaLnBrk="1" hangingPunct="1"/>
            <a:endParaRPr lang="cy-GB" altLang="cy-GB" dirty="0" smtClean="0"/>
          </a:p>
        </p:txBody>
      </p:sp>
      <p:sp>
        <p:nvSpPr>
          <p:cNvPr id="24580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cy-GB" altLang="en-US" smtClean="0"/>
          </a:p>
        </p:txBody>
      </p:sp>
      <p:pic>
        <p:nvPicPr>
          <p:cNvPr id="24581" name="Picture 3" descr="C:\Users\l.roberts\AppData\Local\Microsoft\Windows\Temporary Internet Files\Content.IE5\VGH11Z05\emoticon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708920"/>
            <a:ext cx="4716016" cy="3528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/>
              <a:t>GRWP 3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 lnSpcReduction="10000"/>
          </a:bodyPr>
          <a:lstStyle/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en-GB" altLang="cy-GB" sz="2400" dirty="0" smtClean="0"/>
              <a:t>Bore da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en-GB" altLang="cy-GB" sz="2400" dirty="0" err="1" smtClean="0"/>
              <a:t>Sut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wyt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ti</a:t>
            </a:r>
            <a:r>
              <a:rPr lang="en-GB" altLang="cy-GB" sz="2400" dirty="0" smtClean="0"/>
              <a:t>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en-GB" altLang="cy-GB" sz="2400" dirty="0" err="1" smtClean="0"/>
              <a:t>Dw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i’n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teimlo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yn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xxxxxxxx</a:t>
            </a:r>
            <a:endParaRPr lang="en-GB" altLang="cy-GB" sz="2400" dirty="0" smtClean="0"/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en-GB" altLang="cy-GB" sz="2400" dirty="0" smtClean="0"/>
              <a:t>Mae </a:t>
            </a:r>
            <a:r>
              <a:rPr lang="en-GB" altLang="cy-GB" sz="2400" dirty="0" err="1" smtClean="0"/>
              <a:t>xxxx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yn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teimlo’n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xxxxxx</a:t>
            </a:r>
            <a:r>
              <a:rPr lang="en-GB" altLang="cy-GB" sz="2400" dirty="0" smtClean="0"/>
              <a:t>……….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en-GB" altLang="cy-GB" sz="2400" dirty="0" err="1" smtClean="0"/>
              <a:t>Sut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wyt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ti</a:t>
            </a:r>
            <a:r>
              <a:rPr lang="en-GB" altLang="cy-GB" sz="2400" dirty="0" smtClean="0"/>
              <a:t>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en-GB" altLang="cy-GB" sz="2400" dirty="0" err="1" smtClean="0"/>
              <a:t>Dw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i’n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teimlo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yn</a:t>
            </a:r>
            <a:r>
              <a:rPr lang="en-GB" altLang="cy-GB" sz="2400" dirty="0" smtClean="0"/>
              <a:t>  </a:t>
            </a:r>
            <a:r>
              <a:rPr lang="en-GB" altLang="cy-GB" sz="2400" dirty="0" err="1" smtClean="0"/>
              <a:t>xxxxxxxxx</a:t>
            </a:r>
            <a:endParaRPr lang="en-GB" altLang="cy-GB" sz="2400" dirty="0" smtClean="0"/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en-GB" altLang="cy-GB" sz="2400" dirty="0" smtClean="0"/>
              <a:t>Mae </a:t>
            </a:r>
            <a:r>
              <a:rPr lang="en-GB" altLang="cy-GB" sz="2400" dirty="0" err="1" smtClean="0"/>
              <a:t>xxxx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yn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teimlo’n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xxxxxxxx</a:t>
            </a:r>
            <a:endParaRPr lang="en-GB" altLang="cy-GB" sz="2400" dirty="0" smtClean="0"/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en-GB" altLang="cy-GB" sz="2400" dirty="0" err="1" smtClean="0"/>
              <a:t>Hwyl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fawr</a:t>
            </a:r>
            <a:r>
              <a:rPr lang="en-GB" altLang="cy-GB" sz="2400" dirty="0" smtClean="0"/>
              <a:t>!</a:t>
            </a:r>
          </a:p>
        </p:txBody>
      </p:sp>
      <p:sp>
        <p:nvSpPr>
          <p:cNvPr id="25604" name="Content Placeholder 1"/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92500" lnSpcReduction="10000"/>
          </a:bodyPr>
          <a:lstStyle/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cy-GB" altLang="en-US" smtClean="0"/>
          </a:p>
        </p:txBody>
      </p:sp>
      <p:pic>
        <p:nvPicPr>
          <p:cNvPr id="25605" name="Picture 2" descr="C:\Users\l.roberts\AppData\Local\Microsoft\Windows\Temporary Internet Files\Content.IE5\HEPN0LIZ\emoticon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916113"/>
            <a:ext cx="4032250" cy="424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/>
              <a:t>GRWP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00213"/>
            <a:ext cx="7772400" cy="4968875"/>
          </a:xfrm>
        </p:spPr>
        <p:txBody>
          <a:bodyPr rtlCol="0">
            <a:noAutofit/>
          </a:bodyPr>
          <a:lstStyle/>
          <a:p>
            <a:pPr marL="457200" indent="-45720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AutoNum type="arabicPeriod" startAt="4"/>
              <a:defRPr/>
            </a:pP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Darllenwch 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y brawddegau ac atebwch y cwestiynau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.</a:t>
            </a:r>
          </a:p>
          <a:p>
            <a:pPr marL="0" indent="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None/>
              <a:defRPr/>
            </a:pPr>
            <a:endParaRPr lang="cy-GB" altLang="cy-GB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marL="0" indent="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None/>
              <a:defRPr/>
            </a:pP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	i.	Mae </a:t>
            </a:r>
            <a:r>
              <a:rPr lang="cy-GB" altLang="cy-GB" dirty="0" err="1">
                <a:solidFill>
                  <a:srgbClr val="000000"/>
                </a:solidFill>
                <a:cs typeface="Arial" panose="020B0604020202020204" pitchFamily="34" charset="0"/>
              </a:rPr>
              <a:t>hi’n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 ddydd Sadwrn heddiw.  Sut wyt ti’n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			teimlo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?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Pam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?</a:t>
            </a:r>
          </a:p>
          <a:p>
            <a:pPr marL="0" indent="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None/>
              <a:defRPr/>
            </a:pP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	</a:t>
            </a:r>
            <a:r>
              <a:rPr lang="cy-GB" altLang="cy-GB" dirty="0" err="1">
                <a:solidFill>
                  <a:srgbClr val="000000"/>
                </a:solidFill>
                <a:cs typeface="Arial" panose="020B0604020202020204" pitchFamily="34" charset="0"/>
              </a:rPr>
              <a:t>ii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.	Bydd </a:t>
            </a:r>
            <a:r>
              <a:rPr lang="cy-GB" altLang="cy-GB" dirty="0" err="1">
                <a:solidFill>
                  <a:srgbClr val="000000"/>
                </a:solidFill>
                <a:cs typeface="Arial" panose="020B0604020202020204" pitchFamily="34" charset="0"/>
              </a:rPr>
              <a:t>hi’n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 ddydd Nadolig wythnos nesa.  Sut wyt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		ti’n  teimlo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? 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Pam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?</a:t>
            </a:r>
          </a:p>
          <a:p>
            <a:pPr marL="0" indent="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None/>
              <a:defRPr/>
            </a:pP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	</a:t>
            </a:r>
            <a:r>
              <a:rPr lang="cy-GB" altLang="cy-GB" dirty="0" err="1">
                <a:solidFill>
                  <a:srgbClr val="000000"/>
                </a:solidFill>
                <a:cs typeface="Arial" panose="020B0604020202020204" pitchFamily="34" charset="0"/>
              </a:rPr>
              <a:t>iii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.	Roedd y ffliw arnat ti wythnos </a:t>
            </a:r>
            <a:r>
              <a:rPr lang="cy-GB" altLang="cy-GB" dirty="0" err="1">
                <a:solidFill>
                  <a:srgbClr val="000000"/>
                </a:solidFill>
                <a:cs typeface="Arial" panose="020B0604020202020204" pitchFamily="34" charset="0"/>
              </a:rPr>
              <a:t>diwetha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.  Sut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			oeddet ti’n teimlo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?</a:t>
            </a:r>
          </a:p>
          <a:p>
            <a:pPr marL="0" indent="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None/>
              <a:defRPr/>
            </a:pP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	</a:t>
            </a:r>
            <a:r>
              <a:rPr lang="cy-GB" altLang="cy-GB" dirty="0" err="1">
                <a:solidFill>
                  <a:srgbClr val="000000"/>
                </a:solidFill>
                <a:cs typeface="Arial" panose="020B0604020202020204" pitchFamily="34" charset="0"/>
              </a:rPr>
              <a:t>iv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.	Bydd </a:t>
            </a:r>
            <a:r>
              <a:rPr lang="cy-GB" altLang="cy-GB" dirty="0" err="1">
                <a:solidFill>
                  <a:srgbClr val="000000"/>
                </a:solidFill>
                <a:cs typeface="Arial" panose="020B0604020202020204" pitchFamily="34" charset="0"/>
              </a:rPr>
              <a:t>hi’n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 cael esgidiau newydd heno.  Sut mae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		hi’n teimlo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? 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Pam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?</a:t>
            </a:r>
          </a:p>
          <a:p>
            <a:pPr marL="0" indent="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None/>
              <a:defRPr/>
            </a:pP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	</a:t>
            </a:r>
            <a:r>
              <a:rPr lang="cy-GB" altLang="cy-GB" dirty="0" err="1">
                <a:solidFill>
                  <a:srgbClr val="000000"/>
                </a:solidFill>
                <a:cs typeface="Arial" panose="020B0604020202020204" pitchFamily="34" charset="0"/>
              </a:rPr>
              <a:t>v.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	Dydy o ddim yn hoffi anifeiliaid ond mae o’n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			mynd 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i’r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 sw fory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. 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Sut 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mae o’n teimlo?</a:t>
            </a:r>
          </a:p>
          <a:p>
            <a:pPr marL="0" indent="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anose="05020102010507070707" pitchFamily="18" charset="2"/>
              <a:buNone/>
              <a:defRPr/>
            </a:pP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	</a:t>
            </a:r>
            <a:r>
              <a:rPr lang="cy-GB" altLang="cy-GB" dirty="0" err="1">
                <a:solidFill>
                  <a:srgbClr val="000000"/>
                </a:solidFill>
                <a:cs typeface="Arial" panose="020B0604020202020204" pitchFamily="34" charset="0"/>
              </a:rPr>
              <a:t>vi</a:t>
            </a:r>
            <a:r>
              <a:rPr lang="cy-GB" altLang="cy-GB" dirty="0">
                <a:solidFill>
                  <a:srgbClr val="000000"/>
                </a:solidFill>
                <a:cs typeface="Arial" panose="020B0604020202020204" pitchFamily="34" charset="0"/>
              </a:rPr>
              <a:t>.	Maen nhw wrth eu bodd gyda ffilmiau </a:t>
            </a:r>
            <a:r>
              <a:rPr lang="cy-GB" altLang="cy-GB" dirty="0" smtClean="0">
                <a:solidFill>
                  <a:srgbClr val="000000"/>
                </a:solidFill>
                <a:cs typeface="Arial" panose="020B0604020202020204" pitchFamily="34" charset="0"/>
              </a:rPr>
              <a:t>ac maen 		nhw’n mynd i’r sinema heno.  Sut maen nhw’n 			teimlo? </a:t>
            </a:r>
            <a:endParaRPr lang="en-GB" altLang="cy-GB" dirty="0" smtClean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endParaRPr lang="cy-GB" dirty="0">
              <a:cs typeface="Arial" panose="020B0604020202020204" pitchFamily="34" charset="0"/>
            </a:endParaRPr>
          </a:p>
        </p:txBody>
      </p:sp>
      <p:pic>
        <p:nvPicPr>
          <p:cNvPr id="26628" name="Picture 2" descr="C:\Users\l.roberts\AppData\Local\Microsoft\Windows\Temporary Internet Files\Content.IE5\6IDJCSBB\faccine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15888"/>
            <a:ext cx="3695700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0366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pen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28678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8686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8687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8679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28680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28681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82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28684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5" name="Picture 2" descr="C:\Documents and Settings\ittrobl\Local Settings\Temporary Internet Files\Content.IE5\4JQBM9VO\MP900227619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2276475"/>
            <a:ext cx="3657600" cy="240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276600" y="5013325"/>
            <a:ext cx="2374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ysgwyddau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29702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9713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9714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9703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29704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29705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6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29708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9" name="Picture 2" descr="C:\Documents and Settings\ittrobl\Local Settings\Temporary Internet Files\Content.IE5\A5QJOCWS\MP900422151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2276475"/>
            <a:ext cx="3960812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8" name="Straight Arrow Connector 17"/>
          <p:cNvCxnSpPr/>
          <p:nvPr/>
        </p:nvCxnSpPr>
        <p:spPr>
          <a:xfrm flipH="1">
            <a:off x="5148263" y="3357563"/>
            <a:ext cx="215900" cy="17272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3111" idx="0"/>
          </p:cNvCxnSpPr>
          <p:nvPr/>
        </p:nvCxnSpPr>
        <p:spPr>
          <a:xfrm flipV="1">
            <a:off x="4464050" y="2997200"/>
            <a:ext cx="395288" cy="20161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 flipV="1">
            <a:off x="3348038" y="3284538"/>
            <a:ext cx="431800" cy="17287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276600" y="5013325"/>
            <a:ext cx="2374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coesau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30726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0738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39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0727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0728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30729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30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0732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33" name="Picture 2" descr="C:\Documents and Settings\ittrobl\Local Settings\Temporary Internet Files\Content.IE5\80Z02UR4\MP90043945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1989138"/>
            <a:ext cx="2952750" cy="273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3" name="Straight Arrow Connector 22"/>
          <p:cNvCxnSpPr/>
          <p:nvPr/>
        </p:nvCxnSpPr>
        <p:spPr>
          <a:xfrm flipV="1">
            <a:off x="3995738" y="4076700"/>
            <a:ext cx="144462" cy="9366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 flipV="1">
            <a:off x="3635375" y="4076700"/>
            <a:ext cx="215900" cy="8651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V="1">
            <a:off x="4787900" y="4076700"/>
            <a:ext cx="71438" cy="79216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V="1">
            <a:off x="5003800" y="4076700"/>
            <a:ext cx="288925" cy="8651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4462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traed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31750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758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1759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1751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752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31753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4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1756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7" name="Picture 2" descr="C:\Documents and Settings\ittrobl\Local Settings\Temporary Internet Files\Content.IE5\4JQBM9VO\MP900409609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276475"/>
            <a:ext cx="2592387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4462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llygaid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32774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2782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2783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2775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2776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32777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8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2780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1" name="Picture 2" descr="C:\Documents and Settings\ittrobl\Local Settings\Temporary Internet Files\Content.IE5\S0HY0YSN\MP90042438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1628775"/>
            <a:ext cx="3167062" cy="273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806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clustiau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33798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3806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3807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3799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3800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33801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802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3804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805" name="Picture 2" descr="C:\Documents and Settings\ittrobl\Local Settings\Temporary Internet Files\Content.IE5\S0HY0YSN\MP900402101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613" y="2124075"/>
            <a:ext cx="3914775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806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trwyn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34822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4830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4831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4823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4824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34825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6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4828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9" name="Picture 2" descr="C:\Documents and Settings\ittrobl\Local Settings\Temporary Internet Files\Content.IE5\4JQBM9VO\MP90040368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773238"/>
            <a:ext cx="3887788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806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ceg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35846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5854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5855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5847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5848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35849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50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5852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3" name="Picture 5" descr="C:\Documents and Settings\ittrobl\Local Settings\Temporary Internet Files\Content.IE5\A5QJOCWS\MP90040965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989138"/>
            <a:ext cx="2952750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806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gwallt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36870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6878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6879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6871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6872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36873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74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6876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77" name="Content Placeholder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954213"/>
            <a:ext cx="2286000" cy="287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cy-GB"/>
              <a:t>Cân: Un bys, dau fys, tri bys yn dawnsio</a:t>
            </a:r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>
            <a:noFill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Arial" charset="0"/>
                <a:cs typeface="Arial" charset="0"/>
              </a:rPr>
              <a:t>GEIRFA</a:t>
            </a:r>
            <a:endParaRPr lang="en-GB" sz="360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2555875" y="5013325"/>
            <a:ext cx="35290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bys / bysedd</a:t>
            </a:r>
            <a:endParaRPr lang="en-GB" sz="3200" dirty="0">
              <a:solidFill>
                <a:schemeClr val="accent2"/>
              </a:solidFill>
              <a:latin typeface="Arial" charset="0"/>
              <a:cs typeface="Arial" charset="0"/>
            </a:endParaRPr>
          </a:p>
        </p:txBody>
      </p:sp>
      <p:grpSp>
        <p:nvGrpSpPr>
          <p:cNvPr id="37894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7902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7903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7895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7896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cy-GB" sz="2200" b="1">
                <a:solidFill>
                  <a:srgbClr val="990099"/>
                </a:solidFill>
              </a:rPr>
              <a:t>Cam 1</a:t>
            </a:r>
            <a:endParaRPr lang="en-GB" altLang="cy-GB">
              <a:solidFill>
                <a:srgbClr val="990099"/>
              </a:solidFill>
            </a:endParaRPr>
          </a:p>
        </p:txBody>
      </p:sp>
      <p:pic>
        <p:nvPicPr>
          <p:cNvPr id="37897" name="Picture 70" descr="transparentccc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8" name="Rectangle 7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cy-GB"/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Y CORFF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7900" name="Picture 73" descr="8823132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901" name="Picture 2" descr="C:\Documents and Settings\ittrobl\Local Settings\Temporary Internet Files\Content.IE5\A5QJOCWS\MP90042270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1916113"/>
            <a:ext cx="2519362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Pen, </a:t>
            </a:r>
            <a:r>
              <a:rPr lang="en-GB" dirty="0" err="1" smtClean="0"/>
              <a:t>ysgwyddau</a:t>
            </a:r>
            <a:r>
              <a:rPr lang="en-GB" dirty="0" smtClean="0"/>
              <a:t>, </a:t>
            </a:r>
            <a:r>
              <a:rPr lang="en-GB" dirty="0" err="1" smtClean="0"/>
              <a:t>coesau</a:t>
            </a:r>
            <a:r>
              <a:rPr lang="en-GB" dirty="0" smtClean="0"/>
              <a:t>, </a:t>
            </a:r>
            <a:r>
              <a:rPr lang="en-GB" dirty="0" err="1" smtClean="0"/>
              <a:t>traed</a:t>
            </a:r>
            <a:endParaRPr lang="en-GB" sz="4000" dirty="0"/>
          </a:p>
        </p:txBody>
      </p:sp>
      <p:pic>
        <p:nvPicPr>
          <p:cNvPr id="27651" name="Picture 4" descr="C:\Documents and Settings\ittrobl\Local Settings\Temporary Internet Files\Content.IE5\S0HY0YSN\MP90042272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1887" y="2286000"/>
            <a:ext cx="4022725" cy="4022725"/>
          </a:xfrm>
        </p:spPr>
      </p:pic>
    </p:spTree>
    <p:extLst>
      <p:ext uri="{BB962C8B-B14F-4D97-AF65-F5344CB8AC3E}">
        <p14:creationId xmlns:p14="http://schemas.microsoft.com/office/powerpoint/2010/main" val="420172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043" t="9637" r="50624" b="4557"/>
          <a:stretch/>
        </p:blipFill>
        <p:spPr>
          <a:xfrm>
            <a:off x="2267743" y="399648"/>
            <a:ext cx="5395373" cy="6197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5711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836712"/>
            <a:ext cx="7776865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err="1"/>
              <a:t>Hywl</a:t>
            </a:r>
            <a:r>
              <a:rPr lang="en-GB" sz="2800" b="1" dirty="0"/>
              <a:t> </a:t>
            </a:r>
            <a:r>
              <a:rPr lang="en-GB" sz="2800" b="1" dirty="0" err="1"/>
              <a:t>Fawr</a:t>
            </a:r>
            <a:r>
              <a:rPr lang="en-GB" sz="2800" b="1" dirty="0"/>
              <a:t> </a:t>
            </a:r>
            <a:r>
              <a:rPr lang="en-GB" sz="2800" b="1" dirty="0" err="1"/>
              <a:t>Ffrindiau</a:t>
            </a:r>
            <a:endParaRPr lang="en-GB" sz="2800" dirty="0"/>
          </a:p>
          <a:p>
            <a:pPr marL="0" indent="0">
              <a:buNone/>
            </a:pPr>
            <a:r>
              <a:rPr lang="en-GB" sz="2100" dirty="0" err="1"/>
              <a:t>Hywl</a:t>
            </a:r>
            <a:r>
              <a:rPr lang="en-GB" sz="2100" dirty="0"/>
              <a:t> </a:t>
            </a:r>
            <a:r>
              <a:rPr lang="en-GB" sz="2100" dirty="0" err="1"/>
              <a:t>fawr</a:t>
            </a:r>
            <a:r>
              <a:rPr lang="en-GB" sz="2100" dirty="0"/>
              <a:t> </a:t>
            </a:r>
            <a:r>
              <a:rPr lang="en-GB" sz="2100" dirty="0" err="1"/>
              <a:t>ffrindiau</a:t>
            </a:r>
            <a:r>
              <a:rPr lang="en-GB" sz="2100" dirty="0"/>
              <a:t>.</a:t>
            </a:r>
            <a:endParaRPr lang="en-GB" sz="2100" dirty="0"/>
          </a:p>
          <a:p>
            <a:pPr marL="0" indent="0">
              <a:buNone/>
            </a:pPr>
            <a:r>
              <a:rPr lang="en-GB" sz="2100" dirty="0" err="1"/>
              <a:t>Hywl</a:t>
            </a:r>
            <a:r>
              <a:rPr lang="en-GB" sz="2100" dirty="0"/>
              <a:t> </a:t>
            </a:r>
            <a:r>
              <a:rPr lang="en-GB" sz="2100" dirty="0" err="1"/>
              <a:t>fawr</a:t>
            </a:r>
            <a:r>
              <a:rPr lang="en-GB" sz="2100" dirty="0"/>
              <a:t> </a:t>
            </a:r>
            <a:r>
              <a:rPr lang="en-GB" sz="2100" dirty="0" err="1"/>
              <a:t>ffrindiau</a:t>
            </a:r>
            <a:r>
              <a:rPr lang="en-GB" sz="2100" dirty="0"/>
              <a:t>.</a:t>
            </a:r>
            <a:endParaRPr lang="en-GB" sz="2100" dirty="0"/>
          </a:p>
          <a:p>
            <a:pPr marL="0" indent="0">
              <a:buNone/>
            </a:pPr>
            <a:r>
              <a:rPr lang="en-GB" sz="2100" dirty="0" err="1"/>
              <a:t>Mae'n</a:t>
            </a:r>
            <a:r>
              <a:rPr lang="en-GB" sz="2100" dirty="0"/>
              <a:t> </a:t>
            </a:r>
            <a:r>
              <a:rPr lang="en-GB" sz="2100" dirty="0" err="1"/>
              <a:t>amser</a:t>
            </a:r>
            <a:r>
              <a:rPr lang="en-GB" sz="2100" dirty="0"/>
              <a:t> </a:t>
            </a:r>
            <a:r>
              <a:rPr lang="en-GB" sz="2100" dirty="0" err="1"/>
              <a:t>dweud</a:t>
            </a:r>
            <a:r>
              <a:rPr lang="en-GB" sz="2100" dirty="0"/>
              <a:t> </a:t>
            </a:r>
            <a:r>
              <a:rPr lang="en-GB" sz="2100" dirty="0" err="1"/>
              <a:t>hywl</a:t>
            </a:r>
            <a:r>
              <a:rPr lang="en-GB" sz="2100" dirty="0"/>
              <a:t> </a:t>
            </a:r>
            <a:r>
              <a:rPr lang="en-GB" sz="2100" dirty="0" err="1"/>
              <a:t>fawr</a:t>
            </a:r>
            <a:r>
              <a:rPr lang="en-GB" sz="2100" dirty="0"/>
              <a:t>.</a:t>
            </a:r>
            <a:endParaRPr lang="en-GB" sz="2100" dirty="0"/>
          </a:p>
          <a:p>
            <a:pPr marL="0" indent="0">
              <a:buNone/>
            </a:pPr>
            <a:r>
              <a:rPr lang="en-GB" sz="2100" dirty="0" err="1"/>
              <a:t>Twr</a:t>
            </a:r>
            <a:r>
              <a:rPr lang="en-GB" sz="2100" dirty="0"/>
              <a:t>-a-</a:t>
            </a:r>
            <a:r>
              <a:rPr lang="en-GB" sz="2100" dirty="0" err="1"/>
              <a:t>lwr</a:t>
            </a:r>
            <a:r>
              <a:rPr lang="en-GB" sz="2100" dirty="0"/>
              <a:t> a </a:t>
            </a:r>
            <a:r>
              <a:rPr lang="en-GB" sz="2100" dirty="0" err="1"/>
              <a:t>bant</a:t>
            </a:r>
            <a:r>
              <a:rPr lang="en-GB" sz="2100" dirty="0"/>
              <a:t> a </a:t>
            </a:r>
            <a:r>
              <a:rPr lang="en-GB" sz="2100" dirty="0" err="1"/>
              <a:t>ni</a:t>
            </a:r>
            <a:r>
              <a:rPr lang="en-GB" sz="2100" dirty="0"/>
              <a:t>.</a:t>
            </a:r>
            <a:endParaRPr lang="en-GB" sz="2100" dirty="0"/>
          </a:p>
          <a:p>
            <a:pPr marL="0" indent="0">
              <a:buNone/>
            </a:pPr>
            <a:r>
              <a:rPr lang="en-GB" sz="2100" dirty="0" err="1"/>
              <a:t>Bant</a:t>
            </a:r>
            <a:r>
              <a:rPr lang="en-GB" sz="2100" dirty="0"/>
              <a:t> a </a:t>
            </a:r>
            <a:r>
              <a:rPr lang="en-GB" sz="2100" dirty="0" err="1"/>
              <a:t>ni</a:t>
            </a:r>
            <a:r>
              <a:rPr lang="en-GB" sz="2100" dirty="0"/>
              <a:t>, </a:t>
            </a:r>
            <a:r>
              <a:rPr lang="en-GB" sz="2100" dirty="0" err="1"/>
              <a:t>bant</a:t>
            </a:r>
            <a:r>
              <a:rPr lang="en-GB" sz="2100" dirty="0"/>
              <a:t> a </a:t>
            </a:r>
            <a:r>
              <a:rPr lang="en-GB" sz="2100" dirty="0" err="1"/>
              <a:t>ni</a:t>
            </a:r>
            <a:r>
              <a:rPr lang="en-GB" sz="2100" dirty="0"/>
              <a:t>.</a:t>
            </a:r>
            <a:endParaRPr lang="en-GB" sz="2100" dirty="0"/>
          </a:p>
          <a:p>
            <a:pPr marL="0" indent="0">
              <a:buNone/>
            </a:pPr>
            <a:r>
              <a:rPr lang="en-GB" sz="2100" dirty="0" err="1"/>
              <a:t>Twr</a:t>
            </a:r>
            <a:r>
              <a:rPr lang="en-GB" sz="2100" dirty="0"/>
              <a:t>-a-</a:t>
            </a:r>
            <a:r>
              <a:rPr lang="en-GB" sz="2100" dirty="0" err="1"/>
              <a:t>lwr</a:t>
            </a:r>
            <a:r>
              <a:rPr lang="en-GB" sz="2100" dirty="0"/>
              <a:t> a </a:t>
            </a:r>
            <a:r>
              <a:rPr lang="en-GB" sz="2100" dirty="0" err="1"/>
              <a:t>bant</a:t>
            </a:r>
            <a:r>
              <a:rPr lang="en-GB" sz="2100" dirty="0"/>
              <a:t> a </a:t>
            </a:r>
            <a:r>
              <a:rPr lang="en-GB" sz="2100" dirty="0" err="1"/>
              <a:t>ni</a:t>
            </a:r>
            <a:r>
              <a:rPr lang="en-GB" sz="2100" dirty="0"/>
              <a:t>.</a:t>
            </a:r>
            <a:endParaRPr lang="en-GB" sz="2100" dirty="0"/>
          </a:p>
          <a:p>
            <a:pPr marL="0" indent="0">
              <a:buNone/>
            </a:pPr>
            <a:r>
              <a:rPr lang="en-GB" sz="2100" dirty="0" err="1"/>
              <a:t>Mae'n</a:t>
            </a:r>
            <a:r>
              <a:rPr lang="en-GB" sz="2100" dirty="0"/>
              <a:t> </a:t>
            </a:r>
            <a:r>
              <a:rPr lang="en-GB" sz="2100" dirty="0" err="1"/>
              <a:t>amser</a:t>
            </a:r>
            <a:r>
              <a:rPr lang="en-GB" sz="2100" dirty="0"/>
              <a:t> </a:t>
            </a:r>
            <a:r>
              <a:rPr lang="en-GB" sz="2100" dirty="0" err="1"/>
              <a:t>dweud</a:t>
            </a:r>
            <a:r>
              <a:rPr lang="en-GB" sz="2100" dirty="0"/>
              <a:t> </a:t>
            </a:r>
            <a:r>
              <a:rPr lang="en-GB" sz="2100" dirty="0" err="1"/>
              <a:t>hywl</a:t>
            </a:r>
            <a:r>
              <a:rPr lang="en-GB" sz="2100" dirty="0"/>
              <a:t> </a:t>
            </a:r>
            <a:r>
              <a:rPr lang="en-GB" sz="2100" dirty="0" err="1"/>
              <a:t>fawr</a:t>
            </a:r>
            <a:r>
              <a:rPr lang="en-GB" dirty="0"/>
              <a:t>.</a:t>
            </a:r>
            <a:endParaRPr lang="en-GB" dirty="0" smtClean="0">
              <a:effectLst/>
            </a:endParaRPr>
          </a:p>
          <a:p>
            <a:endParaRPr lang="en-GB" dirty="0" smtClean="0">
              <a:effectLst/>
            </a:endParaRPr>
          </a:p>
          <a:p>
            <a:endParaRPr lang="en-GB" dirty="0"/>
          </a:p>
        </p:txBody>
      </p:sp>
      <p:pic>
        <p:nvPicPr>
          <p:cNvPr id="4" name="Picture 3" descr="C:\Users\l.roberts\AppData\Local\Microsoft\Windows\Temporary Internet Files\Content.IE5\EEQLKL9O\music-not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81128"/>
            <a:ext cx="3744912" cy="2107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l.roberts\AppData\Local\Microsoft\Windows\Temporary Internet Files\Content.IE5\UU4Z21D1\GDJ_waving_bye_bye_by_GDJ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412776"/>
            <a:ext cx="2863038" cy="30243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76607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Directed Tasks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9939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cy-GB" sz="3200" dirty="0" smtClean="0"/>
              <a:t>Revise work covered in this session</a:t>
            </a:r>
          </a:p>
          <a:p>
            <a:r>
              <a:rPr lang="en-GB" sz="3200" u="sng" dirty="0">
                <a:hlinkClick r:id="rId3"/>
              </a:rPr>
              <a:t>http://adnoddau.canolfanpeniarth.org/matiau_gramadeg/</a:t>
            </a:r>
            <a:endParaRPr lang="en-GB" sz="3200" dirty="0"/>
          </a:p>
          <a:p>
            <a:pPr eaLnBrk="1" hangingPunct="1"/>
            <a:endParaRPr lang="en-GB" altLang="cy-GB" sz="3200" dirty="0" smtClean="0"/>
          </a:p>
          <a:p>
            <a:pPr eaLnBrk="1" hangingPunct="1">
              <a:buFont typeface="Wingdings 2" panose="05020102010507070707" pitchFamily="18" charset="2"/>
              <a:buNone/>
            </a:pPr>
            <a:endParaRPr lang="en-GB" altLang="cy-GB" sz="3200" dirty="0" smtClean="0"/>
          </a:p>
          <a:p>
            <a:pPr eaLnBrk="1" hangingPunct="1"/>
            <a:endParaRPr lang="en-GB" altLang="cy-GB" dirty="0" smtClean="0"/>
          </a:p>
        </p:txBody>
      </p:sp>
      <p:pic>
        <p:nvPicPr>
          <p:cNvPr id="39941" name="Picture 4" descr="C:\Documents and Settings\ittrobl\Local Settings\Temporary Internet Files\Content.IE5\80Z02UR4\MP90043937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773238"/>
            <a:ext cx="3852863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mtClean="0"/>
              <a:t>References</a:t>
            </a:r>
            <a:endParaRPr lang="cy-GB" altLang="cy-GB" smtClean="0"/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cy-GB" smtClean="0"/>
              <a:t>Cynllun Colegau Cymru (dim dyddiad) Teimladau a Synhwyrau. Ar gael yn </a:t>
            </a:r>
            <a:r>
              <a:rPr lang="en-GB" altLang="cy-GB" smtClean="0">
                <a:hlinkClick r:id="rId2"/>
              </a:rPr>
              <a:t>https://adnoddau.porth.ac.uk/webapps/portal/frameset.jsp?tab_group=courses&amp;url=%2Fwebapps%2Fblackboard%2Fexecute%2FcourseMain%3Fcourse_id%3D_281_1</a:t>
            </a:r>
            <a:r>
              <a:rPr lang="en-GB" altLang="cy-GB" smtClean="0"/>
              <a:t>. ( Gwelwyd 2.2.15)</a:t>
            </a:r>
          </a:p>
          <a:p>
            <a:pPr eaLnBrk="1" hangingPunct="1"/>
            <a:r>
              <a:rPr lang="en-GB" altLang="cy-GB" smtClean="0"/>
              <a:t>Phillips, C. (2014) Adnoddau Cymraeg Ail iaith Sir Benfro</a:t>
            </a:r>
          </a:p>
          <a:p>
            <a:pPr eaLnBrk="1" hangingPunct="1"/>
            <a:endParaRPr lang="cy-GB" altLang="cy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125</TotalTime>
  <Words>782</Words>
  <Application>Microsoft Office PowerPoint</Application>
  <PresentationFormat>On-screen Show (4:3)</PresentationFormat>
  <Paragraphs>181</Paragraphs>
  <Slides>36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Arial</vt:lpstr>
      <vt:lpstr>Calibri</vt:lpstr>
      <vt:lpstr>Tw Cen MT</vt:lpstr>
      <vt:lpstr>Tw Cen MT Condensed</vt:lpstr>
      <vt:lpstr>Wingdings</vt:lpstr>
      <vt:lpstr>Wingdings 2</vt:lpstr>
      <vt:lpstr>Wingdings 3</vt:lpstr>
      <vt:lpstr>Integral</vt:lpstr>
      <vt:lpstr>PowerPoint Presentation</vt:lpstr>
      <vt:lpstr>Deilliant Dysgu 3 / Learning Outcome 3</vt:lpstr>
      <vt:lpstr> Every day Welsh Cymraeg Pob Dydd </vt:lpstr>
      <vt:lpstr>PowerPoint Presentation</vt:lpstr>
      <vt:lpstr>PowerPoint Presentation</vt:lpstr>
      <vt:lpstr>Datblygu’r iaith Gymraeg Developing the Welsh language</vt:lpstr>
      <vt:lpstr>Datblygu’r iaith Gymraeg Developing the Welsh language</vt:lpstr>
      <vt:lpstr>Datblygu’r iaith Gymraeg Developing the Welsh language</vt:lpstr>
      <vt:lpstr>Datblygu’r iaith Gymraeg Developing the Welsh language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GRWP 1</vt:lpstr>
      <vt:lpstr>GRWP 1</vt:lpstr>
      <vt:lpstr>GRWP 2</vt:lpstr>
      <vt:lpstr>GRWP 3</vt:lpstr>
      <vt:lpstr>GRWP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Pen, ysgwyddau, coesau, traed</vt:lpstr>
      <vt:lpstr>PowerPoint Presentation</vt:lpstr>
      <vt:lpstr>PowerPoint Presentation</vt:lpstr>
      <vt:lpstr>  Directed Tasks </vt:lpstr>
      <vt:lpstr>References</vt:lpstr>
    </vt:vector>
  </TitlesOfParts>
  <Company>Coleg y Drindod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ITCA4003C</dc:title>
  <dc:creator>Lynwen Roberts</dc:creator>
  <cp:lastModifiedBy>Alison Baggott</cp:lastModifiedBy>
  <cp:revision>24</cp:revision>
  <dcterms:created xsi:type="dcterms:W3CDTF">2012-09-17T12:51:35Z</dcterms:created>
  <dcterms:modified xsi:type="dcterms:W3CDTF">2020-01-02T14:18:53Z</dcterms:modified>
</cp:coreProperties>
</file>