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8" r:id="rId1"/>
  </p:sldMasterIdLst>
  <p:notesMasterIdLst>
    <p:notesMasterId r:id="rId21"/>
  </p:notesMasterIdLst>
  <p:sldIdLst>
    <p:sldId id="256" r:id="rId2"/>
    <p:sldId id="271" r:id="rId3"/>
    <p:sldId id="257" r:id="rId4"/>
    <p:sldId id="270" r:id="rId5"/>
    <p:sldId id="258" r:id="rId6"/>
    <p:sldId id="264" r:id="rId7"/>
    <p:sldId id="262" r:id="rId8"/>
    <p:sldId id="275" r:id="rId9"/>
    <p:sldId id="263" r:id="rId10"/>
    <p:sldId id="272" r:id="rId11"/>
    <p:sldId id="276" r:id="rId12"/>
    <p:sldId id="274" r:id="rId13"/>
    <p:sldId id="260" r:id="rId14"/>
    <p:sldId id="267" r:id="rId15"/>
    <p:sldId id="268" r:id="rId16"/>
    <p:sldId id="269" r:id="rId17"/>
    <p:sldId id="273" r:id="rId18"/>
    <p:sldId id="277" r:id="rId19"/>
    <p:sldId id="278"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ophie Williams (1704650)" initials="SW(" lastIdx="1" clrIdx="0">
    <p:extLst>
      <p:ext uri="{19B8F6BF-5375-455C-9EA6-DF929625EA0E}">
        <p15:presenceInfo xmlns:p15="http://schemas.microsoft.com/office/powerpoint/2012/main" userId="S-1-5-21-809251214-2178901256-4152538893-3567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470" autoAdjust="0"/>
    <p:restoredTop sz="87538"/>
  </p:normalViewPr>
  <p:slideViewPr>
    <p:cSldViewPr snapToGrid="0">
      <p:cViewPr varScale="1">
        <p:scale>
          <a:sx n="99" d="100"/>
          <a:sy n="99" d="100"/>
        </p:scale>
        <p:origin x="106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4E8237-71A7-4218-A9D0-C4309E6DCE4C}" type="datetimeFigureOut">
              <a:rPr lang="en-GB" smtClean="0"/>
              <a:t>07/12/2018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B22906-8E61-4EFE-A813-6084244EAD80}" type="slidenum">
              <a:rPr lang="en-GB" smtClean="0"/>
              <a:t>‹#›</a:t>
            </a:fld>
            <a:endParaRPr lang="en-GB"/>
          </a:p>
        </p:txBody>
      </p:sp>
    </p:spTree>
    <p:extLst>
      <p:ext uri="{BB962C8B-B14F-4D97-AF65-F5344CB8AC3E}">
        <p14:creationId xmlns:p14="http://schemas.microsoft.com/office/powerpoint/2010/main" val="3772438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1B22906-8E61-4EFE-A813-6084244EAD80}" type="slidenum">
              <a:rPr lang="en-GB" smtClean="0"/>
              <a:t>2</a:t>
            </a:fld>
            <a:endParaRPr lang="en-GB"/>
          </a:p>
        </p:txBody>
      </p:sp>
    </p:spTree>
    <p:extLst>
      <p:ext uri="{BB962C8B-B14F-4D97-AF65-F5344CB8AC3E}">
        <p14:creationId xmlns:p14="http://schemas.microsoft.com/office/powerpoint/2010/main" val="22902739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describes a communicable disease as an organism who meets an </a:t>
            </a:r>
            <a:r>
              <a:rPr lang="en-US" dirty="0" err="1"/>
              <a:t>susceptiable</a:t>
            </a:r>
            <a:r>
              <a:rPr lang="en-US" dirty="0"/>
              <a:t> host which can attached itself but it will also depend on – age – sex - socio economic status and also include – life style factors that include – </a:t>
            </a:r>
            <a:r>
              <a:rPr lang="en-US" dirty="0" err="1"/>
              <a:t>smokeing</a:t>
            </a:r>
            <a:r>
              <a:rPr lang="en-US" dirty="0"/>
              <a:t> and diets.. Etc. </a:t>
            </a:r>
          </a:p>
          <a:p>
            <a:br>
              <a:rPr lang="en-US" dirty="0"/>
            </a:br>
            <a:r>
              <a:rPr lang="en-GB" sz="1200" b="0" i="0" u="none" strike="noStrike" kern="1200" dirty="0">
                <a:solidFill>
                  <a:schemeClr val="tx1"/>
                </a:solidFill>
                <a:effectLst/>
                <a:latin typeface="+mn-lt"/>
                <a:ea typeface="+mn-ea"/>
                <a:cs typeface="+mn-cs"/>
              </a:rPr>
              <a:t>Rita Ma. (2018). Communicable disease. </a:t>
            </a:r>
            <a:r>
              <a:rPr lang="en-GB" sz="1200" b="0" i="1" u="none" strike="noStrike" kern="1200" dirty="0">
                <a:solidFill>
                  <a:schemeClr val="tx1"/>
                </a:solidFill>
                <a:effectLst/>
                <a:latin typeface="+mn-lt"/>
                <a:ea typeface="+mn-ea"/>
                <a:cs typeface="+mn-cs"/>
              </a:rPr>
              <a:t>Journal of Clinical medicine and Therapeutics</a:t>
            </a:r>
            <a:r>
              <a:rPr lang="en-GB" sz="1200" b="0" i="0" u="none" strike="noStrike" kern="1200" dirty="0">
                <a:solidFill>
                  <a:schemeClr val="tx1"/>
                </a:solidFill>
                <a:effectLst/>
                <a:latin typeface="+mn-lt"/>
                <a:ea typeface="+mn-ea"/>
                <a:cs typeface="+mn-cs"/>
              </a:rPr>
              <a:t>. 1 (5), 7.</a:t>
            </a:r>
            <a:br>
              <a:rPr lang="en-US" dirty="0"/>
            </a:br>
            <a:endParaRPr lang="en-US" dirty="0"/>
          </a:p>
        </p:txBody>
      </p:sp>
      <p:sp>
        <p:nvSpPr>
          <p:cNvPr id="4" name="Slide Number Placeholder 3"/>
          <p:cNvSpPr>
            <a:spLocks noGrp="1"/>
          </p:cNvSpPr>
          <p:nvPr>
            <p:ph type="sldNum" sz="quarter" idx="5"/>
          </p:nvPr>
        </p:nvSpPr>
        <p:spPr/>
        <p:txBody>
          <a:bodyPr/>
          <a:lstStyle/>
          <a:p>
            <a:fld id="{81B22906-8E61-4EFE-A813-6084244EAD80}" type="slidenum">
              <a:rPr lang="en-GB" smtClean="0"/>
              <a:t>3</a:t>
            </a:fld>
            <a:endParaRPr lang="en-GB"/>
          </a:p>
        </p:txBody>
      </p:sp>
    </p:spTree>
    <p:extLst>
      <p:ext uri="{BB962C8B-B14F-4D97-AF65-F5344CB8AC3E}">
        <p14:creationId xmlns:p14="http://schemas.microsoft.com/office/powerpoint/2010/main" val="29675732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From this graph we can see that communicable diseases are not as prevalent as non – communicable diseases and injury </a:t>
            </a:r>
            <a:br>
              <a:rPr lang="en-US" dirty="0"/>
            </a:br>
            <a:br>
              <a:rPr lang="en-US" dirty="0"/>
            </a:br>
            <a:r>
              <a:rPr lang="en-GB" sz="1200" b="0" i="0" u="none" strike="noStrike" kern="1200" dirty="0">
                <a:solidFill>
                  <a:schemeClr val="tx1"/>
                </a:solidFill>
                <a:effectLst/>
                <a:latin typeface="+mn-lt"/>
                <a:ea typeface="+mn-ea"/>
                <a:cs typeface="+mn-cs"/>
              </a:rPr>
              <a:t> </a:t>
            </a:r>
            <a:r>
              <a:rPr lang="en-GB" sz="1200" b="0" i="1" u="none" strike="noStrike" kern="1200" dirty="0">
                <a:solidFill>
                  <a:schemeClr val="tx1"/>
                </a:solidFill>
                <a:effectLst/>
                <a:latin typeface="+mn-lt"/>
                <a:ea typeface="+mn-ea"/>
                <a:cs typeface="+mn-cs"/>
              </a:rPr>
              <a:t>What Is the Difference between Communicable and Non-Communicable Disease?.</a:t>
            </a:r>
            <a:r>
              <a:rPr lang="en-GB" sz="1200" b="0" i="0" u="none" strike="noStrike" kern="1200" dirty="0">
                <a:solidFill>
                  <a:schemeClr val="tx1"/>
                </a:solidFill>
                <a:effectLst/>
                <a:latin typeface="+mn-lt"/>
                <a:ea typeface="+mn-ea"/>
                <a:cs typeface="+mn-cs"/>
              </a:rPr>
              <a:t> Available: https://</a:t>
            </a:r>
            <a:r>
              <a:rPr lang="en-GB" sz="1200" b="0" i="0" u="none" strike="noStrike" kern="1200" dirty="0" err="1">
                <a:solidFill>
                  <a:schemeClr val="tx1"/>
                </a:solidFill>
                <a:effectLst/>
                <a:latin typeface="+mn-lt"/>
                <a:ea typeface="+mn-ea"/>
                <a:cs typeface="+mn-cs"/>
              </a:rPr>
              <a:t>www.wisegeek.com</a:t>
            </a:r>
            <a:r>
              <a:rPr lang="en-GB" sz="1200" b="0" i="0" u="none" strike="noStrike" kern="1200" dirty="0">
                <a:solidFill>
                  <a:schemeClr val="tx1"/>
                </a:solidFill>
                <a:effectLst/>
                <a:latin typeface="+mn-lt"/>
                <a:ea typeface="+mn-ea"/>
                <a:cs typeface="+mn-cs"/>
              </a:rPr>
              <a:t>/what-is-the-difference-between-communicable-and-non-communicable-disease.htm. Last accessed 26/11/2018.</a:t>
            </a:r>
            <a:endParaRPr lang="en-US" dirty="0"/>
          </a:p>
        </p:txBody>
      </p:sp>
      <p:sp>
        <p:nvSpPr>
          <p:cNvPr id="4" name="Slide Number Placeholder 3"/>
          <p:cNvSpPr>
            <a:spLocks noGrp="1"/>
          </p:cNvSpPr>
          <p:nvPr>
            <p:ph type="sldNum" sz="quarter" idx="5"/>
          </p:nvPr>
        </p:nvSpPr>
        <p:spPr/>
        <p:txBody>
          <a:bodyPr/>
          <a:lstStyle/>
          <a:p>
            <a:fld id="{81B22906-8E61-4EFE-A813-6084244EAD80}" type="slidenum">
              <a:rPr lang="en-GB" smtClean="0"/>
              <a:t>4</a:t>
            </a:fld>
            <a:endParaRPr lang="en-GB"/>
          </a:p>
        </p:txBody>
      </p:sp>
    </p:spTree>
    <p:extLst>
      <p:ext uri="{BB962C8B-B14F-4D97-AF65-F5344CB8AC3E}">
        <p14:creationId xmlns:p14="http://schemas.microsoft.com/office/powerpoint/2010/main" val="8760833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Roth (2016) Meningitis can be both bacterial and viral. NHS Wales (2018) agrees with Roth and adds that there is also fungal forms of the disease. Public health wales (/2018) adds that bacterial meningitis is the most serious form. Wilburn (2016) supports this and adds that without treatment, meningitis can cause paralysis, stroke, seizures, sepsis and even death. </a:t>
            </a:r>
          </a:p>
        </p:txBody>
      </p:sp>
      <p:sp>
        <p:nvSpPr>
          <p:cNvPr id="4" name="Slide Number Placeholder 3"/>
          <p:cNvSpPr>
            <a:spLocks noGrp="1"/>
          </p:cNvSpPr>
          <p:nvPr>
            <p:ph type="sldNum" sz="quarter" idx="5"/>
          </p:nvPr>
        </p:nvSpPr>
        <p:spPr/>
        <p:txBody>
          <a:bodyPr/>
          <a:lstStyle/>
          <a:p>
            <a:fld id="{81B22906-8E61-4EFE-A813-6084244EAD80}" type="slidenum">
              <a:rPr lang="en-GB" smtClean="0"/>
              <a:t>5</a:t>
            </a:fld>
            <a:endParaRPr lang="en-GB"/>
          </a:p>
        </p:txBody>
      </p:sp>
    </p:spTree>
    <p:extLst>
      <p:ext uri="{BB962C8B-B14F-4D97-AF65-F5344CB8AC3E}">
        <p14:creationId xmlns:p14="http://schemas.microsoft.com/office/powerpoint/2010/main" val="30042181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baseline="0" dirty="0"/>
            </a:br>
            <a:br>
              <a:rPr lang="en-GB" baseline="0" dirty="0"/>
            </a:br>
            <a:endParaRPr lang="en-GB" dirty="0"/>
          </a:p>
        </p:txBody>
      </p:sp>
      <p:sp>
        <p:nvSpPr>
          <p:cNvPr id="4" name="Slide Number Placeholder 3"/>
          <p:cNvSpPr>
            <a:spLocks noGrp="1"/>
          </p:cNvSpPr>
          <p:nvPr>
            <p:ph type="sldNum" sz="quarter" idx="10"/>
          </p:nvPr>
        </p:nvSpPr>
        <p:spPr/>
        <p:txBody>
          <a:bodyPr/>
          <a:lstStyle/>
          <a:p>
            <a:fld id="{81B22906-8E61-4EFE-A813-6084244EAD80}" type="slidenum">
              <a:rPr lang="en-GB" smtClean="0"/>
              <a:t>7</a:t>
            </a:fld>
            <a:endParaRPr lang="en-GB"/>
          </a:p>
        </p:txBody>
      </p:sp>
    </p:spTree>
    <p:extLst>
      <p:ext uri="{BB962C8B-B14F-4D97-AF65-F5344CB8AC3E}">
        <p14:creationId xmlns:p14="http://schemas.microsoft.com/office/powerpoint/2010/main" val="31283812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The serum therapy established in 1874 is a form of injection that goes into the subdural space to reduce the risk of meningitis (</a:t>
            </a:r>
            <a:r>
              <a:rPr lang="en-US" dirty="0" err="1"/>
              <a:t>Wollstein</a:t>
            </a:r>
            <a:r>
              <a:rPr lang="en-US" dirty="0"/>
              <a:t>, 2007).</a:t>
            </a:r>
          </a:p>
          <a:p>
            <a:pPr marL="171450" indent="-171450">
              <a:buFontTx/>
              <a:buChar char="-"/>
            </a:pPr>
            <a:r>
              <a:rPr lang="en-US" dirty="0"/>
              <a:t>In 1944 Penicillin was reported to be an effective treatment.</a:t>
            </a:r>
          </a:p>
          <a:p>
            <a:pPr marL="171450" indent="-171450">
              <a:buFontTx/>
              <a:buChar char="-"/>
            </a:pPr>
            <a:r>
              <a:rPr lang="en-US" dirty="0"/>
              <a:t>2000 DCP took action and recommended that colleges and universities tell students and parents the risks of catching meningitis and the availability of vaccines. </a:t>
            </a:r>
          </a:p>
          <a:p>
            <a:pPr marL="171450" indent="-171450">
              <a:buFontTx/>
              <a:buChar char="-"/>
            </a:pPr>
            <a:r>
              <a:rPr lang="en-US" dirty="0"/>
              <a:t>2002 evidence that steroids could improve prognosis of meningitis.</a:t>
            </a:r>
          </a:p>
          <a:p>
            <a:pPr marL="171450" indent="-171450">
              <a:buFontTx/>
              <a:buChar char="-"/>
            </a:pPr>
            <a:r>
              <a:rPr lang="en-US" dirty="0"/>
              <a:t>2005 routine vaccines introduced for preteens for their 11-12 year old check ups. </a:t>
            </a:r>
            <a:br>
              <a:rPr lang="en-US" dirty="0"/>
            </a:br>
            <a:r>
              <a:rPr lang="en-US" dirty="0"/>
              <a:t>(Mandal, 2018).</a:t>
            </a:r>
          </a:p>
        </p:txBody>
      </p:sp>
      <p:sp>
        <p:nvSpPr>
          <p:cNvPr id="4" name="Slide Number Placeholder 3"/>
          <p:cNvSpPr>
            <a:spLocks noGrp="1"/>
          </p:cNvSpPr>
          <p:nvPr>
            <p:ph type="sldNum" sz="quarter" idx="5"/>
          </p:nvPr>
        </p:nvSpPr>
        <p:spPr/>
        <p:txBody>
          <a:bodyPr/>
          <a:lstStyle/>
          <a:p>
            <a:fld id="{81B22906-8E61-4EFE-A813-6084244EAD80}" type="slidenum">
              <a:rPr lang="en-GB" smtClean="0"/>
              <a:t>8</a:t>
            </a:fld>
            <a:endParaRPr lang="en-GB"/>
          </a:p>
        </p:txBody>
      </p:sp>
    </p:spTree>
    <p:extLst>
      <p:ext uri="{BB962C8B-B14F-4D97-AF65-F5344CB8AC3E}">
        <p14:creationId xmlns:p14="http://schemas.microsoft.com/office/powerpoint/2010/main" val="11513035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Miller (2006) states that the over use of antibiotics is allowing our bodies to become less effective to the drug. This was recorded in 2016 and  As of 1</a:t>
            </a:r>
            <a:r>
              <a:rPr lang="en-GB" sz="1200" b="0" i="0" u="none" strike="noStrike" kern="1200" baseline="30000" dirty="0">
                <a:solidFill>
                  <a:schemeClr val="tx1"/>
                </a:solidFill>
                <a:effectLst/>
                <a:latin typeface="+mn-lt"/>
                <a:ea typeface="+mn-ea"/>
                <a:cs typeface="+mn-cs"/>
              </a:rPr>
              <a:t>st</a:t>
            </a:r>
            <a:r>
              <a:rPr lang="en-GB" sz="1200" b="0" i="0" u="none" strike="noStrike" kern="1200" dirty="0">
                <a:solidFill>
                  <a:schemeClr val="tx1"/>
                </a:solidFill>
                <a:effectLst/>
                <a:latin typeface="+mn-lt"/>
                <a:ea typeface="+mn-ea"/>
                <a:cs typeface="+mn-cs"/>
              </a:rPr>
              <a:t> of September 2015 a new vaccine was developed that would see all new-borns in the United Kingdom are given the vaccine against serogroup B meningococcal disease in the first program of its kind in the world for infants. They receive three injections: the first at 2 months, the second at 4 months, and the last at 12 months. The European marketing authorization recommends one additional dose: three initial injections and a booster dose.</a:t>
            </a:r>
            <a:br>
              <a:rPr lang="en-GB" sz="1200" b="0" i="0" u="none" strike="noStrike" kern="1200" dirty="0">
                <a:solidFill>
                  <a:schemeClr val="tx1"/>
                </a:solidFill>
                <a:effectLst/>
                <a:latin typeface="+mn-lt"/>
                <a:ea typeface="+mn-ea"/>
                <a:cs typeface="+mn-cs"/>
              </a:rPr>
            </a:b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Because of the vaccine - According to PHE researchers, the infection rate in vaccinated infants was less than 20% of that observed in nonvaccinated infants.</a:t>
            </a:r>
            <a:br>
              <a:rPr lang="en-GB" sz="1200" b="0" i="0" u="none" strike="noStrike" kern="1200" dirty="0">
                <a:solidFill>
                  <a:schemeClr val="tx1"/>
                </a:solidFill>
                <a:effectLst/>
                <a:latin typeface="+mn-lt"/>
                <a:ea typeface="+mn-ea"/>
                <a:cs typeface="+mn-cs"/>
              </a:rPr>
            </a:br>
            <a:br>
              <a:rPr lang="en-GB" sz="1200" b="0" i="0" u="none" strike="noStrike" kern="1200" dirty="0">
                <a:solidFill>
                  <a:schemeClr val="tx1"/>
                </a:solidFill>
                <a:effectLst/>
                <a:latin typeface="+mn-lt"/>
                <a:ea typeface="+mn-ea"/>
                <a:cs typeface="+mn-cs"/>
              </a:rPr>
            </a:br>
            <a:br>
              <a:rPr lang="en-GB" sz="1200" b="0" i="0" u="none" strike="noStrike" kern="1200" dirty="0">
                <a:solidFill>
                  <a:schemeClr val="tx1"/>
                </a:solidFill>
                <a:effectLst/>
                <a:latin typeface="+mn-lt"/>
                <a:ea typeface="+mn-ea"/>
                <a:cs typeface="+mn-cs"/>
              </a:rPr>
            </a:br>
            <a:endParaRPr lang="en-GB" sz="1200" b="0" i="0" u="none" strike="noStrike" kern="1200" dirty="0">
              <a:solidFill>
                <a:schemeClr val="tx1"/>
              </a:solidFill>
              <a:effectLst/>
              <a:latin typeface="+mn-lt"/>
              <a:ea typeface="+mn-ea"/>
              <a:cs typeface="+mn-cs"/>
            </a:endParaRPr>
          </a:p>
          <a:p>
            <a:r>
              <a:rPr lang="en-US" dirty="0"/>
              <a:t>https://</a:t>
            </a:r>
            <a:r>
              <a:rPr lang="en-US" dirty="0" err="1"/>
              <a:t>www.medscape.com</a:t>
            </a:r>
            <a:r>
              <a:rPr lang="en-US" dirty="0"/>
              <a:t>/</a:t>
            </a:r>
            <a:r>
              <a:rPr lang="en-US" dirty="0" err="1"/>
              <a:t>viewarticle</a:t>
            </a:r>
            <a:r>
              <a:rPr lang="en-US" dirty="0"/>
              <a:t>/868684</a:t>
            </a:r>
          </a:p>
        </p:txBody>
      </p:sp>
      <p:sp>
        <p:nvSpPr>
          <p:cNvPr id="4" name="Slide Number Placeholder 3"/>
          <p:cNvSpPr>
            <a:spLocks noGrp="1"/>
          </p:cNvSpPr>
          <p:nvPr>
            <p:ph type="sldNum" sz="quarter" idx="5"/>
          </p:nvPr>
        </p:nvSpPr>
        <p:spPr/>
        <p:txBody>
          <a:bodyPr/>
          <a:lstStyle/>
          <a:p>
            <a:fld id="{81B22906-8E61-4EFE-A813-6084244EAD80}" type="slidenum">
              <a:rPr lang="en-GB" smtClean="0"/>
              <a:t>9</a:t>
            </a:fld>
            <a:endParaRPr lang="en-GB"/>
          </a:p>
        </p:txBody>
      </p:sp>
    </p:spTree>
    <p:extLst>
      <p:ext uri="{BB962C8B-B14F-4D97-AF65-F5344CB8AC3E}">
        <p14:creationId xmlns:p14="http://schemas.microsoft.com/office/powerpoint/2010/main" val="23264300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err="1">
                <a:solidFill>
                  <a:schemeClr val="tx1"/>
                </a:solidFill>
                <a:effectLst/>
                <a:latin typeface="+mn-lt"/>
                <a:ea typeface="+mn-ea"/>
                <a:cs typeface="+mn-cs"/>
              </a:rPr>
              <a:t>Dr.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Stipp</a:t>
            </a:r>
            <a:r>
              <a:rPr lang="en-GB" sz="1200" b="0" i="0" u="none" strike="noStrike" kern="1200" dirty="0">
                <a:solidFill>
                  <a:schemeClr val="tx1"/>
                </a:solidFill>
                <a:effectLst/>
                <a:latin typeface="+mn-lt"/>
                <a:ea typeface="+mn-ea"/>
                <a:cs typeface="+mn-cs"/>
              </a:rPr>
              <a:t> (2018) conducted research on the uptake rate of meningitis immunization in wales from 2008 to 2018 , from the statistics he collected we can see that the uptake rate stayed consistently level between 2008/2017 however between 2017/2018 period it dropped to 86 %. </a:t>
            </a:r>
            <a:br>
              <a:rPr lang="en-GB" sz="1200" b="0" i="0" u="none" strike="noStrike" kern="1200" dirty="0">
                <a:solidFill>
                  <a:schemeClr val="tx1"/>
                </a:solidFill>
                <a:effectLst/>
                <a:latin typeface="+mn-lt"/>
                <a:ea typeface="+mn-ea"/>
                <a:cs typeface="+mn-cs"/>
              </a:rPr>
            </a:b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https://</a:t>
            </a:r>
            <a:r>
              <a:rPr lang="en-GB" sz="1200" b="0" i="0" u="none" strike="noStrike" kern="1200" dirty="0" err="1">
                <a:solidFill>
                  <a:schemeClr val="tx1"/>
                </a:solidFill>
                <a:effectLst/>
                <a:latin typeface="+mn-lt"/>
                <a:ea typeface="+mn-ea"/>
                <a:cs typeface="+mn-cs"/>
              </a:rPr>
              <a:t>www.statista.com</a:t>
            </a:r>
            <a:r>
              <a:rPr lang="en-GB" sz="1200" b="0" i="0" u="none" strike="noStrike" kern="1200" dirty="0">
                <a:solidFill>
                  <a:schemeClr val="tx1"/>
                </a:solidFill>
                <a:effectLst/>
                <a:latin typeface="+mn-lt"/>
                <a:ea typeface="+mn-ea"/>
                <a:cs typeface="+mn-cs"/>
              </a:rPr>
              <a:t>/statistics/380512/meningitis-c-immunisation-rate-in-wales/ </a:t>
            </a:r>
            <a:br>
              <a:rPr lang="en-GB" sz="1200" b="0" i="0" u="none" strike="noStrike" kern="1200" dirty="0">
                <a:solidFill>
                  <a:schemeClr val="tx1"/>
                </a:solidFill>
                <a:effectLst/>
                <a:latin typeface="+mn-lt"/>
                <a:ea typeface="+mn-ea"/>
                <a:cs typeface="+mn-cs"/>
              </a:rPr>
            </a:br>
            <a:br>
              <a:rPr lang="en-GB" sz="1200" b="0" i="0" u="none" strike="noStrike" kern="1200" dirty="0">
                <a:solidFill>
                  <a:schemeClr val="tx1"/>
                </a:solidFill>
                <a:effectLst/>
                <a:latin typeface="+mn-lt"/>
                <a:ea typeface="+mn-ea"/>
                <a:cs typeface="+mn-cs"/>
              </a:rPr>
            </a:br>
            <a:endParaRPr lang="en-US" dirty="0"/>
          </a:p>
        </p:txBody>
      </p:sp>
      <p:sp>
        <p:nvSpPr>
          <p:cNvPr id="4" name="Slide Number Placeholder 3"/>
          <p:cNvSpPr>
            <a:spLocks noGrp="1"/>
          </p:cNvSpPr>
          <p:nvPr>
            <p:ph type="sldNum" sz="quarter" idx="5"/>
          </p:nvPr>
        </p:nvSpPr>
        <p:spPr/>
        <p:txBody>
          <a:bodyPr/>
          <a:lstStyle/>
          <a:p>
            <a:fld id="{81B22906-8E61-4EFE-A813-6084244EAD80}" type="slidenum">
              <a:rPr lang="en-GB" smtClean="0"/>
              <a:t>10</a:t>
            </a:fld>
            <a:endParaRPr lang="en-GB"/>
          </a:p>
        </p:txBody>
      </p:sp>
    </p:spTree>
    <p:extLst>
      <p:ext uri="{BB962C8B-B14F-4D97-AF65-F5344CB8AC3E}">
        <p14:creationId xmlns:p14="http://schemas.microsoft.com/office/powerpoint/2010/main" val="1835402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NHS wales reveal that they are committed to preventing meningitis by maintain high levels of immunizations and this is done by using VPDP a group that deliver a prevention </a:t>
            </a:r>
            <a:r>
              <a:rPr lang="en-US" dirty="0" err="1"/>
              <a:t>programme</a:t>
            </a:r>
            <a:r>
              <a:rPr lang="en-US" dirty="0"/>
              <a:t>, they also work by setting up strategic direction for immunization. </a:t>
            </a:r>
            <a:br>
              <a:rPr lang="en-US" dirty="0"/>
            </a:br>
            <a:r>
              <a:rPr lang="en-US" dirty="0"/>
              <a:t>NHS wales also support local health boards and general practices providing training and information on cases to help with future outbreaks (</a:t>
            </a:r>
            <a:r>
              <a:rPr lang="en-GB" sz="1200" kern="1200" dirty="0">
                <a:solidFill>
                  <a:schemeClr val="tx1"/>
                </a:solidFill>
                <a:effectLst/>
                <a:latin typeface="+mn-lt"/>
                <a:ea typeface="+mn-ea"/>
                <a:cs typeface="+mn-cs"/>
              </a:rPr>
              <a:t>Public Health Wales, 2018). </a:t>
            </a:r>
            <a:r>
              <a:rPr lang="en-GB" dirty="0">
                <a:effectLst/>
              </a:rPr>
              <a:t> </a:t>
            </a:r>
            <a:endParaRPr lang="en-US" dirty="0"/>
          </a:p>
        </p:txBody>
      </p:sp>
      <p:sp>
        <p:nvSpPr>
          <p:cNvPr id="4" name="Slide Number Placeholder 3"/>
          <p:cNvSpPr>
            <a:spLocks noGrp="1"/>
          </p:cNvSpPr>
          <p:nvPr>
            <p:ph type="sldNum" sz="quarter" idx="5"/>
          </p:nvPr>
        </p:nvSpPr>
        <p:spPr/>
        <p:txBody>
          <a:bodyPr/>
          <a:lstStyle/>
          <a:p>
            <a:fld id="{81B22906-8E61-4EFE-A813-6084244EAD80}" type="slidenum">
              <a:rPr lang="en-GB" smtClean="0"/>
              <a:t>12</a:t>
            </a:fld>
            <a:endParaRPr lang="en-GB"/>
          </a:p>
        </p:txBody>
      </p:sp>
    </p:spTree>
    <p:extLst>
      <p:ext uri="{BB962C8B-B14F-4D97-AF65-F5344CB8AC3E}">
        <p14:creationId xmlns:p14="http://schemas.microsoft.com/office/powerpoint/2010/main" val="34437995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Infants 6-18 months (</a:t>
            </a:r>
            <a:r>
              <a:rPr lang="en-GB" dirty="0" err="1"/>
              <a:t>Rohn</a:t>
            </a:r>
            <a:r>
              <a:rPr lang="en-GB" dirty="0"/>
              <a:t>, 2015) states that babies over 6 months miss out on getting the 3 in one vaccine due to funding, there fore are more at risk. </a:t>
            </a:r>
            <a:br>
              <a:rPr lang="en-GB" dirty="0"/>
            </a:br>
            <a:endParaRPr lang="en-GB" dirty="0"/>
          </a:p>
          <a:p>
            <a:endParaRPr lang="en-US" dirty="0"/>
          </a:p>
        </p:txBody>
      </p:sp>
      <p:sp>
        <p:nvSpPr>
          <p:cNvPr id="4" name="Slide Number Placeholder 3"/>
          <p:cNvSpPr>
            <a:spLocks noGrp="1"/>
          </p:cNvSpPr>
          <p:nvPr>
            <p:ph type="sldNum" sz="quarter" idx="5"/>
          </p:nvPr>
        </p:nvSpPr>
        <p:spPr/>
        <p:txBody>
          <a:bodyPr/>
          <a:lstStyle/>
          <a:p>
            <a:fld id="{81B22906-8E61-4EFE-A813-6084244EAD80}" type="slidenum">
              <a:rPr lang="en-GB" smtClean="0"/>
              <a:t>13</a:t>
            </a:fld>
            <a:endParaRPr lang="en-GB"/>
          </a:p>
        </p:txBody>
      </p:sp>
    </p:spTree>
    <p:extLst>
      <p:ext uri="{BB962C8B-B14F-4D97-AF65-F5344CB8AC3E}">
        <p14:creationId xmlns:p14="http://schemas.microsoft.com/office/powerpoint/2010/main" val="12513669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1B22906-8E61-4EFE-A813-6084244EAD80}" type="slidenum">
              <a:rPr lang="en-GB" smtClean="0"/>
              <a:t>15</a:t>
            </a:fld>
            <a:endParaRPr lang="en-GB"/>
          </a:p>
        </p:txBody>
      </p:sp>
    </p:spTree>
    <p:extLst>
      <p:ext uri="{BB962C8B-B14F-4D97-AF65-F5344CB8AC3E}">
        <p14:creationId xmlns:p14="http://schemas.microsoft.com/office/powerpoint/2010/main" val="15177852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t>
            </a:r>
            <a:endParaRPr lang="en-US" dirty="0"/>
          </a:p>
        </p:txBody>
      </p:sp>
      <p:sp>
        <p:nvSpPr>
          <p:cNvPr id="4" name="Slide Number Placeholder 3"/>
          <p:cNvSpPr>
            <a:spLocks noGrp="1"/>
          </p:cNvSpPr>
          <p:nvPr>
            <p:ph type="sldNum" sz="quarter" idx="5"/>
          </p:nvPr>
        </p:nvSpPr>
        <p:spPr/>
        <p:txBody>
          <a:bodyPr/>
          <a:lstStyle/>
          <a:p>
            <a:fld id="{81B22906-8E61-4EFE-A813-6084244EAD80}" type="slidenum">
              <a:rPr lang="en-GB" smtClean="0"/>
              <a:t>16</a:t>
            </a:fld>
            <a:endParaRPr lang="en-GB"/>
          </a:p>
        </p:txBody>
      </p:sp>
    </p:spTree>
    <p:extLst>
      <p:ext uri="{BB962C8B-B14F-4D97-AF65-F5344CB8AC3E}">
        <p14:creationId xmlns:p14="http://schemas.microsoft.com/office/powerpoint/2010/main" val="18155623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1B22906-8E61-4EFE-A813-6084244EAD80}" type="slidenum">
              <a:rPr lang="en-GB" smtClean="0"/>
              <a:t>19</a:t>
            </a:fld>
            <a:endParaRPr lang="en-GB"/>
          </a:p>
        </p:txBody>
      </p:sp>
    </p:spTree>
    <p:extLst>
      <p:ext uri="{BB962C8B-B14F-4D97-AF65-F5344CB8AC3E}">
        <p14:creationId xmlns:p14="http://schemas.microsoft.com/office/powerpoint/2010/main" val="25453040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6734EACE-C4BF-4650-B204-E444D6B02E11}" type="datetimeFigureOut">
              <a:rPr lang="en-GB" smtClean="0"/>
              <a:t>07/12/2018</a:t>
            </a:fld>
            <a:endParaRPr lang="en-GB"/>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071F4A8D-BBE8-4017-BA9E-57063E84DD45}" type="slidenum">
              <a:rPr lang="en-GB" smtClean="0"/>
              <a:t>‹#›</a:t>
            </a:fld>
            <a:endParaRPr lang="en-GB"/>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907708587"/>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34EACE-C4BF-4650-B204-E444D6B02E11}" type="datetimeFigureOut">
              <a:rPr lang="en-GB" smtClean="0"/>
              <a:t>07/12/2018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1F4A8D-BBE8-4017-BA9E-57063E84DD45}" type="slidenum">
              <a:rPr lang="en-GB" smtClean="0"/>
              <a:t>‹#›</a:t>
            </a:fld>
            <a:endParaRPr lang="en-GB"/>
          </a:p>
        </p:txBody>
      </p:sp>
    </p:spTree>
    <p:extLst>
      <p:ext uri="{BB962C8B-B14F-4D97-AF65-F5344CB8AC3E}">
        <p14:creationId xmlns:p14="http://schemas.microsoft.com/office/powerpoint/2010/main" val="24018370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6734EACE-C4BF-4650-B204-E444D6B02E11}" type="datetimeFigureOut">
              <a:rPr lang="en-GB" smtClean="0"/>
              <a:t>07/12/2018</a:t>
            </a:fld>
            <a:endParaRPr lang="en-GB"/>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071F4A8D-BBE8-4017-BA9E-57063E84DD45}" type="slidenum">
              <a:rPr lang="en-GB" smtClean="0"/>
              <a:t>‹#›</a:t>
            </a:fld>
            <a:endParaRPr lang="en-GB"/>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214168967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734EACE-C4BF-4650-B204-E444D6B02E11}" type="datetimeFigureOut">
              <a:rPr lang="en-GB" smtClean="0"/>
              <a:t>07/12/2018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1F4A8D-BBE8-4017-BA9E-57063E84DD45}" type="slidenum">
              <a:rPr lang="en-GB" smtClean="0"/>
              <a:t>‹#›</a:t>
            </a:fld>
            <a:endParaRPr lang="en-GB"/>
          </a:p>
        </p:txBody>
      </p:sp>
    </p:spTree>
    <p:extLst>
      <p:ext uri="{BB962C8B-B14F-4D97-AF65-F5344CB8AC3E}">
        <p14:creationId xmlns:p14="http://schemas.microsoft.com/office/powerpoint/2010/main" val="705777377"/>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734EACE-C4BF-4650-B204-E444D6B02E11}" type="datetimeFigureOut">
              <a:rPr lang="en-GB" smtClean="0"/>
              <a:t>07/12/2018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71F4A8D-BBE8-4017-BA9E-57063E84DD45}" type="slidenum">
              <a:rPr lang="en-GB" smtClean="0"/>
              <a:t>‹#›</a:t>
            </a:fld>
            <a:endParaRPr lang="en-GB"/>
          </a:p>
        </p:txBody>
      </p:sp>
    </p:spTree>
    <p:extLst>
      <p:ext uri="{BB962C8B-B14F-4D97-AF65-F5344CB8AC3E}">
        <p14:creationId xmlns:p14="http://schemas.microsoft.com/office/powerpoint/2010/main" val="3391364242"/>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34EACE-C4BF-4650-B204-E444D6B02E11}" type="datetimeFigureOut">
              <a:rPr lang="en-GB" smtClean="0"/>
              <a:t>07/12/2018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1F4A8D-BBE8-4017-BA9E-57063E84DD45}" type="slidenum">
              <a:rPr lang="en-GB" smtClean="0"/>
              <a:t>‹#›</a:t>
            </a:fld>
            <a:endParaRPr lang="en-GB"/>
          </a:p>
        </p:txBody>
      </p:sp>
    </p:spTree>
    <p:extLst>
      <p:ext uri="{BB962C8B-B14F-4D97-AF65-F5344CB8AC3E}">
        <p14:creationId xmlns:p14="http://schemas.microsoft.com/office/powerpoint/2010/main" val="25772206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34EACE-C4BF-4650-B204-E444D6B02E11}" type="datetimeFigureOut">
              <a:rPr lang="en-GB" smtClean="0"/>
              <a:t>07/12/2018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71F4A8D-BBE8-4017-BA9E-57063E84DD45}" type="slidenum">
              <a:rPr lang="en-GB" smtClean="0"/>
              <a:t>‹#›</a:t>
            </a:fld>
            <a:endParaRPr lang="en-GB"/>
          </a:p>
        </p:txBody>
      </p:sp>
    </p:spTree>
    <p:extLst>
      <p:ext uri="{BB962C8B-B14F-4D97-AF65-F5344CB8AC3E}">
        <p14:creationId xmlns:p14="http://schemas.microsoft.com/office/powerpoint/2010/main" val="40269610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6734EACE-C4BF-4650-B204-E444D6B02E11}" type="datetimeFigureOut">
              <a:rPr lang="en-GB" smtClean="0"/>
              <a:t>07/12/2018</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071F4A8D-BBE8-4017-BA9E-57063E84DD45}"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161971596"/>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6734EACE-C4BF-4650-B204-E444D6B02E11}" type="datetimeFigureOut">
              <a:rPr lang="en-GB" smtClean="0"/>
              <a:t>07/12/2018</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071F4A8D-BBE8-4017-BA9E-57063E84DD45}"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943171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34EACE-C4BF-4650-B204-E444D6B02E11}" type="datetimeFigureOut">
              <a:rPr lang="en-GB" smtClean="0"/>
              <a:t>07/12/2018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1F4A8D-BBE8-4017-BA9E-57063E84DD45}" type="slidenum">
              <a:rPr lang="en-GB" smtClean="0"/>
              <a:t>‹#›</a:t>
            </a:fld>
            <a:endParaRPr lang="en-GB"/>
          </a:p>
        </p:txBody>
      </p:sp>
    </p:spTree>
    <p:extLst>
      <p:ext uri="{BB962C8B-B14F-4D97-AF65-F5344CB8AC3E}">
        <p14:creationId xmlns:p14="http://schemas.microsoft.com/office/powerpoint/2010/main" val="19873571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34EACE-C4BF-4650-B204-E444D6B02E11}" type="datetimeFigureOut">
              <a:rPr lang="en-GB" smtClean="0"/>
              <a:t>07/12/2018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1F4A8D-BBE8-4017-BA9E-57063E84DD45}" type="slidenum">
              <a:rPr lang="en-GB" smtClean="0"/>
              <a:t>‹#›</a:t>
            </a:fld>
            <a:endParaRPr lang="en-GB"/>
          </a:p>
        </p:txBody>
      </p:sp>
    </p:spTree>
    <p:extLst>
      <p:ext uri="{BB962C8B-B14F-4D97-AF65-F5344CB8AC3E}">
        <p14:creationId xmlns:p14="http://schemas.microsoft.com/office/powerpoint/2010/main" val="838945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6734EACE-C4BF-4650-B204-E444D6B02E11}" type="datetimeFigureOut">
              <a:rPr lang="en-GB" smtClean="0"/>
              <a:t>07/12/2018</a:t>
            </a:fld>
            <a:endParaRPr lang="en-GB"/>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GB"/>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071F4A8D-BBE8-4017-BA9E-57063E84DD45}" type="slidenum">
              <a:rPr lang="en-GB" smtClean="0"/>
              <a:t>‹#›</a:t>
            </a:fld>
            <a:endParaRPr lang="en-GB"/>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73289246"/>
      </p:ext>
    </p:extLst>
  </p:cSld>
  <p:clrMap bg1="lt1" tx1="dk1" bg2="lt2" tx2="dk2" accent1="accent1" accent2="accent2" accent3="accent3" accent4="accent4" accent5="accent5" accent6="accent6" hlink="hlink" folHlink="folHlink"/>
  <p:sldLayoutIdLst>
    <p:sldLayoutId id="2147483799" r:id="rId1"/>
    <p:sldLayoutId id="2147483800" r:id="rId2"/>
    <p:sldLayoutId id="2147483801" r:id="rId3"/>
    <p:sldLayoutId id="2147483802" r:id="rId4"/>
    <p:sldLayoutId id="2147483803" r:id="rId5"/>
    <p:sldLayoutId id="2147483804" r:id="rId6"/>
    <p:sldLayoutId id="2147483805" r:id="rId7"/>
    <p:sldLayoutId id="2147483806" r:id="rId8"/>
    <p:sldLayoutId id="2147483807" r:id="rId9"/>
    <p:sldLayoutId id="2147483808" r:id="rId10"/>
    <p:sldLayoutId id="214748380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ww.wales.nhs.uk/sitesplus/888/page/43792.%20Last%20accessed%2021/11/2018" TargetMode="External"/><Relationship Id="rId2" Type="http://schemas.openxmlformats.org/officeDocument/2006/relationships/hyperlink" Target="http://www.wales.nhs.uk/ourservices/unscheduledcareconditions/meningitis.%20Last%20accessed%2024/11/18"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www.ncbi.nlm.nih.gov/pubmed/21612470"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2"/>
            <a:ext cx="9144000" cy="4571855"/>
          </a:xfrm>
        </p:spPr>
        <p:txBody>
          <a:bodyPr>
            <a:normAutofit/>
          </a:bodyPr>
          <a:lstStyle/>
          <a:p>
            <a:pPr algn="l"/>
            <a:r>
              <a:rPr lang="en-GB" dirty="0">
                <a:latin typeface="Adobe Ming Std L" panose="02020300000000000000" pitchFamily="18" charset="-128"/>
                <a:ea typeface="Adobe Ming Std L" panose="02020300000000000000" pitchFamily="18" charset="-128"/>
              </a:rPr>
              <a:t>Communicable diseases </a:t>
            </a:r>
            <a:br>
              <a:rPr lang="en-GB" dirty="0">
                <a:latin typeface="Adobe Ming Std L" panose="02020300000000000000" pitchFamily="18" charset="-128"/>
                <a:ea typeface="Adobe Ming Std L" panose="02020300000000000000" pitchFamily="18" charset="-128"/>
              </a:rPr>
            </a:br>
            <a:br>
              <a:rPr lang="en-GB" dirty="0">
                <a:latin typeface="Adobe Ming Std L" panose="02020300000000000000" pitchFamily="18" charset="-128"/>
                <a:ea typeface="Adobe Ming Std L" panose="02020300000000000000" pitchFamily="18" charset="-128"/>
              </a:rPr>
            </a:br>
            <a:r>
              <a:rPr lang="en-GB" sz="1800" dirty="0">
                <a:latin typeface="Adobe Ming Std L" panose="02020300000000000000" pitchFamily="18" charset="-128"/>
                <a:ea typeface="Adobe Ming Std L" panose="02020300000000000000" pitchFamily="18" charset="-128"/>
              </a:rPr>
              <a:t>Sophie Williams </a:t>
            </a:r>
            <a:br>
              <a:rPr lang="en-GB" sz="1800" dirty="0">
                <a:latin typeface="Adobe Ming Std L" panose="02020300000000000000" pitchFamily="18" charset="-128"/>
                <a:ea typeface="Adobe Ming Std L" panose="02020300000000000000" pitchFamily="18" charset="-128"/>
              </a:rPr>
            </a:br>
            <a:r>
              <a:rPr lang="en-GB" sz="1800" dirty="0">
                <a:latin typeface="Adobe Ming Std L" panose="02020300000000000000" pitchFamily="18" charset="-128"/>
                <a:ea typeface="Adobe Ming Std L" panose="02020300000000000000" pitchFamily="18" charset="-128"/>
              </a:rPr>
              <a:t>1704650 </a:t>
            </a:r>
          </a:p>
        </p:txBody>
      </p:sp>
    </p:spTree>
    <p:extLst>
      <p:ext uri="{BB962C8B-B14F-4D97-AF65-F5344CB8AC3E}">
        <p14:creationId xmlns:p14="http://schemas.microsoft.com/office/powerpoint/2010/main" val="22821838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754127" y="3228975"/>
            <a:ext cx="1837173" cy="461665"/>
          </a:xfrm>
          <a:prstGeom prst="rect">
            <a:avLst/>
          </a:prstGeom>
          <a:noFill/>
        </p:spPr>
        <p:txBody>
          <a:bodyPr wrap="square" lIns="91440" tIns="45720" rIns="91440" bIns="45720">
            <a:spAutoFit/>
          </a:bodyPr>
          <a:lstStyle/>
          <a:p>
            <a:pPr algn="ctr"/>
            <a:r>
              <a:rPr lang="en-US" sz="2400" b="1"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Measles</a:t>
            </a:r>
          </a:p>
        </p:txBody>
      </p:sp>
      <p:sp>
        <p:nvSpPr>
          <p:cNvPr id="6" name="Rectangle 5"/>
          <p:cNvSpPr/>
          <p:nvPr/>
        </p:nvSpPr>
        <p:spPr>
          <a:xfrm>
            <a:off x="9591676" y="1727511"/>
            <a:ext cx="1367682" cy="1200329"/>
          </a:xfrm>
          <a:prstGeom prst="rect">
            <a:avLst/>
          </a:prstGeom>
          <a:noFill/>
        </p:spPr>
        <p:txBody>
          <a:bodyPr wrap="none" lIns="91440" tIns="45720" rIns="91440" bIns="45720">
            <a:spAutoFit/>
          </a:bodyPr>
          <a:lstStyle/>
          <a:p>
            <a:pPr algn="ctr"/>
            <a:r>
              <a:rPr lang="en-US" sz="2400" b="1"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Locally? </a:t>
            </a:r>
            <a:br>
              <a:rPr lang="en-US" sz="2400" b="1" cap="none" spc="50" dirty="0">
                <a:ln w="9525" cmpd="sng">
                  <a:solidFill>
                    <a:schemeClr val="accent1"/>
                  </a:solidFill>
                  <a:prstDash val="solid"/>
                </a:ln>
                <a:solidFill>
                  <a:srgbClr val="70AD47">
                    <a:tint val="1000"/>
                  </a:srgbClr>
                </a:solidFill>
                <a:effectLst>
                  <a:glow rad="38100">
                    <a:schemeClr val="accent1">
                      <a:alpha val="40000"/>
                    </a:schemeClr>
                  </a:glow>
                </a:effectLst>
              </a:rPr>
            </a:br>
            <a:br>
              <a:rPr lang="en-US" sz="2400" b="1" cap="none" spc="50" dirty="0">
                <a:ln w="9525" cmpd="sng">
                  <a:solidFill>
                    <a:schemeClr val="accent1"/>
                  </a:solidFill>
                  <a:prstDash val="solid"/>
                </a:ln>
                <a:solidFill>
                  <a:srgbClr val="70AD47">
                    <a:tint val="1000"/>
                  </a:srgbClr>
                </a:solidFill>
                <a:effectLst>
                  <a:glow rad="38100">
                    <a:schemeClr val="accent1">
                      <a:alpha val="40000"/>
                    </a:schemeClr>
                  </a:glow>
                </a:effectLst>
              </a:rPr>
            </a:br>
            <a:r>
              <a:rPr lang="en-US" sz="2400" b="1"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Globally?</a:t>
            </a:r>
          </a:p>
        </p:txBody>
      </p:sp>
      <p:sp>
        <p:nvSpPr>
          <p:cNvPr id="7" name="Rectangle 6"/>
          <p:cNvSpPr/>
          <p:nvPr/>
        </p:nvSpPr>
        <p:spPr>
          <a:xfrm>
            <a:off x="9512674" y="5984526"/>
            <a:ext cx="1678087" cy="461665"/>
          </a:xfrm>
          <a:prstGeom prst="rect">
            <a:avLst/>
          </a:prstGeom>
          <a:noFill/>
        </p:spPr>
        <p:txBody>
          <a:bodyPr wrap="none" lIns="91440" tIns="45720" rIns="91440" bIns="45720">
            <a:spAutoFit/>
          </a:bodyPr>
          <a:lstStyle/>
          <a:p>
            <a:pPr algn="ctr"/>
            <a:r>
              <a:rPr lang="en-US" sz="2400" b="1"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Prevalence</a:t>
            </a:r>
          </a:p>
        </p:txBody>
      </p:sp>
      <p:sp>
        <p:nvSpPr>
          <p:cNvPr id="8" name="Rectangle 7"/>
          <p:cNvSpPr/>
          <p:nvPr/>
        </p:nvSpPr>
        <p:spPr>
          <a:xfrm>
            <a:off x="1163360" y="3013982"/>
            <a:ext cx="3291286" cy="461665"/>
          </a:xfrm>
          <a:prstGeom prst="rect">
            <a:avLst/>
          </a:prstGeom>
          <a:noFill/>
        </p:spPr>
        <p:txBody>
          <a:bodyPr wrap="none" lIns="91440" tIns="45720" rIns="91440" bIns="45720">
            <a:spAutoFit/>
          </a:bodyPr>
          <a:lstStyle/>
          <a:p>
            <a:pPr algn="ctr"/>
            <a:r>
              <a:rPr lang="en-US" sz="2400" b="1"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Communicable disease </a:t>
            </a:r>
          </a:p>
        </p:txBody>
      </p:sp>
      <p:sp>
        <p:nvSpPr>
          <p:cNvPr id="10" name="Rectangle 9"/>
          <p:cNvSpPr/>
          <p:nvPr/>
        </p:nvSpPr>
        <p:spPr>
          <a:xfrm>
            <a:off x="1744609" y="4429720"/>
            <a:ext cx="2710037" cy="461665"/>
          </a:xfrm>
          <a:prstGeom prst="rect">
            <a:avLst/>
          </a:prstGeom>
        </p:spPr>
        <p:txBody>
          <a:bodyPr wrap="none">
            <a:spAutoFit/>
          </a:bodyPr>
          <a:lstStyle/>
          <a:p>
            <a:pPr algn="ctr"/>
            <a:r>
              <a:rPr lang="en-US" sz="2400" b="1"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Sings &amp; Symptoms</a:t>
            </a:r>
          </a:p>
        </p:txBody>
      </p:sp>
      <p:sp>
        <p:nvSpPr>
          <p:cNvPr id="11" name="Rectangle 10"/>
          <p:cNvSpPr/>
          <p:nvPr/>
        </p:nvSpPr>
        <p:spPr>
          <a:xfrm>
            <a:off x="6431136" y="2365846"/>
            <a:ext cx="1710981" cy="461665"/>
          </a:xfrm>
          <a:prstGeom prst="rect">
            <a:avLst/>
          </a:prstGeom>
          <a:noFill/>
        </p:spPr>
        <p:txBody>
          <a:bodyPr wrap="none" lIns="91440" tIns="45720" rIns="91440" bIns="45720">
            <a:spAutoFit/>
          </a:bodyPr>
          <a:lstStyle/>
          <a:p>
            <a:pPr algn="ctr"/>
            <a:r>
              <a:rPr lang="en-US" sz="2400" b="1"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Treatments</a:t>
            </a:r>
          </a:p>
        </p:txBody>
      </p:sp>
      <p:sp>
        <p:nvSpPr>
          <p:cNvPr id="12" name="Rectangle 11"/>
          <p:cNvSpPr/>
          <p:nvPr/>
        </p:nvSpPr>
        <p:spPr>
          <a:xfrm>
            <a:off x="7824139" y="5105558"/>
            <a:ext cx="2944524" cy="461665"/>
          </a:xfrm>
          <a:prstGeom prst="rect">
            <a:avLst/>
          </a:prstGeom>
          <a:noFill/>
        </p:spPr>
        <p:txBody>
          <a:bodyPr wrap="none" lIns="91440" tIns="45720" rIns="91440" bIns="45720">
            <a:spAutoFit/>
          </a:bodyPr>
          <a:lstStyle/>
          <a:p>
            <a:pPr algn="ctr"/>
            <a:r>
              <a:rPr lang="en-US" sz="2400" b="1"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Preventable methods</a:t>
            </a:r>
          </a:p>
        </p:txBody>
      </p:sp>
      <p:sp>
        <p:nvSpPr>
          <p:cNvPr id="13" name="Rectangle 12"/>
          <p:cNvSpPr/>
          <p:nvPr/>
        </p:nvSpPr>
        <p:spPr>
          <a:xfrm>
            <a:off x="2711878" y="5758160"/>
            <a:ext cx="2177198" cy="461665"/>
          </a:xfrm>
          <a:prstGeom prst="rect">
            <a:avLst/>
          </a:prstGeom>
          <a:noFill/>
        </p:spPr>
        <p:txBody>
          <a:bodyPr wrap="none" lIns="91440" tIns="45720" rIns="91440" bIns="45720">
            <a:spAutoFit/>
          </a:bodyPr>
          <a:lstStyle/>
          <a:p>
            <a:pPr algn="ctr"/>
            <a:r>
              <a:rPr lang="en-US" sz="2400" b="1"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Immunizations</a:t>
            </a:r>
          </a:p>
        </p:txBody>
      </p:sp>
      <p:sp>
        <p:nvSpPr>
          <p:cNvPr id="14" name="Rectangle 13"/>
          <p:cNvSpPr/>
          <p:nvPr/>
        </p:nvSpPr>
        <p:spPr>
          <a:xfrm>
            <a:off x="5672712" y="5984527"/>
            <a:ext cx="1089016" cy="461665"/>
          </a:xfrm>
          <a:prstGeom prst="rect">
            <a:avLst/>
          </a:prstGeom>
          <a:noFill/>
        </p:spPr>
        <p:txBody>
          <a:bodyPr wrap="none" lIns="91440" tIns="45720" rIns="91440" bIns="45720">
            <a:spAutoFit/>
          </a:bodyPr>
          <a:lstStyle/>
          <a:p>
            <a:pPr algn="ctr"/>
            <a:r>
              <a:rPr lang="en-US" sz="2400" b="1"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Trends</a:t>
            </a:r>
          </a:p>
        </p:txBody>
      </p:sp>
      <p:sp>
        <p:nvSpPr>
          <p:cNvPr id="15" name="Rectangle 14"/>
          <p:cNvSpPr/>
          <p:nvPr/>
        </p:nvSpPr>
        <p:spPr>
          <a:xfrm>
            <a:off x="8375860" y="3735702"/>
            <a:ext cx="1841081" cy="461665"/>
          </a:xfrm>
          <a:prstGeom prst="rect">
            <a:avLst/>
          </a:prstGeom>
          <a:noFill/>
        </p:spPr>
        <p:txBody>
          <a:bodyPr wrap="none" lIns="91440" tIns="45720" rIns="91440" bIns="45720">
            <a:spAutoFit/>
          </a:bodyPr>
          <a:lstStyle/>
          <a:p>
            <a:pPr algn="ctr"/>
            <a:r>
              <a:rPr lang="en-US" sz="2400" b="1"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Implications</a:t>
            </a:r>
            <a:r>
              <a:rPr lang="en-US" sz="2400" b="1" cap="none" spc="50" dirty="0">
                <a:ln w="9525" cmpd="sng">
                  <a:solidFill>
                    <a:schemeClr val="accent1"/>
                  </a:solidFill>
                  <a:prstDash val="solid"/>
                </a:ln>
                <a:solidFill>
                  <a:srgbClr val="70AD47">
                    <a:tint val="1000"/>
                  </a:srgbClr>
                </a:solidFill>
                <a:effectLst>
                  <a:glow rad="38100">
                    <a:schemeClr val="accent1">
                      <a:alpha val="40000"/>
                    </a:schemeClr>
                  </a:glow>
                </a:effectLst>
              </a:rPr>
              <a:t> </a:t>
            </a:r>
          </a:p>
        </p:txBody>
      </p:sp>
      <p:sp>
        <p:nvSpPr>
          <p:cNvPr id="16" name="Rectangle 15"/>
          <p:cNvSpPr/>
          <p:nvPr/>
        </p:nvSpPr>
        <p:spPr>
          <a:xfrm>
            <a:off x="2095747" y="1727511"/>
            <a:ext cx="3409459" cy="461665"/>
          </a:xfrm>
          <a:prstGeom prst="rect">
            <a:avLst/>
          </a:prstGeom>
          <a:noFill/>
        </p:spPr>
        <p:txBody>
          <a:bodyPr wrap="none" lIns="91440" tIns="45720" rIns="91440" bIns="45720">
            <a:spAutoFit/>
          </a:bodyPr>
          <a:lstStyle/>
          <a:p>
            <a:pPr algn="ctr"/>
            <a:r>
              <a:rPr lang="en-US" sz="2400" b="1"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Healthcare professionals</a:t>
            </a:r>
          </a:p>
        </p:txBody>
      </p:sp>
      <p:sp>
        <p:nvSpPr>
          <p:cNvPr id="17" name="Rectangle 16"/>
          <p:cNvSpPr/>
          <p:nvPr/>
        </p:nvSpPr>
        <p:spPr>
          <a:xfrm>
            <a:off x="5672712" y="4493567"/>
            <a:ext cx="2323279" cy="461665"/>
          </a:xfrm>
          <a:prstGeom prst="rect">
            <a:avLst/>
          </a:prstGeom>
          <a:noFill/>
        </p:spPr>
        <p:txBody>
          <a:bodyPr wrap="square" lIns="91440" tIns="45720" rIns="91440" bIns="45720">
            <a:spAutoFit/>
          </a:bodyPr>
          <a:lstStyle/>
          <a:p>
            <a:pPr algn="ctr"/>
            <a:r>
              <a:rPr lang="en-US" sz="2400" b="1"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Impact</a:t>
            </a:r>
          </a:p>
        </p:txBody>
      </p:sp>
      <p:sp>
        <p:nvSpPr>
          <p:cNvPr id="18" name="Rectangle 17"/>
          <p:cNvSpPr/>
          <p:nvPr/>
        </p:nvSpPr>
        <p:spPr>
          <a:xfrm>
            <a:off x="3346889" y="350086"/>
            <a:ext cx="6244787" cy="923330"/>
          </a:xfrm>
          <a:prstGeom prst="rect">
            <a:avLst/>
          </a:prstGeom>
          <a:noFill/>
        </p:spPr>
        <p:txBody>
          <a:bodyPr wrap="none" lIns="91440" tIns="45720" rIns="91440" bIns="45720">
            <a:spAutoFit/>
          </a:bodyPr>
          <a:lstStyle/>
          <a:p>
            <a:pPr algn="ctr"/>
            <a:r>
              <a:rPr lang="en-US" sz="5400" b="1"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Aims and Objectives </a:t>
            </a:r>
            <a:endParaRPr lang="en-US" sz="5400" b="1" cap="none" spc="0"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endParaRPr>
          </a:p>
        </p:txBody>
      </p:sp>
    </p:spTree>
    <p:extLst>
      <p:ext uri="{BB962C8B-B14F-4D97-AF65-F5344CB8AC3E}">
        <p14:creationId xmlns:p14="http://schemas.microsoft.com/office/powerpoint/2010/main" val="12739206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88841" y="312495"/>
            <a:ext cx="9601200" cy="1485900"/>
          </a:xfrm>
        </p:spPr>
        <p:txBody>
          <a:bodyPr/>
          <a:lstStyle/>
          <a:p>
            <a:r>
              <a:rPr lang="en-GB" dirty="0"/>
              <a:t>  What is a communicable disease? </a:t>
            </a:r>
          </a:p>
        </p:txBody>
      </p:sp>
      <p:pic>
        <p:nvPicPr>
          <p:cNvPr id="4" name="Content Placeholder 3"/>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l="1393" t="-1059" r="-1393" b="8117"/>
          <a:stretch/>
        </p:blipFill>
        <p:spPr>
          <a:xfrm>
            <a:off x="6489441" y="1668099"/>
            <a:ext cx="2164702" cy="2274510"/>
          </a:xfrm>
          <a:prstGeom prst="rect">
            <a:avLst/>
          </a:prstGeom>
          <a:ln w="88900" cap="sq" cmpd="thickThin">
            <a:solidFill>
              <a:srgbClr val="000000"/>
            </a:solidFill>
            <a:prstDash val="solid"/>
            <a:miter lim="800000"/>
          </a:ln>
          <a:effectLst>
            <a:innerShdw blurRad="76200">
              <a:srgbClr val="000000"/>
            </a:innerShdw>
          </a:effectLst>
        </p:spPr>
      </p:pic>
      <p:sp>
        <p:nvSpPr>
          <p:cNvPr id="6" name="Right Arrow 5"/>
          <p:cNvSpPr/>
          <p:nvPr/>
        </p:nvSpPr>
        <p:spPr>
          <a:xfrm rot="5400000">
            <a:off x="2100566" y="3493343"/>
            <a:ext cx="865325" cy="515389"/>
          </a:xfrm>
          <a:prstGeom prst="rightArrow">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8" name="Right Arrow 7"/>
          <p:cNvSpPr/>
          <p:nvPr/>
        </p:nvSpPr>
        <p:spPr>
          <a:xfrm>
            <a:off x="5043026" y="4968654"/>
            <a:ext cx="1446415" cy="515389"/>
          </a:xfrm>
          <a:prstGeom prst="rightArrow">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3" name="TextBox 2"/>
          <p:cNvSpPr txBox="1"/>
          <p:nvPr/>
        </p:nvSpPr>
        <p:spPr>
          <a:xfrm>
            <a:off x="2063782" y="1513719"/>
            <a:ext cx="1454282" cy="1477328"/>
          </a:xfrm>
          <a:prstGeom prst="rect">
            <a:avLst/>
          </a:prstGeom>
          <a:noFill/>
        </p:spPr>
        <p:txBody>
          <a:bodyPr wrap="square" rtlCol="0">
            <a:spAutoFit/>
          </a:bodyPr>
          <a:lstStyle/>
          <a:p>
            <a:r>
              <a:rPr lang="en-GB" dirty="0"/>
              <a:t>Organism</a:t>
            </a:r>
            <a:br>
              <a:rPr lang="en-GB" dirty="0"/>
            </a:br>
            <a:r>
              <a:rPr lang="en-GB" dirty="0"/>
              <a:t>- Virus</a:t>
            </a:r>
            <a:br>
              <a:rPr lang="en-GB" dirty="0"/>
            </a:br>
            <a:r>
              <a:rPr lang="en-GB" dirty="0"/>
              <a:t>- Rickettsia</a:t>
            </a:r>
            <a:br>
              <a:rPr lang="en-GB" dirty="0"/>
            </a:br>
            <a:r>
              <a:rPr lang="en-GB" dirty="0"/>
              <a:t>- Bacteria</a:t>
            </a:r>
            <a:br>
              <a:rPr lang="en-GB" dirty="0"/>
            </a:br>
            <a:r>
              <a:rPr lang="en-GB" dirty="0"/>
              <a:t>- Fungus </a:t>
            </a:r>
          </a:p>
        </p:txBody>
      </p:sp>
      <p:sp>
        <p:nvSpPr>
          <p:cNvPr id="9" name="TextBox 8"/>
          <p:cNvSpPr txBox="1"/>
          <p:nvPr/>
        </p:nvSpPr>
        <p:spPr>
          <a:xfrm>
            <a:off x="1927065" y="4707820"/>
            <a:ext cx="2618509" cy="1477328"/>
          </a:xfrm>
          <a:prstGeom prst="rect">
            <a:avLst/>
          </a:prstGeom>
          <a:noFill/>
        </p:spPr>
        <p:txBody>
          <a:bodyPr wrap="square" rtlCol="0">
            <a:spAutoFit/>
          </a:bodyPr>
          <a:lstStyle/>
          <a:p>
            <a:r>
              <a:rPr lang="en-GB" dirty="0"/>
              <a:t>Susceptible Host</a:t>
            </a:r>
            <a:br>
              <a:rPr lang="en-GB" dirty="0"/>
            </a:br>
            <a:r>
              <a:rPr lang="en-GB" dirty="0"/>
              <a:t>- Age</a:t>
            </a:r>
            <a:br>
              <a:rPr lang="en-GB" dirty="0"/>
            </a:br>
            <a:r>
              <a:rPr lang="en-GB" dirty="0"/>
              <a:t>- Sex </a:t>
            </a:r>
            <a:br>
              <a:rPr lang="en-GB" dirty="0"/>
            </a:br>
            <a:r>
              <a:rPr lang="en-GB" dirty="0"/>
              <a:t>- Socio economic status</a:t>
            </a:r>
            <a:br>
              <a:rPr lang="en-GB" dirty="0"/>
            </a:br>
            <a:r>
              <a:rPr lang="en-GB" dirty="0"/>
              <a:t>- Life style factors</a:t>
            </a:r>
          </a:p>
        </p:txBody>
      </p:sp>
      <p:sp>
        <p:nvSpPr>
          <p:cNvPr id="10" name="TextBox 9"/>
          <p:cNvSpPr txBox="1"/>
          <p:nvPr/>
        </p:nvSpPr>
        <p:spPr>
          <a:xfrm>
            <a:off x="7769009" y="4707820"/>
            <a:ext cx="2560320" cy="1200329"/>
          </a:xfrm>
          <a:prstGeom prst="rect">
            <a:avLst/>
          </a:prstGeom>
          <a:noFill/>
        </p:spPr>
        <p:txBody>
          <a:bodyPr wrap="square" rtlCol="0">
            <a:spAutoFit/>
          </a:bodyPr>
          <a:lstStyle/>
          <a:p>
            <a:r>
              <a:rPr lang="en-GB" dirty="0"/>
              <a:t>Include:</a:t>
            </a:r>
            <a:br>
              <a:rPr lang="en-GB" dirty="0"/>
            </a:br>
            <a:r>
              <a:rPr lang="en-GB" dirty="0"/>
              <a:t>- Smoking</a:t>
            </a:r>
            <a:br>
              <a:rPr lang="en-GB" dirty="0"/>
            </a:br>
            <a:r>
              <a:rPr lang="en-GB" dirty="0"/>
              <a:t>- Diets</a:t>
            </a:r>
            <a:br>
              <a:rPr lang="en-GB" dirty="0"/>
            </a:br>
            <a:r>
              <a:rPr lang="en-GB" dirty="0"/>
              <a:t>etc </a:t>
            </a:r>
          </a:p>
        </p:txBody>
      </p:sp>
      <p:sp>
        <p:nvSpPr>
          <p:cNvPr id="5" name="TextBox 4"/>
          <p:cNvSpPr txBox="1"/>
          <p:nvPr/>
        </p:nvSpPr>
        <p:spPr>
          <a:xfrm>
            <a:off x="9839325" y="6278876"/>
            <a:ext cx="2714625" cy="369332"/>
          </a:xfrm>
          <a:prstGeom prst="rect">
            <a:avLst/>
          </a:prstGeom>
          <a:noFill/>
        </p:spPr>
        <p:txBody>
          <a:bodyPr wrap="square" rtlCol="0">
            <a:spAutoFit/>
          </a:bodyPr>
          <a:lstStyle/>
          <a:p>
            <a:r>
              <a:rPr lang="en-US" dirty="0" err="1"/>
              <a:t>Hawlker</a:t>
            </a:r>
            <a:r>
              <a:rPr lang="en-US" dirty="0"/>
              <a:t> et al (2012) </a:t>
            </a:r>
            <a:endParaRPr lang="en-GB" dirty="0"/>
          </a:p>
        </p:txBody>
      </p:sp>
    </p:spTree>
    <p:extLst>
      <p:ext uri="{BB962C8B-B14F-4D97-AF65-F5344CB8AC3E}">
        <p14:creationId xmlns:p14="http://schemas.microsoft.com/office/powerpoint/2010/main" val="32786301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032466" y="824249"/>
            <a:ext cx="7444179" cy="5257076"/>
          </a:xfrm>
        </p:spPr>
      </p:pic>
      <p:sp>
        <p:nvSpPr>
          <p:cNvPr id="2" name="TextBox 1"/>
          <p:cNvSpPr txBox="1"/>
          <p:nvPr/>
        </p:nvSpPr>
        <p:spPr>
          <a:xfrm>
            <a:off x="9324975" y="6267450"/>
            <a:ext cx="2867025" cy="369332"/>
          </a:xfrm>
          <a:prstGeom prst="rect">
            <a:avLst/>
          </a:prstGeom>
          <a:noFill/>
        </p:spPr>
        <p:txBody>
          <a:bodyPr wrap="square" rtlCol="0">
            <a:spAutoFit/>
          </a:bodyPr>
          <a:lstStyle/>
          <a:p>
            <a:r>
              <a:rPr lang="en-GB" dirty="0"/>
              <a:t>Mary, Elizabeth. (2018).</a:t>
            </a:r>
          </a:p>
        </p:txBody>
      </p:sp>
    </p:spTree>
    <p:extLst>
      <p:ext uri="{BB962C8B-B14F-4D97-AF65-F5344CB8AC3E}">
        <p14:creationId xmlns:p14="http://schemas.microsoft.com/office/powerpoint/2010/main" val="5000236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the communicable disease?</a:t>
            </a:r>
          </a:p>
        </p:txBody>
      </p:sp>
      <p:sp>
        <p:nvSpPr>
          <p:cNvPr id="3" name="Content Placeholder 2"/>
          <p:cNvSpPr>
            <a:spLocks noGrp="1"/>
          </p:cNvSpPr>
          <p:nvPr>
            <p:ph idx="1"/>
          </p:nvPr>
        </p:nvSpPr>
        <p:spPr>
          <a:xfrm>
            <a:off x="1371600" y="1702129"/>
            <a:ext cx="9601200" cy="3581400"/>
          </a:xfrm>
        </p:spPr>
        <p:txBody>
          <a:bodyPr/>
          <a:lstStyle/>
          <a:p>
            <a:pPr>
              <a:buFont typeface="Arial" panose="020B0604020202020204" pitchFamily="34" charset="0"/>
              <a:buChar char="•"/>
            </a:pPr>
            <a:r>
              <a:rPr lang="en-GB" dirty="0"/>
              <a:t>Meningitis – the inflammation of membranes that outline the brain and spinal cord. </a:t>
            </a:r>
            <a:br>
              <a:rPr lang="en-GB" dirty="0"/>
            </a:br>
            <a:br>
              <a:rPr lang="en-GB" dirty="0"/>
            </a:br>
            <a:br>
              <a:rPr lang="en-GB" dirty="0"/>
            </a:br>
            <a:br>
              <a:rPr lang="en-GB" dirty="0"/>
            </a:br>
            <a:endParaRPr lang="en-GB" dirty="0"/>
          </a:p>
        </p:txBody>
      </p:sp>
      <p:pic>
        <p:nvPicPr>
          <p:cNvPr id="5" name="Picture 4">
            <a:extLst>
              <a:ext uri="{FF2B5EF4-FFF2-40B4-BE49-F238E27FC236}">
                <a16:creationId xmlns:a16="http://schemas.microsoft.com/office/drawing/2014/main" id="{8C14520F-EF8E-4241-B5D9-5CCB31FAEA92}"/>
              </a:ext>
            </a:extLst>
          </p:cNvPr>
          <p:cNvPicPr>
            <a:picLocks noChangeAspect="1"/>
          </p:cNvPicPr>
          <p:nvPr/>
        </p:nvPicPr>
        <p:blipFill>
          <a:blip r:embed="rId3"/>
          <a:stretch>
            <a:fillRect/>
          </a:stretch>
        </p:blipFill>
        <p:spPr>
          <a:xfrm>
            <a:off x="2232832" y="2719449"/>
            <a:ext cx="5760612" cy="3960421"/>
          </a:xfrm>
          <a:prstGeom prst="rect">
            <a:avLst/>
          </a:prstGeom>
        </p:spPr>
      </p:pic>
      <p:sp>
        <p:nvSpPr>
          <p:cNvPr id="7" name="Donut 6">
            <a:extLst>
              <a:ext uri="{FF2B5EF4-FFF2-40B4-BE49-F238E27FC236}">
                <a16:creationId xmlns:a16="http://schemas.microsoft.com/office/drawing/2014/main" id="{971ECB4C-6847-434A-B3A4-A68F3BCAB01B}"/>
              </a:ext>
            </a:extLst>
          </p:cNvPr>
          <p:cNvSpPr/>
          <p:nvPr/>
        </p:nvSpPr>
        <p:spPr>
          <a:xfrm>
            <a:off x="3574473" y="3148847"/>
            <a:ext cx="676894" cy="795647"/>
          </a:xfrm>
          <a:prstGeom prst="donu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 name="Donut 7">
            <a:extLst>
              <a:ext uri="{FF2B5EF4-FFF2-40B4-BE49-F238E27FC236}">
                <a16:creationId xmlns:a16="http://schemas.microsoft.com/office/drawing/2014/main" id="{D683C2DC-D95C-A94F-801F-26477F6EE380}"/>
              </a:ext>
            </a:extLst>
          </p:cNvPr>
          <p:cNvSpPr/>
          <p:nvPr/>
        </p:nvSpPr>
        <p:spPr>
          <a:xfrm>
            <a:off x="3574473" y="5583876"/>
            <a:ext cx="676894" cy="795647"/>
          </a:xfrm>
          <a:prstGeom prst="donu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Donut 8">
            <a:extLst>
              <a:ext uri="{FF2B5EF4-FFF2-40B4-BE49-F238E27FC236}">
                <a16:creationId xmlns:a16="http://schemas.microsoft.com/office/drawing/2014/main" id="{48AFC268-6740-AE4F-89FB-CA653390AD5D}"/>
              </a:ext>
            </a:extLst>
          </p:cNvPr>
          <p:cNvSpPr/>
          <p:nvPr/>
        </p:nvSpPr>
        <p:spPr>
          <a:xfrm>
            <a:off x="8854675" y="3147904"/>
            <a:ext cx="676894" cy="795647"/>
          </a:xfrm>
          <a:prstGeom prst="donu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0" name="TextBox 9">
            <a:extLst>
              <a:ext uri="{FF2B5EF4-FFF2-40B4-BE49-F238E27FC236}">
                <a16:creationId xmlns:a16="http://schemas.microsoft.com/office/drawing/2014/main" id="{FBFB766E-104F-DE49-8159-CE51E822E9D5}"/>
              </a:ext>
            </a:extLst>
          </p:cNvPr>
          <p:cNvSpPr txBox="1"/>
          <p:nvPr/>
        </p:nvSpPr>
        <p:spPr>
          <a:xfrm>
            <a:off x="9657158" y="3153370"/>
            <a:ext cx="2125683" cy="923330"/>
          </a:xfrm>
          <a:prstGeom prst="rect">
            <a:avLst/>
          </a:prstGeom>
          <a:noFill/>
        </p:spPr>
        <p:txBody>
          <a:bodyPr wrap="square" rtlCol="0">
            <a:spAutoFit/>
          </a:bodyPr>
          <a:lstStyle/>
          <a:p>
            <a:r>
              <a:rPr lang="en-US" dirty="0"/>
              <a:t>-  Places Meningitis affects the human body</a:t>
            </a:r>
          </a:p>
        </p:txBody>
      </p:sp>
      <p:sp>
        <p:nvSpPr>
          <p:cNvPr id="4" name="TextBox 3"/>
          <p:cNvSpPr txBox="1"/>
          <p:nvPr/>
        </p:nvSpPr>
        <p:spPr>
          <a:xfrm>
            <a:off x="9899450" y="5822804"/>
            <a:ext cx="3613550" cy="954107"/>
          </a:xfrm>
          <a:prstGeom prst="rect">
            <a:avLst/>
          </a:prstGeom>
          <a:noFill/>
        </p:spPr>
        <p:txBody>
          <a:bodyPr wrap="square" rtlCol="0">
            <a:spAutoFit/>
          </a:bodyPr>
          <a:lstStyle/>
          <a:p>
            <a:r>
              <a:rPr lang="en-GB" sz="1400" dirty="0"/>
              <a:t>Roth (2016)</a:t>
            </a:r>
            <a:br>
              <a:rPr lang="en-GB" sz="1400" dirty="0"/>
            </a:br>
            <a:r>
              <a:rPr lang="en-GB" sz="1400" dirty="0"/>
              <a:t>NHS Wales (2018)</a:t>
            </a:r>
            <a:br>
              <a:rPr lang="en-GB" sz="1400" dirty="0"/>
            </a:br>
            <a:r>
              <a:rPr lang="en-GB" sz="1400" dirty="0"/>
              <a:t>Public health wales (2018) </a:t>
            </a:r>
            <a:br>
              <a:rPr lang="en-GB" sz="1400" dirty="0"/>
            </a:br>
            <a:r>
              <a:rPr lang="en-GB" sz="1400" dirty="0"/>
              <a:t>Wilburn (2016)</a:t>
            </a:r>
          </a:p>
        </p:txBody>
      </p:sp>
    </p:spTree>
    <p:extLst>
      <p:ext uri="{BB962C8B-B14F-4D97-AF65-F5344CB8AC3E}">
        <p14:creationId xmlns:p14="http://schemas.microsoft.com/office/powerpoint/2010/main" val="12421131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401200" y="2191010"/>
            <a:ext cx="5847310" cy="1569039"/>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6" name="Right Arrow 5"/>
          <p:cNvSpPr/>
          <p:nvPr/>
        </p:nvSpPr>
        <p:spPr>
          <a:xfrm rot="18688917">
            <a:off x="9253122" y="1517437"/>
            <a:ext cx="1116320" cy="515389"/>
          </a:xfrm>
          <a:prstGeom prst="rightArrow">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7" name="Right Arrow 6"/>
          <p:cNvSpPr/>
          <p:nvPr/>
        </p:nvSpPr>
        <p:spPr>
          <a:xfrm rot="13722941">
            <a:off x="2332547" y="1517437"/>
            <a:ext cx="1446415" cy="515389"/>
          </a:xfrm>
          <a:prstGeom prst="rightArrow">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pic>
        <p:nvPicPr>
          <p:cNvPr id="8" name="Picture 7"/>
          <p:cNvPicPr>
            <a:picLocks noChangeAspect="1"/>
          </p:cNvPicPr>
          <p:nvPr/>
        </p:nvPicPr>
        <p:blipFill>
          <a:blip r:embed="rId3"/>
          <a:stretch>
            <a:fillRect/>
          </a:stretch>
        </p:blipFill>
        <p:spPr>
          <a:xfrm rot="4714692">
            <a:off x="9265207" y="3903269"/>
            <a:ext cx="1335140" cy="1018120"/>
          </a:xfrm>
          <a:prstGeom prst="rect">
            <a:avLst/>
          </a:prstGeom>
        </p:spPr>
      </p:pic>
      <p:sp>
        <p:nvSpPr>
          <p:cNvPr id="9" name="Right Arrow 8"/>
          <p:cNvSpPr/>
          <p:nvPr/>
        </p:nvSpPr>
        <p:spPr>
          <a:xfrm rot="7892614">
            <a:off x="2128372" y="3823392"/>
            <a:ext cx="1446415" cy="515389"/>
          </a:xfrm>
          <a:prstGeom prst="rightArrow">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10" name="Right Arrow 9"/>
          <p:cNvSpPr/>
          <p:nvPr/>
        </p:nvSpPr>
        <p:spPr>
          <a:xfrm rot="5400000">
            <a:off x="7389060" y="4414653"/>
            <a:ext cx="990279" cy="515389"/>
          </a:xfrm>
          <a:prstGeom prst="rightArrow">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3" name="TextBox 2"/>
          <p:cNvSpPr txBox="1"/>
          <p:nvPr/>
        </p:nvSpPr>
        <p:spPr>
          <a:xfrm rot="19494159">
            <a:off x="1272323" y="520804"/>
            <a:ext cx="2015985" cy="646331"/>
          </a:xfrm>
          <a:prstGeom prst="rect">
            <a:avLst/>
          </a:prstGeom>
          <a:noFill/>
        </p:spPr>
        <p:txBody>
          <a:bodyPr wrap="square" rtlCol="0">
            <a:spAutoFit/>
          </a:bodyPr>
          <a:lstStyle/>
          <a:p>
            <a:r>
              <a:rPr lang="en-GB" dirty="0"/>
              <a:t>High temperature </a:t>
            </a:r>
          </a:p>
          <a:p>
            <a:r>
              <a:rPr lang="en-GB" dirty="0"/>
              <a:t>over 37.5</a:t>
            </a:r>
          </a:p>
        </p:txBody>
      </p:sp>
      <p:sp>
        <p:nvSpPr>
          <p:cNvPr id="4" name="TextBox 3"/>
          <p:cNvSpPr txBox="1"/>
          <p:nvPr/>
        </p:nvSpPr>
        <p:spPr>
          <a:xfrm rot="2086417">
            <a:off x="9839170" y="1265384"/>
            <a:ext cx="2227811" cy="369332"/>
          </a:xfrm>
          <a:prstGeom prst="rect">
            <a:avLst/>
          </a:prstGeom>
          <a:noFill/>
        </p:spPr>
        <p:txBody>
          <a:bodyPr wrap="square" rtlCol="0">
            <a:spAutoFit/>
          </a:bodyPr>
          <a:lstStyle/>
          <a:p>
            <a:r>
              <a:rPr lang="en-GB" dirty="0"/>
              <a:t>Vomiting</a:t>
            </a:r>
          </a:p>
        </p:txBody>
      </p:sp>
      <p:sp>
        <p:nvSpPr>
          <p:cNvPr id="11" name="TextBox 10"/>
          <p:cNvSpPr txBox="1"/>
          <p:nvPr/>
        </p:nvSpPr>
        <p:spPr>
          <a:xfrm rot="2320732">
            <a:off x="1197747" y="4838640"/>
            <a:ext cx="1709247" cy="369332"/>
          </a:xfrm>
          <a:prstGeom prst="rect">
            <a:avLst/>
          </a:prstGeom>
          <a:noFill/>
        </p:spPr>
        <p:txBody>
          <a:bodyPr wrap="square" rtlCol="0">
            <a:spAutoFit/>
          </a:bodyPr>
          <a:lstStyle/>
          <a:p>
            <a:r>
              <a:rPr lang="en-GB" dirty="0"/>
              <a:t>Blotchy Rash</a:t>
            </a:r>
          </a:p>
        </p:txBody>
      </p:sp>
      <p:sp>
        <p:nvSpPr>
          <p:cNvPr id="12" name="TextBox 11"/>
          <p:cNvSpPr txBox="1"/>
          <p:nvPr/>
        </p:nvSpPr>
        <p:spPr>
          <a:xfrm>
            <a:off x="7339215" y="5433680"/>
            <a:ext cx="2152996" cy="646331"/>
          </a:xfrm>
          <a:prstGeom prst="rect">
            <a:avLst/>
          </a:prstGeom>
          <a:noFill/>
        </p:spPr>
        <p:txBody>
          <a:bodyPr wrap="square" rtlCol="0">
            <a:spAutoFit/>
          </a:bodyPr>
          <a:lstStyle/>
          <a:p>
            <a:r>
              <a:rPr lang="en-GB" dirty="0"/>
              <a:t>Drowsiness or unresponsive </a:t>
            </a:r>
          </a:p>
        </p:txBody>
      </p:sp>
      <p:sp>
        <p:nvSpPr>
          <p:cNvPr id="13" name="TextBox 12"/>
          <p:cNvSpPr txBox="1"/>
          <p:nvPr/>
        </p:nvSpPr>
        <p:spPr>
          <a:xfrm rot="19297886">
            <a:off x="10057418" y="4726636"/>
            <a:ext cx="2210273" cy="369332"/>
          </a:xfrm>
          <a:prstGeom prst="rect">
            <a:avLst/>
          </a:prstGeom>
          <a:noFill/>
        </p:spPr>
        <p:txBody>
          <a:bodyPr wrap="square" rtlCol="0">
            <a:spAutoFit/>
          </a:bodyPr>
          <a:lstStyle/>
          <a:p>
            <a:r>
              <a:rPr lang="en-GB" dirty="0"/>
              <a:t>Stiff neck</a:t>
            </a:r>
          </a:p>
        </p:txBody>
      </p:sp>
      <p:sp>
        <p:nvSpPr>
          <p:cNvPr id="14" name="Right Arrow 13"/>
          <p:cNvSpPr/>
          <p:nvPr/>
        </p:nvSpPr>
        <p:spPr>
          <a:xfrm rot="16200000">
            <a:off x="6014936" y="1378694"/>
            <a:ext cx="982152" cy="515389"/>
          </a:xfrm>
          <a:prstGeom prst="rightArrow">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15" name="TextBox 14"/>
          <p:cNvSpPr txBox="1"/>
          <p:nvPr/>
        </p:nvSpPr>
        <p:spPr>
          <a:xfrm>
            <a:off x="5833687" y="138325"/>
            <a:ext cx="1596044" cy="923330"/>
          </a:xfrm>
          <a:prstGeom prst="rect">
            <a:avLst/>
          </a:prstGeom>
          <a:noFill/>
        </p:spPr>
        <p:txBody>
          <a:bodyPr wrap="square" rtlCol="0">
            <a:spAutoFit/>
          </a:bodyPr>
          <a:lstStyle/>
          <a:p>
            <a:r>
              <a:rPr lang="en-GB" dirty="0"/>
              <a:t>Headache ( a dislike of bright lights </a:t>
            </a:r>
          </a:p>
        </p:txBody>
      </p:sp>
      <p:sp>
        <p:nvSpPr>
          <p:cNvPr id="16" name="Right Arrow 15"/>
          <p:cNvSpPr/>
          <p:nvPr/>
        </p:nvSpPr>
        <p:spPr>
          <a:xfrm rot="5400000">
            <a:off x="4545483" y="4332663"/>
            <a:ext cx="1018542" cy="515389"/>
          </a:xfrm>
          <a:prstGeom prst="rightArrow">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17" name="TextBox 16"/>
          <p:cNvSpPr txBox="1"/>
          <p:nvPr/>
        </p:nvSpPr>
        <p:spPr>
          <a:xfrm>
            <a:off x="4463128" y="5270863"/>
            <a:ext cx="1755209" cy="369332"/>
          </a:xfrm>
          <a:prstGeom prst="rect">
            <a:avLst/>
          </a:prstGeom>
          <a:noFill/>
        </p:spPr>
        <p:txBody>
          <a:bodyPr wrap="square" rtlCol="0">
            <a:spAutoFit/>
          </a:bodyPr>
          <a:lstStyle/>
          <a:p>
            <a:r>
              <a:rPr lang="en-GB" dirty="0"/>
              <a:t>Seizures/fits </a:t>
            </a:r>
          </a:p>
        </p:txBody>
      </p:sp>
      <p:sp>
        <p:nvSpPr>
          <p:cNvPr id="2" name="TextBox 1"/>
          <p:cNvSpPr txBox="1"/>
          <p:nvPr/>
        </p:nvSpPr>
        <p:spPr>
          <a:xfrm>
            <a:off x="10001782" y="6168292"/>
            <a:ext cx="2895135" cy="584775"/>
          </a:xfrm>
          <a:prstGeom prst="rect">
            <a:avLst/>
          </a:prstGeom>
          <a:noFill/>
        </p:spPr>
        <p:txBody>
          <a:bodyPr wrap="square" rtlCol="0">
            <a:spAutoFit/>
          </a:bodyPr>
          <a:lstStyle/>
          <a:p>
            <a:r>
              <a:rPr lang="en-GB" sz="1600" dirty="0" err="1"/>
              <a:t>Hasburn</a:t>
            </a:r>
            <a:r>
              <a:rPr lang="en-GB" sz="1600" dirty="0"/>
              <a:t> (2018)</a:t>
            </a:r>
            <a:br>
              <a:rPr lang="en-GB" sz="1600" dirty="0"/>
            </a:br>
            <a:r>
              <a:rPr lang="en-GB" sz="1600" dirty="0"/>
              <a:t>Meningitis Now (2018)</a:t>
            </a:r>
          </a:p>
        </p:txBody>
      </p:sp>
    </p:spTree>
    <p:extLst>
      <p:ext uri="{BB962C8B-B14F-4D97-AF65-F5344CB8AC3E}">
        <p14:creationId xmlns:p14="http://schemas.microsoft.com/office/powerpoint/2010/main" val="22638855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bwMode="auto">
          <a:xfrm>
            <a:off x="4385356" y="1674029"/>
            <a:ext cx="3416761" cy="2544273"/>
          </a:xfrm>
          <a:prstGeom prst="rect">
            <a:avLst/>
          </a:prstGeom>
          <a:noFill/>
          <a:extLst>
            <a:ext uri="{909E8E84-426E-40DD-AFC4-6F175D3DCCD1}">
              <a14:hiddenFill xmlns:a14="http://schemas.microsoft.com/office/drawing/2010/main">
                <a:solidFill>
                  <a:srgbClr val="FFFFFF"/>
                </a:solidFill>
              </a14:hiddenFill>
            </a:ext>
          </a:extLst>
        </p:spPr>
      </p:pic>
      <p:sp>
        <p:nvSpPr>
          <p:cNvPr id="10" name="Right Arrow 9"/>
          <p:cNvSpPr/>
          <p:nvPr/>
        </p:nvSpPr>
        <p:spPr>
          <a:xfrm rot="8017248">
            <a:off x="3043084" y="4441808"/>
            <a:ext cx="1654233" cy="495359"/>
          </a:xfrm>
          <a:prstGeom prst="rightArrow">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11" name="Right Arrow 10"/>
          <p:cNvSpPr/>
          <p:nvPr/>
        </p:nvSpPr>
        <p:spPr>
          <a:xfrm rot="12666929">
            <a:off x="3292838" y="1244324"/>
            <a:ext cx="1654233" cy="495359"/>
          </a:xfrm>
          <a:prstGeom prst="rightArrow">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12" name="Right Arrow 11"/>
          <p:cNvSpPr/>
          <p:nvPr/>
        </p:nvSpPr>
        <p:spPr>
          <a:xfrm rot="1544904">
            <a:off x="7495121" y="3970622"/>
            <a:ext cx="1654233" cy="495359"/>
          </a:xfrm>
          <a:prstGeom prst="rightArrow">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13" name="Right Arrow 12"/>
          <p:cNvSpPr/>
          <p:nvPr/>
        </p:nvSpPr>
        <p:spPr>
          <a:xfrm rot="19535514">
            <a:off x="7194233" y="1533010"/>
            <a:ext cx="1654233" cy="495359"/>
          </a:xfrm>
          <a:prstGeom prst="rightArrow">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3" name="TextBox 2"/>
          <p:cNvSpPr txBox="1"/>
          <p:nvPr/>
        </p:nvSpPr>
        <p:spPr>
          <a:xfrm>
            <a:off x="2262909" y="470647"/>
            <a:ext cx="2521527" cy="369332"/>
          </a:xfrm>
          <a:prstGeom prst="rect">
            <a:avLst/>
          </a:prstGeom>
          <a:noFill/>
        </p:spPr>
        <p:txBody>
          <a:bodyPr wrap="square" rtlCol="0">
            <a:spAutoFit/>
          </a:bodyPr>
          <a:lstStyle/>
          <a:p>
            <a:r>
              <a:rPr lang="en-GB" dirty="0"/>
              <a:t>Antibiotics </a:t>
            </a:r>
          </a:p>
        </p:txBody>
      </p:sp>
      <p:sp>
        <p:nvSpPr>
          <p:cNvPr id="4" name="TextBox 3"/>
          <p:cNvSpPr txBox="1"/>
          <p:nvPr/>
        </p:nvSpPr>
        <p:spPr>
          <a:xfrm>
            <a:off x="8950037" y="529367"/>
            <a:ext cx="2207491" cy="646331"/>
          </a:xfrm>
          <a:prstGeom prst="rect">
            <a:avLst/>
          </a:prstGeom>
          <a:noFill/>
        </p:spPr>
        <p:txBody>
          <a:bodyPr wrap="square" rtlCol="0">
            <a:spAutoFit/>
          </a:bodyPr>
          <a:lstStyle/>
          <a:p>
            <a:r>
              <a:rPr lang="en-GB" dirty="0"/>
              <a:t>Fluids (prevent dehydration)</a:t>
            </a:r>
          </a:p>
        </p:txBody>
      </p:sp>
      <p:sp>
        <p:nvSpPr>
          <p:cNvPr id="5" name="TextBox 4"/>
          <p:cNvSpPr txBox="1"/>
          <p:nvPr/>
        </p:nvSpPr>
        <p:spPr>
          <a:xfrm>
            <a:off x="9503889" y="4227823"/>
            <a:ext cx="2170546" cy="923330"/>
          </a:xfrm>
          <a:prstGeom prst="rect">
            <a:avLst/>
          </a:prstGeom>
          <a:noFill/>
        </p:spPr>
        <p:txBody>
          <a:bodyPr wrap="square" rtlCol="0">
            <a:spAutoFit/>
          </a:bodyPr>
          <a:lstStyle/>
          <a:p>
            <a:r>
              <a:rPr lang="en-GB" dirty="0"/>
              <a:t>Oxygen through facemask (if difficulty breathing)</a:t>
            </a:r>
          </a:p>
        </p:txBody>
      </p:sp>
      <p:sp>
        <p:nvSpPr>
          <p:cNvPr id="6" name="TextBox 5"/>
          <p:cNvSpPr txBox="1"/>
          <p:nvPr/>
        </p:nvSpPr>
        <p:spPr>
          <a:xfrm>
            <a:off x="2427246" y="5237018"/>
            <a:ext cx="1958110" cy="646331"/>
          </a:xfrm>
          <a:prstGeom prst="rect">
            <a:avLst/>
          </a:prstGeom>
          <a:noFill/>
        </p:spPr>
        <p:txBody>
          <a:bodyPr wrap="square" rtlCol="0">
            <a:spAutoFit/>
          </a:bodyPr>
          <a:lstStyle/>
          <a:p>
            <a:r>
              <a:rPr lang="en-GB" dirty="0"/>
              <a:t>Steroid medication </a:t>
            </a:r>
          </a:p>
        </p:txBody>
      </p:sp>
      <p:sp>
        <p:nvSpPr>
          <p:cNvPr id="2" name="TextBox 1"/>
          <p:cNvSpPr txBox="1"/>
          <p:nvPr/>
        </p:nvSpPr>
        <p:spPr>
          <a:xfrm>
            <a:off x="10125075" y="6124575"/>
            <a:ext cx="2505075" cy="584775"/>
          </a:xfrm>
          <a:prstGeom prst="rect">
            <a:avLst/>
          </a:prstGeom>
          <a:noFill/>
        </p:spPr>
        <p:txBody>
          <a:bodyPr wrap="square" rtlCol="0">
            <a:spAutoFit/>
          </a:bodyPr>
          <a:lstStyle/>
          <a:p>
            <a:r>
              <a:rPr lang="en-GB" sz="1600" dirty="0"/>
              <a:t>NHS (2018)</a:t>
            </a:r>
            <a:br>
              <a:rPr lang="en-GB" sz="1600" dirty="0"/>
            </a:br>
            <a:r>
              <a:rPr lang="en-GB" sz="1600" dirty="0"/>
              <a:t>Mayo Clinic (2018)</a:t>
            </a:r>
          </a:p>
        </p:txBody>
      </p:sp>
    </p:spTree>
    <p:extLst>
      <p:ext uri="{BB962C8B-B14F-4D97-AF65-F5344CB8AC3E}">
        <p14:creationId xmlns:p14="http://schemas.microsoft.com/office/powerpoint/2010/main" val="7427651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B59EC-EECA-544B-B177-CB0EF9DFF9F9}"/>
              </a:ext>
            </a:extLst>
          </p:cNvPr>
          <p:cNvSpPr>
            <a:spLocks noGrp="1"/>
          </p:cNvSpPr>
          <p:nvPr>
            <p:ph type="title"/>
          </p:nvPr>
        </p:nvSpPr>
        <p:spPr/>
        <p:txBody>
          <a:bodyPr/>
          <a:lstStyle/>
          <a:p>
            <a:r>
              <a:rPr lang="en-US" dirty="0"/>
              <a:t>Treatment and prevention </a:t>
            </a:r>
          </a:p>
        </p:txBody>
      </p:sp>
      <p:cxnSp>
        <p:nvCxnSpPr>
          <p:cNvPr id="5" name="Straight Connector 4">
            <a:extLst>
              <a:ext uri="{FF2B5EF4-FFF2-40B4-BE49-F238E27FC236}">
                <a16:creationId xmlns:a16="http://schemas.microsoft.com/office/drawing/2014/main" id="{7045E080-D2DB-4D41-BA6D-83A1D247BDEE}"/>
              </a:ext>
            </a:extLst>
          </p:cNvPr>
          <p:cNvCxnSpPr/>
          <p:nvPr/>
        </p:nvCxnSpPr>
        <p:spPr>
          <a:xfrm>
            <a:off x="1803042" y="3773510"/>
            <a:ext cx="8409905"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9B739A79-A4BF-184A-83B4-4A04ECEF59B0}"/>
              </a:ext>
            </a:extLst>
          </p:cNvPr>
          <p:cNvCxnSpPr/>
          <p:nvPr/>
        </p:nvCxnSpPr>
        <p:spPr>
          <a:xfrm>
            <a:off x="1815921" y="3477296"/>
            <a:ext cx="0" cy="592428"/>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B4D8717-F99C-3744-9DFA-0F9B7690E46F}"/>
              </a:ext>
            </a:extLst>
          </p:cNvPr>
          <p:cNvCxnSpPr/>
          <p:nvPr/>
        </p:nvCxnSpPr>
        <p:spPr>
          <a:xfrm>
            <a:off x="10212947" y="3477296"/>
            <a:ext cx="0" cy="592428"/>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145F1E47-1009-3642-A543-A8ECF4B2FE34}"/>
              </a:ext>
            </a:extLst>
          </p:cNvPr>
          <p:cNvCxnSpPr/>
          <p:nvPr/>
        </p:nvCxnSpPr>
        <p:spPr>
          <a:xfrm>
            <a:off x="3786388" y="3477296"/>
            <a:ext cx="0" cy="592428"/>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84EE91FC-127C-2446-85AE-A447D8C8550A}"/>
              </a:ext>
            </a:extLst>
          </p:cNvPr>
          <p:cNvCxnSpPr/>
          <p:nvPr/>
        </p:nvCxnSpPr>
        <p:spPr>
          <a:xfrm>
            <a:off x="6007994" y="3477296"/>
            <a:ext cx="0" cy="592428"/>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7439F126-2BC8-F84E-9870-E53CE991D76A}"/>
              </a:ext>
            </a:extLst>
          </p:cNvPr>
          <p:cNvCxnSpPr/>
          <p:nvPr/>
        </p:nvCxnSpPr>
        <p:spPr>
          <a:xfrm>
            <a:off x="8178084" y="3477296"/>
            <a:ext cx="0" cy="592428"/>
          </a:xfrm>
          <a:prstGeom prst="line">
            <a:avLst/>
          </a:prstGeom>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E52FBA2D-A91B-064E-B455-E70B579EB0EC}"/>
              </a:ext>
            </a:extLst>
          </p:cNvPr>
          <p:cNvSpPr txBox="1"/>
          <p:nvPr/>
        </p:nvSpPr>
        <p:spPr>
          <a:xfrm>
            <a:off x="1217047" y="2788969"/>
            <a:ext cx="2910625" cy="646331"/>
          </a:xfrm>
          <a:prstGeom prst="rect">
            <a:avLst/>
          </a:prstGeom>
          <a:noFill/>
        </p:spPr>
        <p:txBody>
          <a:bodyPr wrap="square" rtlCol="0">
            <a:spAutoFit/>
          </a:bodyPr>
          <a:lstStyle/>
          <a:p>
            <a:r>
              <a:rPr lang="en-US" dirty="0"/>
              <a:t>1874 – The serum </a:t>
            </a:r>
            <a:br>
              <a:rPr lang="en-US" dirty="0"/>
            </a:br>
            <a:r>
              <a:rPr lang="en-US" dirty="0"/>
              <a:t>therapy </a:t>
            </a:r>
          </a:p>
        </p:txBody>
      </p:sp>
      <p:sp>
        <p:nvSpPr>
          <p:cNvPr id="13" name="TextBox 12">
            <a:extLst>
              <a:ext uri="{FF2B5EF4-FFF2-40B4-BE49-F238E27FC236}">
                <a16:creationId xmlns:a16="http://schemas.microsoft.com/office/drawing/2014/main" id="{AA53E570-493E-1443-B0C3-648A90F8CFB4}"/>
              </a:ext>
            </a:extLst>
          </p:cNvPr>
          <p:cNvSpPr txBox="1"/>
          <p:nvPr/>
        </p:nvSpPr>
        <p:spPr>
          <a:xfrm>
            <a:off x="2852663" y="4111720"/>
            <a:ext cx="2550017" cy="369332"/>
          </a:xfrm>
          <a:prstGeom prst="rect">
            <a:avLst/>
          </a:prstGeom>
          <a:noFill/>
        </p:spPr>
        <p:txBody>
          <a:bodyPr wrap="square" rtlCol="0">
            <a:spAutoFit/>
          </a:bodyPr>
          <a:lstStyle/>
          <a:p>
            <a:r>
              <a:rPr lang="en-US" dirty="0"/>
              <a:t>1944 – Penicillin </a:t>
            </a:r>
          </a:p>
        </p:txBody>
      </p:sp>
      <p:sp>
        <p:nvSpPr>
          <p:cNvPr id="14" name="TextBox 13">
            <a:extLst>
              <a:ext uri="{FF2B5EF4-FFF2-40B4-BE49-F238E27FC236}">
                <a16:creationId xmlns:a16="http://schemas.microsoft.com/office/drawing/2014/main" id="{84C13FF7-F301-8447-8BC8-C27CF03A5968}"/>
              </a:ext>
            </a:extLst>
          </p:cNvPr>
          <p:cNvSpPr txBox="1"/>
          <p:nvPr/>
        </p:nvSpPr>
        <p:spPr>
          <a:xfrm>
            <a:off x="4974462" y="2425074"/>
            <a:ext cx="2936383" cy="1200329"/>
          </a:xfrm>
          <a:prstGeom prst="rect">
            <a:avLst/>
          </a:prstGeom>
          <a:noFill/>
        </p:spPr>
        <p:txBody>
          <a:bodyPr wrap="square" rtlCol="0">
            <a:spAutoFit/>
          </a:bodyPr>
          <a:lstStyle/>
          <a:p>
            <a:endParaRPr lang="en-US" dirty="0"/>
          </a:p>
          <a:p>
            <a:r>
              <a:rPr lang="en-US" dirty="0"/>
              <a:t>2000 – Disease control prevention  (DCP) took action </a:t>
            </a:r>
          </a:p>
        </p:txBody>
      </p:sp>
      <p:sp>
        <p:nvSpPr>
          <p:cNvPr id="15" name="TextBox 14">
            <a:extLst>
              <a:ext uri="{FF2B5EF4-FFF2-40B4-BE49-F238E27FC236}">
                <a16:creationId xmlns:a16="http://schemas.microsoft.com/office/drawing/2014/main" id="{16C6B59C-3F35-3C4C-8169-E05D0A856538}"/>
              </a:ext>
            </a:extLst>
          </p:cNvPr>
          <p:cNvSpPr txBox="1"/>
          <p:nvPr/>
        </p:nvSpPr>
        <p:spPr>
          <a:xfrm>
            <a:off x="7202509" y="4217831"/>
            <a:ext cx="1770846" cy="646331"/>
          </a:xfrm>
          <a:prstGeom prst="rect">
            <a:avLst/>
          </a:prstGeom>
          <a:noFill/>
        </p:spPr>
        <p:txBody>
          <a:bodyPr wrap="square" rtlCol="0">
            <a:spAutoFit/>
          </a:bodyPr>
          <a:lstStyle/>
          <a:p>
            <a:r>
              <a:rPr lang="en-US" dirty="0"/>
              <a:t>2002 – Steroids </a:t>
            </a:r>
          </a:p>
          <a:p>
            <a:endParaRPr lang="en-US" dirty="0"/>
          </a:p>
        </p:txBody>
      </p:sp>
      <p:sp>
        <p:nvSpPr>
          <p:cNvPr id="17" name="TextBox 16">
            <a:extLst>
              <a:ext uri="{FF2B5EF4-FFF2-40B4-BE49-F238E27FC236}">
                <a16:creationId xmlns:a16="http://schemas.microsoft.com/office/drawing/2014/main" id="{AC68469F-CFF6-D742-97F9-3ED901A364E0}"/>
              </a:ext>
            </a:extLst>
          </p:cNvPr>
          <p:cNvSpPr txBox="1"/>
          <p:nvPr/>
        </p:nvSpPr>
        <p:spPr>
          <a:xfrm>
            <a:off x="9110194" y="2927469"/>
            <a:ext cx="3725211" cy="369332"/>
          </a:xfrm>
          <a:prstGeom prst="rect">
            <a:avLst/>
          </a:prstGeom>
          <a:noFill/>
        </p:spPr>
        <p:txBody>
          <a:bodyPr wrap="square" rtlCol="0">
            <a:spAutoFit/>
          </a:bodyPr>
          <a:lstStyle/>
          <a:p>
            <a:r>
              <a:rPr lang="en-US" dirty="0"/>
              <a:t>2005 – routine vaccines</a:t>
            </a:r>
          </a:p>
        </p:txBody>
      </p:sp>
      <p:pic>
        <p:nvPicPr>
          <p:cNvPr id="19" name="Picture 18">
            <a:extLst>
              <a:ext uri="{FF2B5EF4-FFF2-40B4-BE49-F238E27FC236}">
                <a16:creationId xmlns:a16="http://schemas.microsoft.com/office/drawing/2014/main" id="{359E536B-7672-E846-ADBF-180DC7BE725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73355" y="293310"/>
            <a:ext cx="2189583" cy="2383081"/>
          </a:xfrm>
          <a:prstGeom prst="rect">
            <a:avLst/>
          </a:prstGeom>
          <a:ln>
            <a:noFill/>
          </a:ln>
          <a:effectLst>
            <a:softEdge rad="112500"/>
          </a:effectLst>
        </p:spPr>
      </p:pic>
      <p:sp>
        <p:nvSpPr>
          <p:cNvPr id="3" name="TextBox 2"/>
          <p:cNvSpPr txBox="1"/>
          <p:nvPr/>
        </p:nvSpPr>
        <p:spPr>
          <a:xfrm>
            <a:off x="10068146" y="6057900"/>
            <a:ext cx="1952625" cy="584775"/>
          </a:xfrm>
          <a:prstGeom prst="rect">
            <a:avLst/>
          </a:prstGeom>
          <a:noFill/>
        </p:spPr>
        <p:txBody>
          <a:bodyPr wrap="square" rtlCol="0">
            <a:spAutoFit/>
          </a:bodyPr>
          <a:lstStyle/>
          <a:p>
            <a:r>
              <a:rPr lang="en-GB" sz="1600" dirty="0"/>
              <a:t>Mandal (2018)</a:t>
            </a:r>
            <a:br>
              <a:rPr lang="en-GB" sz="1600" dirty="0"/>
            </a:br>
            <a:r>
              <a:rPr lang="en-GB" sz="1600" dirty="0" err="1"/>
              <a:t>Wollstein</a:t>
            </a:r>
            <a:r>
              <a:rPr lang="en-GB" sz="1600" dirty="0"/>
              <a:t> (2007)</a:t>
            </a:r>
          </a:p>
        </p:txBody>
      </p:sp>
    </p:spTree>
    <p:extLst>
      <p:ext uri="{BB962C8B-B14F-4D97-AF65-F5344CB8AC3E}">
        <p14:creationId xmlns:p14="http://schemas.microsoft.com/office/powerpoint/2010/main" val="27277562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Preventable methods continued </a:t>
            </a:r>
          </a:p>
        </p:txBody>
      </p:sp>
      <p:sp>
        <p:nvSpPr>
          <p:cNvPr id="3" name="Content Placeholder 2"/>
          <p:cNvSpPr>
            <a:spLocks noGrp="1"/>
          </p:cNvSpPr>
          <p:nvPr>
            <p:ph idx="1"/>
          </p:nvPr>
        </p:nvSpPr>
        <p:spPr>
          <a:xfrm>
            <a:off x="4602820" y="2542973"/>
            <a:ext cx="2841169" cy="2221070"/>
          </a:xfrm>
        </p:spPr>
        <p:txBody>
          <a:bodyPr>
            <a:normAutofit fontScale="85000" lnSpcReduction="20000"/>
          </a:bodyPr>
          <a:lstStyle/>
          <a:p>
            <a:pPr marL="0" indent="0">
              <a:buNone/>
            </a:pPr>
            <a:br>
              <a:rPr lang="en-GB" dirty="0"/>
            </a:br>
            <a:br>
              <a:rPr lang="en-GB" dirty="0"/>
            </a:br>
            <a:endParaRPr lang="en-GB" dirty="0"/>
          </a:p>
          <a:p>
            <a:r>
              <a:rPr lang="en-GB" sz="2800" dirty="0"/>
              <a:t>2 months </a:t>
            </a:r>
          </a:p>
          <a:p>
            <a:r>
              <a:rPr lang="en-GB" sz="2800" dirty="0"/>
              <a:t>4 months</a:t>
            </a:r>
          </a:p>
          <a:p>
            <a:r>
              <a:rPr lang="en-GB" sz="2800" dirty="0"/>
              <a:t>12 months </a:t>
            </a:r>
            <a:br>
              <a:rPr lang="en-GB" dirty="0"/>
            </a:br>
            <a:endParaRPr lang="en-GB" dirty="0"/>
          </a:p>
        </p:txBody>
      </p:sp>
      <p:pic>
        <p:nvPicPr>
          <p:cNvPr id="5" name="Picture 4">
            <a:extLst>
              <a:ext uri="{FF2B5EF4-FFF2-40B4-BE49-F238E27FC236}">
                <a16:creationId xmlns:a16="http://schemas.microsoft.com/office/drawing/2014/main" id="{D97D0766-845D-F049-A91D-E8EE8359793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70403" y="1738798"/>
            <a:ext cx="4652403" cy="3477145"/>
          </a:xfrm>
          <a:prstGeom prst="rect">
            <a:avLst/>
          </a:prstGeom>
          <a:ln>
            <a:noFill/>
          </a:ln>
          <a:effectLst>
            <a:softEdge rad="112500"/>
          </a:effectLst>
        </p:spPr>
      </p:pic>
      <p:sp>
        <p:nvSpPr>
          <p:cNvPr id="6" name="Cross 5">
            <a:extLst>
              <a:ext uri="{FF2B5EF4-FFF2-40B4-BE49-F238E27FC236}">
                <a16:creationId xmlns:a16="http://schemas.microsoft.com/office/drawing/2014/main" id="{C367747E-D1D0-5344-B094-DFFD18E2B427}"/>
              </a:ext>
            </a:extLst>
          </p:cNvPr>
          <p:cNvSpPr/>
          <p:nvPr/>
        </p:nvSpPr>
        <p:spPr>
          <a:xfrm rot="19021153">
            <a:off x="9691870" y="779288"/>
            <a:ext cx="426376" cy="386367"/>
          </a:xfrm>
          <a:prstGeom prst="plus">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3FAA4B89-42C5-A949-839C-37BE1D6C0569}"/>
              </a:ext>
            </a:extLst>
          </p:cNvPr>
          <p:cNvSpPr txBox="1"/>
          <p:nvPr/>
        </p:nvSpPr>
        <p:spPr>
          <a:xfrm>
            <a:off x="1236372" y="2312141"/>
            <a:ext cx="5473521" cy="830997"/>
          </a:xfrm>
          <a:prstGeom prst="rect">
            <a:avLst/>
          </a:prstGeom>
          <a:noFill/>
        </p:spPr>
        <p:txBody>
          <a:bodyPr wrap="square" rtlCol="0">
            <a:spAutoFit/>
          </a:bodyPr>
          <a:lstStyle/>
          <a:p>
            <a:r>
              <a:rPr lang="en-GB" sz="2400" dirty="0"/>
              <a:t>Vaccine AGAINST Meningococcal disease (2015)</a:t>
            </a:r>
            <a:endParaRPr lang="en-US" sz="2400" dirty="0"/>
          </a:p>
        </p:txBody>
      </p:sp>
      <p:sp>
        <p:nvSpPr>
          <p:cNvPr id="4" name="TextBox 3"/>
          <p:cNvSpPr txBox="1"/>
          <p:nvPr/>
        </p:nvSpPr>
        <p:spPr>
          <a:xfrm>
            <a:off x="1236372" y="5945775"/>
            <a:ext cx="8029575" cy="646331"/>
          </a:xfrm>
          <a:prstGeom prst="rect">
            <a:avLst/>
          </a:prstGeom>
          <a:noFill/>
        </p:spPr>
        <p:txBody>
          <a:bodyPr wrap="square" rtlCol="0">
            <a:spAutoFit/>
          </a:bodyPr>
          <a:lstStyle/>
          <a:p>
            <a:r>
              <a:rPr lang="en-GB" dirty="0"/>
              <a:t>Public Health England and wales concluded a 20% less infection rate in those babies who were vaccinated to the infants who were not (PHE, 2018). </a:t>
            </a:r>
          </a:p>
        </p:txBody>
      </p:sp>
      <p:sp>
        <p:nvSpPr>
          <p:cNvPr id="8" name="TextBox 7"/>
          <p:cNvSpPr txBox="1"/>
          <p:nvPr/>
        </p:nvSpPr>
        <p:spPr>
          <a:xfrm>
            <a:off x="5762155" y="4426990"/>
            <a:ext cx="1895475" cy="338554"/>
          </a:xfrm>
          <a:prstGeom prst="rect">
            <a:avLst/>
          </a:prstGeom>
          <a:noFill/>
        </p:spPr>
        <p:txBody>
          <a:bodyPr wrap="square" rtlCol="0">
            <a:spAutoFit/>
          </a:bodyPr>
          <a:lstStyle/>
          <a:p>
            <a:r>
              <a:rPr lang="en-GB" sz="1600" dirty="0"/>
              <a:t>Miller (2006). </a:t>
            </a:r>
          </a:p>
        </p:txBody>
      </p:sp>
      <p:sp>
        <p:nvSpPr>
          <p:cNvPr id="9" name="TextBox 8">
            <a:extLst>
              <a:ext uri="{FF2B5EF4-FFF2-40B4-BE49-F238E27FC236}">
                <a16:creationId xmlns:a16="http://schemas.microsoft.com/office/drawing/2014/main" id="{F693C911-C484-8449-896E-8523756A8FD5}"/>
              </a:ext>
            </a:extLst>
          </p:cNvPr>
          <p:cNvSpPr txBox="1"/>
          <p:nvPr/>
        </p:nvSpPr>
        <p:spPr>
          <a:xfrm>
            <a:off x="9079606" y="6268940"/>
            <a:ext cx="2846231" cy="369332"/>
          </a:xfrm>
          <a:prstGeom prst="rect">
            <a:avLst/>
          </a:prstGeom>
          <a:noFill/>
        </p:spPr>
        <p:txBody>
          <a:bodyPr wrap="square" rtlCol="0">
            <a:spAutoFit/>
          </a:bodyPr>
          <a:lstStyle/>
          <a:p>
            <a:r>
              <a:rPr lang="en-US" dirty="0"/>
              <a:t>Welsh Government (2015)</a:t>
            </a:r>
          </a:p>
        </p:txBody>
      </p:sp>
    </p:spTree>
    <p:extLst>
      <p:ext uri="{BB962C8B-B14F-4D97-AF65-F5344CB8AC3E}">
        <p14:creationId xmlns:p14="http://schemas.microsoft.com/office/powerpoint/2010/main" val="9542838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E9BA2-12BD-2A44-87DD-30DCF93941FF}"/>
              </a:ext>
            </a:extLst>
          </p:cNvPr>
          <p:cNvSpPr>
            <a:spLocks noGrp="1"/>
          </p:cNvSpPr>
          <p:nvPr>
            <p:ph type="title"/>
          </p:nvPr>
        </p:nvSpPr>
        <p:spPr>
          <a:xfrm>
            <a:off x="1113692" y="838200"/>
            <a:ext cx="9601200" cy="1485900"/>
          </a:xfrm>
        </p:spPr>
        <p:txBody>
          <a:bodyPr>
            <a:normAutofit fontScale="90000"/>
          </a:bodyPr>
          <a:lstStyle/>
          <a:p>
            <a:r>
              <a:rPr lang="en-GB" b="1" dirty="0"/>
              <a:t>Uptake rate of meningitis immunization </a:t>
            </a:r>
            <a:br>
              <a:rPr lang="en-GB" b="1" dirty="0"/>
            </a:br>
            <a:r>
              <a:rPr lang="en-GB" b="1" dirty="0"/>
              <a:t>in Wales from 2008 to 2018</a:t>
            </a:r>
            <a:br>
              <a:rPr lang="en-GB" dirty="0"/>
            </a:br>
            <a:endParaRPr lang="en-US" dirty="0"/>
          </a:p>
        </p:txBody>
      </p:sp>
      <p:pic>
        <p:nvPicPr>
          <p:cNvPr id="4" name="Picture 3">
            <a:extLst>
              <a:ext uri="{FF2B5EF4-FFF2-40B4-BE49-F238E27FC236}">
                <a16:creationId xmlns:a16="http://schemas.microsoft.com/office/drawing/2014/main" id="{13160063-8B9D-B44A-8DF4-69099C24F6F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20183" y="2324100"/>
            <a:ext cx="7464220" cy="4349873"/>
          </a:xfrm>
          <a:prstGeom prst="rect">
            <a:avLst/>
          </a:prstGeom>
        </p:spPr>
      </p:pic>
      <p:pic>
        <p:nvPicPr>
          <p:cNvPr id="5" name="Content Placeholder 5">
            <a:extLst>
              <a:ext uri="{FF2B5EF4-FFF2-40B4-BE49-F238E27FC236}">
                <a16:creationId xmlns:a16="http://schemas.microsoft.com/office/drawing/2014/main" id="{13BC0ED8-E787-BC4E-A2E1-D80E9E41161A}"/>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bwMode="auto">
          <a:xfrm>
            <a:off x="8313359" y="195789"/>
            <a:ext cx="3316778" cy="231825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9401577" y="5748271"/>
            <a:ext cx="2515221" cy="646331"/>
          </a:xfrm>
          <a:prstGeom prst="rect">
            <a:avLst/>
          </a:prstGeom>
          <a:noFill/>
        </p:spPr>
        <p:txBody>
          <a:bodyPr wrap="square" rtlCol="0">
            <a:spAutoFit/>
          </a:bodyPr>
          <a:lstStyle/>
          <a:p>
            <a:r>
              <a:rPr lang="en-GB" dirty="0" err="1"/>
              <a:t>Dr.</a:t>
            </a:r>
            <a:r>
              <a:rPr lang="en-GB" dirty="0"/>
              <a:t> </a:t>
            </a:r>
            <a:r>
              <a:rPr lang="en-GB" dirty="0" err="1"/>
              <a:t>Stripp</a:t>
            </a:r>
            <a:r>
              <a:rPr lang="en-GB" dirty="0"/>
              <a:t> (2018)</a:t>
            </a:r>
          </a:p>
          <a:p>
            <a:r>
              <a:rPr lang="en-GB" dirty="0"/>
              <a:t>R. </a:t>
            </a:r>
            <a:r>
              <a:rPr lang="en-GB" dirty="0" err="1"/>
              <a:t>Neustaedter</a:t>
            </a:r>
            <a:r>
              <a:rPr lang="en-GB" dirty="0"/>
              <a:t> (2002).</a:t>
            </a:r>
          </a:p>
        </p:txBody>
      </p:sp>
    </p:spTree>
    <p:extLst>
      <p:ext uri="{BB962C8B-B14F-4D97-AF65-F5344CB8AC3E}">
        <p14:creationId xmlns:p14="http://schemas.microsoft.com/office/powerpoint/2010/main" val="24665065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D7916-372B-3543-A6A1-4D259D6C6824}"/>
              </a:ext>
            </a:extLst>
          </p:cNvPr>
          <p:cNvSpPr>
            <a:spLocks noGrp="1"/>
          </p:cNvSpPr>
          <p:nvPr>
            <p:ph type="title"/>
          </p:nvPr>
        </p:nvSpPr>
        <p:spPr/>
        <p:txBody>
          <a:bodyPr/>
          <a:lstStyle/>
          <a:p>
            <a:r>
              <a:rPr lang="en-US" dirty="0"/>
              <a:t>Contradictive view of vaccine</a:t>
            </a:r>
          </a:p>
        </p:txBody>
      </p:sp>
      <p:sp>
        <p:nvSpPr>
          <p:cNvPr id="3" name="Content Placeholder 2">
            <a:extLst>
              <a:ext uri="{FF2B5EF4-FFF2-40B4-BE49-F238E27FC236}">
                <a16:creationId xmlns:a16="http://schemas.microsoft.com/office/drawing/2014/main" id="{79510EDD-664E-5E4A-BFDB-979C3129B400}"/>
              </a:ext>
            </a:extLst>
          </p:cNvPr>
          <p:cNvSpPr>
            <a:spLocks noGrp="1"/>
          </p:cNvSpPr>
          <p:nvPr>
            <p:ph idx="1"/>
          </p:nvPr>
        </p:nvSpPr>
        <p:spPr>
          <a:xfrm>
            <a:off x="1247774" y="1743074"/>
            <a:ext cx="10706101" cy="5114925"/>
          </a:xfrm>
        </p:spPr>
        <p:txBody>
          <a:bodyPr>
            <a:normAutofit/>
          </a:bodyPr>
          <a:lstStyle/>
          <a:p>
            <a:r>
              <a:rPr lang="en-GB" b="1" dirty="0"/>
              <a:t>Joint Committee on Vaccination and Immunisation (JCVI) </a:t>
            </a:r>
            <a:br>
              <a:rPr lang="en-GB" b="1" dirty="0"/>
            </a:br>
            <a:br>
              <a:rPr lang="en-GB" b="1" dirty="0"/>
            </a:br>
            <a:r>
              <a:rPr lang="en-GB" b="1" dirty="0"/>
              <a:t>- Express concern that there is evidence that the immunity may wear off</a:t>
            </a:r>
            <a:br>
              <a:rPr lang="en-GB" b="1" dirty="0"/>
            </a:br>
            <a:br>
              <a:rPr lang="en-GB" b="1" dirty="0"/>
            </a:br>
            <a:r>
              <a:rPr lang="en-GB" b="1" dirty="0"/>
              <a:t>- They argue that 73 % effectiveness is not good enough to justify a routine vaccine that costs the NHS </a:t>
            </a:r>
            <a:br>
              <a:rPr lang="en-GB" b="1" dirty="0"/>
            </a:br>
            <a:r>
              <a:rPr lang="en-GB" b="1" dirty="0"/>
              <a:t>     </a:t>
            </a:r>
            <a:br>
              <a:rPr lang="en-GB" b="1" dirty="0"/>
            </a:br>
            <a:br>
              <a:rPr lang="en-GB" b="1" dirty="0"/>
            </a:br>
            <a:br>
              <a:rPr lang="en-GB" b="1" dirty="0"/>
            </a:br>
            <a:r>
              <a:rPr lang="en-GB" b="1" dirty="0"/>
              <a:t>                                                                       </a:t>
            </a:r>
            <a:br>
              <a:rPr lang="en-GB" b="1" dirty="0"/>
            </a:br>
            <a:br>
              <a:rPr lang="en-GB" b="1" dirty="0"/>
            </a:br>
            <a:br>
              <a:rPr lang="en-GB" b="1" dirty="0"/>
            </a:br>
            <a:r>
              <a:rPr lang="en-GB" b="1" dirty="0"/>
              <a:t>                                                                                                                </a:t>
            </a:r>
            <a:br>
              <a:rPr lang="en-GB" b="1" dirty="0"/>
            </a:br>
            <a:br>
              <a:rPr lang="en-GB" b="1" dirty="0"/>
            </a:br>
            <a:r>
              <a:rPr lang="en-GB" b="1" dirty="0"/>
              <a:t> </a:t>
            </a:r>
            <a:br>
              <a:rPr lang="en-GB" b="1" dirty="0"/>
            </a:br>
            <a:r>
              <a:rPr lang="en-GB" b="1" dirty="0"/>
              <a:t>                                                                                                                      (Nursing Times, 2013)</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18000" y="4033503"/>
            <a:ext cx="3492499" cy="1748172"/>
          </a:xfrm>
          <a:prstGeom prst="rect">
            <a:avLst/>
          </a:prstGeom>
          <a:ln>
            <a:noFill/>
          </a:ln>
          <a:effectLst>
            <a:softEdge rad="112500"/>
          </a:effectLst>
        </p:spPr>
      </p:pic>
    </p:spTree>
    <p:extLst>
      <p:ext uri="{BB962C8B-B14F-4D97-AF65-F5344CB8AC3E}">
        <p14:creationId xmlns:p14="http://schemas.microsoft.com/office/powerpoint/2010/main" val="5860877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179A8-7F41-A145-821E-3881FDF09AD5}"/>
              </a:ext>
            </a:extLst>
          </p:cNvPr>
          <p:cNvSpPr>
            <a:spLocks noGrp="1"/>
          </p:cNvSpPr>
          <p:nvPr>
            <p:ph type="title"/>
          </p:nvPr>
        </p:nvSpPr>
        <p:spPr/>
        <p:txBody>
          <a:bodyPr/>
          <a:lstStyle/>
          <a:p>
            <a:r>
              <a:rPr lang="en-US" dirty="0"/>
              <a:t>NHS Wales preventable method</a:t>
            </a:r>
          </a:p>
        </p:txBody>
      </p:sp>
      <p:sp>
        <p:nvSpPr>
          <p:cNvPr id="3" name="Content Placeholder 2">
            <a:extLst>
              <a:ext uri="{FF2B5EF4-FFF2-40B4-BE49-F238E27FC236}">
                <a16:creationId xmlns:a16="http://schemas.microsoft.com/office/drawing/2014/main" id="{D56E7CA6-D375-0744-8766-3F467C7349C4}"/>
              </a:ext>
            </a:extLst>
          </p:cNvPr>
          <p:cNvSpPr>
            <a:spLocks noGrp="1"/>
          </p:cNvSpPr>
          <p:nvPr>
            <p:ph idx="1"/>
          </p:nvPr>
        </p:nvSpPr>
        <p:spPr/>
        <p:txBody>
          <a:bodyPr>
            <a:normAutofit/>
          </a:bodyPr>
          <a:lstStyle/>
          <a:p>
            <a:r>
              <a:rPr lang="en-GB" sz="2400" dirty="0"/>
              <a:t>Maintain high levels of immunisation </a:t>
            </a:r>
          </a:p>
          <a:p>
            <a:r>
              <a:rPr lang="en-GB" sz="2400" dirty="0"/>
              <a:t>Vaccine preventable disease programme (VPDP)</a:t>
            </a:r>
          </a:p>
          <a:p>
            <a:r>
              <a:rPr lang="en-GB" sz="2400" dirty="0"/>
              <a:t>Strategic direction for immunisation services</a:t>
            </a:r>
          </a:p>
          <a:p>
            <a:r>
              <a:rPr lang="en-GB" sz="2400" dirty="0"/>
              <a:t>Support health boards/ general practices </a:t>
            </a:r>
          </a:p>
          <a:p>
            <a:r>
              <a:rPr lang="en-GB" sz="2400" dirty="0"/>
              <a:t>Identify and follow up local cases and outbreaks</a:t>
            </a:r>
            <a:br>
              <a:rPr lang="en-GB" sz="2400" dirty="0"/>
            </a:br>
            <a:br>
              <a:rPr lang="en-GB" dirty="0"/>
            </a:br>
            <a:br>
              <a:rPr lang="en-GB" dirty="0"/>
            </a:br>
            <a:endParaRPr lang="en-US" dirty="0"/>
          </a:p>
        </p:txBody>
      </p:sp>
      <p:pic>
        <p:nvPicPr>
          <p:cNvPr id="7" name="Picture 6">
            <a:extLst>
              <a:ext uri="{FF2B5EF4-FFF2-40B4-BE49-F238E27FC236}">
                <a16:creationId xmlns:a16="http://schemas.microsoft.com/office/drawing/2014/main" id="{A8D8624B-2AF2-5E49-90F4-B20188AA3E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17476" y="1428750"/>
            <a:ext cx="3953815" cy="4979508"/>
          </a:xfrm>
          <a:prstGeom prst="rect">
            <a:avLst/>
          </a:prstGeom>
        </p:spPr>
      </p:pic>
      <p:sp>
        <p:nvSpPr>
          <p:cNvPr id="4" name="TextBox 3"/>
          <p:cNvSpPr txBox="1"/>
          <p:nvPr/>
        </p:nvSpPr>
        <p:spPr>
          <a:xfrm>
            <a:off x="1066799" y="6408258"/>
            <a:ext cx="2962275" cy="369332"/>
          </a:xfrm>
          <a:prstGeom prst="rect">
            <a:avLst/>
          </a:prstGeom>
          <a:noFill/>
        </p:spPr>
        <p:txBody>
          <a:bodyPr wrap="square" rtlCol="0">
            <a:spAutoFit/>
          </a:bodyPr>
          <a:lstStyle/>
          <a:p>
            <a:r>
              <a:rPr lang="en-GB" dirty="0"/>
              <a:t>Public Health Wales (2018)</a:t>
            </a:r>
          </a:p>
        </p:txBody>
      </p:sp>
    </p:spTree>
    <p:extLst>
      <p:ext uri="{BB962C8B-B14F-4D97-AF65-F5344CB8AC3E}">
        <p14:creationId xmlns:p14="http://schemas.microsoft.com/office/powerpoint/2010/main" val="31576512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visible?</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39461" y="281469"/>
            <a:ext cx="4151047" cy="1738524"/>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3" name="TextBox 2">
            <a:extLst>
              <a:ext uri="{FF2B5EF4-FFF2-40B4-BE49-F238E27FC236}">
                <a16:creationId xmlns:a16="http://schemas.microsoft.com/office/drawing/2014/main" id="{54393C0E-9696-2C43-A09E-691234792D5E}"/>
              </a:ext>
            </a:extLst>
          </p:cNvPr>
          <p:cNvSpPr txBox="1"/>
          <p:nvPr/>
        </p:nvSpPr>
        <p:spPr>
          <a:xfrm>
            <a:off x="1371600" y="2691685"/>
            <a:ext cx="9601200" cy="3970318"/>
          </a:xfrm>
          <a:prstGeom prst="rect">
            <a:avLst/>
          </a:prstGeom>
          <a:noFill/>
        </p:spPr>
        <p:txBody>
          <a:bodyPr wrap="square" rtlCol="0">
            <a:spAutoFit/>
          </a:bodyPr>
          <a:lstStyle/>
          <a:p>
            <a:pPr marL="285750" indent="-285750">
              <a:buFontTx/>
              <a:buChar char="-"/>
            </a:pPr>
            <a:r>
              <a:rPr lang="en-GB" dirty="0"/>
              <a:t>Infants 6-18 months </a:t>
            </a:r>
          </a:p>
          <a:p>
            <a:pPr marL="285750" indent="-285750">
              <a:buFontTx/>
              <a:buChar char="-"/>
            </a:pPr>
            <a:r>
              <a:rPr lang="en-GB" dirty="0"/>
              <a:t>Children under 5 years old</a:t>
            </a:r>
          </a:p>
          <a:p>
            <a:pPr marL="285750" indent="-285750">
              <a:buFontTx/>
              <a:buChar char="-"/>
            </a:pPr>
            <a:r>
              <a:rPr lang="en-GB" dirty="0"/>
              <a:t>Adolescents and young adults</a:t>
            </a:r>
          </a:p>
          <a:p>
            <a:pPr marL="285750" indent="-285750">
              <a:buFontTx/>
              <a:buChar char="-"/>
            </a:pPr>
            <a:r>
              <a:rPr lang="en-GB" dirty="0"/>
              <a:t>Elderly people </a:t>
            </a:r>
          </a:p>
          <a:p>
            <a:pPr marL="285750" indent="-285750">
              <a:buFontTx/>
              <a:buChar char="-"/>
            </a:pPr>
            <a:r>
              <a:rPr lang="en-GB" dirty="0"/>
              <a:t>People with illnesses</a:t>
            </a:r>
            <a:br>
              <a:rPr lang="en-GB" dirty="0"/>
            </a:br>
            <a:br>
              <a:rPr lang="en-GB" dirty="0"/>
            </a:br>
            <a:br>
              <a:rPr lang="en-GB" dirty="0"/>
            </a:br>
            <a:br>
              <a:rPr lang="en-GB" dirty="0"/>
            </a:br>
            <a:r>
              <a:rPr lang="en-GB" dirty="0"/>
              <a:t>The charity Meningitis UK, estimates that there are 1,870 cases of meningitis B each year in the UK. Meningitis B is most common in children under five years old, and in particular in babies under the age of one.</a:t>
            </a:r>
          </a:p>
          <a:p>
            <a:br>
              <a:rPr lang="en-GB" dirty="0"/>
            </a:br>
            <a:br>
              <a:rPr lang="en-GB" dirty="0"/>
            </a:br>
            <a:endParaRPr lang="en-GB" dirty="0"/>
          </a:p>
        </p:txBody>
      </p:sp>
      <p:sp>
        <p:nvSpPr>
          <p:cNvPr id="5" name="TextBox 4"/>
          <p:cNvSpPr txBox="1"/>
          <p:nvPr/>
        </p:nvSpPr>
        <p:spPr>
          <a:xfrm>
            <a:off x="9458326" y="6210300"/>
            <a:ext cx="2838450" cy="369332"/>
          </a:xfrm>
          <a:prstGeom prst="rect">
            <a:avLst/>
          </a:prstGeom>
          <a:noFill/>
        </p:spPr>
        <p:txBody>
          <a:bodyPr wrap="square" rtlCol="0">
            <a:spAutoFit/>
          </a:bodyPr>
          <a:lstStyle/>
          <a:p>
            <a:r>
              <a:rPr lang="en-GB"/>
              <a:t>Meningitis Now (2018)</a:t>
            </a:r>
            <a:endParaRPr lang="en-GB" dirty="0"/>
          </a:p>
        </p:txBody>
      </p:sp>
    </p:spTree>
    <p:extLst>
      <p:ext uri="{BB962C8B-B14F-4D97-AF65-F5344CB8AC3E}">
        <p14:creationId xmlns:p14="http://schemas.microsoft.com/office/powerpoint/2010/main" val="160634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implications for health professionals?</a:t>
            </a:r>
          </a:p>
        </p:txBody>
      </p:sp>
      <p:sp>
        <p:nvSpPr>
          <p:cNvPr id="3" name="Content Placeholder 2"/>
          <p:cNvSpPr>
            <a:spLocks noGrp="1"/>
          </p:cNvSpPr>
          <p:nvPr>
            <p:ph idx="1"/>
          </p:nvPr>
        </p:nvSpPr>
        <p:spPr/>
        <p:txBody>
          <a:bodyPr/>
          <a:lstStyle/>
          <a:p>
            <a:endParaRPr lang="en-GB" dirty="0"/>
          </a:p>
          <a:p>
            <a:endParaRPr lang="en-GB" dirty="0"/>
          </a:p>
          <a:p>
            <a:endParaRPr lang="en-GB" dirty="0"/>
          </a:p>
          <a:p>
            <a:r>
              <a:rPr lang="en-GB" dirty="0"/>
              <a:t>Affects the whole community of Health professionals</a:t>
            </a:r>
            <a:br>
              <a:rPr lang="en-GB" dirty="0"/>
            </a:br>
            <a:br>
              <a:rPr lang="en-GB" dirty="0"/>
            </a:br>
            <a:r>
              <a:rPr lang="en-GB" dirty="0"/>
              <a:t>- Cost</a:t>
            </a:r>
            <a:br>
              <a:rPr lang="en-GB" dirty="0"/>
            </a:br>
            <a:r>
              <a:rPr lang="en-GB" dirty="0"/>
              <a:t>- Staffing levels </a:t>
            </a:r>
            <a:br>
              <a:rPr lang="en-GB" dirty="0"/>
            </a:b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45135" y="1288472"/>
            <a:ext cx="5358938" cy="4019204"/>
          </a:xfrm>
          <a:prstGeom prst="rect">
            <a:avLst/>
          </a:prstGeom>
        </p:spPr>
      </p:pic>
      <p:sp>
        <p:nvSpPr>
          <p:cNvPr id="5" name="TextBox 4"/>
          <p:cNvSpPr txBox="1"/>
          <p:nvPr/>
        </p:nvSpPr>
        <p:spPr>
          <a:xfrm>
            <a:off x="8972550" y="6134100"/>
            <a:ext cx="3409950" cy="369332"/>
          </a:xfrm>
          <a:prstGeom prst="rect">
            <a:avLst/>
          </a:prstGeom>
          <a:noFill/>
        </p:spPr>
        <p:txBody>
          <a:bodyPr wrap="square" rtlCol="0">
            <a:spAutoFit/>
          </a:bodyPr>
          <a:lstStyle/>
          <a:p>
            <a:r>
              <a:rPr lang="en-GB" dirty="0"/>
              <a:t>	The Kings Fund (2016)</a:t>
            </a:r>
          </a:p>
        </p:txBody>
      </p:sp>
    </p:spTree>
    <p:extLst>
      <p:ext uri="{BB962C8B-B14F-4D97-AF65-F5344CB8AC3E}">
        <p14:creationId xmlns:p14="http://schemas.microsoft.com/office/powerpoint/2010/main" val="39337764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1149" y="646315"/>
            <a:ext cx="10997738" cy="1485900"/>
          </a:xfrm>
        </p:spPr>
        <p:txBody>
          <a:bodyPr/>
          <a:lstStyle/>
          <a:p>
            <a:r>
              <a:rPr lang="en-GB" dirty="0"/>
              <a:t>What impact does it have on                           ?                      </a:t>
            </a:r>
          </a:p>
        </p:txBody>
      </p:sp>
      <p:sp>
        <p:nvSpPr>
          <p:cNvPr id="3" name="Content Placeholder 2"/>
          <p:cNvSpPr>
            <a:spLocks noGrp="1"/>
          </p:cNvSpPr>
          <p:nvPr>
            <p:ph idx="1"/>
          </p:nvPr>
        </p:nvSpPr>
        <p:spPr>
          <a:xfrm>
            <a:off x="881149" y="2451908"/>
            <a:ext cx="11310851" cy="2970098"/>
          </a:xfrm>
        </p:spPr>
        <p:txBody>
          <a:bodyPr>
            <a:normAutofit fontScale="25000" lnSpcReduction="20000"/>
          </a:bodyPr>
          <a:lstStyle/>
          <a:p>
            <a:r>
              <a:rPr lang="en-GB" sz="8000" dirty="0"/>
              <a:t>infants 6-18 months states that babies over 6 months miss out on getting the 3 in one vaccine due to funding, there fore are more at risk.</a:t>
            </a:r>
            <a:br>
              <a:rPr lang="en-GB" sz="8000" dirty="0"/>
            </a:br>
            <a:endParaRPr lang="en-GB" sz="8000" dirty="0"/>
          </a:p>
          <a:p>
            <a:r>
              <a:rPr lang="en-GB" sz="8000" dirty="0"/>
              <a:t>Elderly not able to access services </a:t>
            </a:r>
          </a:p>
          <a:p>
            <a:endParaRPr lang="en-GB" sz="8000" dirty="0"/>
          </a:p>
          <a:p>
            <a:r>
              <a:rPr lang="en-GB" sz="8000" dirty="0"/>
              <a:t>Poorer areas not having access to services and information. </a:t>
            </a:r>
          </a:p>
          <a:p>
            <a:pPr marL="0" indent="0">
              <a:buNone/>
            </a:pPr>
            <a:endParaRPr lang="en-GB" sz="7200" dirty="0"/>
          </a:p>
          <a:p>
            <a:pPr marL="0" indent="0">
              <a:buNone/>
            </a:pPr>
            <a:br>
              <a:rPr lang="en-GB" sz="7200" dirty="0"/>
            </a:br>
            <a:endParaRPr lang="en-GB" sz="7200" dirty="0"/>
          </a:p>
          <a:p>
            <a:pPr marL="0" indent="0">
              <a:buNone/>
            </a:pPr>
            <a:r>
              <a:rPr lang="en-GB" sz="7200" dirty="0"/>
              <a:t>                                                                                                                          </a:t>
            </a:r>
            <a:br>
              <a:rPr lang="en-GB" sz="7200" dirty="0"/>
            </a:br>
            <a:r>
              <a:rPr lang="en-GB" sz="7200" dirty="0"/>
              <a:t> </a:t>
            </a:r>
            <a:br>
              <a:rPr lang="en-GB" sz="7200" dirty="0"/>
            </a:br>
            <a:endParaRPr lang="en-GB" sz="7200" dirty="0"/>
          </a:p>
          <a:p>
            <a:pPr marL="0" indent="0">
              <a:buNone/>
            </a:pPr>
            <a:r>
              <a:rPr lang="en-GB" sz="7200" dirty="0"/>
              <a:t>                                                                                                                      </a:t>
            </a:r>
          </a:p>
          <a:p>
            <a:endParaRPr lang="en-GB" dirty="0"/>
          </a:p>
          <a:p>
            <a:pPr marL="0" indent="0">
              <a:buNone/>
            </a:pPr>
            <a:br>
              <a:rPr lang="en-GB" dirty="0"/>
            </a:br>
            <a:endParaRPr lang="en-GB"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86354" y="326622"/>
            <a:ext cx="3269326" cy="1595312"/>
          </a:xfrm>
          <a:prstGeom prst="rect">
            <a:avLst/>
          </a:prstGeom>
          <a:ln w="88900" cap="sq" cmpd="thickThin">
            <a:solidFill>
              <a:srgbClr val="000000"/>
            </a:solidFill>
            <a:prstDash val="solid"/>
            <a:miter lim="800000"/>
          </a:ln>
          <a:effectLst>
            <a:innerShdw blurRad="76200">
              <a:srgbClr val="000000"/>
            </a:innerShdw>
          </a:effectLst>
        </p:spPr>
      </p:pic>
      <p:sp>
        <p:nvSpPr>
          <p:cNvPr id="4" name="TextBox 3">
            <a:extLst>
              <a:ext uri="{FF2B5EF4-FFF2-40B4-BE49-F238E27FC236}">
                <a16:creationId xmlns:a16="http://schemas.microsoft.com/office/drawing/2014/main" id="{9647D2EE-04A1-4C49-9F72-08A6CBE796D2}"/>
              </a:ext>
            </a:extLst>
          </p:cNvPr>
          <p:cNvSpPr txBox="1"/>
          <p:nvPr/>
        </p:nvSpPr>
        <p:spPr>
          <a:xfrm>
            <a:off x="8002264" y="6078828"/>
            <a:ext cx="3992533" cy="646331"/>
          </a:xfrm>
          <a:prstGeom prst="rect">
            <a:avLst/>
          </a:prstGeom>
          <a:noFill/>
        </p:spPr>
        <p:txBody>
          <a:bodyPr wrap="square" rtlCol="0">
            <a:spAutoFit/>
          </a:bodyPr>
          <a:lstStyle/>
          <a:p>
            <a:pPr algn="r"/>
            <a:r>
              <a:rPr lang="en-GB" dirty="0"/>
              <a:t> </a:t>
            </a:r>
            <a:r>
              <a:rPr lang="en-GB" dirty="0" err="1"/>
              <a:t>Rohn</a:t>
            </a:r>
            <a:r>
              <a:rPr lang="en-GB" dirty="0"/>
              <a:t> (2015). </a:t>
            </a:r>
            <a:br>
              <a:rPr lang="en-GB" dirty="0"/>
            </a:br>
            <a:r>
              <a:rPr lang="en-GB" dirty="0"/>
              <a:t>Infection, prevention and you (2018). </a:t>
            </a:r>
            <a:endParaRPr lang="en-US" dirty="0"/>
          </a:p>
        </p:txBody>
      </p:sp>
    </p:spTree>
    <p:extLst>
      <p:ext uri="{BB962C8B-B14F-4D97-AF65-F5344CB8AC3E}">
        <p14:creationId xmlns:p14="http://schemas.microsoft.com/office/powerpoint/2010/main" val="18825080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the impact on health and social care services?</a:t>
            </a:r>
          </a:p>
        </p:txBody>
      </p:sp>
      <p:sp>
        <p:nvSpPr>
          <p:cNvPr id="3" name="Content Placeholder 2"/>
          <p:cNvSpPr>
            <a:spLocks noGrp="1"/>
          </p:cNvSpPr>
          <p:nvPr>
            <p:ph idx="1"/>
          </p:nvPr>
        </p:nvSpPr>
        <p:spPr/>
        <p:txBody>
          <a:bodyPr/>
          <a:lstStyle/>
          <a:p>
            <a:r>
              <a:rPr lang="en-GB" dirty="0"/>
              <a:t>Microbiologists increased risk</a:t>
            </a:r>
          </a:p>
          <a:p>
            <a:endParaRPr lang="en-GB" dirty="0"/>
          </a:p>
          <a:p>
            <a:r>
              <a:rPr lang="en-GB" dirty="0"/>
              <a:t>Staff are trained in how to effectively treat and manage patients therefore there is a reduce risk of catching meningitis. </a:t>
            </a:r>
            <a:br>
              <a:rPr lang="en-GB" dirty="0"/>
            </a:br>
            <a:r>
              <a:rPr lang="en-GB" dirty="0"/>
              <a:t> </a:t>
            </a:r>
          </a:p>
          <a:p>
            <a:r>
              <a:rPr lang="en-GB" dirty="0"/>
              <a:t>Hospitals take care in closing wards in order to prevent spread of disease. </a:t>
            </a:r>
            <a:br>
              <a:rPr lang="en-GB" dirty="0"/>
            </a:br>
            <a:endParaRPr lang="en-GB" dirty="0"/>
          </a:p>
        </p:txBody>
      </p:sp>
      <p:sp>
        <p:nvSpPr>
          <p:cNvPr id="4" name="TextBox 3"/>
          <p:cNvSpPr txBox="1"/>
          <p:nvPr/>
        </p:nvSpPr>
        <p:spPr>
          <a:xfrm>
            <a:off x="8677275" y="5734050"/>
            <a:ext cx="3200400" cy="369332"/>
          </a:xfrm>
          <a:prstGeom prst="rect">
            <a:avLst/>
          </a:prstGeom>
          <a:noFill/>
        </p:spPr>
        <p:txBody>
          <a:bodyPr wrap="square" rtlCol="0">
            <a:spAutoFit/>
          </a:bodyPr>
          <a:lstStyle/>
          <a:p>
            <a:r>
              <a:rPr lang="en-GB" dirty="0"/>
              <a:t>Thigpen and Whitney (2011)</a:t>
            </a:r>
          </a:p>
        </p:txBody>
      </p:sp>
    </p:spTree>
    <p:extLst>
      <p:ext uri="{BB962C8B-B14F-4D97-AF65-F5344CB8AC3E}">
        <p14:creationId xmlns:p14="http://schemas.microsoft.com/office/powerpoint/2010/main" val="31308189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386" y="0"/>
            <a:ext cx="9601200" cy="1485900"/>
          </a:xfrm>
        </p:spPr>
        <p:txBody>
          <a:bodyPr/>
          <a:lstStyle/>
          <a:p>
            <a:r>
              <a:rPr lang="en-GB" dirty="0"/>
              <a:t>References</a:t>
            </a:r>
          </a:p>
        </p:txBody>
      </p:sp>
      <p:sp>
        <p:nvSpPr>
          <p:cNvPr id="3" name="Content Placeholder 2"/>
          <p:cNvSpPr>
            <a:spLocks noGrp="1"/>
          </p:cNvSpPr>
          <p:nvPr>
            <p:ph idx="1"/>
          </p:nvPr>
        </p:nvSpPr>
        <p:spPr>
          <a:xfrm>
            <a:off x="1204175" y="618185"/>
            <a:ext cx="9601200" cy="6413679"/>
          </a:xfrm>
        </p:spPr>
        <p:txBody>
          <a:bodyPr>
            <a:normAutofit fontScale="85000" lnSpcReduction="10000"/>
          </a:bodyPr>
          <a:lstStyle/>
          <a:p>
            <a:pPr lvl="0"/>
            <a:r>
              <a:rPr lang="en-GB" dirty="0">
                <a:solidFill>
                  <a:schemeClr val="tx1"/>
                </a:solidFill>
              </a:rPr>
              <a:t> A. Mandal. (2018). </a:t>
            </a:r>
            <a:r>
              <a:rPr lang="en-GB" i="1" dirty="0">
                <a:solidFill>
                  <a:schemeClr val="tx1"/>
                </a:solidFill>
              </a:rPr>
              <a:t>History of Meningitis.</a:t>
            </a:r>
            <a:r>
              <a:rPr lang="en-GB" dirty="0">
                <a:solidFill>
                  <a:schemeClr val="tx1"/>
                </a:solidFill>
              </a:rPr>
              <a:t> Available: https://</a:t>
            </a:r>
            <a:r>
              <a:rPr lang="en-GB" dirty="0" err="1">
                <a:solidFill>
                  <a:schemeClr val="tx1"/>
                </a:solidFill>
              </a:rPr>
              <a:t>www.news-medical.net</a:t>
            </a:r>
            <a:r>
              <a:rPr lang="en-GB" dirty="0">
                <a:solidFill>
                  <a:schemeClr val="tx1"/>
                </a:solidFill>
              </a:rPr>
              <a:t>/health/History-of-</a:t>
            </a:r>
            <a:r>
              <a:rPr lang="en-GB" dirty="0" err="1">
                <a:solidFill>
                  <a:schemeClr val="tx1"/>
                </a:solidFill>
              </a:rPr>
              <a:t>Meningitis.aspx</a:t>
            </a:r>
            <a:r>
              <a:rPr lang="en-GB" dirty="0">
                <a:solidFill>
                  <a:schemeClr val="tx1"/>
                </a:solidFill>
              </a:rPr>
              <a:t>. Last accessed 20/11/2018.</a:t>
            </a:r>
            <a:br>
              <a:rPr lang="en-GB" dirty="0">
                <a:solidFill>
                  <a:schemeClr val="tx1"/>
                </a:solidFill>
              </a:rPr>
            </a:br>
            <a:endParaRPr lang="en-GB" dirty="0">
              <a:solidFill>
                <a:schemeClr val="tx1"/>
              </a:solidFill>
            </a:endParaRPr>
          </a:p>
          <a:p>
            <a:pPr lvl="0"/>
            <a:r>
              <a:rPr lang="en-GB" dirty="0">
                <a:solidFill>
                  <a:schemeClr val="tx1"/>
                </a:solidFill>
              </a:rPr>
              <a:t>BBC News Wales. (2016). </a:t>
            </a:r>
            <a:r>
              <a:rPr lang="en-GB" i="1" dirty="0">
                <a:solidFill>
                  <a:schemeClr val="tx1"/>
                </a:solidFill>
              </a:rPr>
              <a:t>'Overwhelming' demand for meningitis B vaccine in Wales.</a:t>
            </a:r>
            <a:r>
              <a:rPr lang="en-GB" dirty="0">
                <a:solidFill>
                  <a:schemeClr val="tx1"/>
                </a:solidFill>
              </a:rPr>
              <a:t> Available: https://</a:t>
            </a:r>
            <a:r>
              <a:rPr lang="en-GB" dirty="0" err="1">
                <a:solidFill>
                  <a:schemeClr val="tx1"/>
                </a:solidFill>
              </a:rPr>
              <a:t>www.bbc.co.uk</a:t>
            </a:r>
            <a:r>
              <a:rPr lang="en-GB" dirty="0">
                <a:solidFill>
                  <a:schemeClr val="tx1"/>
                </a:solidFill>
              </a:rPr>
              <a:t>/news/uk-wales-35658871. Last accessed 20/11/2018.</a:t>
            </a:r>
            <a:br>
              <a:rPr lang="en-GB" dirty="0">
                <a:solidFill>
                  <a:schemeClr val="tx1"/>
                </a:solidFill>
              </a:rPr>
            </a:br>
            <a:endParaRPr lang="en-GB" dirty="0">
              <a:solidFill>
                <a:schemeClr val="tx1"/>
              </a:solidFill>
            </a:endParaRPr>
          </a:p>
          <a:p>
            <a:pPr lvl="0"/>
            <a:r>
              <a:rPr lang="en-GB" dirty="0">
                <a:solidFill>
                  <a:schemeClr val="tx1"/>
                </a:solidFill>
              </a:rPr>
              <a:t>DR. </a:t>
            </a:r>
            <a:r>
              <a:rPr lang="en-GB" dirty="0" err="1">
                <a:solidFill>
                  <a:schemeClr val="tx1"/>
                </a:solidFill>
              </a:rPr>
              <a:t>Stripp</a:t>
            </a:r>
            <a:r>
              <a:rPr lang="en-GB" dirty="0">
                <a:solidFill>
                  <a:schemeClr val="tx1"/>
                </a:solidFill>
              </a:rPr>
              <a:t>. (2018). </a:t>
            </a:r>
            <a:r>
              <a:rPr lang="en-GB" i="1" dirty="0">
                <a:solidFill>
                  <a:schemeClr val="tx1"/>
                </a:solidFill>
              </a:rPr>
              <a:t>Uptake rate of meningitis C immunization in Wales from 2008 to 2018.</a:t>
            </a:r>
            <a:r>
              <a:rPr lang="en-GB" dirty="0">
                <a:solidFill>
                  <a:schemeClr val="tx1"/>
                </a:solidFill>
              </a:rPr>
              <a:t> Available: https://</a:t>
            </a:r>
            <a:r>
              <a:rPr lang="en-GB" dirty="0" err="1">
                <a:solidFill>
                  <a:schemeClr val="tx1"/>
                </a:solidFill>
              </a:rPr>
              <a:t>www.statista.com</a:t>
            </a:r>
            <a:r>
              <a:rPr lang="en-GB" dirty="0">
                <a:solidFill>
                  <a:schemeClr val="tx1"/>
                </a:solidFill>
              </a:rPr>
              <a:t>/statistics/380512/meningitis-c-immunisation-rate-in-wales/. Last accessed 20/11/2018.</a:t>
            </a:r>
            <a:br>
              <a:rPr lang="en-GB" dirty="0">
                <a:solidFill>
                  <a:schemeClr val="tx1"/>
                </a:solidFill>
              </a:rPr>
            </a:br>
            <a:endParaRPr lang="en-GB" dirty="0">
              <a:solidFill>
                <a:schemeClr val="tx1"/>
              </a:solidFill>
            </a:endParaRPr>
          </a:p>
          <a:p>
            <a:pPr lvl="0"/>
            <a:r>
              <a:rPr lang="en-GB" dirty="0">
                <a:solidFill>
                  <a:schemeClr val="tx1"/>
                </a:solidFill>
              </a:rPr>
              <a:t>E. Roth. (2016). Meningitis: Causes and How It’s Spread. Healthline. Edition 1 , page. 2-3</a:t>
            </a:r>
            <a:br>
              <a:rPr lang="en-GB" dirty="0">
                <a:solidFill>
                  <a:schemeClr val="tx1"/>
                </a:solidFill>
              </a:rPr>
            </a:br>
            <a:endParaRPr lang="en-GB" dirty="0">
              <a:solidFill>
                <a:schemeClr val="tx1"/>
              </a:solidFill>
            </a:endParaRPr>
          </a:p>
          <a:p>
            <a:pPr lvl="0"/>
            <a:r>
              <a:rPr lang="en-GB" dirty="0">
                <a:solidFill>
                  <a:schemeClr val="tx1"/>
                </a:solidFill>
              </a:rPr>
              <a:t>Infection, prevention and you. (2018). </a:t>
            </a:r>
            <a:r>
              <a:rPr lang="en-GB" i="1" dirty="0">
                <a:solidFill>
                  <a:schemeClr val="tx1"/>
                </a:solidFill>
              </a:rPr>
              <a:t>Meningitis.</a:t>
            </a:r>
            <a:r>
              <a:rPr lang="en-GB" dirty="0">
                <a:solidFill>
                  <a:schemeClr val="tx1"/>
                </a:solidFill>
              </a:rPr>
              <a:t> Available: http://</a:t>
            </a:r>
            <a:r>
              <a:rPr lang="en-GB" dirty="0" err="1">
                <a:solidFill>
                  <a:schemeClr val="tx1"/>
                </a:solidFill>
              </a:rPr>
              <a:t>professionals.site.apic.org</a:t>
            </a:r>
            <a:r>
              <a:rPr lang="en-GB" dirty="0">
                <a:solidFill>
                  <a:schemeClr val="tx1"/>
                </a:solidFill>
              </a:rPr>
              <a:t>/bugs-and-outbreaks/meningitis/. Last accessed 20/11/2018.</a:t>
            </a:r>
          </a:p>
          <a:p>
            <a:pPr marL="0" indent="0">
              <a:buNone/>
            </a:pPr>
            <a:endParaRPr lang="en-GB" dirty="0">
              <a:solidFill>
                <a:schemeClr val="tx1"/>
              </a:solidFill>
            </a:endParaRPr>
          </a:p>
          <a:p>
            <a:pPr lvl="0"/>
            <a:r>
              <a:rPr lang="en-GB" dirty="0">
                <a:solidFill>
                  <a:schemeClr val="tx1"/>
                </a:solidFill>
              </a:rPr>
              <a:t>Mary, Elizabeth. (2018). What Is the Difference between Communicable and Non-Communicable Disease? Available: https://</a:t>
            </a:r>
            <a:r>
              <a:rPr lang="en-GB" dirty="0" err="1">
                <a:solidFill>
                  <a:schemeClr val="tx1"/>
                </a:solidFill>
              </a:rPr>
              <a:t>www.wisegeek.com</a:t>
            </a:r>
            <a:r>
              <a:rPr lang="en-GB" dirty="0">
                <a:solidFill>
                  <a:schemeClr val="tx1"/>
                </a:solidFill>
              </a:rPr>
              <a:t>/what-is-the-difference-between-communicable-and-non-communicable-disease.htm. Last accessed 26/11/2018.</a:t>
            </a:r>
            <a:br>
              <a:rPr lang="en-GB" dirty="0">
                <a:solidFill>
                  <a:schemeClr val="tx1"/>
                </a:solidFill>
              </a:rPr>
            </a:br>
            <a:endParaRPr lang="en-GB" dirty="0">
              <a:solidFill>
                <a:schemeClr val="tx1"/>
              </a:solidFill>
            </a:endParaRPr>
          </a:p>
          <a:p>
            <a:r>
              <a:rPr lang="en-GB" dirty="0">
                <a:solidFill>
                  <a:schemeClr val="tx1"/>
                </a:solidFill>
              </a:rPr>
              <a:t>Meningitis Now. (2018). </a:t>
            </a:r>
            <a:r>
              <a:rPr lang="en-GB" i="1" dirty="0">
                <a:solidFill>
                  <a:schemeClr val="tx1"/>
                </a:solidFill>
              </a:rPr>
              <a:t>Signs and symptoms of meningitis in children and adults.</a:t>
            </a:r>
            <a:r>
              <a:rPr lang="en-GB" dirty="0">
                <a:solidFill>
                  <a:schemeClr val="tx1"/>
                </a:solidFill>
              </a:rPr>
              <a:t> Available: https://</a:t>
            </a:r>
            <a:r>
              <a:rPr lang="en-GB" dirty="0" err="1">
                <a:solidFill>
                  <a:schemeClr val="tx1"/>
                </a:solidFill>
              </a:rPr>
              <a:t>www.meningitisnow.org</a:t>
            </a:r>
            <a:r>
              <a:rPr lang="en-GB" dirty="0">
                <a:solidFill>
                  <a:schemeClr val="tx1"/>
                </a:solidFill>
              </a:rPr>
              <a:t>/meningitis-explained/signs-and-symptoms/signs-and-symptoms-children-and-adults/. Last accessed 20/11/2018. </a:t>
            </a:r>
          </a:p>
        </p:txBody>
      </p:sp>
    </p:spTree>
    <p:extLst>
      <p:ext uri="{BB962C8B-B14F-4D97-AF65-F5344CB8AC3E}">
        <p14:creationId xmlns:p14="http://schemas.microsoft.com/office/powerpoint/2010/main" val="21811810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5690" y="78078"/>
            <a:ext cx="9601200" cy="733291"/>
          </a:xfrm>
        </p:spPr>
        <p:txBody>
          <a:bodyPr/>
          <a:lstStyle/>
          <a:p>
            <a:r>
              <a:rPr lang="en-GB" dirty="0"/>
              <a:t>References continued</a:t>
            </a:r>
          </a:p>
        </p:txBody>
      </p:sp>
      <p:sp>
        <p:nvSpPr>
          <p:cNvPr id="3" name="Content Placeholder 2"/>
          <p:cNvSpPr>
            <a:spLocks noGrp="1"/>
          </p:cNvSpPr>
          <p:nvPr>
            <p:ph idx="1"/>
          </p:nvPr>
        </p:nvSpPr>
        <p:spPr>
          <a:xfrm>
            <a:off x="1255690" y="1178417"/>
            <a:ext cx="9601200" cy="5679583"/>
          </a:xfrm>
        </p:spPr>
        <p:txBody>
          <a:bodyPr>
            <a:normAutofit fontScale="77500" lnSpcReduction="20000"/>
          </a:bodyPr>
          <a:lstStyle/>
          <a:p>
            <a:pPr lvl="0"/>
            <a:r>
              <a:rPr lang="en-GB" dirty="0">
                <a:solidFill>
                  <a:schemeClr val="tx1"/>
                </a:solidFill>
              </a:rPr>
              <a:t>NHS Wales. (2018). Health in Wales - Meningitis. Available: </a:t>
            </a:r>
            <a:r>
              <a:rPr lang="en-GB" dirty="0">
                <a:solidFill>
                  <a:schemeClr val="tx1"/>
                </a:solidFill>
                <a:hlinkClick r:id="rId2">
                  <a:extLst>
                    <a:ext uri="{A12FA001-AC4F-418D-AE19-62706E023703}">
                      <ahyp:hlinkClr xmlns:ahyp="http://schemas.microsoft.com/office/drawing/2018/hyperlinkcolor" val="tx"/>
                    </a:ext>
                  </a:extLst>
                </a:hlinkClick>
              </a:rPr>
              <a:t>http://www.wales.nhs.uk/ourservices/unscheduledcareconditions/meningitis. Last accessed 24/11/18</a:t>
            </a:r>
            <a:r>
              <a:rPr lang="en-GB" dirty="0">
                <a:solidFill>
                  <a:schemeClr val="tx1"/>
                </a:solidFill>
              </a:rPr>
              <a:t>.</a:t>
            </a:r>
            <a:br>
              <a:rPr lang="en-GB" dirty="0">
                <a:solidFill>
                  <a:schemeClr val="tx1"/>
                </a:solidFill>
              </a:rPr>
            </a:br>
            <a:endParaRPr lang="en-GB" dirty="0">
              <a:solidFill>
                <a:schemeClr val="tx1"/>
              </a:solidFill>
            </a:endParaRPr>
          </a:p>
          <a:p>
            <a:pPr lvl="0"/>
            <a:r>
              <a:rPr lang="en-GB" dirty="0">
                <a:solidFill>
                  <a:schemeClr val="tx1"/>
                </a:solidFill>
              </a:rPr>
              <a:t>Nursing Times. (2012). Meningitis. </a:t>
            </a:r>
            <a:r>
              <a:rPr lang="en-GB" i="1" dirty="0">
                <a:solidFill>
                  <a:schemeClr val="tx1"/>
                </a:solidFill>
              </a:rPr>
              <a:t>Health</a:t>
            </a:r>
            <a:r>
              <a:rPr lang="en-GB" dirty="0">
                <a:solidFill>
                  <a:schemeClr val="tx1"/>
                </a:solidFill>
              </a:rPr>
              <a:t>. 98 (47), Page 12.</a:t>
            </a:r>
            <a:br>
              <a:rPr lang="en-GB" dirty="0">
                <a:solidFill>
                  <a:schemeClr val="tx1"/>
                </a:solidFill>
              </a:rPr>
            </a:br>
            <a:endParaRPr lang="en-GB" dirty="0">
              <a:solidFill>
                <a:schemeClr val="tx1"/>
              </a:solidFill>
            </a:endParaRPr>
          </a:p>
          <a:p>
            <a:pPr lvl="0"/>
            <a:r>
              <a:rPr lang="en-GB" dirty="0">
                <a:solidFill>
                  <a:schemeClr val="tx1"/>
                </a:solidFill>
              </a:rPr>
              <a:t>Public Health England. (2018). </a:t>
            </a:r>
            <a:r>
              <a:rPr lang="en-GB" i="1" dirty="0">
                <a:solidFill>
                  <a:schemeClr val="tx1"/>
                </a:solidFill>
              </a:rPr>
              <a:t>Meningitis.</a:t>
            </a:r>
            <a:r>
              <a:rPr lang="en-GB" dirty="0">
                <a:solidFill>
                  <a:schemeClr val="tx1"/>
                </a:solidFill>
              </a:rPr>
              <a:t> Available: https://</a:t>
            </a:r>
            <a:r>
              <a:rPr lang="en-GB" dirty="0" err="1">
                <a:solidFill>
                  <a:schemeClr val="tx1"/>
                </a:solidFill>
              </a:rPr>
              <a:t>www.gov.uk</a:t>
            </a:r>
            <a:r>
              <a:rPr lang="en-GB" dirty="0">
                <a:solidFill>
                  <a:schemeClr val="tx1"/>
                </a:solidFill>
              </a:rPr>
              <a:t>/government/organisations/public-health-</a:t>
            </a:r>
            <a:r>
              <a:rPr lang="en-GB" dirty="0" err="1">
                <a:solidFill>
                  <a:schemeClr val="tx1"/>
                </a:solidFill>
              </a:rPr>
              <a:t>england</a:t>
            </a:r>
            <a:r>
              <a:rPr lang="en-GB" dirty="0">
                <a:solidFill>
                  <a:schemeClr val="tx1"/>
                </a:solidFill>
              </a:rPr>
              <a:t>. Last accessed 20/11/2018.</a:t>
            </a:r>
            <a:br>
              <a:rPr lang="en-GB" dirty="0">
                <a:solidFill>
                  <a:schemeClr val="tx1"/>
                </a:solidFill>
              </a:rPr>
            </a:br>
            <a:endParaRPr lang="en-GB" dirty="0">
              <a:solidFill>
                <a:schemeClr val="tx1"/>
              </a:solidFill>
            </a:endParaRPr>
          </a:p>
          <a:p>
            <a:pPr lvl="0"/>
            <a:r>
              <a:rPr lang="en-GB" dirty="0">
                <a:solidFill>
                  <a:schemeClr val="tx1"/>
                </a:solidFill>
              </a:rPr>
              <a:t>Public Health Wales. (2018). Meningitis. Available: </a:t>
            </a:r>
            <a:r>
              <a:rPr lang="en-GB" dirty="0">
                <a:solidFill>
                  <a:schemeClr val="tx1"/>
                </a:solidFill>
                <a:hlinkClick r:id="rId3">
                  <a:extLst>
                    <a:ext uri="{A12FA001-AC4F-418D-AE19-62706E023703}">
                      <ahyp:hlinkClr xmlns:ahyp="http://schemas.microsoft.com/office/drawing/2018/hyperlinkcolor" val="tx"/>
                    </a:ext>
                  </a:extLst>
                </a:hlinkClick>
              </a:rPr>
              <a:t>http://www.wales.nhs.uk/sitesplus/888/page/43792. Last accessed 21/11/2018</a:t>
            </a:r>
            <a:r>
              <a:rPr lang="en-GB" dirty="0">
                <a:solidFill>
                  <a:schemeClr val="tx1"/>
                </a:solidFill>
              </a:rPr>
              <a:t> </a:t>
            </a:r>
            <a:br>
              <a:rPr lang="en-GB" dirty="0">
                <a:solidFill>
                  <a:schemeClr val="tx1"/>
                </a:solidFill>
              </a:rPr>
            </a:br>
            <a:endParaRPr lang="en-GB" dirty="0">
              <a:solidFill>
                <a:schemeClr val="tx1"/>
              </a:solidFill>
            </a:endParaRPr>
          </a:p>
          <a:p>
            <a:pPr lvl="0"/>
            <a:r>
              <a:rPr lang="en-GB" dirty="0">
                <a:solidFill>
                  <a:schemeClr val="tx1"/>
                </a:solidFill>
              </a:rPr>
              <a:t>R. </a:t>
            </a:r>
            <a:r>
              <a:rPr lang="en-GB" dirty="0" err="1">
                <a:solidFill>
                  <a:schemeClr val="tx1"/>
                </a:solidFill>
              </a:rPr>
              <a:t>Hasbun</a:t>
            </a:r>
            <a:r>
              <a:rPr lang="en-GB" dirty="0">
                <a:solidFill>
                  <a:schemeClr val="tx1"/>
                </a:solidFill>
              </a:rPr>
              <a:t>. (2017). </a:t>
            </a:r>
            <a:r>
              <a:rPr lang="en-GB" i="1" dirty="0">
                <a:solidFill>
                  <a:schemeClr val="tx1"/>
                </a:solidFill>
              </a:rPr>
              <a:t>Meningitis.</a:t>
            </a:r>
            <a:r>
              <a:rPr lang="en-GB" dirty="0">
                <a:solidFill>
                  <a:schemeClr val="tx1"/>
                </a:solidFill>
              </a:rPr>
              <a:t> Available: https://</a:t>
            </a:r>
            <a:r>
              <a:rPr lang="en-GB" dirty="0" err="1">
                <a:solidFill>
                  <a:schemeClr val="tx1"/>
                </a:solidFill>
              </a:rPr>
              <a:t>emedicine.medscape.com</a:t>
            </a:r>
            <a:r>
              <a:rPr lang="en-GB" dirty="0">
                <a:solidFill>
                  <a:schemeClr val="tx1"/>
                </a:solidFill>
              </a:rPr>
              <a:t>/article/232915-overview. Last accessed 20/11/2018.</a:t>
            </a:r>
            <a:br>
              <a:rPr lang="en-GB" dirty="0">
                <a:solidFill>
                  <a:schemeClr val="tx1"/>
                </a:solidFill>
              </a:rPr>
            </a:br>
            <a:endParaRPr lang="en-GB" dirty="0">
              <a:solidFill>
                <a:schemeClr val="tx1"/>
              </a:solidFill>
            </a:endParaRPr>
          </a:p>
          <a:p>
            <a:pPr lvl="0"/>
            <a:r>
              <a:rPr lang="en-GB" dirty="0">
                <a:solidFill>
                  <a:schemeClr val="tx1"/>
                </a:solidFill>
              </a:rPr>
              <a:t>R. </a:t>
            </a:r>
            <a:r>
              <a:rPr lang="en-GB" dirty="0" err="1">
                <a:solidFill>
                  <a:schemeClr val="tx1"/>
                </a:solidFill>
              </a:rPr>
              <a:t>Hasburn</a:t>
            </a:r>
            <a:r>
              <a:rPr lang="en-GB" dirty="0">
                <a:solidFill>
                  <a:schemeClr val="tx1"/>
                </a:solidFill>
              </a:rPr>
              <a:t> (2018). </a:t>
            </a:r>
            <a:r>
              <a:rPr lang="en-GB" i="1" dirty="0">
                <a:solidFill>
                  <a:schemeClr val="tx1"/>
                </a:solidFill>
              </a:rPr>
              <a:t>Meningitis and Encephalitis</a:t>
            </a:r>
            <a:r>
              <a:rPr lang="en-GB" dirty="0">
                <a:solidFill>
                  <a:schemeClr val="tx1"/>
                </a:solidFill>
              </a:rPr>
              <a:t>. Switzerland: Springer. Page 15-17.</a:t>
            </a:r>
            <a:br>
              <a:rPr lang="en-GB" dirty="0">
                <a:solidFill>
                  <a:schemeClr val="tx1"/>
                </a:solidFill>
              </a:rPr>
            </a:br>
            <a:br>
              <a:rPr lang="en-GB" dirty="0">
                <a:solidFill>
                  <a:schemeClr val="tx1"/>
                </a:solidFill>
              </a:rPr>
            </a:br>
            <a:endParaRPr lang="en-GB" dirty="0">
              <a:solidFill>
                <a:schemeClr val="tx1"/>
              </a:solidFill>
            </a:endParaRPr>
          </a:p>
          <a:p>
            <a:pPr lvl="0"/>
            <a:r>
              <a:rPr lang="en-GB" dirty="0">
                <a:solidFill>
                  <a:schemeClr val="tx1"/>
                </a:solidFill>
              </a:rPr>
              <a:t>R. Miller. (2006), registration, and implementation of an immunisation campaign against meningococcal serogroup C disease in the UK: a success story. Vaccine. 1;20 (S58–67</a:t>
            </a:r>
            <a:br>
              <a:rPr lang="en-GB" dirty="0">
                <a:solidFill>
                  <a:schemeClr val="tx1"/>
                </a:solidFill>
              </a:rPr>
            </a:br>
            <a:endParaRPr lang="en-GB" dirty="0">
              <a:solidFill>
                <a:schemeClr val="tx1"/>
              </a:solidFill>
            </a:endParaRPr>
          </a:p>
          <a:p>
            <a:pPr lvl="0"/>
            <a:r>
              <a:rPr lang="en-GB" dirty="0">
                <a:solidFill>
                  <a:schemeClr val="tx1"/>
                </a:solidFill>
              </a:rPr>
              <a:t>R. </a:t>
            </a:r>
            <a:r>
              <a:rPr lang="en-GB" dirty="0" err="1">
                <a:solidFill>
                  <a:schemeClr val="tx1"/>
                </a:solidFill>
              </a:rPr>
              <a:t>Neustaedter</a:t>
            </a:r>
            <a:r>
              <a:rPr lang="en-GB" dirty="0">
                <a:solidFill>
                  <a:schemeClr val="tx1"/>
                </a:solidFill>
              </a:rPr>
              <a:t> (2002). </a:t>
            </a:r>
            <a:r>
              <a:rPr lang="en-GB" i="1" dirty="0">
                <a:solidFill>
                  <a:schemeClr val="tx1"/>
                </a:solidFill>
              </a:rPr>
              <a:t>The Vaccine Guide</a:t>
            </a:r>
            <a:r>
              <a:rPr lang="en-GB" dirty="0">
                <a:solidFill>
                  <a:schemeClr val="tx1"/>
                </a:solidFill>
              </a:rPr>
              <a:t>. 2nd ed. United States of America: J. Camp. Page - 322-325.</a:t>
            </a:r>
            <a:br>
              <a:rPr lang="en-GB" dirty="0">
                <a:solidFill>
                  <a:schemeClr val="tx1"/>
                </a:solidFill>
              </a:rPr>
            </a:br>
            <a:endParaRPr lang="en-GB" dirty="0">
              <a:solidFill>
                <a:schemeClr val="tx1"/>
              </a:solidFill>
            </a:endParaRPr>
          </a:p>
          <a:p>
            <a:pPr marL="0" indent="0">
              <a:buNone/>
            </a:pPr>
            <a:endParaRPr lang="en-GB" sz="5600" dirty="0"/>
          </a:p>
          <a:p>
            <a:endParaRPr lang="en-GB" dirty="0"/>
          </a:p>
          <a:p>
            <a:endParaRPr lang="en-GB" dirty="0"/>
          </a:p>
        </p:txBody>
      </p:sp>
    </p:spTree>
    <p:extLst>
      <p:ext uri="{BB962C8B-B14F-4D97-AF65-F5344CB8AC3E}">
        <p14:creationId xmlns:p14="http://schemas.microsoft.com/office/powerpoint/2010/main" val="31338808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1DFA6-F9ED-9C4A-9732-764FF5C92B59}"/>
              </a:ext>
            </a:extLst>
          </p:cNvPr>
          <p:cNvSpPr>
            <a:spLocks noGrp="1"/>
          </p:cNvSpPr>
          <p:nvPr>
            <p:ph type="title"/>
          </p:nvPr>
        </p:nvSpPr>
        <p:spPr>
          <a:xfrm>
            <a:off x="907960" y="144887"/>
            <a:ext cx="9601200" cy="833907"/>
          </a:xfrm>
        </p:spPr>
        <p:txBody>
          <a:bodyPr/>
          <a:lstStyle/>
          <a:p>
            <a:r>
              <a:rPr lang="en-US" dirty="0"/>
              <a:t>References continued 2</a:t>
            </a:r>
          </a:p>
        </p:txBody>
      </p:sp>
      <p:sp>
        <p:nvSpPr>
          <p:cNvPr id="3" name="Content Placeholder 2">
            <a:extLst>
              <a:ext uri="{FF2B5EF4-FFF2-40B4-BE49-F238E27FC236}">
                <a16:creationId xmlns:a16="http://schemas.microsoft.com/office/drawing/2014/main" id="{1E4F1D93-4C92-C345-B600-18BF3305354D}"/>
              </a:ext>
            </a:extLst>
          </p:cNvPr>
          <p:cNvSpPr>
            <a:spLocks noGrp="1"/>
          </p:cNvSpPr>
          <p:nvPr>
            <p:ph idx="1"/>
          </p:nvPr>
        </p:nvSpPr>
        <p:spPr>
          <a:xfrm>
            <a:off x="907960" y="978794"/>
            <a:ext cx="10225825" cy="5879206"/>
          </a:xfrm>
        </p:spPr>
        <p:txBody>
          <a:bodyPr/>
          <a:lstStyle/>
          <a:p>
            <a:pPr lvl="0"/>
            <a:r>
              <a:rPr lang="en-GB" dirty="0">
                <a:solidFill>
                  <a:schemeClr val="tx1"/>
                </a:solidFill>
              </a:rPr>
              <a:t>R.G Wilburn. (2016). How is it treated? In: M.J Hogan what you need to know about Meningitis. Minnesota: Capstone Press. Page: 18-19.</a:t>
            </a:r>
            <a:br>
              <a:rPr lang="en-GB" dirty="0">
                <a:solidFill>
                  <a:schemeClr val="tx1"/>
                </a:solidFill>
              </a:rPr>
            </a:br>
            <a:endParaRPr lang="en-GB" dirty="0">
              <a:solidFill>
                <a:schemeClr val="tx1"/>
              </a:solidFill>
            </a:endParaRPr>
          </a:p>
          <a:p>
            <a:pPr lvl="0"/>
            <a:r>
              <a:rPr lang="en-GB" dirty="0">
                <a:solidFill>
                  <a:schemeClr val="tx1"/>
                </a:solidFill>
              </a:rPr>
              <a:t>Rita Ma. (2018). Communicable disease. Journal of Clinical medicine and Therapeutics. 1 (5), Page – 7</a:t>
            </a:r>
            <a:br>
              <a:rPr lang="en-GB" dirty="0">
                <a:solidFill>
                  <a:schemeClr val="tx1"/>
                </a:solidFill>
              </a:rPr>
            </a:br>
            <a:endParaRPr lang="en-GB" dirty="0">
              <a:solidFill>
                <a:schemeClr val="tx1"/>
              </a:solidFill>
            </a:endParaRPr>
          </a:p>
          <a:p>
            <a:pPr lvl="0"/>
            <a:r>
              <a:rPr lang="en-GB" dirty="0">
                <a:solidFill>
                  <a:schemeClr val="tx1"/>
                </a:solidFill>
              </a:rPr>
              <a:t>Thigpen MC, Whitney CG (2011) Emerging Infections Programs Network. </a:t>
            </a:r>
            <a:r>
              <a:rPr lang="en-GB" dirty="0">
                <a:solidFill>
                  <a:schemeClr val="tx1"/>
                </a:solidFill>
                <a:hlinkClick r:id="rId3">
                  <a:extLst>
                    <a:ext uri="{A12FA001-AC4F-418D-AE19-62706E023703}">
                      <ahyp:hlinkClr xmlns:ahyp="http://schemas.microsoft.com/office/drawing/2018/hyperlinkcolor" val="tx"/>
                    </a:ext>
                  </a:extLst>
                </a:hlinkClick>
              </a:rPr>
              <a:t>Bacterial meningitis in the 1998-2007</a:t>
            </a:r>
            <a:r>
              <a:rPr lang="en-GB" dirty="0">
                <a:solidFill>
                  <a:schemeClr val="tx1"/>
                </a:solidFill>
              </a:rPr>
              <a:t>. </a:t>
            </a:r>
            <a:r>
              <a:rPr lang="en-GB" i="1" dirty="0">
                <a:solidFill>
                  <a:schemeClr val="tx1"/>
                </a:solidFill>
              </a:rPr>
              <a:t>N England J Med</a:t>
            </a:r>
            <a:r>
              <a:rPr lang="en-GB" dirty="0">
                <a:solidFill>
                  <a:schemeClr val="tx1"/>
                </a:solidFill>
              </a:rPr>
              <a:t>. Page – 364-365</a:t>
            </a:r>
            <a:br>
              <a:rPr lang="en-GB" dirty="0">
                <a:solidFill>
                  <a:schemeClr val="tx1"/>
                </a:solidFill>
              </a:rPr>
            </a:br>
            <a:endParaRPr lang="en-GB" dirty="0">
              <a:solidFill>
                <a:schemeClr val="tx1"/>
              </a:solidFill>
            </a:endParaRPr>
          </a:p>
          <a:p>
            <a:pPr lvl="0"/>
            <a:r>
              <a:rPr lang="en-GB" dirty="0">
                <a:solidFill>
                  <a:schemeClr val="tx1"/>
                </a:solidFill>
              </a:rPr>
              <a:t>Welsh Government. (2015). </a:t>
            </a:r>
            <a:r>
              <a:rPr lang="en-GB" i="1" dirty="0">
                <a:solidFill>
                  <a:schemeClr val="tx1"/>
                </a:solidFill>
              </a:rPr>
              <a:t>New meningitis vaccines to be introduced in Wales.</a:t>
            </a:r>
            <a:r>
              <a:rPr lang="en-GB" dirty="0">
                <a:solidFill>
                  <a:schemeClr val="tx1"/>
                </a:solidFill>
              </a:rPr>
              <a:t> Available: https://</a:t>
            </a:r>
            <a:r>
              <a:rPr lang="en-GB" dirty="0" err="1">
                <a:solidFill>
                  <a:schemeClr val="tx1"/>
                </a:solidFill>
              </a:rPr>
              <a:t>gov.wales</a:t>
            </a:r>
            <a:r>
              <a:rPr lang="en-GB" dirty="0">
                <a:solidFill>
                  <a:schemeClr val="tx1"/>
                </a:solidFill>
              </a:rPr>
              <a:t>/newsroom/health-and-social-services/2015/150711meningitis/?</a:t>
            </a:r>
            <a:r>
              <a:rPr lang="en-GB" dirty="0" err="1">
                <a:solidFill>
                  <a:schemeClr val="tx1"/>
                </a:solidFill>
              </a:rPr>
              <a:t>lang</a:t>
            </a:r>
            <a:r>
              <a:rPr lang="en-GB" dirty="0">
                <a:solidFill>
                  <a:schemeClr val="tx1"/>
                </a:solidFill>
              </a:rPr>
              <a:t>=</a:t>
            </a:r>
            <a:r>
              <a:rPr lang="en-GB" dirty="0" err="1">
                <a:solidFill>
                  <a:schemeClr val="tx1"/>
                </a:solidFill>
              </a:rPr>
              <a:t>en</a:t>
            </a:r>
            <a:r>
              <a:rPr lang="en-GB" dirty="0">
                <a:solidFill>
                  <a:schemeClr val="tx1"/>
                </a:solidFill>
              </a:rPr>
              <a:t>. Last accessed 20/11/2018.</a:t>
            </a:r>
            <a:br>
              <a:rPr lang="en-GB" dirty="0">
                <a:solidFill>
                  <a:schemeClr val="tx1"/>
                </a:solidFill>
              </a:rPr>
            </a:br>
            <a:endParaRPr lang="en-GB" dirty="0">
              <a:solidFill>
                <a:schemeClr val="tx1"/>
              </a:solidFill>
            </a:endParaRPr>
          </a:p>
          <a:p>
            <a:r>
              <a:rPr lang="en-GB" dirty="0" err="1">
                <a:solidFill>
                  <a:schemeClr val="tx1"/>
                </a:solidFill>
              </a:rPr>
              <a:t>Wollstein</a:t>
            </a:r>
            <a:r>
              <a:rPr lang="en-GB" dirty="0">
                <a:solidFill>
                  <a:schemeClr val="tx1"/>
                </a:solidFill>
              </a:rPr>
              <a:t>, M. (2007) “Serum treatment of influenzas meningitis” Journal</a:t>
            </a:r>
            <a:r>
              <a:rPr lang="en-GB" i="1" dirty="0">
                <a:solidFill>
                  <a:schemeClr val="tx1"/>
                </a:solidFill>
              </a:rPr>
              <a:t> of experimental medicine</a:t>
            </a:r>
            <a:r>
              <a:rPr lang="en-GB" dirty="0">
                <a:solidFill>
                  <a:schemeClr val="tx1"/>
                </a:solidFill>
              </a:rPr>
              <a:t> vol. 14, page 73-74 </a:t>
            </a:r>
            <a:endParaRPr lang="en-US" dirty="0">
              <a:solidFill>
                <a:schemeClr val="tx1"/>
              </a:solidFill>
            </a:endParaRPr>
          </a:p>
        </p:txBody>
      </p:sp>
    </p:spTree>
    <p:extLst>
      <p:ext uri="{BB962C8B-B14F-4D97-AF65-F5344CB8AC3E}">
        <p14:creationId xmlns:p14="http://schemas.microsoft.com/office/powerpoint/2010/main" val="3611734495"/>
      </p:ext>
    </p:extLst>
  </p:cSld>
  <p:clrMapOvr>
    <a:masterClrMapping/>
  </p:clrMapOvr>
</p:sld>
</file>

<file path=ppt/theme/theme1.xml><?xml version="1.0" encoding="utf-8"?>
<a:theme xmlns:a="http://schemas.openxmlformats.org/drawingml/2006/main" name="Crop">
  <a:themeElements>
    <a:clrScheme name="Orange">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TM10001105[[fn=Crop]]</Template>
  <TotalTime>1205</TotalTime>
  <Words>908</Words>
  <Application>Microsoft Macintosh PowerPoint</Application>
  <PresentationFormat>Widescreen</PresentationFormat>
  <Paragraphs>153</Paragraphs>
  <Slides>19</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Adobe Ming Std L</vt:lpstr>
      <vt:lpstr>Arial</vt:lpstr>
      <vt:lpstr>Calibri</vt:lpstr>
      <vt:lpstr>Franklin Gothic Book</vt:lpstr>
      <vt:lpstr>Crop</vt:lpstr>
      <vt:lpstr>Communicable diseases   Sophie Williams  1704650 </vt:lpstr>
      <vt:lpstr>PowerPoint Presentation</vt:lpstr>
      <vt:lpstr>  What is a communicable disease? </vt:lpstr>
      <vt:lpstr>PowerPoint Presentation</vt:lpstr>
      <vt:lpstr>What is the communicable disease?</vt:lpstr>
      <vt:lpstr>PowerPoint Presentation</vt:lpstr>
      <vt:lpstr>PowerPoint Presentation</vt:lpstr>
      <vt:lpstr>Treatment and prevention </vt:lpstr>
      <vt:lpstr>Preventable methods continued </vt:lpstr>
      <vt:lpstr>Uptake rate of meningitis immunization  in Wales from 2008 to 2018 </vt:lpstr>
      <vt:lpstr>Contradictive view of vaccine</vt:lpstr>
      <vt:lpstr>NHS Wales preventable method</vt:lpstr>
      <vt:lpstr>What                                  are visible?</vt:lpstr>
      <vt:lpstr>What implications for health professionals?</vt:lpstr>
      <vt:lpstr>What impact does it have on                           ?                      </vt:lpstr>
      <vt:lpstr>What is the impact on health and social care services?</vt:lpstr>
      <vt:lpstr>References</vt:lpstr>
      <vt:lpstr>References continued</vt:lpstr>
      <vt:lpstr>References continued 2</vt:lpstr>
    </vt:vector>
  </TitlesOfParts>
  <Company>University of Wales Trinity Saint David</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Sophie Williams (1704650)</dc:creator>
  <cp:lastModifiedBy>Sophie Williams</cp:lastModifiedBy>
  <cp:revision>57</cp:revision>
  <dcterms:created xsi:type="dcterms:W3CDTF">2018-10-23T08:00:47Z</dcterms:created>
  <dcterms:modified xsi:type="dcterms:W3CDTF">2018-12-07T19:43:44Z</dcterms:modified>
</cp:coreProperties>
</file>