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62" r:id="rId5"/>
    <p:sldId id="320" r:id="rId6"/>
    <p:sldId id="396" r:id="rId7"/>
    <p:sldId id="402" r:id="rId8"/>
    <p:sldId id="403" r:id="rId9"/>
    <p:sldId id="397" r:id="rId10"/>
    <p:sldId id="382" r:id="rId11"/>
    <p:sldId id="387" r:id="rId12"/>
    <p:sldId id="335" r:id="rId13"/>
    <p:sldId id="334" r:id="rId14"/>
    <p:sldId id="390" r:id="rId15"/>
    <p:sldId id="391" r:id="rId16"/>
    <p:sldId id="388" r:id="rId17"/>
    <p:sldId id="389" r:id="rId18"/>
    <p:sldId id="384" r:id="rId19"/>
    <p:sldId id="379" r:id="rId20"/>
    <p:sldId id="380" r:id="rId21"/>
    <p:sldId id="393" r:id="rId22"/>
    <p:sldId id="385" r:id="rId23"/>
    <p:sldId id="395" r:id="rId24"/>
    <p:sldId id="332" r:id="rId25"/>
    <p:sldId id="259" r:id="rId26"/>
    <p:sldId id="264" r:id="rId27"/>
    <p:sldId id="265" r:id="rId28"/>
    <p:sldId id="266" r:id="rId29"/>
    <p:sldId id="267" r:id="rId30"/>
    <p:sldId id="399" r:id="rId31"/>
    <p:sldId id="401" r:id="rId32"/>
    <p:sldId id="377" r:id="rId33"/>
    <p:sldId id="32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D98A24-EC0F-B7D9-AEAB-F65DFA35D448}" v="9" dt="2024-02-09T07:58:55.299"/>
    <p1510:client id="{A27E6343-CD8A-4A4F-B6FA-FDE8C4C4043B}" v="2" dt="2024-02-09T07:44:24.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DC9F4C-884A-4BF1-BF4C-24B005FE140E}" type="datetimeFigureOut">
              <a:rPr lang="en-GB" smtClean="0"/>
              <a:t>09/02/2024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CFFEBF-6120-480C-A121-E819F7242205}" type="slidenum">
              <a:rPr lang="en-GB" smtClean="0"/>
              <a:t>‹#›</a:t>
            </a:fld>
            <a:endParaRPr lang="en-GB"/>
          </a:p>
        </p:txBody>
      </p:sp>
    </p:spTree>
    <p:extLst>
      <p:ext uri="{BB962C8B-B14F-4D97-AF65-F5344CB8AC3E}">
        <p14:creationId xmlns:p14="http://schemas.microsoft.com/office/powerpoint/2010/main" val="4229630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53C5D6-301F-45DF-834B-121E53F01D10}" type="slidenum">
              <a:rPr lang="en-GB" smtClean="0"/>
              <a:t>1</a:t>
            </a:fld>
            <a:endParaRPr lang="en-GB"/>
          </a:p>
        </p:txBody>
      </p:sp>
    </p:spTree>
    <p:extLst>
      <p:ext uri="{BB962C8B-B14F-4D97-AF65-F5344CB8AC3E}">
        <p14:creationId xmlns:p14="http://schemas.microsoft.com/office/powerpoint/2010/main" val="11224536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Remind students of research dispositions</a:t>
            </a:r>
            <a:endParaRPr lang="en-GB"/>
          </a:p>
        </p:txBody>
      </p:sp>
      <p:sp>
        <p:nvSpPr>
          <p:cNvPr id="4" name="Slide Number Placeholder 3"/>
          <p:cNvSpPr>
            <a:spLocks noGrp="1"/>
          </p:cNvSpPr>
          <p:nvPr>
            <p:ph type="sldNum" sz="quarter" idx="5"/>
          </p:nvPr>
        </p:nvSpPr>
        <p:spPr/>
        <p:txBody>
          <a:bodyPr/>
          <a:lstStyle/>
          <a:p>
            <a:fld id="{453D75D1-0CF7-487F-A77C-F53599D6E8AE}" type="slidenum">
              <a:rPr lang="en-GB" smtClean="0"/>
              <a:t>2</a:t>
            </a:fld>
            <a:endParaRPr lang="en-GB"/>
          </a:p>
        </p:txBody>
      </p:sp>
    </p:spTree>
    <p:extLst>
      <p:ext uri="{BB962C8B-B14F-4D97-AF65-F5344CB8AC3E}">
        <p14:creationId xmlns:p14="http://schemas.microsoft.com/office/powerpoint/2010/main" val="2491459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53D75D1-0CF7-487F-A77C-F53599D6E8AE}" type="slidenum">
              <a:rPr lang="en-GB" smtClean="0"/>
              <a:t>3</a:t>
            </a:fld>
            <a:endParaRPr lang="en-GB"/>
          </a:p>
        </p:txBody>
      </p:sp>
    </p:spTree>
    <p:extLst>
      <p:ext uri="{BB962C8B-B14F-4D97-AF65-F5344CB8AC3E}">
        <p14:creationId xmlns:p14="http://schemas.microsoft.com/office/powerpoint/2010/main" val="1837675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Think/pair/share, or any other way you want students to consider this.  Breakout rooms?  Etc. </a:t>
            </a:r>
          </a:p>
          <a:p>
            <a:r>
              <a:rPr lang="en-GB"/>
              <a:t>You may want to direct students to the bilingual power point presentation focused on the Research Dispositions on Moodle.  </a:t>
            </a:r>
          </a:p>
        </p:txBody>
      </p:sp>
      <p:sp>
        <p:nvSpPr>
          <p:cNvPr id="4" name="Slide Number Placeholder 3"/>
          <p:cNvSpPr>
            <a:spLocks noGrp="1"/>
          </p:cNvSpPr>
          <p:nvPr>
            <p:ph type="sldNum" sz="quarter" idx="5"/>
          </p:nvPr>
        </p:nvSpPr>
        <p:spPr/>
        <p:txBody>
          <a:bodyPr/>
          <a:lstStyle/>
          <a:p>
            <a:fld id="{8ACFFEBF-6120-480C-A121-E819F7242205}" type="slidenum">
              <a:rPr lang="en-GB" smtClean="0"/>
              <a:t>6</a:t>
            </a:fld>
            <a:endParaRPr lang="en-GB"/>
          </a:p>
        </p:txBody>
      </p:sp>
    </p:spTree>
    <p:extLst>
      <p:ext uri="{BB962C8B-B14F-4D97-AF65-F5344CB8AC3E}">
        <p14:creationId xmlns:p14="http://schemas.microsoft.com/office/powerpoint/2010/main" val="2027940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Think/pair/share, or any other way you want students to consider this.  Breakout rooms?  Etc. </a:t>
            </a:r>
          </a:p>
          <a:p>
            <a:r>
              <a:rPr lang="en-GB" dirty="0"/>
              <a:t>You may want to direct students to the bilingual power point presentation focused on the Research Dispositions on Moodle.  </a:t>
            </a:r>
          </a:p>
        </p:txBody>
      </p:sp>
      <p:sp>
        <p:nvSpPr>
          <p:cNvPr id="4" name="Slide Number Placeholder 3"/>
          <p:cNvSpPr>
            <a:spLocks noGrp="1"/>
          </p:cNvSpPr>
          <p:nvPr>
            <p:ph type="sldNum" sz="quarter" idx="5"/>
          </p:nvPr>
        </p:nvSpPr>
        <p:spPr/>
        <p:txBody>
          <a:bodyPr/>
          <a:lstStyle/>
          <a:p>
            <a:fld id="{8ACFFEBF-6120-480C-A121-E819F7242205}" type="slidenum">
              <a:rPr lang="en-GB" smtClean="0"/>
              <a:t>7</a:t>
            </a:fld>
            <a:endParaRPr lang="en-GB"/>
          </a:p>
        </p:txBody>
      </p:sp>
    </p:spTree>
    <p:extLst>
      <p:ext uri="{BB962C8B-B14F-4D97-AF65-F5344CB8AC3E}">
        <p14:creationId xmlns:p14="http://schemas.microsoft.com/office/powerpoint/2010/main" val="738253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CFFEBF-6120-480C-A121-E819F7242205}" type="slidenum">
              <a:rPr lang="en-GB" smtClean="0"/>
              <a:t>8</a:t>
            </a:fld>
            <a:endParaRPr lang="en-GB"/>
          </a:p>
        </p:txBody>
      </p:sp>
    </p:spTree>
    <p:extLst>
      <p:ext uri="{BB962C8B-B14F-4D97-AF65-F5344CB8AC3E}">
        <p14:creationId xmlns:p14="http://schemas.microsoft.com/office/powerpoint/2010/main" val="1373403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53C5D6-301F-45DF-834B-121E53F01D10}" type="slidenum">
              <a:rPr lang="en-GB" smtClean="0"/>
              <a:t>9</a:t>
            </a:fld>
            <a:endParaRPr lang="en-GB"/>
          </a:p>
        </p:txBody>
      </p:sp>
    </p:spTree>
    <p:extLst>
      <p:ext uri="{BB962C8B-B14F-4D97-AF65-F5344CB8AC3E}">
        <p14:creationId xmlns:p14="http://schemas.microsoft.com/office/powerpoint/2010/main" val="923316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3D75D1-0CF7-487F-A77C-F53599D6E8AE}" type="slidenum">
              <a:rPr lang="en-GB" smtClean="0"/>
              <a:t>10</a:t>
            </a:fld>
            <a:endParaRPr lang="en-GB"/>
          </a:p>
        </p:txBody>
      </p:sp>
    </p:spTree>
    <p:extLst>
      <p:ext uri="{BB962C8B-B14F-4D97-AF65-F5344CB8AC3E}">
        <p14:creationId xmlns:p14="http://schemas.microsoft.com/office/powerpoint/2010/main" val="3989079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CFFEBF-6120-480C-A121-E819F7242205}" type="slidenum">
              <a:rPr lang="en-GB" smtClean="0"/>
              <a:t>11</a:t>
            </a:fld>
            <a:endParaRPr lang="en-GB"/>
          </a:p>
        </p:txBody>
      </p:sp>
    </p:spTree>
    <p:extLst>
      <p:ext uri="{BB962C8B-B14F-4D97-AF65-F5344CB8AC3E}">
        <p14:creationId xmlns:p14="http://schemas.microsoft.com/office/powerpoint/2010/main" val="2115497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CFFEBF-6120-480C-A121-E819F7242205}" type="slidenum">
              <a:rPr lang="en-GB" smtClean="0"/>
              <a:t>12</a:t>
            </a:fld>
            <a:endParaRPr lang="en-GB"/>
          </a:p>
        </p:txBody>
      </p:sp>
    </p:spTree>
    <p:extLst>
      <p:ext uri="{BB962C8B-B14F-4D97-AF65-F5344CB8AC3E}">
        <p14:creationId xmlns:p14="http://schemas.microsoft.com/office/powerpoint/2010/main" val="2463448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CFFEBF-6120-480C-A121-E819F7242205}" type="slidenum">
              <a:rPr lang="en-GB" smtClean="0"/>
              <a:t>13</a:t>
            </a:fld>
            <a:endParaRPr lang="en-GB"/>
          </a:p>
        </p:txBody>
      </p:sp>
    </p:spTree>
    <p:extLst>
      <p:ext uri="{BB962C8B-B14F-4D97-AF65-F5344CB8AC3E}">
        <p14:creationId xmlns:p14="http://schemas.microsoft.com/office/powerpoint/2010/main" val="2440712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CFFEBF-6120-480C-A121-E819F7242205}" type="slidenum">
              <a:rPr lang="en-GB" smtClean="0"/>
              <a:t>14</a:t>
            </a:fld>
            <a:endParaRPr lang="en-GB"/>
          </a:p>
        </p:txBody>
      </p:sp>
    </p:spTree>
    <p:extLst>
      <p:ext uri="{BB962C8B-B14F-4D97-AF65-F5344CB8AC3E}">
        <p14:creationId xmlns:p14="http://schemas.microsoft.com/office/powerpoint/2010/main" val="27938604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CFFEBF-6120-480C-A121-E819F7242205}" type="slidenum">
              <a:rPr lang="en-GB" smtClean="0"/>
              <a:t>15</a:t>
            </a:fld>
            <a:endParaRPr lang="en-GB"/>
          </a:p>
        </p:txBody>
      </p:sp>
    </p:spTree>
    <p:extLst>
      <p:ext uri="{BB962C8B-B14F-4D97-AF65-F5344CB8AC3E}">
        <p14:creationId xmlns:p14="http://schemas.microsoft.com/office/powerpoint/2010/main" val="30800009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New slide</a:t>
            </a:r>
          </a:p>
        </p:txBody>
      </p:sp>
      <p:sp>
        <p:nvSpPr>
          <p:cNvPr id="4" name="Slide Number Placeholder 3"/>
          <p:cNvSpPr>
            <a:spLocks noGrp="1"/>
          </p:cNvSpPr>
          <p:nvPr>
            <p:ph type="sldNum" sz="quarter" idx="5"/>
          </p:nvPr>
        </p:nvSpPr>
        <p:spPr/>
        <p:txBody>
          <a:bodyPr/>
          <a:lstStyle/>
          <a:p>
            <a:fld id="{8ACFFEBF-6120-480C-A121-E819F7242205}" type="slidenum">
              <a:rPr lang="en-GB" smtClean="0"/>
              <a:t>16</a:t>
            </a:fld>
            <a:endParaRPr lang="en-GB"/>
          </a:p>
        </p:txBody>
      </p:sp>
    </p:spTree>
    <p:extLst>
      <p:ext uri="{BB962C8B-B14F-4D97-AF65-F5344CB8AC3E}">
        <p14:creationId xmlns:p14="http://schemas.microsoft.com/office/powerpoint/2010/main" val="41054833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CFFEBF-6120-480C-A121-E819F7242205}" type="slidenum">
              <a:rPr lang="en-GB" smtClean="0"/>
              <a:t>17</a:t>
            </a:fld>
            <a:endParaRPr lang="en-GB"/>
          </a:p>
        </p:txBody>
      </p:sp>
    </p:spTree>
    <p:extLst>
      <p:ext uri="{BB962C8B-B14F-4D97-AF65-F5344CB8AC3E}">
        <p14:creationId xmlns:p14="http://schemas.microsoft.com/office/powerpoint/2010/main" val="3667060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CFFEBF-6120-480C-A121-E819F7242205}" type="slidenum">
              <a:rPr lang="en-GB" smtClean="0"/>
              <a:t>18</a:t>
            </a:fld>
            <a:endParaRPr lang="en-GB"/>
          </a:p>
        </p:txBody>
      </p:sp>
    </p:spTree>
    <p:extLst>
      <p:ext uri="{BB962C8B-B14F-4D97-AF65-F5344CB8AC3E}">
        <p14:creationId xmlns:p14="http://schemas.microsoft.com/office/powerpoint/2010/main" val="12812094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CFFEBF-6120-480C-A121-E819F7242205}" type="slidenum">
              <a:rPr lang="en-GB" smtClean="0"/>
              <a:t>19</a:t>
            </a:fld>
            <a:endParaRPr lang="en-GB"/>
          </a:p>
        </p:txBody>
      </p:sp>
    </p:spTree>
    <p:extLst>
      <p:ext uri="{BB962C8B-B14F-4D97-AF65-F5344CB8AC3E}">
        <p14:creationId xmlns:p14="http://schemas.microsoft.com/office/powerpoint/2010/main" val="36349104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template.</a:t>
            </a:r>
          </a:p>
        </p:txBody>
      </p:sp>
      <p:sp>
        <p:nvSpPr>
          <p:cNvPr id="4" name="Slide Number Placeholder 3"/>
          <p:cNvSpPr>
            <a:spLocks noGrp="1"/>
          </p:cNvSpPr>
          <p:nvPr>
            <p:ph type="sldNum" sz="quarter" idx="5"/>
          </p:nvPr>
        </p:nvSpPr>
        <p:spPr/>
        <p:txBody>
          <a:bodyPr/>
          <a:lstStyle/>
          <a:p>
            <a:fld id="{8ACFFEBF-6120-480C-A121-E819F7242205}" type="slidenum">
              <a:rPr lang="en-GB" smtClean="0"/>
              <a:t>20</a:t>
            </a:fld>
            <a:endParaRPr lang="en-GB"/>
          </a:p>
        </p:txBody>
      </p:sp>
    </p:spTree>
    <p:extLst>
      <p:ext uri="{BB962C8B-B14F-4D97-AF65-F5344CB8AC3E}">
        <p14:creationId xmlns:p14="http://schemas.microsoft.com/office/powerpoint/2010/main" val="18883562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A0AE0-81CE-446E-8541-2707F0DE39BF}" type="slidenum">
              <a:rPr lang="en-GB" smtClean="0"/>
              <a:t>21</a:t>
            </a:fld>
            <a:endParaRPr lang="en-GB"/>
          </a:p>
        </p:txBody>
      </p:sp>
    </p:spTree>
    <p:extLst>
      <p:ext uri="{BB962C8B-B14F-4D97-AF65-F5344CB8AC3E}">
        <p14:creationId xmlns:p14="http://schemas.microsoft.com/office/powerpoint/2010/main" val="27434472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fld id="{2553C5D6-301F-45DF-834B-121E53F01D10}" type="slidenum">
              <a:rPr lang="en-GB" smtClean="0"/>
              <a:t>22</a:t>
            </a:fld>
            <a:endParaRPr lang="en-GB"/>
          </a:p>
        </p:txBody>
      </p:sp>
    </p:spTree>
    <p:extLst>
      <p:ext uri="{BB962C8B-B14F-4D97-AF65-F5344CB8AC3E}">
        <p14:creationId xmlns:p14="http://schemas.microsoft.com/office/powerpoint/2010/main" val="41597650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GB"/>
          </a:p>
        </p:txBody>
      </p:sp>
      <p:sp>
        <p:nvSpPr>
          <p:cNvPr id="4" name="Slide Number Placeholder 3"/>
          <p:cNvSpPr>
            <a:spLocks noGrp="1"/>
          </p:cNvSpPr>
          <p:nvPr>
            <p:ph type="sldNum" sz="quarter" idx="5"/>
          </p:nvPr>
        </p:nvSpPr>
        <p:spPr/>
        <p:txBody>
          <a:bodyPr/>
          <a:lstStyle/>
          <a:p>
            <a:fld id="{2553C5D6-301F-45DF-834B-121E53F01D10}" type="slidenum">
              <a:rPr lang="en-GB" smtClean="0"/>
              <a:t>23</a:t>
            </a:fld>
            <a:endParaRPr lang="en-GB"/>
          </a:p>
        </p:txBody>
      </p:sp>
    </p:spTree>
    <p:extLst>
      <p:ext uri="{BB962C8B-B14F-4D97-AF65-F5344CB8AC3E}">
        <p14:creationId xmlns:p14="http://schemas.microsoft.com/office/powerpoint/2010/main" val="13783868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5"/>
          </p:nvPr>
        </p:nvSpPr>
        <p:spPr/>
        <p:txBody>
          <a:bodyPr/>
          <a:lstStyle/>
          <a:p>
            <a:fld id="{2553C5D6-301F-45DF-834B-121E53F01D10}" type="slidenum">
              <a:rPr lang="en-GB" smtClean="0"/>
              <a:t>24</a:t>
            </a:fld>
            <a:endParaRPr lang="en-GB"/>
          </a:p>
        </p:txBody>
      </p:sp>
    </p:spTree>
    <p:extLst>
      <p:ext uri="{BB962C8B-B14F-4D97-AF65-F5344CB8AC3E}">
        <p14:creationId xmlns:p14="http://schemas.microsoft.com/office/powerpoint/2010/main" val="28445889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53C5D6-301F-45DF-834B-121E53F01D10}" type="slidenum">
              <a:rPr lang="en-GB" smtClean="0"/>
              <a:t>25</a:t>
            </a:fld>
            <a:endParaRPr lang="en-GB"/>
          </a:p>
        </p:txBody>
      </p:sp>
    </p:spTree>
    <p:extLst>
      <p:ext uri="{BB962C8B-B14F-4D97-AF65-F5344CB8AC3E}">
        <p14:creationId xmlns:p14="http://schemas.microsoft.com/office/powerpoint/2010/main" val="1256722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53C5D6-301F-45DF-834B-121E53F01D10}" type="slidenum">
              <a:rPr lang="en-GB" smtClean="0"/>
              <a:t>26</a:t>
            </a:fld>
            <a:endParaRPr lang="en-GB"/>
          </a:p>
        </p:txBody>
      </p:sp>
    </p:spTree>
    <p:extLst>
      <p:ext uri="{BB962C8B-B14F-4D97-AF65-F5344CB8AC3E}">
        <p14:creationId xmlns:p14="http://schemas.microsoft.com/office/powerpoint/2010/main" val="30888133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Remind students of research dispositions</a:t>
            </a:r>
            <a:endParaRPr lang="en-GB"/>
          </a:p>
        </p:txBody>
      </p:sp>
      <p:sp>
        <p:nvSpPr>
          <p:cNvPr id="4" name="Slide Number Placeholder 3"/>
          <p:cNvSpPr>
            <a:spLocks noGrp="1"/>
          </p:cNvSpPr>
          <p:nvPr>
            <p:ph type="sldNum" sz="quarter" idx="5"/>
          </p:nvPr>
        </p:nvSpPr>
        <p:spPr/>
        <p:txBody>
          <a:bodyPr/>
          <a:lstStyle/>
          <a:p>
            <a:fld id="{453D75D1-0CF7-487F-A77C-F53599D6E8AE}" type="slidenum">
              <a:rPr lang="en-GB" smtClean="0"/>
              <a:t>27</a:t>
            </a:fld>
            <a:endParaRPr lang="en-GB"/>
          </a:p>
        </p:txBody>
      </p:sp>
    </p:spTree>
    <p:extLst>
      <p:ext uri="{BB962C8B-B14F-4D97-AF65-F5344CB8AC3E}">
        <p14:creationId xmlns:p14="http://schemas.microsoft.com/office/powerpoint/2010/main" val="29766978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53D75D1-0CF7-487F-A77C-F53599D6E8AE}" type="slidenum">
              <a:rPr lang="en-GB" smtClean="0"/>
              <a:t>28</a:t>
            </a:fld>
            <a:endParaRPr lang="en-GB"/>
          </a:p>
        </p:txBody>
      </p:sp>
    </p:spTree>
    <p:extLst>
      <p:ext uri="{BB962C8B-B14F-4D97-AF65-F5344CB8AC3E}">
        <p14:creationId xmlns:p14="http://schemas.microsoft.com/office/powerpoint/2010/main" val="37899021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CFFEBF-6120-480C-A121-E819F7242205}" type="slidenum">
              <a:rPr lang="en-GB" smtClean="0"/>
              <a:t>29</a:t>
            </a:fld>
            <a:endParaRPr lang="en-GB"/>
          </a:p>
        </p:txBody>
      </p:sp>
    </p:spTree>
    <p:extLst>
      <p:ext uri="{BB962C8B-B14F-4D97-AF65-F5344CB8AC3E}">
        <p14:creationId xmlns:p14="http://schemas.microsoft.com/office/powerpoint/2010/main" val="32543641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new slide </a:t>
            </a:r>
          </a:p>
        </p:txBody>
      </p:sp>
      <p:sp>
        <p:nvSpPr>
          <p:cNvPr id="4" name="Slide Number Placeholder 3"/>
          <p:cNvSpPr>
            <a:spLocks noGrp="1"/>
          </p:cNvSpPr>
          <p:nvPr>
            <p:ph type="sldNum" sz="quarter" idx="5"/>
          </p:nvPr>
        </p:nvSpPr>
        <p:spPr/>
        <p:txBody>
          <a:bodyPr/>
          <a:lstStyle/>
          <a:p>
            <a:fld id="{453D75D1-0CF7-487F-A77C-F53599D6E8AE}" type="slidenum">
              <a:rPr lang="en-GB" smtClean="0"/>
              <a:t>30</a:t>
            </a:fld>
            <a:endParaRPr lang="en-GB"/>
          </a:p>
        </p:txBody>
      </p:sp>
    </p:spTree>
    <p:extLst>
      <p:ext uri="{BB962C8B-B14F-4D97-AF65-F5344CB8AC3E}">
        <p14:creationId xmlns:p14="http://schemas.microsoft.com/office/powerpoint/2010/main" val="2959662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74171-D65F-4C11-985F-7EA6F02E12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33EC43-6476-470A-BBF1-614A52FFE8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0D9B05-0A34-4AEB-B82C-1BD85B0FE83A}"/>
              </a:ext>
            </a:extLst>
          </p:cNvPr>
          <p:cNvSpPr>
            <a:spLocks noGrp="1"/>
          </p:cNvSpPr>
          <p:nvPr>
            <p:ph type="dt" sz="half" idx="10"/>
          </p:nvPr>
        </p:nvSpPr>
        <p:spPr/>
        <p:txBody>
          <a:bodyPr/>
          <a:lstStyle/>
          <a:p>
            <a:fld id="{6B0ED990-489D-472B-A47C-0464521F0AA6}" type="datetimeFigureOut">
              <a:rPr lang="en-GB" smtClean="0"/>
              <a:t>09/02/2024</a:t>
            </a:fld>
            <a:endParaRPr lang="en-GB"/>
          </a:p>
        </p:txBody>
      </p:sp>
      <p:sp>
        <p:nvSpPr>
          <p:cNvPr id="5" name="Footer Placeholder 4">
            <a:extLst>
              <a:ext uri="{FF2B5EF4-FFF2-40B4-BE49-F238E27FC236}">
                <a16:creationId xmlns:a16="http://schemas.microsoft.com/office/drawing/2014/main" id="{4A9D3DA7-07F5-4EE8-BF29-E5259C621B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A4F28E-F160-4F06-90F8-76F469406725}"/>
              </a:ext>
            </a:extLst>
          </p:cNvPr>
          <p:cNvSpPr>
            <a:spLocks noGrp="1"/>
          </p:cNvSpPr>
          <p:nvPr>
            <p:ph type="sldNum" sz="quarter" idx="12"/>
          </p:nvPr>
        </p:nvSpPr>
        <p:spPr/>
        <p:txBody>
          <a:bodyPr/>
          <a:lstStyle/>
          <a:p>
            <a:fld id="{B2BFFF0E-70E8-4156-A59C-47A35E6533E8}" type="slidenum">
              <a:rPr lang="en-GB" smtClean="0"/>
              <a:t>‹#›</a:t>
            </a:fld>
            <a:endParaRPr lang="en-GB"/>
          </a:p>
        </p:txBody>
      </p:sp>
    </p:spTree>
    <p:extLst>
      <p:ext uri="{BB962C8B-B14F-4D97-AF65-F5344CB8AC3E}">
        <p14:creationId xmlns:p14="http://schemas.microsoft.com/office/powerpoint/2010/main" val="3376856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8A0C0-DB8E-44EC-928E-4F8EE731B1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A9BF43-0444-4C52-AFD3-DE0E5DA68A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B98DE-8BDA-4F34-AD37-4C78990F40A5}"/>
              </a:ext>
            </a:extLst>
          </p:cNvPr>
          <p:cNvSpPr>
            <a:spLocks noGrp="1"/>
          </p:cNvSpPr>
          <p:nvPr>
            <p:ph type="dt" sz="half" idx="10"/>
          </p:nvPr>
        </p:nvSpPr>
        <p:spPr/>
        <p:txBody>
          <a:bodyPr/>
          <a:lstStyle/>
          <a:p>
            <a:fld id="{6B0ED990-489D-472B-A47C-0464521F0AA6}" type="datetimeFigureOut">
              <a:rPr lang="en-GB" smtClean="0"/>
              <a:t>09/02/2024</a:t>
            </a:fld>
            <a:endParaRPr lang="en-GB"/>
          </a:p>
        </p:txBody>
      </p:sp>
      <p:sp>
        <p:nvSpPr>
          <p:cNvPr id="5" name="Footer Placeholder 4">
            <a:extLst>
              <a:ext uri="{FF2B5EF4-FFF2-40B4-BE49-F238E27FC236}">
                <a16:creationId xmlns:a16="http://schemas.microsoft.com/office/drawing/2014/main" id="{2F81C9F3-5A38-486C-B934-BB9C913068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060B12-AA6C-45E0-A0EB-CBB033DA8CBC}"/>
              </a:ext>
            </a:extLst>
          </p:cNvPr>
          <p:cNvSpPr>
            <a:spLocks noGrp="1"/>
          </p:cNvSpPr>
          <p:nvPr>
            <p:ph type="sldNum" sz="quarter" idx="12"/>
          </p:nvPr>
        </p:nvSpPr>
        <p:spPr/>
        <p:txBody>
          <a:bodyPr/>
          <a:lstStyle/>
          <a:p>
            <a:fld id="{B2BFFF0E-70E8-4156-A59C-47A35E6533E8}" type="slidenum">
              <a:rPr lang="en-GB" smtClean="0"/>
              <a:t>‹#›</a:t>
            </a:fld>
            <a:endParaRPr lang="en-GB"/>
          </a:p>
        </p:txBody>
      </p:sp>
    </p:spTree>
    <p:extLst>
      <p:ext uri="{BB962C8B-B14F-4D97-AF65-F5344CB8AC3E}">
        <p14:creationId xmlns:p14="http://schemas.microsoft.com/office/powerpoint/2010/main" val="2213836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5B7AC-52D4-4683-A60F-67313839BE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1444EE-DC92-47F3-BB8A-B50519A88D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BF34B2-0D1C-4977-BF4E-7857F41B8054}"/>
              </a:ext>
            </a:extLst>
          </p:cNvPr>
          <p:cNvSpPr>
            <a:spLocks noGrp="1"/>
          </p:cNvSpPr>
          <p:nvPr>
            <p:ph type="dt" sz="half" idx="10"/>
          </p:nvPr>
        </p:nvSpPr>
        <p:spPr/>
        <p:txBody>
          <a:bodyPr/>
          <a:lstStyle/>
          <a:p>
            <a:fld id="{6B0ED990-489D-472B-A47C-0464521F0AA6}" type="datetimeFigureOut">
              <a:rPr lang="en-GB" smtClean="0"/>
              <a:t>09/02/2024</a:t>
            </a:fld>
            <a:endParaRPr lang="en-GB"/>
          </a:p>
        </p:txBody>
      </p:sp>
      <p:sp>
        <p:nvSpPr>
          <p:cNvPr id="5" name="Footer Placeholder 4">
            <a:extLst>
              <a:ext uri="{FF2B5EF4-FFF2-40B4-BE49-F238E27FC236}">
                <a16:creationId xmlns:a16="http://schemas.microsoft.com/office/drawing/2014/main" id="{440F27E7-2D36-4F29-8CA0-CD9061E2B9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76F179-D6FA-4D12-80B0-BD0EB9168131}"/>
              </a:ext>
            </a:extLst>
          </p:cNvPr>
          <p:cNvSpPr>
            <a:spLocks noGrp="1"/>
          </p:cNvSpPr>
          <p:nvPr>
            <p:ph type="sldNum" sz="quarter" idx="12"/>
          </p:nvPr>
        </p:nvSpPr>
        <p:spPr/>
        <p:txBody>
          <a:bodyPr/>
          <a:lstStyle/>
          <a:p>
            <a:fld id="{B2BFFF0E-70E8-4156-A59C-47A35E6533E8}" type="slidenum">
              <a:rPr lang="en-GB" smtClean="0"/>
              <a:t>‹#›</a:t>
            </a:fld>
            <a:endParaRPr lang="en-GB"/>
          </a:p>
        </p:txBody>
      </p:sp>
    </p:spTree>
    <p:extLst>
      <p:ext uri="{BB962C8B-B14F-4D97-AF65-F5344CB8AC3E}">
        <p14:creationId xmlns:p14="http://schemas.microsoft.com/office/powerpoint/2010/main" val="3802969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92A56-99F7-49B0-B659-83B3700588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B0F905-0103-4F29-BE23-DB1C6BCE4AB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DC2F94-7C6D-4EA4-B2B6-0DDA9D2CFC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648AE5D-03A9-485B-A6CA-46169DF12F10}"/>
              </a:ext>
            </a:extLst>
          </p:cNvPr>
          <p:cNvSpPr>
            <a:spLocks noGrp="1"/>
          </p:cNvSpPr>
          <p:nvPr>
            <p:ph type="dt" sz="half" idx="10"/>
          </p:nvPr>
        </p:nvSpPr>
        <p:spPr/>
        <p:txBody>
          <a:bodyPr/>
          <a:lstStyle/>
          <a:p>
            <a:fld id="{6B0ED990-489D-472B-A47C-0464521F0AA6}" type="datetimeFigureOut">
              <a:rPr lang="en-GB" smtClean="0"/>
              <a:t>09/02/2024</a:t>
            </a:fld>
            <a:endParaRPr lang="en-GB"/>
          </a:p>
        </p:txBody>
      </p:sp>
      <p:sp>
        <p:nvSpPr>
          <p:cNvPr id="6" name="Footer Placeholder 5">
            <a:extLst>
              <a:ext uri="{FF2B5EF4-FFF2-40B4-BE49-F238E27FC236}">
                <a16:creationId xmlns:a16="http://schemas.microsoft.com/office/drawing/2014/main" id="{69CF22C8-2FAE-4576-A609-997625242D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FE63B1-5C0F-4CA9-AC6F-E6E3E320B07C}"/>
              </a:ext>
            </a:extLst>
          </p:cNvPr>
          <p:cNvSpPr>
            <a:spLocks noGrp="1"/>
          </p:cNvSpPr>
          <p:nvPr>
            <p:ph type="sldNum" sz="quarter" idx="12"/>
          </p:nvPr>
        </p:nvSpPr>
        <p:spPr/>
        <p:txBody>
          <a:bodyPr/>
          <a:lstStyle/>
          <a:p>
            <a:fld id="{B2BFFF0E-70E8-4156-A59C-47A35E6533E8}" type="slidenum">
              <a:rPr lang="en-GB" smtClean="0"/>
              <a:t>‹#›</a:t>
            </a:fld>
            <a:endParaRPr lang="en-GB"/>
          </a:p>
        </p:txBody>
      </p:sp>
    </p:spTree>
    <p:extLst>
      <p:ext uri="{BB962C8B-B14F-4D97-AF65-F5344CB8AC3E}">
        <p14:creationId xmlns:p14="http://schemas.microsoft.com/office/powerpoint/2010/main" val="176489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055FE-1E04-44DF-ACC3-3F4A6ED0E3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B1FD95-F7E8-4A58-8CDE-A7DEC5F706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64C3B4-6B21-4159-BAE5-FF9985D1DD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F6162E-CDCF-4A7A-9D53-D6D37CF5D0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481638-0149-46A0-9C6C-198A64ED27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DB64EF-6254-4F7E-A011-A2DF1FB15B0A}"/>
              </a:ext>
            </a:extLst>
          </p:cNvPr>
          <p:cNvSpPr>
            <a:spLocks noGrp="1"/>
          </p:cNvSpPr>
          <p:nvPr>
            <p:ph type="dt" sz="half" idx="10"/>
          </p:nvPr>
        </p:nvSpPr>
        <p:spPr/>
        <p:txBody>
          <a:bodyPr/>
          <a:lstStyle/>
          <a:p>
            <a:fld id="{6B0ED990-489D-472B-A47C-0464521F0AA6}" type="datetimeFigureOut">
              <a:rPr lang="en-GB" smtClean="0"/>
              <a:t>09/02/2024</a:t>
            </a:fld>
            <a:endParaRPr lang="en-GB"/>
          </a:p>
        </p:txBody>
      </p:sp>
      <p:sp>
        <p:nvSpPr>
          <p:cNvPr id="8" name="Footer Placeholder 7">
            <a:extLst>
              <a:ext uri="{FF2B5EF4-FFF2-40B4-BE49-F238E27FC236}">
                <a16:creationId xmlns:a16="http://schemas.microsoft.com/office/drawing/2014/main" id="{537F019E-B1D7-4025-83AE-62336A0FEE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58A21D-AF3C-492E-8F5D-C73A0294385C}"/>
              </a:ext>
            </a:extLst>
          </p:cNvPr>
          <p:cNvSpPr>
            <a:spLocks noGrp="1"/>
          </p:cNvSpPr>
          <p:nvPr>
            <p:ph type="sldNum" sz="quarter" idx="12"/>
          </p:nvPr>
        </p:nvSpPr>
        <p:spPr/>
        <p:txBody>
          <a:bodyPr/>
          <a:lstStyle/>
          <a:p>
            <a:fld id="{B2BFFF0E-70E8-4156-A59C-47A35E6533E8}" type="slidenum">
              <a:rPr lang="en-GB" smtClean="0"/>
              <a:t>‹#›</a:t>
            </a:fld>
            <a:endParaRPr lang="en-GB"/>
          </a:p>
        </p:txBody>
      </p:sp>
    </p:spTree>
    <p:extLst>
      <p:ext uri="{BB962C8B-B14F-4D97-AF65-F5344CB8AC3E}">
        <p14:creationId xmlns:p14="http://schemas.microsoft.com/office/powerpoint/2010/main" val="1257048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AB4ED-E4DA-4EE5-B5B8-B60FAB11AA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802678-1D5D-42C8-9AF7-DAEA65516889}"/>
              </a:ext>
            </a:extLst>
          </p:cNvPr>
          <p:cNvSpPr>
            <a:spLocks noGrp="1"/>
          </p:cNvSpPr>
          <p:nvPr>
            <p:ph type="dt" sz="half" idx="10"/>
          </p:nvPr>
        </p:nvSpPr>
        <p:spPr/>
        <p:txBody>
          <a:bodyPr/>
          <a:lstStyle/>
          <a:p>
            <a:fld id="{6B0ED990-489D-472B-A47C-0464521F0AA6}" type="datetimeFigureOut">
              <a:rPr lang="en-GB" smtClean="0"/>
              <a:t>09/02/2024</a:t>
            </a:fld>
            <a:endParaRPr lang="en-GB"/>
          </a:p>
        </p:txBody>
      </p:sp>
      <p:sp>
        <p:nvSpPr>
          <p:cNvPr id="4" name="Footer Placeholder 3">
            <a:extLst>
              <a:ext uri="{FF2B5EF4-FFF2-40B4-BE49-F238E27FC236}">
                <a16:creationId xmlns:a16="http://schemas.microsoft.com/office/drawing/2014/main" id="{7F422C68-5581-4224-81AE-A4440C97A2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2DEC2F-78AE-4079-90CA-DB00B8E1B97E}"/>
              </a:ext>
            </a:extLst>
          </p:cNvPr>
          <p:cNvSpPr>
            <a:spLocks noGrp="1"/>
          </p:cNvSpPr>
          <p:nvPr>
            <p:ph type="sldNum" sz="quarter" idx="12"/>
          </p:nvPr>
        </p:nvSpPr>
        <p:spPr/>
        <p:txBody>
          <a:bodyPr/>
          <a:lstStyle/>
          <a:p>
            <a:fld id="{B2BFFF0E-70E8-4156-A59C-47A35E6533E8}" type="slidenum">
              <a:rPr lang="en-GB" smtClean="0"/>
              <a:t>‹#›</a:t>
            </a:fld>
            <a:endParaRPr lang="en-GB"/>
          </a:p>
        </p:txBody>
      </p:sp>
    </p:spTree>
    <p:extLst>
      <p:ext uri="{BB962C8B-B14F-4D97-AF65-F5344CB8AC3E}">
        <p14:creationId xmlns:p14="http://schemas.microsoft.com/office/powerpoint/2010/main" val="735057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DC6FBA-4126-4EF5-9207-9F2CF46FC803}"/>
              </a:ext>
            </a:extLst>
          </p:cNvPr>
          <p:cNvSpPr>
            <a:spLocks noGrp="1"/>
          </p:cNvSpPr>
          <p:nvPr>
            <p:ph type="dt" sz="half" idx="10"/>
          </p:nvPr>
        </p:nvSpPr>
        <p:spPr/>
        <p:txBody>
          <a:bodyPr/>
          <a:lstStyle/>
          <a:p>
            <a:fld id="{6B0ED990-489D-472B-A47C-0464521F0AA6}" type="datetimeFigureOut">
              <a:rPr lang="en-GB" smtClean="0"/>
              <a:t>09/02/2024</a:t>
            </a:fld>
            <a:endParaRPr lang="en-GB"/>
          </a:p>
        </p:txBody>
      </p:sp>
      <p:sp>
        <p:nvSpPr>
          <p:cNvPr id="3" name="Footer Placeholder 2">
            <a:extLst>
              <a:ext uri="{FF2B5EF4-FFF2-40B4-BE49-F238E27FC236}">
                <a16:creationId xmlns:a16="http://schemas.microsoft.com/office/drawing/2014/main" id="{7B67F22E-54CA-469B-B72F-541B397837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E5216D-AE8E-40C7-A176-44312B1FA9BC}"/>
              </a:ext>
            </a:extLst>
          </p:cNvPr>
          <p:cNvSpPr>
            <a:spLocks noGrp="1"/>
          </p:cNvSpPr>
          <p:nvPr>
            <p:ph type="sldNum" sz="quarter" idx="12"/>
          </p:nvPr>
        </p:nvSpPr>
        <p:spPr/>
        <p:txBody>
          <a:bodyPr/>
          <a:lstStyle/>
          <a:p>
            <a:fld id="{B2BFFF0E-70E8-4156-A59C-47A35E6533E8}" type="slidenum">
              <a:rPr lang="en-GB" smtClean="0"/>
              <a:t>‹#›</a:t>
            </a:fld>
            <a:endParaRPr lang="en-GB"/>
          </a:p>
        </p:txBody>
      </p:sp>
    </p:spTree>
    <p:extLst>
      <p:ext uri="{BB962C8B-B14F-4D97-AF65-F5344CB8AC3E}">
        <p14:creationId xmlns:p14="http://schemas.microsoft.com/office/powerpoint/2010/main" val="4024020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A2A85-E3B0-4EB1-A8BD-F6FD80DF8C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6E5B6C-9E31-4F1A-9394-BDD9664B7C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2F71D1-B6A8-4F2F-A0C1-D021E11E02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526075-94B7-411F-937B-011A8EFBCC9F}"/>
              </a:ext>
            </a:extLst>
          </p:cNvPr>
          <p:cNvSpPr>
            <a:spLocks noGrp="1"/>
          </p:cNvSpPr>
          <p:nvPr>
            <p:ph type="dt" sz="half" idx="10"/>
          </p:nvPr>
        </p:nvSpPr>
        <p:spPr/>
        <p:txBody>
          <a:bodyPr/>
          <a:lstStyle/>
          <a:p>
            <a:fld id="{6B0ED990-489D-472B-A47C-0464521F0AA6}" type="datetimeFigureOut">
              <a:rPr lang="en-GB" smtClean="0"/>
              <a:t>09/02/2024</a:t>
            </a:fld>
            <a:endParaRPr lang="en-GB"/>
          </a:p>
        </p:txBody>
      </p:sp>
      <p:sp>
        <p:nvSpPr>
          <p:cNvPr id="6" name="Footer Placeholder 5">
            <a:extLst>
              <a:ext uri="{FF2B5EF4-FFF2-40B4-BE49-F238E27FC236}">
                <a16:creationId xmlns:a16="http://schemas.microsoft.com/office/drawing/2014/main" id="{0EC8107A-92CA-4A8B-B3EA-CA87F2751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2D941B-D79E-435E-AE86-F01ECBAA8BED}"/>
              </a:ext>
            </a:extLst>
          </p:cNvPr>
          <p:cNvSpPr>
            <a:spLocks noGrp="1"/>
          </p:cNvSpPr>
          <p:nvPr>
            <p:ph type="sldNum" sz="quarter" idx="12"/>
          </p:nvPr>
        </p:nvSpPr>
        <p:spPr/>
        <p:txBody>
          <a:bodyPr/>
          <a:lstStyle/>
          <a:p>
            <a:fld id="{B2BFFF0E-70E8-4156-A59C-47A35E6533E8}" type="slidenum">
              <a:rPr lang="en-GB" smtClean="0"/>
              <a:t>‹#›</a:t>
            </a:fld>
            <a:endParaRPr lang="en-GB"/>
          </a:p>
        </p:txBody>
      </p:sp>
    </p:spTree>
    <p:extLst>
      <p:ext uri="{BB962C8B-B14F-4D97-AF65-F5344CB8AC3E}">
        <p14:creationId xmlns:p14="http://schemas.microsoft.com/office/powerpoint/2010/main" val="114952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270A2-504B-4275-BAC0-78D4D3D5FB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866BB7-1671-4615-BC47-C06F3FAD01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901C7B-3782-4CCB-AD8D-772588F87E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4AEDF1-4057-4489-AA8F-6E60E42D4651}"/>
              </a:ext>
            </a:extLst>
          </p:cNvPr>
          <p:cNvSpPr>
            <a:spLocks noGrp="1"/>
          </p:cNvSpPr>
          <p:nvPr>
            <p:ph type="dt" sz="half" idx="10"/>
          </p:nvPr>
        </p:nvSpPr>
        <p:spPr/>
        <p:txBody>
          <a:bodyPr/>
          <a:lstStyle/>
          <a:p>
            <a:fld id="{6B0ED990-489D-472B-A47C-0464521F0AA6}" type="datetimeFigureOut">
              <a:rPr lang="en-GB" smtClean="0"/>
              <a:t>09/02/2024</a:t>
            </a:fld>
            <a:endParaRPr lang="en-GB"/>
          </a:p>
        </p:txBody>
      </p:sp>
      <p:sp>
        <p:nvSpPr>
          <p:cNvPr id="6" name="Footer Placeholder 5">
            <a:extLst>
              <a:ext uri="{FF2B5EF4-FFF2-40B4-BE49-F238E27FC236}">
                <a16:creationId xmlns:a16="http://schemas.microsoft.com/office/drawing/2014/main" id="{2CE82D44-4349-4A07-B95F-A4C1AC59D9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1AF367-309F-45B9-8964-A8184B1BF13E}"/>
              </a:ext>
            </a:extLst>
          </p:cNvPr>
          <p:cNvSpPr>
            <a:spLocks noGrp="1"/>
          </p:cNvSpPr>
          <p:nvPr>
            <p:ph type="sldNum" sz="quarter" idx="12"/>
          </p:nvPr>
        </p:nvSpPr>
        <p:spPr/>
        <p:txBody>
          <a:bodyPr/>
          <a:lstStyle/>
          <a:p>
            <a:fld id="{B2BFFF0E-70E8-4156-A59C-47A35E6533E8}" type="slidenum">
              <a:rPr lang="en-GB" smtClean="0"/>
              <a:t>‹#›</a:t>
            </a:fld>
            <a:endParaRPr lang="en-GB"/>
          </a:p>
        </p:txBody>
      </p:sp>
    </p:spTree>
    <p:extLst>
      <p:ext uri="{BB962C8B-B14F-4D97-AF65-F5344CB8AC3E}">
        <p14:creationId xmlns:p14="http://schemas.microsoft.com/office/powerpoint/2010/main" val="1228844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E883-8A06-418B-BE62-F20400F021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493DCE-8BE4-4341-98BE-59E78BE3DD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0046EB-D660-47A9-971B-0C9968D3D495}"/>
              </a:ext>
            </a:extLst>
          </p:cNvPr>
          <p:cNvSpPr>
            <a:spLocks noGrp="1"/>
          </p:cNvSpPr>
          <p:nvPr>
            <p:ph type="dt" sz="half" idx="10"/>
          </p:nvPr>
        </p:nvSpPr>
        <p:spPr/>
        <p:txBody>
          <a:bodyPr/>
          <a:lstStyle/>
          <a:p>
            <a:fld id="{6B0ED990-489D-472B-A47C-0464521F0AA6}" type="datetimeFigureOut">
              <a:rPr lang="en-GB" smtClean="0"/>
              <a:t>09/02/2024</a:t>
            </a:fld>
            <a:endParaRPr lang="en-GB"/>
          </a:p>
        </p:txBody>
      </p:sp>
      <p:sp>
        <p:nvSpPr>
          <p:cNvPr id="5" name="Footer Placeholder 4">
            <a:extLst>
              <a:ext uri="{FF2B5EF4-FFF2-40B4-BE49-F238E27FC236}">
                <a16:creationId xmlns:a16="http://schemas.microsoft.com/office/drawing/2014/main" id="{BC38449E-5F79-4476-969D-4E2A9114F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16A9F1-91EF-4E8A-814C-233B7703C6C1}"/>
              </a:ext>
            </a:extLst>
          </p:cNvPr>
          <p:cNvSpPr>
            <a:spLocks noGrp="1"/>
          </p:cNvSpPr>
          <p:nvPr>
            <p:ph type="sldNum" sz="quarter" idx="12"/>
          </p:nvPr>
        </p:nvSpPr>
        <p:spPr/>
        <p:txBody>
          <a:bodyPr/>
          <a:lstStyle/>
          <a:p>
            <a:fld id="{B2BFFF0E-70E8-4156-A59C-47A35E6533E8}" type="slidenum">
              <a:rPr lang="en-GB" smtClean="0"/>
              <a:t>‹#›</a:t>
            </a:fld>
            <a:endParaRPr lang="en-GB"/>
          </a:p>
        </p:txBody>
      </p:sp>
    </p:spTree>
    <p:extLst>
      <p:ext uri="{BB962C8B-B14F-4D97-AF65-F5344CB8AC3E}">
        <p14:creationId xmlns:p14="http://schemas.microsoft.com/office/powerpoint/2010/main" val="1484570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8F8194-AF18-4485-B7D4-D2BB63FFC4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F8B9AB-794E-4E7D-B822-E745BD9169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53354-04F9-4688-BCE5-09D4C875F829}"/>
              </a:ext>
            </a:extLst>
          </p:cNvPr>
          <p:cNvSpPr>
            <a:spLocks noGrp="1"/>
          </p:cNvSpPr>
          <p:nvPr>
            <p:ph type="dt" sz="half" idx="10"/>
          </p:nvPr>
        </p:nvSpPr>
        <p:spPr/>
        <p:txBody>
          <a:bodyPr/>
          <a:lstStyle/>
          <a:p>
            <a:fld id="{6B0ED990-489D-472B-A47C-0464521F0AA6}" type="datetimeFigureOut">
              <a:rPr lang="en-GB" smtClean="0"/>
              <a:t>09/02/2024</a:t>
            </a:fld>
            <a:endParaRPr lang="en-GB"/>
          </a:p>
        </p:txBody>
      </p:sp>
      <p:sp>
        <p:nvSpPr>
          <p:cNvPr id="5" name="Footer Placeholder 4">
            <a:extLst>
              <a:ext uri="{FF2B5EF4-FFF2-40B4-BE49-F238E27FC236}">
                <a16:creationId xmlns:a16="http://schemas.microsoft.com/office/drawing/2014/main" id="{AB2BF35A-06B1-4E76-AE1E-F06843961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9C2D6E-6D77-4089-AA0F-A4733CE6D42D}"/>
              </a:ext>
            </a:extLst>
          </p:cNvPr>
          <p:cNvSpPr>
            <a:spLocks noGrp="1"/>
          </p:cNvSpPr>
          <p:nvPr>
            <p:ph type="sldNum" sz="quarter" idx="12"/>
          </p:nvPr>
        </p:nvSpPr>
        <p:spPr/>
        <p:txBody>
          <a:bodyPr/>
          <a:lstStyle/>
          <a:p>
            <a:fld id="{B2BFFF0E-70E8-4156-A59C-47A35E6533E8}" type="slidenum">
              <a:rPr lang="en-GB" smtClean="0"/>
              <a:t>‹#›</a:t>
            </a:fld>
            <a:endParaRPr lang="en-GB"/>
          </a:p>
        </p:txBody>
      </p:sp>
    </p:spTree>
    <p:extLst>
      <p:ext uri="{BB962C8B-B14F-4D97-AF65-F5344CB8AC3E}">
        <p14:creationId xmlns:p14="http://schemas.microsoft.com/office/powerpoint/2010/main" val="1115544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E8DEAC-98BF-40E7-95DC-41CB51DF29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B911B1-38C0-487A-A32E-6ED77A2B1C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F07689-B076-4602-9532-F60EB3D0C2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0ED990-489D-472B-A47C-0464521F0AA6}" type="datetimeFigureOut">
              <a:rPr lang="en-GB" smtClean="0"/>
              <a:t>09/02/2024</a:t>
            </a:fld>
            <a:endParaRPr lang="en-GB"/>
          </a:p>
        </p:txBody>
      </p:sp>
      <p:sp>
        <p:nvSpPr>
          <p:cNvPr id="5" name="Footer Placeholder 4">
            <a:extLst>
              <a:ext uri="{FF2B5EF4-FFF2-40B4-BE49-F238E27FC236}">
                <a16:creationId xmlns:a16="http://schemas.microsoft.com/office/drawing/2014/main" id="{0C658193-038F-4F6E-A246-185CA19633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D86B62-6243-403D-966C-161CD73DC8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BFFF0E-70E8-4156-A59C-47A35E6533E8}" type="slidenum">
              <a:rPr lang="en-GB" smtClean="0"/>
              <a:t>‹#›</a:t>
            </a:fld>
            <a:endParaRPr lang="en-GB"/>
          </a:p>
        </p:txBody>
      </p:sp>
    </p:spTree>
    <p:extLst>
      <p:ext uri="{BB962C8B-B14F-4D97-AF65-F5344CB8AC3E}">
        <p14:creationId xmlns:p14="http://schemas.microsoft.com/office/powerpoint/2010/main" val="34033553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mailto:l.regan@uwtsd.ac.uk"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ouse that has a sign on the side of a road&#10;&#10;Description automatically generated">
            <a:extLst>
              <a:ext uri="{FF2B5EF4-FFF2-40B4-BE49-F238E27FC236}">
                <a16:creationId xmlns:a16="http://schemas.microsoft.com/office/drawing/2014/main" id="{F183F11E-20DC-4A09-B1A0-EA319C073D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390" y="202626"/>
            <a:ext cx="11831217" cy="6452748"/>
          </a:xfrm>
          <a:prstGeom prst="rect">
            <a:avLst/>
          </a:prstGeom>
          <a:ln>
            <a:noFill/>
          </a:ln>
          <a:effectLst>
            <a:softEdge rad="112500"/>
          </a:effectLst>
        </p:spPr>
      </p:pic>
      <p:pic>
        <p:nvPicPr>
          <p:cNvPr id="5" name="Picture 4" descr="A close up of a logo&#10;&#10;Description automatically generated">
            <a:extLst>
              <a:ext uri="{FF2B5EF4-FFF2-40B4-BE49-F238E27FC236}">
                <a16:creationId xmlns:a16="http://schemas.microsoft.com/office/drawing/2014/main" id="{F4A6921C-40DF-4FD1-9436-EF02D4884C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89696" y="5931474"/>
            <a:ext cx="1809750" cy="723900"/>
          </a:xfrm>
          <a:prstGeom prst="rect">
            <a:avLst/>
          </a:prstGeom>
        </p:spPr>
      </p:pic>
      <p:sp>
        <p:nvSpPr>
          <p:cNvPr id="7" name="TextBox 6">
            <a:extLst>
              <a:ext uri="{FF2B5EF4-FFF2-40B4-BE49-F238E27FC236}">
                <a16:creationId xmlns:a16="http://schemas.microsoft.com/office/drawing/2014/main" id="{700099BD-8897-4275-8557-1F99CDB99FD3}"/>
              </a:ext>
            </a:extLst>
          </p:cNvPr>
          <p:cNvSpPr txBox="1"/>
          <p:nvPr/>
        </p:nvSpPr>
        <p:spPr>
          <a:xfrm>
            <a:off x="1217275" y="4816828"/>
            <a:ext cx="3907745" cy="1384995"/>
          </a:xfrm>
          <a:prstGeom prst="rect">
            <a:avLst/>
          </a:prstGeom>
          <a:solidFill>
            <a:schemeClr val="accent6">
              <a:lumMod val="20000"/>
              <a:lumOff val="80000"/>
              <a:alpha val="66000"/>
            </a:schemeClr>
          </a:solidFill>
        </p:spPr>
        <p:txBody>
          <a:bodyPr wrap="square" rtlCol="0">
            <a:spAutoFit/>
          </a:bodyPr>
          <a:lstStyle/>
          <a:p>
            <a:r>
              <a:rPr lang="en-US" sz="2800" b="1" dirty="0" err="1">
                <a:solidFill>
                  <a:srgbClr val="FF0000"/>
                </a:solidFill>
              </a:rPr>
              <a:t>Sesiwn</a:t>
            </a:r>
            <a:r>
              <a:rPr lang="en-US" sz="2800" b="1" dirty="0">
                <a:solidFill>
                  <a:srgbClr val="FF0000"/>
                </a:solidFill>
              </a:rPr>
              <a:t>   9+10  Session </a:t>
            </a:r>
          </a:p>
          <a:p>
            <a:r>
              <a:rPr lang="en-US" sz="2800" dirty="0"/>
              <a:t>Asesu </a:t>
            </a:r>
            <a:r>
              <a:rPr lang="en-US" sz="2800" dirty="0" err="1"/>
              <a:t>Modiwlau</a:t>
            </a:r>
            <a:endParaRPr lang="en-US" sz="2800" dirty="0"/>
          </a:p>
          <a:p>
            <a:r>
              <a:rPr lang="en-US" sz="2800" dirty="0"/>
              <a:t>Module Assessment </a:t>
            </a:r>
            <a:endParaRPr lang="en-GB" sz="2000" dirty="0"/>
          </a:p>
        </p:txBody>
      </p:sp>
      <p:sp>
        <p:nvSpPr>
          <p:cNvPr id="8" name="TextBox 7">
            <a:extLst>
              <a:ext uri="{FF2B5EF4-FFF2-40B4-BE49-F238E27FC236}">
                <a16:creationId xmlns:a16="http://schemas.microsoft.com/office/drawing/2014/main" id="{61FE6EBB-C6D0-45B5-ACB5-1484A9B40BCC}"/>
              </a:ext>
            </a:extLst>
          </p:cNvPr>
          <p:cNvSpPr txBox="1"/>
          <p:nvPr/>
        </p:nvSpPr>
        <p:spPr>
          <a:xfrm>
            <a:off x="492965" y="656177"/>
            <a:ext cx="11206066" cy="1446550"/>
          </a:xfrm>
          <a:prstGeom prst="rect">
            <a:avLst/>
          </a:prstGeom>
          <a:noFill/>
        </p:spPr>
        <p:txBody>
          <a:bodyPr wrap="square" rtlCol="0">
            <a:spAutoFit/>
          </a:bodyPr>
          <a:lstStyle/>
          <a:p>
            <a:endParaRPr lang="en-GB" sz="2800"/>
          </a:p>
          <a:p>
            <a:r>
              <a:rPr lang="en-US" sz="3200" b="1">
                <a:solidFill>
                  <a:srgbClr val="00B0F0"/>
                </a:solidFill>
              </a:rPr>
              <a:t>ECAD4010C</a:t>
            </a:r>
            <a:r>
              <a:rPr lang="en-US" sz="3200">
                <a:solidFill>
                  <a:srgbClr val="00B0F0"/>
                </a:solidFill>
              </a:rPr>
              <a:t>  </a:t>
            </a:r>
            <a:r>
              <a:rPr lang="en-US" sz="3200" b="1">
                <a:solidFill>
                  <a:srgbClr val="00B0F0"/>
                </a:solidFill>
              </a:rPr>
              <a:t>Professional and Pedagogic Studies:  </a:t>
            </a:r>
          </a:p>
          <a:p>
            <a:r>
              <a:rPr lang="en-US" sz="2800">
                <a:solidFill>
                  <a:srgbClr val="00B0F0"/>
                </a:solidFill>
              </a:rPr>
              <a:t>Researching the Learning:  what, how and why am I teaching? </a:t>
            </a:r>
            <a:endParaRPr lang="en-GB" sz="2800">
              <a:solidFill>
                <a:srgbClr val="00B0F0"/>
              </a:solidFill>
            </a:endParaRPr>
          </a:p>
        </p:txBody>
      </p:sp>
      <p:sp>
        <p:nvSpPr>
          <p:cNvPr id="6" name="TextBox 5">
            <a:extLst>
              <a:ext uri="{FF2B5EF4-FFF2-40B4-BE49-F238E27FC236}">
                <a16:creationId xmlns:a16="http://schemas.microsoft.com/office/drawing/2014/main" id="{998B4461-3E24-4BC1-B145-BF243B47EF08}"/>
              </a:ext>
            </a:extLst>
          </p:cNvPr>
          <p:cNvSpPr txBox="1"/>
          <p:nvPr/>
        </p:nvSpPr>
        <p:spPr>
          <a:xfrm>
            <a:off x="492965" y="85258"/>
            <a:ext cx="11206066" cy="1015663"/>
          </a:xfrm>
          <a:prstGeom prst="rect">
            <a:avLst/>
          </a:prstGeom>
          <a:noFill/>
        </p:spPr>
        <p:txBody>
          <a:bodyPr wrap="square" rtlCol="0">
            <a:spAutoFit/>
          </a:bodyPr>
          <a:lstStyle/>
          <a:p>
            <a:r>
              <a:rPr lang="en-US" sz="3200" b="1"/>
              <a:t>ECAD4010C </a:t>
            </a:r>
            <a:r>
              <a:rPr lang="cy-GB" sz="3200" b="1"/>
              <a:t>Astudiaethau Proffesiynol ac Addysgeg:</a:t>
            </a:r>
          </a:p>
          <a:p>
            <a:r>
              <a:rPr lang="cy-GB" sz="2800"/>
              <a:t>Ymchwilio i’r Dysgu: beth, sut a pham rydw i’n addysgu?</a:t>
            </a:r>
            <a:endParaRPr lang="en-GB" sz="2800"/>
          </a:p>
        </p:txBody>
      </p:sp>
    </p:spTree>
    <p:extLst>
      <p:ext uri="{BB962C8B-B14F-4D97-AF65-F5344CB8AC3E}">
        <p14:creationId xmlns:p14="http://schemas.microsoft.com/office/powerpoint/2010/main" val="3062839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EDBD82-A768-46D5-9C41-745CD07D032C}"/>
              </a:ext>
            </a:extLst>
          </p:cNvPr>
          <p:cNvSpPr txBox="1"/>
          <p:nvPr/>
        </p:nvSpPr>
        <p:spPr>
          <a:xfrm>
            <a:off x="273132" y="201881"/>
            <a:ext cx="11467606" cy="584775"/>
          </a:xfrm>
          <a:prstGeom prst="rect">
            <a:avLst/>
          </a:prstGeom>
          <a:noFill/>
        </p:spPr>
        <p:txBody>
          <a:bodyPr wrap="square" rtlCol="0">
            <a:spAutoFit/>
          </a:bodyPr>
          <a:lstStyle/>
          <a:p>
            <a:r>
              <a:rPr lang="en-US" sz="3200" b="1"/>
              <a:t>Yr Athrofa Research Dispositions:  Pulling it all together  </a:t>
            </a:r>
            <a:endParaRPr lang="en-GB" sz="3200" b="1"/>
          </a:p>
        </p:txBody>
      </p:sp>
      <p:sp>
        <p:nvSpPr>
          <p:cNvPr id="3" name="Speech Bubble: Rectangle with Corners Rounded 2">
            <a:extLst>
              <a:ext uri="{FF2B5EF4-FFF2-40B4-BE49-F238E27FC236}">
                <a16:creationId xmlns:a16="http://schemas.microsoft.com/office/drawing/2014/main" id="{EC8ABF1C-3F6E-445F-BF1C-775F405D3FD7}"/>
              </a:ext>
            </a:extLst>
          </p:cNvPr>
          <p:cNvSpPr/>
          <p:nvPr/>
        </p:nvSpPr>
        <p:spPr>
          <a:xfrm>
            <a:off x="451262" y="985652"/>
            <a:ext cx="5260769" cy="2315688"/>
          </a:xfrm>
          <a:prstGeom prst="wedgeRoundRect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peech Bubble: Rectangle with Corners Rounded 3">
            <a:extLst>
              <a:ext uri="{FF2B5EF4-FFF2-40B4-BE49-F238E27FC236}">
                <a16:creationId xmlns:a16="http://schemas.microsoft.com/office/drawing/2014/main" id="{EA67A61D-0C13-4404-9036-F292A52CC2C9}"/>
              </a:ext>
            </a:extLst>
          </p:cNvPr>
          <p:cNvSpPr/>
          <p:nvPr/>
        </p:nvSpPr>
        <p:spPr>
          <a:xfrm>
            <a:off x="6050477" y="985652"/>
            <a:ext cx="5260769" cy="2315688"/>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CC7CBAF8-ED8F-4A9D-A857-998E289C2019}"/>
              </a:ext>
            </a:extLst>
          </p:cNvPr>
          <p:cNvSpPr/>
          <p:nvPr/>
        </p:nvSpPr>
        <p:spPr>
          <a:xfrm>
            <a:off x="463137" y="3810000"/>
            <a:ext cx="5260769" cy="2315688"/>
          </a:xfrm>
          <a:prstGeom prst="wedgeRoundRect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peech Bubble: Rectangle with Corners Rounded 5">
            <a:extLst>
              <a:ext uri="{FF2B5EF4-FFF2-40B4-BE49-F238E27FC236}">
                <a16:creationId xmlns:a16="http://schemas.microsoft.com/office/drawing/2014/main" id="{FF148D3E-636D-45F0-B6A1-881D307CD188}"/>
              </a:ext>
            </a:extLst>
          </p:cNvPr>
          <p:cNvSpPr/>
          <p:nvPr/>
        </p:nvSpPr>
        <p:spPr>
          <a:xfrm>
            <a:off x="6096000" y="3810000"/>
            <a:ext cx="5260769" cy="2315688"/>
          </a:xfrm>
          <a:prstGeom prst="wedgeRoundRectCallou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9DD631-2F42-4FC3-9439-E46D8792F3A1}"/>
              </a:ext>
            </a:extLst>
          </p:cNvPr>
          <p:cNvSpPr txBox="1"/>
          <p:nvPr/>
        </p:nvSpPr>
        <p:spPr>
          <a:xfrm>
            <a:off x="724395" y="1140031"/>
            <a:ext cx="4845132" cy="2369880"/>
          </a:xfrm>
          <a:prstGeom prst="rect">
            <a:avLst/>
          </a:prstGeom>
          <a:noFill/>
        </p:spPr>
        <p:txBody>
          <a:bodyPr wrap="square" rtlCol="0">
            <a:spAutoFit/>
          </a:bodyPr>
          <a:lstStyle/>
          <a:p>
            <a:r>
              <a:rPr lang="en-US" sz="2400" b="1"/>
              <a:t>Being </a:t>
            </a:r>
            <a:r>
              <a:rPr lang="en-US" sz="2400" b="1" err="1"/>
              <a:t>sceptical</a:t>
            </a:r>
            <a:endParaRPr lang="en-US" sz="2400" b="1"/>
          </a:p>
          <a:p>
            <a:pPr marL="342900" indent="-342900">
              <a:buFont typeface="Arial" panose="020B0604020202020204" pitchFamily="34" charset="0"/>
              <a:buChar char="•"/>
            </a:pPr>
            <a:r>
              <a:rPr lang="en-US" sz="2000"/>
              <a:t>Understand </a:t>
            </a:r>
            <a:r>
              <a:rPr lang="en-US" sz="2000">
                <a:solidFill>
                  <a:srgbClr val="FF0000"/>
                </a:solidFill>
              </a:rPr>
              <a:t>empirical evidence </a:t>
            </a:r>
            <a:r>
              <a:rPr lang="en-US" sz="2000"/>
              <a:t>in contested fields</a:t>
            </a:r>
          </a:p>
          <a:p>
            <a:pPr marL="342900" indent="-342900">
              <a:buFont typeface="Arial" panose="020B0604020202020204" pitchFamily="34" charset="0"/>
              <a:buChar char="•"/>
            </a:pPr>
            <a:r>
              <a:rPr lang="en-US" sz="2000"/>
              <a:t>Being aware of political, economic and social drivers for ‘evidence’</a:t>
            </a:r>
          </a:p>
          <a:p>
            <a:endParaRPr lang="en-US" sz="2400" b="1"/>
          </a:p>
          <a:p>
            <a:endParaRPr lang="en-GB" sz="2000" b="1"/>
          </a:p>
        </p:txBody>
      </p:sp>
      <p:sp>
        <p:nvSpPr>
          <p:cNvPr id="8" name="TextBox 7">
            <a:extLst>
              <a:ext uri="{FF2B5EF4-FFF2-40B4-BE49-F238E27FC236}">
                <a16:creationId xmlns:a16="http://schemas.microsoft.com/office/drawing/2014/main" id="{49F288F3-43B5-427B-8C16-745A30F40FBD}"/>
              </a:ext>
            </a:extLst>
          </p:cNvPr>
          <p:cNvSpPr txBox="1"/>
          <p:nvPr/>
        </p:nvSpPr>
        <p:spPr>
          <a:xfrm>
            <a:off x="6466114" y="1186781"/>
            <a:ext cx="4845132" cy="2062103"/>
          </a:xfrm>
          <a:prstGeom prst="rect">
            <a:avLst/>
          </a:prstGeom>
          <a:noFill/>
        </p:spPr>
        <p:txBody>
          <a:bodyPr wrap="square" rtlCol="0">
            <a:spAutoFit/>
          </a:bodyPr>
          <a:lstStyle/>
          <a:p>
            <a:r>
              <a:rPr lang="en-US" sz="2400" b="1"/>
              <a:t>Being ethical</a:t>
            </a:r>
          </a:p>
          <a:p>
            <a:pPr marL="342900" indent="-342900">
              <a:buFont typeface="Arial" panose="020B0604020202020204" pitchFamily="34" charset="0"/>
              <a:buChar char="•"/>
            </a:pPr>
            <a:r>
              <a:rPr lang="en-US" sz="2000"/>
              <a:t>Knowing and using ethical principles of research</a:t>
            </a:r>
          </a:p>
          <a:p>
            <a:pPr marL="342900" indent="-342900">
              <a:buFont typeface="Arial" panose="020B0604020202020204" pitchFamily="34" charset="0"/>
              <a:buChar char="•"/>
            </a:pPr>
            <a:r>
              <a:rPr lang="en-US" sz="2000"/>
              <a:t>Understanding </a:t>
            </a:r>
            <a:r>
              <a:rPr lang="en-US" sz="2000">
                <a:solidFill>
                  <a:srgbClr val="FF0000"/>
                </a:solidFill>
              </a:rPr>
              <a:t>positionality</a:t>
            </a:r>
            <a:r>
              <a:rPr lang="en-US" sz="2000"/>
              <a:t> </a:t>
            </a:r>
          </a:p>
          <a:p>
            <a:endParaRPr lang="en-US" sz="2400" b="1"/>
          </a:p>
          <a:p>
            <a:endParaRPr lang="en-GB" sz="2000" b="1"/>
          </a:p>
        </p:txBody>
      </p:sp>
      <p:sp>
        <p:nvSpPr>
          <p:cNvPr id="9" name="TextBox 8">
            <a:extLst>
              <a:ext uri="{FF2B5EF4-FFF2-40B4-BE49-F238E27FC236}">
                <a16:creationId xmlns:a16="http://schemas.microsoft.com/office/drawing/2014/main" id="{1FBC81F0-B97B-45B1-A1F9-93B3BF3B1D53}"/>
              </a:ext>
            </a:extLst>
          </p:cNvPr>
          <p:cNvSpPr txBox="1"/>
          <p:nvPr/>
        </p:nvSpPr>
        <p:spPr>
          <a:xfrm>
            <a:off x="835231" y="4018571"/>
            <a:ext cx="4845132" cy="2677656"/>
          </a:xfrm>
          <a:prstGeom prst="rect">
            <a:avLst/>
          </a:prstGeom>
          <a:noFill/>
        </p:spPr>
        <p:txBody>
          <a:bodyPr wrap="square" rtlCol="0">
            <a:spAutoFit/>
          </a:bodyPr>
          <a:lstStyle/>
          <a:p>
            <a:r>
              <a:rPr lang="en-US" sz="2400" b="1"/>
              <a:t>Being a skilled researcher</a:t>
            </a:r>
          </a:p>
          <a:p>
            <a:pPr marL="342900" indent="-342900">
              <a:buFont typeface="Arial" panose="020B0604020202020204" pitchFamily="34" charset="0"/>
              <a:buChar char="•"/>
            </a:pPr>
            <a:r>
              <a:rPr lang="en-US" sz="2000"/>
              <a:t>Understanding </a:t>
            </a:r>
            <a:r>
              <a:rPr lang="en-US" sz="2000">
                <a:solidFill>
                  <a:srgbClr val="FF0000"/>
                </a:solidFill>
              </a:rPr>
              <a:t>qualitative</a:t>
            </a:r>
            <a:r>
              <a:rPr lang="en-US" sz="2000"/>
              <a:t> and </a:t>
            </a:r>
            <a:r>
              <a:rPr lang="en-US" sz="2000">
                <a:solidFill>
                  <a:srgbClr val="FF0000"/>
                </a:solidFill>
              </a:rPr>
              <a:t>quantitative</a:t>
            </a:r>
            <a:r>
              <a:rPr lang="en-US" sz="2000"/>
              <a:t> methods</a:t>
            </a:r>
          </a:p>
          <a:p>
            <a:pPr marL="342900" indent="-342900">
              <a:buFont typeface="Arial" panose="020B0604020202020204" pitchFamily="34" charset="0"/>
              <a:buChar char="•"/>
            </a:pPr>
            <a:r>
              <a:rPr lang="en-US" sz="2000"/>
              <a:t>Be able to construct an argument based on evidence</a:t>
            </a:r>
          </a:p>
          <a:p>
            <a:pPr marL="342900" indent="-342900">
              <a:buFont typeface="Arial" panose="020B0604020202020204" pitchFamily="34" charset="0"/>
              <a:buChar char="•"/>
            </a:pPr>
            <a:r>
              <a:rPr lang="en-US" sz="2000"/>
              <a:t>Employing </a:t>
            </a:r>
            <a:r>
              <a:rPr lang="en-US" sz="2000">
                <a:solidFill>
                  <a:srgbClr val="FF0000"/>
                </a:solidFill>
              </a:rPr>
              <a:t>critical reading </a:t>
            </a:r>
            <a:r>
              <a:rPr lang="en-US" sz="2000"/>
              <a:t>skills </a:t>
            </a:r>
          </a:p>
          <a:p>
            <a:endParaRPr lang="en-US" sz="2400" b="1"/>
          </a:p>
          <a:p>
            <a:endParaRPr lang="en-GB" sz="2000" b="1"/>
          </a:p>
        </p:txBody>
      </p:sp>
      <p:sp>
        <p:nvSpPr>
          <p:cNvPr id="10" name="TextBox 9">
            <a:extLst>
              <a:ext uri="{FF2B5EF4-FFF2-40B4-BE49-F238E27FC236}">
                <a16:creationId xmlns:a16="http://schemas.microsoft.com/office/drawing/2014/main" id="{021FD544-57E4-49C3-B132-154B7BACA6DC}"/>
              </a:ext>
            </a:extLst>
          </p:cNvPr>
          <p:cNvSpPr txBox="1"/>
          <p:nvPr/>
        </p:nvSpPr>
        <p:spPr>
          <a:xfrm>
            <a:off x="6258295" y="4018571"/>
            <a:ext cx="4845132" cy="2369880"/>
          </a:xfrm>
          <a:prstGeom prst="rect">
            <a:avLst/>
          </a:prstGeom>
          <a:noFill/>
        </p:spPr>
        <p:txBody>
          <a:bodyPr wrap="square" rtlCol="0">
            <a:spAutoFit/>
          </a:bodyPr>
          <a:lstStyle/>
          <a:p>
            <a:r>
              <a:rPr lang="en-US" sz="2400" b="1"/>
              <a:t>Being part of an inquiring profession</a:t>
            </a:r>
          </a:p>
          <a:p>
            <a:pPr marL="342900" indent="-342900">
              <a:buFont typeface="Arial" panose="020B0604020202020204" pitchFamily="34" charset="0"/>
              <a:buChar char="•"/>
            </a:pPr>
            <a:r>
              <a:rPr lang="en-US" sz="2000"/>
              <a:t>Proactively contributing to a range of audiences</a:t>
            </a:r>
          </a:p>
          <a:p>
            <a:pPr marL="342900" indent="-342900">
              <a:buFont typeface="Arial" panose="020B0604020202020204" pitchFamily="34" charset="0"/>
              <a:buChar char="•"/>
            </a:pPr>
            <a:r>
              <a:rPr lang="en-US" sz="2000"/>
              <a:t>Actively engaging with the inquiry and findings of others  </a:t>
            </a:r>
          </a:p>
          <a:p>
            <a:endParaRPr lang="en-US" sz="2400" b="1"/>
          </a:p>
          <a:p>
            <a:endParaRPr lang="en-GB" sz="2000" b="1"/>
          </a:p>
        </p:txBody>
      </p:sp>
    </p:spTree>
    <p:extLst>
      <p:ext uri="{BB962C8B-B14F-4D97-AF65-F5344CB8AC3E}">
        <p14:creationId xmlns:p14="http://schemas.microsoft.com/office/powerpoint/2010/main" val="1760549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EDBD82-A768-46D5-9C41-745CD07D032C}"/>
              </a:ext>
            </a:extLst>
          </p:cNvPr>
          <p:cNvSpPr txBox="1"/>
          <p:nvPr/>
        </p:nvSpPr>
        <p:spPr>
          <a:xfrm>
            <a:off x="273132" y="201881"/>
            <a:ext cx="11467606" cy="1077218"/>
          </a:xfrm>
          <a:prstGeom prst="rect">
            <a:avLst/>
          </a:prstGeom>
          <a:noFill/>
        </p:spPr>
        <p:txBody>
          <a:bodyPr wrap="square" rtlCol="0">
            <a:spAutoFit/>
          </a:bodyPr>
          <a:lstStyle/>
          <a:p>
            <a:r>
              <a:rPr lang="cy-GB" sz="3200" b="1"/>
              <a:t>Agweddau Ymchwil Yr Athrofa:   </a:t>
            </a:r>
            <a:r>
              <a:rPr lang="nn-NO" sz="3200" b="1"/>
              <a:t>Tynnu'r cyfan at ei gilydd  </a:t>
            </a:r>
          </a:p>
          <a:p>
            <a:endParaRPr lang="en-GB" sz="3200" b="1"/>
          </a:p>
        </p:txBody>
      </p:sp>
      <p:sp>
        <p:nvSpPr>
          <p:cNvPr id="3" name="Speech Bubble: Rectangle with Corners Rounded 2">
            <a:extLst>
              <a:ext uri="{FF2B5EF4-FFF2-40B4-BE49-F238E27FC236}">
                <a16:creationId xmlns:a16="http://schemas.microsoft.com/office/drawing/2014/main" id="{EC8ABF1C-3F6E-445F-BF1C-775F405D3FD7}"/>
              </a:ext>
            </a:extLst>
          </p:cNvPr>
          <p:cNvSpPr/>
          <p:nvPr/>
        </p:nvSpPr>
        <p:spPr>
          <a:xfrm>
            <a:off x="451262" y="985652"/>
            <a:ext cx="5260769" cy="2315688"/>
          </a:xfrm>
          <a:prstGeom prst="wedgeRoundRect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peech Bubble: Rectangle with Corners Rounded 3">
            <a:extLst>
              <a:ext uri="{FF2B5EF4-FFF2-40B4-BE49-F238E27FC236}">
                <a16:creationId xmlns:a16="http://schemas.microsoft.com/office/drawing/2014/main" id="{EA67A61D-0C13-4404-9036-F292A52CC2C9}"/>
              </a:ext>
            </a:extLst>
          </p:cNvPr>
          <p:cNvSpPr/>
          <p:nvPr/>
        </p:nvSpPr>
        <p:spPr>
          <a:xfrm>
            <a:off x="6050477" y="985652"/>
            <a:ext cx="5260769" cy="2315688"/>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CC7CBAF8-ED8F-4A9D-A857-998E289C2019}"/>
              </a:ext>
            </a:extLst>
          </p:cNvPr>
          <p:cNvSpPr/>
          <p:nvPr/>
        </p:nvSpPr>
        <p:spPr>
          <a:xfrm>
            <a:off x="463137" y="3810000"/>
            <a:ext cx="5260769" cy="2315688"/>
          </a:xfrm>
          <a:prstGeom prst="wedgeRoundRect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peech Bubble: Rectangle with Corners Rounded 5">
            <a:extLst>
              <a:ext uri="{FF2B5EF4-FFF2-40B4-BE49-F238E27FC236}">
                <a16:creationId xmlns:a16="http://schemas.microsoft.com/office/drawing/2014/main" id="{FF148D3E-636D-45F0-B6A1-881D307CD188}"/>
              </a:ext>
            </a:extLst>
          </p:cNvPr>
          <p:cNvSpPr/>
          <p:nvPr/>
        </p:nvSpPr>
        <p:spPr>
          <a:xfrm>
            <a:off x="6096000" y="3810000"/>
            <a:ext cx="5260769" cy="2315688"/>
          </a:xfrm>
          <a:prstGeom prst="wedgeRoundRectCallou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9DD631-2F42-4FC3-9439-E46D8792F3A1}"/>
              </a:ext>
            </a:extLst>
          </p:cNvPr>
          <p:cNvSpPr txBox="1"/>
          <p:nvPr/>
        </p:nvSpPr>
        <p:spPr>
          <a:xfrm>
            <a:off x="724395" y="1140031"/>
            <a:ext cx="4845132" cy="2677656"/>
          </a:xfrm>
          <a:prstGeom prst="rect">
            <a:avLst/>
          </a:prstGeom>
          <a:noFill/>
        </p:spPr>
        <p:txBody>
          <a:bodyPr wrap="square" rtlCol="0">
            <a:spAutoFit/>
          </a:bodyPr>
          <a:lstStyle/>
          <a:p>
            <a:r>
              <a:rPr lang="cy-GB" sz="2400" b="1"/>
              <a:t>Bod yn sgeptigol</a:t>
            </a:r>
            <a:endParaRPr lang="en-GB" sz="2400"/>
          </a:p>
          <a:p>
            <a:pPr marL="285750" lvl="0" indent="-285750">
              <a:buFont typeface="Arial" panose="020B0604020202020204" pitchFamily="34" charset="0"/>
              <a:buChar char="•"/>
            </a:pPr>
            <a:r>
              <a:rPr lang="cy-GB" sz="2000"/>
              <a:t>Deall </a:t>
            </a:r>
            <a:r>
              <a:rPr lang="cy-GB" sz="2000">
                <a:solidFill>
                  <a:srgbClr val="FF0000"/>
                </a:solidFill>
              </a:rPr>
              <a:t>tystiolaeth empirig</a:t>
            </a:r>
            <a:r>
              <a:rPr lang="cy-GB" sz="2000"/>
              <a:t> mewn meysydd a amheuir</a:t>
            </a:r>
            <a:endParaRPr lang="en-GB" sz="2000"/>
          </a:p>
          <a:p>
            <a:pPr marL="285750" lvl="0" indent="-285750">
              <a:buFont typeface="Arial" panose="020B0604020202020204" pitchFamily="34" charset="0"/>
              <a:buChar char="•"/>
            </a:pPr>
            <a:r>
              <a:rPr lang="cy-GB" sz="2000"/>
              <a:t>Bod yn ymwybodol o yrwyr gwleidyddol, economaidd a chymdeithasol ar gyfer ‘tystiolaeth’</a:t>
            </a:r>
            <a:endParaRPr lang="en-GB" sz="2000"/>
          </a:p>
          <a:p>
            <a:endParaRPr lang="en-US" sz="2400" b="1"/>
          </a:p>
          <a:p>
            <a:endParaRPr lang="en-GB" sz="2000" b="1"/>
          </a:p>
        </p:txBody>
      </p:sp>
      <p:sp>
        <p:nvSpPr>
          <p:cNvPr id="8" name="TextBox 7">
            <a:extLst>
              <a:ext uri="{FF2B5EF4-FFF2-40B4-BE49-F238E27FC236}">
                <a16:creationId xmlns:a16="http://schemas.microsoft.com/office/drawing/2014/main" id="{49F288F3-43B5-427B-8C16-745A30F40FBD}"/>
              </a:ext>
            </a:extLst>
          </p:cNvPr>
          <p:cNvSpPr txBox="1"/>
          <p:nvPr/>
        </p:nvSpPr>
        <p:spPr>
          <a:xfrm>
            <a:off x="6466114" y="1186781"/>
            <a:ext cx="4845132" cy="2062103"/>
          </a:xfrm>
          <a:prstGeom prst="rect">
            <a:avLst/>
          </a:prstGeom>
          <a:noFill/>
        </p:spPr>
        <p:txBody>
          <a:bodyPr wrap="square" rtlCol="0">
            <a:spAutoFit/>
          </a:bodyPr>
          <a:lstStyle/>
          <a:p>
            <a:r>
              <a:rPr lang="cy-GB" sz="2400" b="1"/>
              <a:t>Bod yn foesegol</a:t>
            </a:r>
            <a:endParaRPr lang="en-GB" sz="2400"/>
          </a:p>
          <a:p>
            <a:pPr marL="285750" lvl="0" indent="-285750">
              <a:buFont typeface="Arial" panose="020B0604020202020204" pitchFamily="34" charset="0"/>
              <a:buChar char="•"/>
            </a:pPr>
            <a:r>
              <a:rPr lang="cy-GB" sz="2000"/>
              <a:t>Gwybod a defnyddio egwyddorion moesegol ymchwil</a:t>
            </a:r>
            <a:endParaRPr lang="en-GB" sz="2000"/>
          </a:p>
          <a:p>
            <a:pPr marL="285750" lvl="0" indent="-285750">
              <a:buFont typeface="Arial" panose="020B0604020202020204" pitchFamily="34" charset="0"/>
              <a:buChar char="•"/>
            </a:pPr>
            <a:r>
              <a:rPr lang="cy-GB" sz="2000"/>
              <a:t>Deall </a:t>
            </a:r>
            <a:r>
              <a:rPr lang="cy-GB" sz="2000">
                <a:solidFill>
                  <a:srgbClr val="FF0000"/>
                </a:solidFill>
              </a:rPr>
              <a:t>ymagweddu (positionality)</a:t>
            </a:r>
            <a:endParaRPr lang="en-GB" sz="2000">
              <a:solidFill>
                <a:srgbClr val="FF0000"/>
              </a:solidFill>
            </a:endParaRPr>
          </a:p>
          <a:p>
            <a:endParaRPr lang="en-US" sz="2400" b="1"/>
          </a:p>
          <a:p>
            <a:endParaRPr lang="en-GB" sz="2000" b="1"/>
          </a:p>
        </p:txBody>
      </p:sp>
      <p:sp>
        <p:nvSpPr>
          <p:cNvPr id="9" name="TextBox 8">
            <a:extLst>
              <a:ext uri="{FF2B5EF4-FFF2-40B4-BE49-F238E27FC236}">
                <a16:creationId xmlns:a16="http://schemas.microsoft.com/office/drawing/2014/main" id="{1FBC81F0-B97B-45B1-A1F9-93B3BF3B1D53}"/>
              </a:ext>
            </a:extLst>
          </p:cNvPr>
          <p:cNvSpPr txBox="1"/>
          <p:nvPr/>
        </p:nvSpPr>
        <p:spPr>
          <a:xfrm>
            <a:off x="835231" y="4018571"/>
            <a:ext cx="4845132" cy="2062103"/>
          </a:xfrm>
          <a:prstGeom prst="rect">
            <a:avLst/>
          </a:prstGeom>
          <a:noFill/>
        </p:spPr>
        <p:txBody>
          <a:bodyPr wrap="square" rtlCol="0">
            <a:spAutoFit/>
          </a:bodyPr>
          <a:lstStyle/>
          <a:p>
            <a:r>
              <a:rPr lang="cy-GB" sz="2400" b="1"/>
              <a:t>Bod yn ymchwilydd crefftus</a:t>
            </a:r>
            <a:endParaRPr lang="en-GB" sz="2400"/>
          </a:p>
          <a:p>
            <a:pPr marL="285750" lvl="0" indent="-285750">
              <a:buFont typeface="Arial" panose="020B0604020202020204" pitchFamily="34" charset="0"/>
              <a:buChar char="•"/>
            </a:pPr>
            <a:r>
              <a:rPr lang="cy-GB" sz="2000"/>
              <a:t>Deall dulliau </a:t>
            </a:r>
            <a:r>
              <a:rPr lang="cy-GB" sz="2000">
                <a:solidFill>
                  <a:srgbClr val="FF0000"/>
                </a:solidFill>
              </a:rPr>
              <a:t>ansoddol</a:t>
            </a:r>
            <a:r>
              <a:rPr lang="cy-GB" sz="2000"/>
              <a:t> a </a:t>
            </a:r>
            <a:r>
              <a:rPr lang="cy-GB" sz="2000">
                <a:solidFill>
                  <a:srgbClr val="FF0000"/>
                </a:solidFill>
              </a:rPr>
              <a:t>meintiol</a:t>
            </a:r>
            <a:endParaRPr lang="en-GB" sz="2000">
              <a:solidFill>
                <a:srgbClr val="FF0000"/>
              </a:solidFill>
            </a:endParaRPr>
          </a:p>
          <a:p>
            <a:pPr marL="285750" lvl="0" indent="-285750">
              <a:buFont typeface="Arial" panose="020B0604020202020204" pitchFamily="34" charset="0"/>
              <a:buChar char="•"/>
            </a:pPr>
            <a:r>
              <a:rPr lang="cy-GB" sz="2000"/>
              <a:t>Gallu llunio dadl yn seiliedig ar dystiolaeth</a:t>
            </a:r>
            <a:endParaRPr lang="en-GB" sz="2000"/>
          </a:p>
          <a:p>
            <a:pPr marL="285750" lvl="0" indent="-285750">
              <a:buFont typeface="Arial" panose="020B0604020202020204" pitchFamily="34" charset="0"/>
              <a:buChar char="•"/>
            </a:pPr>
            <a:r>
              <a:rPr lang="cy-GB" sz="2000"/>
              <a:t>Defnyddio sgiliau </a:t>
            </a:r>
            <a:r>
              <a:rPr lang="cy-GB" sz="2000">
                <a:solidFill>
                  <a:srgbClr val="FF0000"/>
                </a:solidFill>
              </a:rPr>
              <a:t>darllen beirniadol</a:t>
            </a:r>
            <a:endParaRPr lang="en-GB" sz="2000">
              <a:solidFill>
                <a:srgbClr val="FF0000"/>
              </a:solidFill>
            </a:endParaRPr>
          </a:p>
          <a:p>
            <a:endParaRPr lang="en-US" sz="2400" b="1"/>
          </a:p>
          <a:p>
            <a:endParaRPr lang="en-GB" sz="2000" b="1"/>
          </a:p>
        </p:txBody>
      </p:sp>
      <p:sp>
        <p:nvSpPr>
          <p:cNvPr id="10" name="TextBox 9">
            <a:extLst>
              <a:ext uri="{FF2B5EF4-FFF2-40B4-BE49-F238E27FC236}">
                <a16:creationId xmlns:a16="http://schemas.microsoft.com/office/drawing/2014/main" id="{021FD544-57E4-49C3-B132-154B7BACA6DC}"/>
              </a:ext>
            </a:extLst>
          </p:cNvPr>
          <p:cNvSpPr txBox="1"/>
          <p:nvPr/>
        </p:nvSpPr>
        <p:spPr>
          <a:xfrm>
            <a:off x="6258295" y="4018571"/>
            <a:ext cx="4845132" cy="2369880"/>
          </a:xfrm>
          <a:prstGeom prst="rect">
            <a:avLst/>
          </a:prstGeom>
          <a:noFill/>
        </p:spPr>
        <p:txBody>
          <a:bodyPr wrap="square" rtlCol="0">
            <a:spAutoFit/>
          </a:bodyPr>
          <a:lstStyle/>
          <a:p>
            <a:r>
              <a:rPr lang="cy-GB" sz="2400" b="1"/>
              <a:t>Bod yn rhan o broffesiwn ymholgar</a:t>
            </a:r>
            <a:endParaRPr lang="en-GB" sz="2400" b="1"/>
          </a:p>
          <a:p>
            <a:pPr marL="285750" lvl="0" indent="-285750">
              <a:buFont typeface="Arial" panose="020B0604020202020204" pitchFamily="34" charset="0"/>
              <a:buChar char="•"/>
            </a:pPr>
            <a:r>
              <a:rPr lang="cy-GB" sz="2000"/>
              <a:t>Cyfrannu’n rhagweithiol at ystod o gynulleidfaoedd</a:t>
            </a:r>
            <a:endParaRPr lang="en-GB" sz="2000"/>
          </a:p>
          <a:p>
            <a:pPr marL="285750" lvl="0" indent="-285750">
              <a:buFont typeface="Arial" panose="020B0604020202020204" pitchFamily="34" charset="0"/>
              <a:buChar char="•"/>
            </a:pPr>
            <a:r>
              <a:rPr lang="cy-GB" sz="2000"/>
              <a:t>Cymryd rhan weithredol mewn ymholiadau a chanfyddiadau pob eraill</a:t>
            </a:r>
            <a:endParaRPr lang="en-GB" sz="2000"/>
          </a:p>
          <a:p>
            <a:endParaRPr lang="en-US" sz="2400" b="1"/>
          </a:p>
          <a:p>
            <a:endParaRPr lang="en-GB" sz="2000" b="1"/>
          </a:p>
        </p:txBody>
      </p:sp>
      <p:sp>
        <p:nvSpPr>
          <p:cNvPr id="13" name="TextBox 12">
            <a:extLst>
              <a:ext uri="{FF2B5EF4-FFF2-40B4-BE49-F238E27FC236}">
                <a16:creationId xmlns:a16="http://schemas.microsoft.com/office/drawing/2014/main" id="{3FA0CB56-72C1-476A-82F3-38A94FCFD3AF}"/>
              </a:ext>
            </a:extLst>
          </p:cNvPr>
          <p:cNvSpPr txBox="1"/>
          <p:nvPr/>
        </p:nvSpPr>
        <p:spPr>
          <a:xfrm>
            <a:off x="3048990" y="2970304"/>
            <a:ext cx="6097978" cy="646331"/>
          </a:xfrm>
          <a:prstGeom prst="rect">
            <a:avLst/>
          </a:prstGeom>
          <a:noFill/>
        </p:spPr>
        <p:txBody>
          <a:bodyPr wrap="square">
            <a:spAutoFit/>
          </a:bodyPr>
          <a:lstStyle/>
          <a:p>
            <a:endParaRPr lang="nn-NO"/>
          </a:p>
          <a:p>
            <a:endParaRPr lang="nn-NO"/>
          </a:p>
        </p:txBody>
      </p:sp>
    </p:spTree>
    <p:extLst>
      <p:ext uri="{BB962C8B-B14F-4D97-AF65-F5344CB8AC3E}">
        <p14:creationId xmlns:p14="http://schemas.microsoft.com/office/powerpoint/2010/main" val="894502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portance Of Group Discussion In Teaching - Classplus Growth Blog">
            <a:extLst>
              <a:ext uri="{FF2B5EF4-FFF2-40B4-BE49-F238E27FC236}">
                <a16:creationId xmlns:a16="http://schemas.microsoft.com/office/drawing/2014/main" id="{28D0926E-1BE2-48DA-B4A2-5E39A263C5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3103" y="1176645"/>
            <a:ext cx="9753600" cy="54387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0AB7E5D-08E8-443F-8A75-3B62031964CF}"/>
              </a:ext>
            </a:extLst>
          </p:cNvPr>
          <p:cNvSpPr txBox="1"/>
          <p:nvPr/>
        </p:nvSpPr>
        <p:spPr>
          <a:xfrm>
            <a:off x="438036" y="350429"/>
            <a:ext cx="10819487" cy="461665"/>
          </a:xfrm>
          <a:prstGeom prst="rect">
            <a:avLst/>
          </a:prstGeom>
          <a:noFill/>
        </p:spPr>
        <p:txBody>
          <a:bodyPr wrap="square" lIns="91440" tIns="45720" rIns="91440" bIns="45720" rtlCol="0" anchor="t">
            <a:spAutoFit/>
          </a:bodyPr>
          <a:lstStyle/>
          <a:p>
            <a:r>
              <a:rPr lang="en-GB" sz="2400" dirty="0" err="1"/>
              <a:t>Ymagweddau</a:t>
            </a:r>
            <a:r>
              <a:rPr lang="en-GB" sz="2400" dirty="0"/>
              <a:t> </a:t>
            </a:r>
            <a:r>
              <a:rPr lang="en-GB" sz="2400" dirty="0" err="1"/>
              <a:t>Ymchwil</a:t>
            </a:r>
            <a:r>
              <a:rPr lang="en-GB" sz="2400" dirty="0"/>
              <a:t> Sut?</a:t>
            </a:r>
          </a:p>
        </p:txBody>
      </p:sp>
      <p:sp>
        <p:nvSpPr>
          <p:cNvPr id="3" name="TextBox 2">
            <a:extLst>
              <a:ext uri="{FF2B5EF4-FFF2-40B4-BE49-F238E27FC236}">
                <a16:creationId xmlns:a16="http://schemas.microsoft.com/office/drawing/2014/main" id="{4D338044-C30E-1ABD-BFAA-3350094050FE}"/>
              </a:ext>
            </a:extLst>
          </p:cNvPr>
          <p:cNvSpPr txBox="1"/>
          <p:nvPr/>
        </p:nvSpPr>
        <p:spPr>
          <a:xfrm>
            <a:off x="6997624" y="5962764"/>
            <a:ext cx="4867674" cy="461665"/>
          </a:xfrm>
          <a:prstGeom prst="rect">
            <a:avLst/>
          </a:prstGeom>
          <a:noFill/>
        </p:spPr>
        <p:txBody>
          <a:bodyPr wrap="square" rtlCol="0">
            <a:spAutoFit/>
          </a:bodyPr>
          <a:lstStyle/>
          <a:p>
            <a:r>
              <a:rPr lang="en-GB" sz="2400" dirty="0"/>
              <a:t>Research Dispositions? How?</a:t>
            </a:r>
          </a:p>
        </p:txBody>
      </p:sp>
    </p:spTree>
    <p:extLst>
      <p:ext uri="{BB962C8B-B14F-4D97-AF65-F5344CB8AC3E}">
        <p14:creationId xmlns:p14="http://schemas.microsoft.com/office/powerpoint/2010/main" val="1718991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5D99A26-2076-1DE7-305A-0E7224DB6690}"/>
              </a:ext>
            </a:extLst>
          </p:cNvPr>
          <p:cNvPicPr>
            <a:picLocks noChangeAspect="1"/>
          </p:cNvPicPr>
          <p:nvPr/>
        </p:nvPicPr>
        <p:blipFill>
          <a:blip r:embed="rId2"/>
          <a:stretch>
            <a:fillRect/>
          </a:stretch>
        </p:blipFill>
        <p:spPr>
          <a:xfrm>
            <a:off x="0" y="85287"/>
            <a:ext cx="12192000" cy="6687425"/>
          </a:xfrm>
          <a:prstGeom prst="rect">
            <a:avLst/>
          </a:prstGeom>
        </p:spPr>
      </p:pic>
    </p:spTree>
    <p:extLst>
      <p:ext uri="{BB962C8B-B14F-4D97-AF65-F5344CB8AC3E}">
        <p14:creationId xmlns:p14="http://schemas.microsoft.com/office/powerpoint/2010/main" val="3954058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06D12568-4B44-4C35-AD4A-5C38CC3CC6A5}"/>
              </a:ext>
            </a:extLst>
          </p:cNvPr>
          <p:cNvPicPr>
            <a:picLocks noChangeAspect="1"/>
          </p:cNvPicPr>
          <p:nvPr/>
        </p:nvPicPr>
        <p:blipFill rotWithShape="1">
          <a:blip r:embed="rId3"/>
          <a:srcRect r="-2" b="9878"/>
          <a:stretch/>
        </p:blipFill>
        <p:spPr>
          <a:xfrm>
            <a:off x="321730" y="321732"/>
            <a:ext cx="5674897" cy="3017405"/>
          </a:xfrm>
          <a:prstGeom prst="rect">
            <a:avLst/>
          </a:prstGeom>
        </p:spPr>
      </p:pic>
      <p:sp>
        <p:nvSpPr>
          <p:cNvPr id="8" name="TextBox 7">
            <a:extLst>
              <a:ext uri="{FF2B5EF4-FFF2-40B4-BE49-F238E27FC236}">
                <a16:creationId xmlns:a16="http://schemas.microsoft.com/office/drawing/2014/main" id="{5A5832E9-265C-4511-B0E4-E4754E1C9DB1}"/>
              </a:ext>
            </a:extLst>
          </p:cNvPr>
          <p:cNvSpPr txBox="1"/>
          <p:nvPr/>
        </p:nvSpPr>
        <p:spPr>
          <a:xfrm>
            <a:off x="110189" y="5142066"/>
            <a:ext cx="5674897" cy="1508105"/>
          </a:xfrm>
          <a:prstGeom prst="rect">
            <a:avLst/>
          </a:prstGeom>
          <a:solidFill>
            <a:schemeClr val="accent6">
              <a:lumMod val="20000"/>
              <a:lumOff val="80000"/>
            </a:schemeClr>
          </a:solidFill>
        </p:spPr>
        <p:txBody>
          <a:bodyPr wrap="square">
            <a:spAutoFit/>
          </a:bodyPr>
          <a:lstStyle/>
          <a:p>
            <a:endParaRPr lang="en-GB"/>
          </a:p>
          <a:p>
            <a:r>
              <a:rPr lang="en-GB" sz="2800"/>
              <a:t>Sut </a:t>
            </a:r>
            <a:r>
              <a:rPr lang="en-GB" sz="2800" err="1"/>
              <a:t>ydych</a:t>
            </a:r>
            <a:r>
              <a:rPr lang="en-GB" sz="2800"/>
              <a:t> chi </a:t>
            </a:r>
            <a:r>
              <a:rPr lang="en-GB" sz="2800" err="1"/>
              <a:t>wedi</a:t>
            </a:r>
            <a:r>
              <a:rPr lang="en-GB" sz="2800"/>
              <a:t> </a:t>
            </a:r>
            <a:r>
              <a:rPr lang="en-GB" sz="2800" err="1"/>
              <a:t>dangos</a:t>
            </a:r>
            <a:r>
              <a:rPr lang="en-GB" sz="2800"/>
              <a:t> </a:t>
            </a:r>
            <a:r>
              <a:rPr lang="en-GB" sz="2800" err="1"/>
              <a:t>Agweddau</a:t>
            </a:r>
            <a:r>
              <a:rPr lang="en-GB" sz="2800"/>
              <a:t> </a:t>
            </a:r>
            <a:r>
              <a:rPr lang="en-GB" sz="2800" err="1"/>
              <a:t>Ymchwil</a:t>
            </a:r>
            <a:r>
              <a:rPr lang="en-GB" sz="2800"/>
              <a:t> </a:t>
            </a:r>
            <a:r>
              <a:rPr lang="en-GB" sz="2800" err="1"/>
              <a:t>yr</a:t>
            </a:r>
            <a:r>
              <a:rPr lang="en-GB" sz="2800"/>
              <a:t> Athrofa </a:t>
            </a:r>
            <a:r>
              <a:rPr lang="en-GB" sz="2800" err="1"/>
              <a:t>yn</a:t>
            </a:r>
            <a:r>
              <a:rPr lang="en-GB" sz="2800"/>
              <a:t> y </a:t>
            </a:r>
            <a:r>
              <a:rPr lang="en-GB" sz="2800" err="1"/>
              <a:t>modiwl</a:t>
            </a:r>
            <a:r>
              <a:rPr lang="en-GB" sz="2800"/>
              <a:t> </a:t>
            </a:r>
            <a:r>
              <a:rPr lang="en-GB" sz="2800" err="1"/>
              <a:t>hwn</a:t>
            </a:r>
            <a:r>
              <a:rPr lang="en-GB" sz="2800"/>
              <a:t>? </a:t>
            </a:r>
          </a:p>
          <a:p>
            <a:endParaRPr lang="en-GB"/>
          </a:p>
        </p:txBody>
      </p:sp>
      <p:sp>
        <p:nvSpPr>
          <p:cNvPr id="10" name="TextBox 9">
            <a:extLst>
              <a:ext uri="{FF2B5EF4-FFF2-40B4-BE49-F238E27FC236}">
                <a16:creationId xmlns:a16="http://schemas.microsoft.com/office/drawing/2014/main" id="{F08261EF-D02E-4106-AD76-8793546ADF8C}"/>
              </a:ext>
            </a:extLst>
          </p:cNvPr>
          <p:cNvSpPr txBox="1"/>
          <p:nvPr/>
        </p:nvSpPr>
        <p:spPr>
          <a:xfrm>
            <a:off x="2337583" y="3671215"/>
            <a:ext cx="1521732" cy="1138773"/>
          </a:xfrm>
          <a:prstGeom prst="rect">
            <a:avLst/>
          </a:prstGeom>
          <a:noFill/>
        </p:spPr>
        <p:txBody>
          <a:bodyPr wrap="square">
            <a:spAutoFit/>
          </a:bodyPr>
          <a:lstStyle/>
          <a:p>
            <a:endParaRPr lang="en-GB"/>
          </a:p>
          <a:p>
            <a:r>
              <a:rPr lang="en-GB" sz="3200" err="1"/>
              <a:t>Rhannu</a:t>
            </a:r>
            <a:endParaRPr lang="en-GB" sz="3200"/>
          </a:p>
          <a:p>
            <a:endParaRPr lang="en-GB"/>
          </a:p>
        </p:txBody>
      </p:sp>
      <p:pic>
        <p:nvPicPr>
          <p:cNvPr id="8194" name="Picture 2" descr="See the source image">
            <a:extLst>
              <a:ext uri="{FF2B5EF4-FFF2-40B4-BE49-F238E27FC236}">
                <a16:creationId xmlns:a16="http://schemas.microsoft.com/office/drawing/2014/main" id="{E0A0FFD9-75ED-4C02-87EC-6C2BBA44846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813" t="2728" r="27143" b="3766"/>
          <a:stretch/>
        </p:blipFill>
        <p:spPr bwMode="auto">
          <a:xfrm>
            <a:off x="646756" y="3419722"/>
            <a:ext cx="1634462" cy="164175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See the source image">
            <a:extLst>
              <a:ext uri="{FF2B5EF4-FFF2-40B4-BE49-F238E27FC236}">
                <a16:creationId xmlns:a16="http://schemas.microsoft.com/office/drawing/2014/main" id="{47E82E10-36D8-4E93-9391-C663F7ADDC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16833" y="498762"/>
            <a:ext cx="5201958" cy="5130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0543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06D12568-4B44-4C35-AD4A-5C38CC3CC6A5}"/>
              </a:ext>
            </a:extLst>
          </p:cNvPr>
          <p:cNvPicPr>
            <a:picLocks noChangeAspect="1"/>
          </p:cNvPicPr>
          <p:nvPr/>
        </p:nvPicPr>
        <p:blipFill rotWithShape="1">
          <a:blip r:embed="rId3"/>
          <a:srcRect r="-2" b="9878"/>
          <a:stretch/>
        </p:blipFill>
        <p:spPr>
          <a:xfrm>
            <a:off x="321730" y="321732"/>
            <a:ext cx="5674897" cy="3017405"/>
          </a:xfrm>
          <a:prstGeom prst="rect">
            <a:avLst/>
          </a:prstGeom>
        </p:spPr>
      </p:pic>
      <p:pic>
        <p:nvPicPr>
          <p:cNvPr id="2" name="Picture 1">
            <a:extLst>
              <a:ext uri="{FF2B5EF4-FFF2-40B4-BE49-F238E27FC236}">
                <a16:creationId xmlns:a16="http://schemas.microsoft.com/office/drawing/2014/main" id="{D4CB6123-E7DC-4691-9DF1-453E6B24A4E7}"/>
              </a:ext>
            </a:extLst>
          </p:cNvPr>
          <p:cNvPicPr>
            <a:picLocks noChangeAspect="1"/>
          </p:cNvPicPr>
          <p:nvPr/>
        </p:nvPicPr>
        <p:blipFill rotWithShape="1">
          <a:blip r:embed="rId4"/>
          <a:srcRect t="13993" r="-2" b="3724"/>
          <a:stretch/>
        </p:blipFill>
        <p:spPr>
          <a:xfrm>
            <a:off x="1192481" y="3380725"/>
            <a:ext cx="3537140" cy="1738967"/>
          </a:xfrm>
          <a:prstGeom prst="rect">
            <a:avLst/>
          </a:prstGeom>
        </p:spPr>
      </p:pic>
      <p:pic>
        <p:nvPicPr>
          <p:cNvPr id="3" name="Picture 2">
            <a:extLst>
              <a:ext uri="{FF2B5EF4-FFF2-40B4-BE49-F238E27FC236}">
                <a16:creationId xmlns:a16="http://schemas.microsoft.com/office/drawing/2014/main" id="{3370171D-A431-4156-9F22-9EB8FD650F9D}"/>
              </a:ext>
            </a:extLst>
          </p:cNvPr>
          <p:cNvPicPr>
            <a:picLocks noChangeAspect="1"/>
          </p:cNvPicPr>
          <p:nvPr/>
        </p:nvPicPr>
        <p:blipFill rotWithShape="1">
          <a:blip r:embed="rId5"/>
          <a:srcRect l="18353" r="10461" b="-1"/>
          <a:stretch/>
        </p:blipFill>
        <p:spPr>
          <a:xfrm>
            <a:off x="6195373" y="321733"/>
            <a:ext cx="5674897" cy="5979074"/>
          </a:xfrm>
          <a:prstGeom prst="rect">
            <a:avLst/>
          </a:prstGeom>
        </p:spPr>
      </p:pic>
      <p:sp>
        <p:nvSpPr>
          <p:cNvPr id="5" name="TextBox 4">
            <a:extLst>
              <a:ext uri="{FF2B5EF4-FFF2-40B4-BE49-F238E27FC236}">
                <a16:creationId xmlns:a16="http://schemas.microsoft.com/office/drawing/2014/main" id="{B751D48B-7B7B-4BC5-A367-15F131027650}"/>
              </a:ext>
            </a:extLst>
          </p:cNvPr>
          <p:cNvSpPr txBox="1"/>
          <p:nvPr/>
        </p:nvSpPr>
        <p:spPr>
          <a:xfrm>
            <a:off x="321730" y="5161280"/>
            <a:ext cx="5674897" cy="1569660"/>
          </a:xfrm>
          <a:prstGeom prst="rect">
            <a:avLst/>
          </a:prstGeom>
          <a:solidFill>
            <a:schemeClr val="accent6">
              <a:lumMod val="20000"/>
              <a:lumOff val="80000"/>
            </a:schemeClr>
          </a:solidFill>
        </p:spPr>
        <p:txBody>
          <a:bodyPr wrap="square" rtlCol="0">
            <a:spAutoFit/>
          </a:bodyPr>
          <a:lstStyle/>
          <a:p>
            <a:r>
              <a:rPr lang="en-GB" sz="3200"/>
              <a:t>How have you demonstrated the Athrofa Research Dispositions in this module? </a:t>
            </a:r>
          </a:p>
        </p:txBody>
      </p:sp>
    </p:spTree>
    <p:extLst>
      <p:ext uri="{BB962C8B-B14F-4D97-AF65-F5344CB8AC3E}">
        <p14:creationId xmlns:p14="http://schemas.microsoft.com/office/powerpoint/2010/main" val="1847609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11F44B-84AF-49D4-9D74-35D428392BFF}"/>
              </a:ext>
            </a:extLst>
          </p:cNvPr>
          <p:cNvPicPr>
            <a:picLocks noChangeAspect="1"/>
          </p:cNvPicPr>
          <p:nvPr/>
        </p:nvPicPr>
        <p:blipFill rotWithShape="1">
          <a:blip r:embed="rId3"/>
          <a:srcRect l="8486" t="18596" r="41776" b="22982"/>
          <a:stretch/>
        </p:blipFill>
        <p:spPr>
          <a:xfrm>
            <a:off x="961652" y="0"/>
            <a:ext cx="10268695" cy="6784675"/>
          </a:xfrm>
          <a:prstGeom prst="rect">
            <a:avLst/>
          </a:prstGeom>
        </p:spPr>
      </p:pic>
      <p:sp>
        <p:nvSpPr>
          <p:cNvPr id="7" name="TextBox 6">
            <a:extLst>
              <a:ext uri="{FF2B5EF4-FFF2-40B4-BE49-F238E27FC236}">
                <a16:creationId xmlns:a16="http://schemas.microsoft.com/office/drawing/2014/main" id="{CBA58786-ECF4-4AE5-880B-7AC31E078310}"/>
              </a:ext>
            </a:extLst>
          </p:cNvPr>
          <p:cNvSpPr txBox="1"/>
          <p:nvPr/>
        </p:nvSpPr>
        <p:spPr>
          <a:xfrm rot="20684575">
            <a:off x="2147300" y="2799976"/>
            <a:ext cx="3123344" cy="1107996"/>
          </a:xfrm>
          <a:prstGeom prst="rect">
            <a:avLst/>
          </a:prstGeom>
          <a:noFill/>
        </p:spPr>
        <p:txBody>
          <a:bodyPr wrap="square">
            <a:spAutoFit/>
          </a:bodyPr>
          <a:lstStyle/>
          <a:p>
            <a:r>
              <a:rPr lang="en-GB" sz="6600" b="1">
                <a:latin typeface="Ink Free" panose="03080402000500000000" pitchFamily="66" charset="0"/>
              </a:rPr>
              <a:t>Aseiniad</a:t>
            </a:r>
          </a:p>
        </p:txBody>
      </p:sp>
      <p:sp>
        <p:nvSpPr>
          <p:cNvPr id="8" name="TextBox 7">
            <a:extLst>
              <a:ext uri="{FF2B5EF4-FFF2-40B4-BE49-F238E27FC236}">
                <a16:creationId xmlns:a16="http://schemas.microsoft.com/office/drawing/2014/main" id="{9F7D4B22-480E-4B5E-88F8-398C39030B22}"/>
              </a:ext>
            </a:extLst>
          </p:cNvPr>
          <p:cNvSpPr txBox="1"/>
          <p:nvPr/>
        </p:nvSpPr>
        <p:spPr>
          <a:xfrm rot="518631">
            <a:off x="6664020" y="2670884"/>
            <a:ext cx="3560803" cy="923330"/>
          </a:xfrm>
          <a:prstGeom prst="rect">
            <a:avLst/>
          </a:prstGeom>
          <a:noFill/>
        </p:spPr>
        <p:txBody>
          <a:bodyPr wrap="square">
            <a:spAutoFit/>
          </a:bodyPr>
          <a:lstStyle/>
          <a:p>
            <a:r>
              <a:rPr lang="en-GB" sz="5400" b="1">
                <a:latin typeface="Ink Free" panose="03080402000500000000" pitchFamily="66" charset="0"/>
              </a:rPr>
              <a:t>Assignment</a:t>
            </a:r>
          </a:p>
        </p:txBody>
      </p:sp>
      <p:sp>
        <p:nvSpPr>
          <p:cNvPr id="9" name="TextBox 8">
            <a:extLst>
              <a:ext uri="{FF2B5EF4-FFF2-40B4-BE49-F238E27FC236}">
                <a16:creationId xmlns:a16="http://schemas.microsoft.com/office/drawing/2014/main" id="{E5C7A2DE-66E2-42BB-B5D5-6B94596E5377}"/>
              </a:ext>
            </a:extLst>
          </p:cNvPr>
          <p:cNvSpPr txBox="1"/>
          <p:nvPr/>
        </p:nvSpPr>
        <p:spPr>
          <a:xfrm>
            <a:off x="1918014" y="188298"/>
            <a:ext cx="8571901" cy="2800767"/>
          </a:xfrm>
          <a:prstGeom prst="rect">
            <a:avLst/>
          </a:prstGeom>
          <a:noFill/>
        </p:spPr>
        <p:txBody>
          <a:bodyPr wrap="square" rtlCol="0">
            <a:spAutoFit/>
          </a:bodyPr>
          <a:lstStyle/>
          <a:p>
            <a:pPr algn="ctr"/>
            <a:r>
              <a:rPr lang="en-GB" sz="8000" b="1"/>
              <a:t>ECAD 4010-C</a:t>
            </a:r>
          </a:p>
          <a:p>
            <a:endParaRPr lang="en-GB" sz="3200"/>
          </a:p>
          <a:p>
            <a:endParaRPr lang="en-GB" sz="3200"/>
          </a:p>
          <a:p>
            <a:endParaRPr lang="en-GB" sz="3200"/>
          </a:p>
        </p:txBody>
      </p:sp>
    </p:spTree>
    <p:extLst>
      <p:ext uri="{BB962C8B-B14F-4D97-AF65-F5344CB8AC3E}">
        <p14:creationId xmlns:p14="http://schemas.microsoft.com/office/powerpoint/2010/main" val="3782822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watching a football ball on a field&#10;&#10;Description automatically generated">
            <a:extLst>
              <a:ext uri="{FF2B5EF4-FFF2-40B4-BE49-F238E27FC236}">
                <a16:creationId xmlns:a16="http://schemas.microsoft.com/office/drawing/2014/main" id="{24F8C318-153D-48FE-97A8-630804C3463C}"/>
              </a:ext>
            </a:extLst>
          </p:cNvPr>
          <p:cNvPicPr>
            <a:picLocks noChangeAspect="1"/>
          </p:cNvPicPr>
          <p:nvPr/>
        </p:nvPicPr>
        <p:blipFill rotWithShape="1">
          <a:blip r:embed="rId3">
            <a:alphaModFix/>
          </a:blip>
          <a:srcRect r="-2" b="5557"/>
          <a:stretch/>
        </p:blipFill>
        <p:spPr>
          <a:xfrm rot="21600000">
            <a:off x="8231702" y="1514501"/>
            <a:ext cx="3674191" cy="2307508"/>
          </a:xfrm>
          <a:prstGeom prst="rect">
            <a:avLst/>
          </a:prstGeom>
          <a:effectLst>
            <a:softEdge rad="533400"/>
          </a:effectLst>
        </p:spPr>
      </p:pic>
      <p:pic>
        <p:nvPicPr>
          <p:cNvPr id="5" name="Picture 4" descr="A young boy sitting at a table&#10;&#10;Description automatically generated">
            <a:extLst>
              <a:ext uri="{FF2B5EF4-FFF2-40B4-BE49-F238E27FC236}">
                <a16:creationId xmlns:a16="http://schemas.microsoft.com/office/drawing/2014/main" id="{1358C4BF-9544-4175-B748-32254F7A27DE}"/>
              </a:ext>
            </a:extLst>
          </p:cNvPr>
          <p:cNvPicPr>
            <a:picLocks noChangeAspect="1"/>
          </p:cNvPicPr>
          <p:nvPr/>
        </p:nvPicPr>
        <p:blipFill rotWithShape="1">
          <a:blip r:embed="rId4"/>
          <a:srcRect r="-1" b="10267"/>
          <a:stretch/>
        </p:blipFill>
        <p:spPr>
          <a:xfrm>
            <a:off x="8491760" y="3333639"/>
            <a:ext cx="3700240" cy="2490234"/>
          </a:xfrm>
          <a:prstGeom prst="rect">
            <a:avLst/>
          </a:prstGeom>
          <a:effectLst>
            <a:softEdge rad="533400"/>
          </a:effectLst>
        </p:spPr>
      </p:pic>
      <p:sp>
        <p:nvSpPr>
          <p:cNvPr id="2" name="TextBox 1">
            <a:extLst>
              <a:ext uri="{FF2B5EF4-FFF2-40B4-BE49-F238E27FC236}">
                <a16:creationId xmlns:a16="http://schemas.microsoft.com/office/drawing/2014/main" id="{452828AD-C296-4F90-A223-942C6F513BE6}"/>
              </a:ext>
            </a:extLst>
          </p:cNvPr>
          <p:cNvSpPr txBox="1"/>
          <p:nvPr/>
        </p:nvSpPr>
        <p:spPr>
          <a:xfrm>
            <a:off x="326824" y="211216"/>
            <a:ext cx="11546779" cy="13116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600" b="1" kern="1200">
                <a:solidFill>
                  <a:srgbClr val="000000"/>
                </a:solidFill>
                <a:ea typeface="+mj-ea"/>
                <a:cs typeface="+mj-cs"/>
              </a:rPr>
              <a:t>A critical analysis and evaluation of the observation research tool, ‘Leuven Scale’</a:t>
            </a:r>
          </a:p>
        </p:txBody>
      </p:sp>
      <p:sp>
        <p:nvSpPr>
          <p:cNvPr id="3" name="TextBox 2">
            <a:extLst>
              <a:ext uri="{FF2B5EF4-FFF2-40B4-BE49-F238E27FC236}">
                <a16:creationId xmlns:a16="http://schemas.microsoft.com/office/drawing/2014/main" id="{05D3C46D-DA95-462F-A636-8C96F64AF8BC}"/>
              </a:ext>
            </a:extLst>
          </p:cNvPr>
          <p:cNvSpPr txBox="1"/>
          <p:nvPr/>
        </p:nvSpPr>
        <p:spPr>
          <a:xfrm>
            <a:off x="318396" y="1149292"/>
            <a:ext cx="8173363" cy="5497492"/>
          </a:xfrm>
          <a:prstGeom prst="rect">
            <a:avLst/>
          </a:prstGeom>
        </p:spPr>
        <p:txBody>
          <a:bodyPr vert="horz" lIns="91440" tIns="45720" rIns="91440" bIns="45720" rtlCol="0" anchor="ctr">
            <a:normAutofit fontScale="32500" lnSpcReduction="20000"/>
          </a:bodyPr>
          <a:lstStyle/>
          <a:p>
            <a:pPr>
              <a:lnSpc>
                <a:spcPct val="90000"/>
              </a:lnSpc>
              <a:spcAft>
                <a:spcPts val="600"/>
              </a:spcAft>
            </a:pPr>
            <a:r>
              <a:rPr lang="en-US" sz="8000" dirty="0">
                <a:latin typeface="Calibri" panose="020F0502020204030204" pitchFamily="34" charset="0"/>
                <a:cs typeface="Calibri" panose="020F0502020204030204" pitchFamily="34" charset="0"/>
              </a:rPr>
              <a:t>Compare and contrast a range of literature (journals, blogs, government reports, websites, </a:t>
            </a:r>
            <a:r>
              <a:rPr lang="en-US" sz="8000" dirty="0" err="1">
                <a:latin typeface="Calibri" panose="020F0502020204030204" pitchFamily="34" charset="0"/>
                <a:cs typeface="Calibri" panose="020F0502020204030204" pitchFamily="34" charset="0"/>
              </a:rPr>
              <a:t>Estyn</a:t>
            </a:r>
            <a:r>
              <a:rPr lang="en-US" sz="8000" dirty="0">
                <a:latin typeface="Calibri" panose="020F0502020204030204" pitchFamily="34" charset="0"/>
                <a:cs typeface="Calibri" panose="020F0502020204030204" pitchFamily="34" charset="0"/>
              </a:rPr>
              <a:t> reports) related to observation of the learning environment within a Foundation Learning (FL) class.  The learning environment may include indoor or outdoor spaces and resources.  Observation should focus on a small group of learners, using the Leuven Scale as a tool.  </a:t>
            </a:r>
          </a:p>
          <a:p>
            <a:pPr indent="-228600">
              <a:lnSpc>
                <a:spcPct val="90000"/>
              </a:lnSpc>
              <a:spcAft>
                <a:spcPts val="600"/>
              </a:spcAft>
              <a:buFont typeface="Arial" panose="020B0604020202020204" pitchFamily="34" charset="0"/>
              <a:buChar char="•"/>
            </a:pPr>
            <a:endParaRPr lang="en-US" sz="8000" dirty="0">
              <a:latin typeface="Calibri" panose="020F0502020204030204" pitchFamily="34" charset="0"/>
              <a:cs typeface="Calibri" panose="020F0502020204030204" pitchFamily="34" charset="0"/>
            </a:endParaRPr>
          </a:p>
          <a:p>
            <a:pPr>
              <a:lnSpc>
                <a:spcPct val="90000"/>
              </a:lnSpc>
              <a:spcAft>
                <a:spcPts val="600"/>
              </a:spcAft>
            </a:pPr>
            <a:r>
              <a:rPr lang="en-US" sz="8000" dirty="0">
                <a:latin typeface="Calibri" panose="020F0502020204030204" pitchFamily="34" charset="0"/>
                <a:cs typeface="Calibri" panose="020F0502020204030204" pitchFamily="34" charset="0"/>
              </a:rPr>
              <a:t>You need to engage critically with the literature in making tentative conclusions about the creation of an effective learning environment.  Consideration also needs to be given to the potential impact of using the Leuven Scale on your own practice as an ethical researcher and the development of learners. </a:t>
            </a:r>
          </a:p>
          <a:p>
            <a:pPr>
              <a:lnSpc>
                <a:spcPct val="90000"/>
              </a:lnSpc>
              <a:spcAft>
                <a:spcPts val="600"/>
              </a:spcAft>
            </a:pPr>
            <a:endParaRPr lang="en-US" sz="3400" dirty="0">
              <a:solidFill>
                <a:srgbClr val="000000"/>
              </a:solidFill>
            </a:endParaRPr>
          </a:p>
          <a:p>
            <a:pPr>
              <a:lnSpc>
                <a:spcPct val="90000"/>
              </a:lnSpc>
              <a:spcAft>
                <a:spcPts val="600"/>
              </a:spcAft>
            </a:pPr>
            <a:r>
              <a:rPr lang="en-US" sz="5500" dirty="0">
                <a:solidFill>
                  <a:srgbClr val="000000"/>
                </a:solidFill>
              </a:rPr>
              <a:t>2,000 words</a:t>
            </a:r>
          </a:p>
        </p:txBody>
      </p:sp>
    </p:spTree>
    <p:extLst>
      <p:ext uri="{BB962C8B-B14F-4D97-AF65-F5344CB8AC3E}">
        <p14:creationId xmlns:p14="http://schemas.microsoft.com/office/powerpoint/2010/main" val="1151393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watching a football ball on a field&#10;&#10;Description automatically generated">
            <a:extLst>
              <a:ext uri="{FF2B5EF4-FFF2-40B4-BE49-F238E27FC236}">
                <a16:creationId xmlns:a16="http://schemas.microsoft.com/office/drawing/2014/main" id="{24F8C318-153D-48FE-97A8-630804C3463C}"/>
              </a:ext>
            </a:extLst>
          </p:cNvPr>
          <p:cNvPicPr>
            <a:picLocks noChangeAspect="1"/>
          </p:cNvPicPr>
          <p:nvPr/>
        </p:nvPicPr>
        <p:blipFill rotWithShape="1">
          <a:blip r:embed="rId3">
            <a:alphaModFix/>
          </a:blip>
          <a:srcRect r="-2" b="5557"/>
          <a:stretch/>
        </p:blipFill>
        <p:spPr>
          <a:xfrm rot="21600000">
            <a:off x="8231702" y="1514501"/>
            <a:ext cx="3674191" cy="2307508"/>
          </a:xfrm>
          <a:prstGeom prst="rect">
            <a:avLst/>
          </a:prstGeom>
          <a:effectLst>
            <a:softEdge rad="533400"/>
          </a:effectLst>
        </p:spPr>
      </p:pic>
      <p:pic>
        <p:nvPicPr>
          <p:cNvPr id="5" name="Picture 4" descr="A young boy sitting at a table&#10;&#10;Description automatically generated">
            <a:extLst>
              <a:ext uri="{FF2B5EF4-FFF2-40B4-BE49-F238E27FC236}">
                <a16:creationId xmlns:a16="http://schemas.microsoft.com/office/drawing/2014/main" id="{1358C4BF-9544-4175-B748-32254F7A27DE}"/>
              </a:ext>
            </a:extLst>
          </p:cNvPr>
          <p:cNvPicPr>
            <a:picLocks noChangeAspect="1"/>
          </p:cNvPicPr>
          <p:nvPr/>
        </p:nvPicPr>
        <p:blipFill rotWithShape="1">
          <a:blip r:embed="rId4"/>
          <a:srcRect r="-1" b="10267"/>
          <a:stretch/>
        </p:blipFill>
        <p:spPr>
          <a:xfrm>
            <a:off x="8491760" y="3333639"/>
            <a:ext cx="3700240" cy="2490234"/>
          </a:xfrm>
          <a:prstGeom prst="rect">
            <a:avLst/>
          </a:prstGeom>
          <a:effectLst>
            <a:softEdge rad="533400"/>
          </a:effectLst>
        </p:spPr>
      </p:pic>
      <p:sp>
        <p:nvSpPr>
          <p:cNvPr id="2" name="TextBox 1">
            <a:extLst>
              <a:ext uri="{FF2B5EF4-FFF2-40B4-BE49-F238E27FC236}">
                <a16:creationId xmlns:a16="http://schemas.microsoft.com/office/drawing/2014/main" id="{452828AD-C296-4F90-A223-942C6F513BE6}"/>
              </a:ext>
            </a:extLst>
          </p:cNvPr>
          <p:cNvSpPr txBox="1"/>
          <p:nvPr/>
        </p:nvSpPr>
        <p:spPr>
          <a:xfrm>
            <a:off x="326824" y="211216"/>
            <a:ext cx="11546779" cy="1311664"/>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2600" b="1" kern="1200">
              <a:solidFill>
                <a:srgbClr val="000000"/>
              </a:solidFill>
              <a:ea typeface="+mj-ea"/>
              <a:cs typeface="+mj-cs"/>
            </a:endParaRPr>
          </a:p>
        </p:txBody>
      </p:sp>
      <p:sp>
        <p:nvSpPr>
          <p:cNvPr id="6" name="Rectangle 5">
            <a:extLst>
              <a:ext uri="{FF2B5EF4-FFF2-40B4-BE49-F238E27FC236}">
                <a16:creationId xmlns:a16="http://schemas.microsoft.com/office/drawing/2014/main" id="{B9DEA845-2371-45D3-B0E0-46F5E1ACFD88}"/>
              </a:ext>
            </a:extLst>
          </p:cNvPr>
          <p:cNvSpPr/>
          <p:nvPr/>
        </p:nvSpPr>
        <p:spPr>
          <a:xfrm>
            <a:off x="162160" y="1056158"/>
            <a:ext cx="8708571" cy="5293757"/>
          </a:xfrm>
          <a:prstGeom prst="rect">
            <a:avLst/>
          </a:prstGeom>
        </p:spPr>
        <p:txBody>
          <a:bodyPr wrap="square">
            <a:spAutoFit/>
          </a:bodyPr>
          <a:lstStyle/>
          <a:p>
            <a:pPr algn="just" fontAlgn="base"/>
            <a:r>
              <a:rPr lang="cy-GB" sz="2200" dirty="0">
                <a:solidFill>
                  <a:srgbClr val="222222"/>
                </a:solidFill>
              </a:rPr>
              <a:t>Cymharwch a chyferbynnwch ystod o lenyddiaeth (cyfnodolion, blogiau, adroddiadau'r llywodraeth, gwefannau, adroddiadau Estyn) sy'n ymwneud ag arsylwi'r amgylchedd dysgu o fewn dosbarth Dysgu Sylfaen (DS). Gall yr amgylchedd dysgu gynnwys lleoedd ac adnoddau dan do neu awyr agored. Dylai arsylwi ganolbwyntio ar grŵp bach o ddysgwyr, gan ddefnyddio graddfa </a:t>
            </a:r>
            <a:r>
              <a:rPr lang="cy-GB" sz="2200" dirty="0" err="1">
                <a:solidFill>
                  <a:srgbClr val="222222"/>
                </a:solidFill>
              </a:rPr>
              <a:t>Leuven</a:t>
            </a:r>
            <a:r>
              <a:rPr lang="cy-GB" sz="2200" dirty="0">
                <a:solidFill>
                  <a:srgbClr val="222222"/>
                </a:solidFill>
              </a:rPr>
              <a:t> fel offeryn.</a:t>
            </a:r>
            <a:r>
              <a:rPr lang="cy-GB" sz="2200" dirty="0">
                <a:solidFill>
                  <a:srgbClr val="000000"/>
                </a:solidFill>
              </a:rPr>
              <a:t> </a:t>
            </a:r>
          </a:p>
          <a:p>
            <a:pPr algn="just" fontAlgn="base"/>
            <a:r>
              <a:rPr lang="cy-GB" sz="2200" dirty="0">
                <a:solidFill>
                  <a:srgbClr val="000000"/>
                </a:solidFill>
              </a:rPr>
              <a:t>  </a:t>
            </a:r>
          </a:p>
          <a:p>
            <a:pPr algn="just" fontAlgn="base"/>
            <a:r>
              <a:rPr lang="cy-GB" sz="2200" dirty="0">
                <a:solidFill>
                  <a:srgbClr val="000000"/>
                </a:solidFill>
              </a:rPr>
              <a:t> </a:t>
            </a:r>
          </a:p>
          <a:p>
            <a:pPr algn="just" fontAlgn="base"/>
            <a:r>
              <a:rPr lang="cy-GB" sz="2200" dirty="0">
                <a:solidFill>
                  <a:srgbClr val="222222"/>
                </a:solidFill>
              </a:rPr>
              <a:t>Mae angen i chi ymgysylltu'n feirniadol â'r llenyddiaeth wrth ddod i gasgliadau </a:t>
            </a:r>
            <a:r>
              <a:rPr lang="cy-GB" sz="2200" dirty="0" err="1">
                <a:solidFill>
                  <a:srgbClr val="222222"/>
                </a:solidFill>
              </a:rPr>
              <a:t>pendantynghylch</a:t>
            </a:r>
            <a:r>
              <a:rPr lang="cy-GB" sz="2200" dirty="0">
                <a:solidFill>
                  <a:srgbClr val="222222"/>
                </a:solidFill>
              </a:rPr>
              <a:t> creu amgylchedd dysgu effeithiol. Mae angen ystyried hefyd effaith bosibl defnyddio graddfa </a:t>
            </a:r>
            <a:r>
              <a:rPr lang="cy-GB" sz="2200" dirty="0" err="1">
                <a:solidFill>
                  <a:srgbClr val="222222"/>
                </a:solidFill>
              </a:rPr>
              <a:t>Leuven</a:t>
            </a:r>
            <a:r>
              <a:rPr lang="cy-GB" sz="2200" dirty="0">
                <a:solidFill>
                  <a:srgbClr val="222222"/>
                </a:solidFill>
              </a:rPr>
              <a:t> ar eich ymarfer eich hun fel ymchwilydd moesegol ac ar ddatblygiad dysgwyr. </a:t>
            </a:r>
          </a:p>
          <a:p>
            <a:pPr algn="just" fontAlgn="base"/>
            <a:endParaRPr lang="cy-GB" sz="2000" b="1" dirty="0">
              <a:solidFill>
                <a:srgbClr val="222222"/>
              </a:solidFill>
              <a:latin typeface="Calibri" panose="020F0502020204030204" pitchFamily="34" charset="0"/>
            </a:endParaRPr>
          </a:p>
          <a:p>
            <a:pPr algn="just" fontAlgn="base"/>
            <a:endParaRPr lang="cy-GB" b="1" dirty="0">
              <a:solidFill>
                <a:srgbClr val="222222"/>
              </a:solidFill>
              <a:latin typeface="Calibri" panose="020F0502020204030204" pitchFamily="34" charset="0"/>
            </a:endParaRPr>
          </a:p>
          <a:p>
            <a:pPr algn="just" fontAlgn="base"/>
            <a:r>
              <a:rPr lang="cy-GB" b="1" dirty="0">
                <a:solidFill>
                  <a:srgbClr val="222222"/>
                </a:solidFill>
                <a:latin typeface="Calibri" panose="020F0502020204030204" pitchFamily="34" charset="0"/>
              </a:rPr>
              <a:t>2,000 o eiriau.</a:t>
            </a:r>
            <a:r>
              <a:rPr lang="cy-GB" dirty="0">
                <a:solidFill>
                  <a:srgbClr val="000000"/>
                </a:solidFill>
                <a:latin typeface="Calibri" panose="020F0502020204030204" pitchFamily="34" charset="0"/>
              </a:rPr>
              <a:t> </a:t>
            </a:r>
            <a:endParaRPr lang="cy-GB" dirty="0">
              <a:solidFill>
                <a:srgbClr val="000000"/>
              </a:solidFill>
              <a:latin typeface="&amp;quot"/>
            </a:endParaRPr>
          </a:p>
          <a:p>
            <a:pPr algn="just" fontAlgn="base"/>
            <a:r>
              <a:rPr lang="cy-GB" dirty="0">
                <a:solidFill>
                  <a:srgbClr val="000000"/>
                </a:solidFill>
                <a:latin typeface="Calibri" panose="020F0502020204030204" pitchFamily="34" charset="0"/>
              </a:rPr>
              <a:t> </a:t>
            </a:r>
            <a:endParaRPr lang="cy-GB" b="0" i="0" u="none" strike="noStrike" dirty="0">
              <a:solidFill>
                <a:srgbClr val="000000"/>
              </a:solidFill>
              <a:effectLst/>
              <a:latin typeface="&amp;quot"/>
            </a:endParaRPr>
          </a:p>
        </p:txBody>
      </p:sp>
      <p:sp>
        <p:nvSpPr>
          <p:cNvPr id="7" name="Rectangle 6">
            <a:extLst>
              <a:ext uri="{FF2B5EF4-FFF2-40B4-BE49-F238E27FC236}">
                <a16:creationId xmlns:a16="http://schemas.microsoft.com/office/drawing/2014/main" id="{C1256DB6-566D-4D8E-A87D-2E703F4F859D}"/>
              </a:ext>
            </a:extLst>
          </p:cNvPr>
          <p:cNvSpPr/>
          <p:nvPr/>
        </p:nvSpPr>
        <p:spPr>
          <a:xfrm>
            <a:off x="435428" y="449853"/>
            <a:ext cx="11143013" cy="492443"/>
          </a:xfrm>
          <a:prstGeom prst="rect">
            <a:avLst/>
          </a:prstGeom>
        </p:spPr>
        <p:txBody>
          <a:bodyPr wrap="square">
            <a:spAutoFit/>
          </a:bodyPr>
          <a:lstStyle/>
          <a:p>
            <a:pPr fontAlgn="base"/>
            <a:r>
              <a:rPr lang="en-GB" sz="2600" b="1" err="1">
                <a:solidFill>
                  <a:srgbClr val="000000"/>
                </a:solidFill>
                <a:latin typeface="Calibri" panose="020F0502020204030204" pitchFamily="34" charset="0"/>
              </a:rPr>
              <a:t>Dadansoddiad</a:t>
            </a:r>
            <a:r>
              <a:rPr lang="en-GB" sz="2600" b="1">
                <a:solidFill>
                  <a:srgbClr val="000000"/>
                </a:solidFill>
                <a:latin typeface="Calibri" panose="020F0502020204030204" pitchFamily="34" charset="0"/>
              </a:rPr>
              <a:t> a </a:t>
            </a:r>
            <a:r>
              <a:rPr lang="en-GB" sz="2600" b="1" err="1">
                <a:solidFill>
                  <a:srgbClr val="000000"/>
                </a:solidFill>
                <a:latin typeface="Calibri" panose="020F0502020204030204" pitchFamily="34" charset="0"/>
              </a:rPr>
              <a:t>gwerthusiad</a:t>
            </a:r>
            <a:r>
              <a:rPr lang="en-GB" sz="2600" b="1">
                <a:solidFill>
                  <a:srgbClr val="000000"/>
                </a:solidFill>
                <a:latin typeface="Calibri" panose="020F0502020204030204" pitchFamily="34" charset="0"/>
              </a:rPr>
              <a:t> </a:t>
            </a:r>
            <a:r>
              <a:rPr lang="en-GB" sz="2600" b="1" err="1">
                <a:solidFill>
                  <a:srgbClr val="000000"/>
                </a:solidFill>
                <a:latin typeface="Calibri" panose="020F0502020204030204" pitchFamily="34" charset="0"/>
              </a:rPr>
              <a:t>critigol</a:t>
            </a:r>
            <a:r>
              <a:rPr lang="en-GB" sz="2600" b="1">
                <a:solidFill>
                  <a:srgbClr val="000000"/>
                </a:solidFill>
                <a:latin typeface="Calibri" panose="020F0502020204030204" pitchFamily="34" charset="0"/>
              </a:rPr>
              <a:t> </a:t>
            </a:r>
            <a:r>
              <a:rPr lang="en-GB" sz="2600" b="1" err="1">
                <a:solidFill>
                  <a:srgbClr val="000000"/>
                </a:solidFill>
                <a:latin typeface="Calibri" panose="020F0502020204030204" pitchFamily="34" charset="0"/>
              </a:rPr>
              <a:t>o’r</a:t>
            </a:r>
            <a:r>
              <a:rPr lang="en-GB" sz="2600" b="1">
                <a:solidFill>
                  <a:srgbClr val="000000"/>
                </a:solidFill>
                <a:latin typeface="Calibri" panose="020F0502020204030204" pitchFamily="34" charset="0"/>
              </a:rPr>
              <a:t> </a:t>
            </a:r>
            <a:r>
              <a:rPr lang="en-GB" sz="2600" b="1" err="1">
                <a:solidFill>
                  <a:srgbClr val="000000"/>
                </a:solidFill>
                <a:latin typeface="Calibri" panose="020F0502020204030204" pitchFamily="34" charset="0"/>
              </a:rPr>
              <a:t>offeryn</a:t>
            </a:r>
            <a:r>
              <a:rPr lang="en-GB" sz="2600" b="1">
                <a:solidFill>
                  <a:srgbClr val="000000"/>
                </a:solidFill>
                <a:latin typeface="Calibri" panose="020F0502020204030204" pitchFamily="34" charset="0"/>
              </a:rPr>
              <a:t> </a:t>
            </a:r>
            <a:r>
              <a:rPr lang="en-GB" sz="2600" b="1" err="1">
                <a:solidFill>
                  <a:srgbClr val="000000"/>
                </a:solidFill>
                <a:latin typeface="Calibri" panose="020F0502020204030204" pitchFamily="34" charset="0"/>
              </a:rPr>
              <a:t>ymchwil</a:t>
            </a:r>
            <a:r>
              <a:rPr lang="en-GB" sz="2600" b="1">
                <a:solidFill>
                  <a:srgbClr val="000000"/>
                </a:solidFill>
                <a:latin typeface="Calibri" panose="020F0502020204030204" pitchFamily="34" charset="0"/>
              </a:rPr>
              <a:t>,  ‘</a:t>
            </a:r>
            <a:r>
              <a:rPr lang="en-GB" sz="2600" b="1" err="1">
                <a:solidFill>
                  <a:srgbClr val="000000"/>
                </a:solidFill>
                <a:latin typeface="Calibri" panose="020F0502020204030204" pitchFamily="34" charset="0"/>
              </a:rPr>
              <a:t>Graddfa</a:t>
            </a:r>
            <a:r>
              <a:rPr lang="en-GB" sz="2600" b="1">
                <a:solidFill>
                  <a:srgbClr val="000000"/>
                </a:solidFill>
                <a:latin typeface="Calibri" panose="020F0502020204030204" pitchFamily="34" charset="0"/>
              </a:rPr>
              <a:t> Leuven’</a:t>
            </a:r>
          </a:p>
        </p:txBody>
      </p:sp>
    </p:spTree>
    <p:extLst>
      <p:ext uri="{BB962C8B-B14F-4D97-AF65-F5344CB8AC3E}">
        <p14:creationId xmlns:p14="http://schemas.microsoft.com/office/powerpoint/2010/main" val="3629753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99AF68-71A7-48E8-ABC3-09BDF4FB471D}"/>
              </a:ext>
            </a:extLst>
          </p:cNvPr>
          <p:cNvPicPr>
            <a:picLocks noChangeAspect="1"/>
          </p:cNvPicPr>
          <p:nvPr/>
        </p:nvPicPr>
        <p:blipFill rotWithShape="1">
          <a:blip r:embed="rId3"/>
          <a:srcRect l="35428" t="28772" r="36645" b="38421"/>
          <a:stretch/>
        </p:blipFill>
        <p:spPr>
          <a:xfrm>
            <a:off x="1082842" y="178600"/>
            <a:ext cx="9601199" cy="6344257"/>
          </a:xfrm>
          <a:prstGeom prst="rect">
            <a:avLst/>
          </a:prstGeom>
        </p:spPr>
      </p:pic>
      <p:sp>
        <p:nvSpPr>
          <p:cNvPr id="2" name="TextBox 1">
            <a:extLst>
              <a:ext uri="{FF2B5EF4-FFF2-40B4-BE49-F238E27FC236}">
                <a16:creationId xmlns:a16="http://schemas.microsoft.com/office/drawing/2014/main" id="{25C3286C-0FC1-8ECE-1890-2F9D1E240CCD}"/>
              </a:ext>
            </a:extLst>
          </p:cNvPr>
          <p:cNvSpPr txBox="1"/>
          <p:nvPr/>
        </p:nvSpPr>
        <p:spPr>
          <a:xfrm>
            <a:off x="10326697" y="629677"/>
            <a:ext cx="1494798" cy="2554545"/>
          </a:xfrm>
          <a:prstGeom prst="rect">
            <a:avLst/>
          </a:prstGeom>
          <a:noFill/>
        </p:spPr>
        <p:txBody>
          <a:bodyPr wrap="square" rtlCol="0">
            <a:spAutoFit/>
          </a:bodyPr>
          <a:lstStyle/>
          <a:p>
            <a:r>
              <a:rPr lang="en-GB" sz="1600" b="1" dirty="0"/>
              <a:t>FP = FL</a:t>
            </a:r>
          </a:p>
          <a:p>
            <a:endParaRPr lang="en-GB" sz="1600" b="1" dirty="0"/>
          </a:p>
          <a:p>
            <a:endParaRPr lang="en-GB" sz="1600" b="1" dirty="0"/>
          </a:p>
          <a:p>
            <a:endParaRPr lang="en-GB" sz="1600" b="1" dirty="0"/>
          </a:p>
          <a:p>
            <a:endParaRPr lang="en-GB" sz="1600" b="1" dirty="0"/>
          </a:p>
          <a:p>
            <a:r>
              <a:rPr lang="en-GB" sz="1600" b="1" dirty="0"/>
              <a:t>Foundation Phase</a:t>
            </a:r>
          </a:p>
          <a:p>
            <a:endParaRPr lang="en-GB" sz="1600" b="1" dirty="0"/>
          </a:p>
          <a:p>
            <a:r>
              <a:rPr lang="en-GB" sz="1600" b="1" dirty="0"/>
              <a:t>Foundation Learning</a:t>
            </a:r>
          </a:p>
        </p:txBody>
      </p:sp>
    </p:spTree>
    <p:extLst>
      <p:ext uri="{BB962C8B-B14F-4D97-AF65-F5344CB8AC3E}">
        <p14:creationId xmlns:p14="http://schemas.microsoft.com/office/powerpoint/2010/main" val="1757627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56BB93-F7CC-4E37-9FA3-B34AF1E365B7}"/>
              </a:ext>
            </a:extLst>
          </p:cNvPr>
          <p:cNvPicPr>
            <a:picLocks noChangeAspect="1"/>
          </p:cNvPicPr>
          <p:nvPr/>
        </p:nvPicPr>
        <p:blipFill rotWithShape="1">
          <a:blip r:embed="rId3"/>
          <a:srcRect l="35329" t="61702" r="36941" b="29123"/>
          <a:stretch/>
        </p:blipFill>
        <p:spPr>
          <a:xfrm>
            <a:off x="633656" y="445167"/>
            <a:ext cx="10924687" cy="2033337"/>
          </a:xfrm>
          <a:prstGeom prst="rect">
            <a:avLst/>
          </a:prstGeom>
        </p:spPr>
      </p:pic>
      <p:pic>
        <p:nvPicPr>
          <p:cNvPr id="4" name="Picture 2" descr="See the source image">
            <a:extLst>
              <a:ext uri="{FF2B5EF4-FFF2-40B4-BE49-F238E27FC236}">
                <a16:creationId xmlns:a16="http://schemas.microsoft.com/office/drawing/2014/main" id="{40CB7982-9844-47F8-A887-8CEAFFC1B7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243"/>
          <a:stretch/>
        </p:blipFill>
        <p:spPr bwMode="auto">
          <a:xfrm>
            <a:off x="4754077" y="2893917"/>
            <a:ext cx="2525510" cy="35189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7145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49F1DC-E10E-4652-9DF8-DBBE5314206E}"/>
              </a:ext>
            </a:extLst>
          </p:cNvPr>
          <p:cNvPicPr>
            <a:picLocks noChangeAspect="1"/>
          </p:cNvPicPr>
          <p:nvPr/>
        </p:nvPicPr>
        <p:blipFill rotWithShape="1">
          <a:blip r:embed="rId3"/>
          <a:srcRect l="34441" t="32271" r="36151" b="35614"/>
          <a:stretch/>
        </p:blipFill>
        <p:spPr>
          <a:xfrm>
            <a:off x="517354" y="92127"/>
            <a:ext cx="10563730" cy="6489147"/>
          </a:xfrm>
          <a:prstGeom prst="rect">
            <a:avLst/>
          </a:prstGeom>
        </p:spPr>
      </p:pic>
      <p:sp>
        <p:nvSpPr>
          <p:cNvPr id="2" name="TextBox 1">
            <a:extLst>
              <a:ext uri="{FF2B5EF4-FFF2-40B4-BE49-F238E27FC236}">
                <a16:creationId xmlns:a16="http://schemas.microsoft.com/office/drawing/2014/main" id="{DDCD0A0F-6926-DC37-E4D3-D8460B8EA22A}"/>
              </a:ext>
            </a:extLst>
          </p:cNvPr>
          <p:cNvSpPr txBox="1"/>
          <p:nvPr/>
        </p:nvSpPr>
        <p:spPr>
          <a:xfrm>
            <a:off x="10512862" y="465413"/>
            <a:ext cx="1604307" cy="2308324"/>
          </a:xfrm>
          <a:prstGeom prst="rect">
            <a:avLst/>
          </a:prstGeom>
          <a:noFill/>
        </p:spPr>
        <p:txBody>
          <a:bodyPr wrap="square" rtlCol="0">
            <a:spAutoFit/>
          </a:bodyPr>
          <a:lstStyle/>
          <a:p>
            <a:r>
              <a:rPr lang="en-GB" b="1" dirty="0"/>
              <a:t>CS = DS</a:t>
            </a:r>
          </a:p>
          <a:p>
            <a:endParaRPr lang="en-GB" dirty="0"/>
          </a:p>
          <a:p>
            <a:endParaRPr lang="en-GB" dirty="0"/>
          </a:p>
          <a:p>
            <a:endParaRPr lang="en-GB" dirty="0"/>
          </a:p>
          <a:p>
            <a:endParaRPr lang="en-GB" dirty="0"/>
          </a:p>
          <a:p>
            <a:r>
              <a:rPr lang="en-GB" dirty="0" err="1"/>
              <a:t>Cyfnod</a:t>
            </a:r>
            <a:r>
              <a:rPr lang="en-GB" dirty="0"/>
              <a:t> Sylfaen =</a:t>
            </a:r>
          </a:p>
          <a:p>
            <a:r>
              <a:rPr lang="en-GB" dirty="0" err="1"/>
              <a:t>Dysgu</a:t>
            </a:r>
            <a:r>
              <a:rPr lang="en-GB" dirty="0"/>
              <a:t> Sylfaen</a:t>
            </a:r>
          </a:p>
        </p:txBody>
      </p:sp>
    </p:spTree>
    <p:extLst>
      <p:ext uri="{BB962C8B-B14F-4D97-AF65-F5344CB8AC3E}">
        <p14:creationId xmlns:p14="http://schemas.microsoft.com/office/powerpoint/2010/main" val="1009325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FE1475-45A0-43AD-B28C-086F70C8770A}"/>
              </a:ext>
            </a:extLst>
          </p:cNvPr>
          <p:cNvPicPr>
            <a:picLocks noChangeAspect="1"/>
          </p:cNvPicPr>
          <p:nvPr/>
        </p:nvPicPr>
        <p:blipFill rotWithShape="1">
          <a:blip r:embed="rId3"/>
          <a:srcRect l="35231" t="65088" r="37138" b="22807"/>
          <a:stretch/>
        </p:blipFill>
        <p:spPr>
          <a:xfrm>
            <a:off x="1010652" y="842209"/>
            <a:ext cx="9374167" cy="2310063"/>
          </a:xfrm>
          <a:prstGeom prst="rect">
            <a:avLst/>
          </a:prstGeom>
        </p:spPr>
      </p:pic>
      <p:pic>
        <p:nvPicPr>
          <p:cNvPr id="5" name="Picture 2" descr="See the source image">
            <a:extLst>
              <a:ext uri="{FF2B5EF4-FFF2-40B4-BE49-F238E27FC236}">
                <a16:creationId xmlns:a16="http://schemas.microsoft.com/office/drawing/2014/main" id="{6B45FFC0-707B-4C20-BF43-9607AFC8063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243"/>
          <a:stretch/>
        </p:blipFill>
        <p:spPr bwMode="auto">
          <a:xfrm>
            <a:off x="4750548" y="3081319"/>
            <a:ext cx="2525510" cy="35189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2239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EFBEA2-CF53-151B-BB56-CD86C776E9C1}"/>
              </a:ext>
            </a:extLst>
          </p:cNvPr>
          <p:cNvPicPr>
            <a:picLocks noChangeAspect="1"/>
          </p:cNvPicPr>
          <p:nvPr/>
        </p:nvPicPr>
        <p:blipFill rotWithShape="1">
          <a:blip r:embed="rId3"/>
          <a:srcRect l="6075" t="20666" r="23650" b="23867"/>
          <a:stretch/>
        </p:blipFill>
        <p:spPr>
          <a:xfrm>
            <a:off x="246888" y="151630"/>
            <a:ext cx="8567928" cy="3803904"/>
          </a:xfrm>
          <a:prstGeom prst="rect">
            <a:avLst/>
          </a:prstGeom>
        </p:spPr>
      </p:pic>
      <p:pic>
        <p:nvPicPr>
          <p:cNvPr id="6" name="Picture 5">
            <a:extLst>
              <a:ext uri="{FF2B5EF4-FFF2-40B4-BE49-F238E27FC236}">
                <a16:creationId xmlns:a16="http://schemas.microsoft.com/office/drawing/2014/main" id="{BF73596E-D28A-43DA-B621-441B4BE6F2FF}"/>
              </a:ext>
            </a:extLst>
          </p:cNvPr>
          <p:cNvPicPr>
            <a:picLocks noChangeAspect="1"/>
          </p:cNvPicPr>
          <p:nvPr/>
        </p:nvPicPr>
        <p:blipFill rotWithShape="1">
          <a:blip r:embed="rId4"/>
          <a:srcRect l="31724" t="20689" r="33017" b="52184"/>
          <a:stretch/>
        </p:blipFill>
        <p:spPr>
          <a:xfrm>
            <a:off x="4146330" y="3086854"/>
            <a:ext cx="7924801" cy="3429560"/>
          </a:xfrm>
          <a:prstGeom prst="rect">
            <a:avLst/>
          </a:prstGeom>
          <a:ln>
            <a:noFill/>
          </a:ln>
          <a:effectLst>
            <a:outerShdw blurRad="292100" dist="139700" dir="2700000" algn="tl" rotWithShape="0">
              <a:srgbClr val="333333">
                <a:alpha val="65000"/>
              </a:srgbClr>
            </a:outerShdw>
          </a:effectLst>
        </p:spPr>
      </p:pic>
      <p:sp>
        <p:nvSpPr>
          <p:cNvPr id="4" name="Arrow: Left 3">
            <a:extLst>
              <a:ext uri="{FF2B5EF4-FFF2-40B4-BE49-F238E27FC236}">
                <a16:creationId xmlns:a16="http://schemas.microsoft.com/office/drawing/2014/main" id="{0600518F-5934-4D3B-AB0C-97B4723F2AE3}"/>
              </a:ext>
            </a:extLst>
          </p:cNvPr>
          <p:cNvSpPr/>
          <p:nvPr/>
        </p:nvSpPr>
        <p:spPr>
          <a:xfrm>
            <a:off x="2835690" y="3113690"/>
            <a:ext cx="1397876" cy="315310"/>
          </a:xfrm>
          <a:prstGeom prst="lef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29330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5AAF85-35FE-4B46-AB3A-030CC644D915}"/>
              </a:ext>
            </a:extLst>
          </p:cNvPr>
          <p:cNvPicPr>
            <a:picLocks noChangeAspect="1"/>
          </p:cNvPicPr>
          <p:nvPr/>
        </p:nvPicPr>
        <p:blipFill rotWithShape="1">
          <a:blip r:embed="rId3"/>
          <a:srcRect l="25715" t="18503" r="30051" b="28300"/>
          <a:stretch/>
        </p:blipFill>
        <p:spPr>
          <a:xfrm>
            <a:off x="345232" y="339743"/>
            <a:ext cx="3816221" cy="2581563"/>
          </a:xfrm>
          <a:prstGeom prst="rect">
            <a:avLst/>
          </a:prstGeom>
          <a:ln>
            <a:noFill/>
          </a:ln>
          <a:effectLst>
            <a:outerShdw blurRad="292100" dist="139700" dir="2700000" algn="tl" rotWithShape="0">
              <a:srgbClr val="333333">
                <a:alpha val="65000"/>
              </a:srgbClr>
            </a:outerShdw>
          </a:effectLst>
        </p:spPr>
      </p:pic>
      <p:pic>
        <p:nvPicPr>
          <p:cNvPr id="4" name="Picture 3">
            <a:extLst>
              <a:ext uri="{FF2B5EF4-FFF2-40B4-BE49-F238E27FC236}">
                <a16:creationId xmlns:a16="http://schemas.microsoft.com/office/drawing/2014/main" id="{88E04558-3823-4EED-A422-84FEF19FDE9E}"/>
              </a:ext>
            </a:extLst>
          </p:cNvPr>
          <p:cNvPicPr>
            <a:picLocks noChangeAspect="1"/>
          </p:cNvPicPr>
          <p:nvPr/>
        </p:nvPicPr>
        <p:blipFill>
          <a:blip r:embed="rId4"/>
          <a:stretch>
            <a:fillRect/>
          </a:stretch>
        </p:blipFill>
        <p:spPr>
          <a:xfrm>
            <a:off x="4161453" y="356665"/>
            <a:ext cx="3484531" cy="2581563"/>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6F9ACF0E-153E-45B1-A640-B9DF92230EFA}"/>
              </a:ext>
            </a:extLst>
          </p:cNvPr>
          <p:cNvPicPr>
            <a:picLocks noChangeAspect="1"/>
          </p:cNvPicPr>
          <p:nvPr/>
        </p:nvPicPr>
        <p:blipFill>
          <a:blip r:embed="rId5"/>
          <a:stretch>
            <a:fillRect/>
          </a:stretch>
        </p:blipFill>
        <p:spPr>
          <a:xfrm>
            <a:off x="7675215" y="339742"/>
            <a:ext cx="3535986" cy="2615411"/>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AF4739C7-0C3F-2F47-C0F7-E38D4D5EFB9F}"/>
              </a:ext>
            </a:extLst>
          </p:cNvPr>
          <p:cNvPicPr>
            <a:picLocks noChangeAspect="1"/>
          </p:cNvPicPr>
          <p:nvPr/>
        </p:nvPicPr>
        <p:blipFill rotWithShape="1">
          <a:blip r:embed="rId6"/>
          <a:srcRect l="6375" t="40666" r="55450" b="23200"/>
          <a:stretch/>
        </p:blipFill>
        <p:spPr>
          <a:xfrm>
            <a:off x="345232" y="3200399"/>
            <a:ext cx="6430472" cy="3423689"/>
          </a:xfrm>
          <a:prstGeom prst="rect">
            <a:avLst/>
          </a:prstGeom>
        </p:spPr>
      </p:pic>
      <p:sp>
        <p:nvSpPr>
          <p:cNvPr id="9" name="Arrow: Left 8">
            <a:extLst>
              <a:ext uri="{FF2B5EF4-FFF2-40B4-BE49-F238E27FC236}">
                <a16:creationId xmlns:a16="http://schemas.microsoft.com/office/drawing/2014/main" id="{AE78BA61-F41F-4C20-81F7-55100ECD7B6D}"/>
              </a:ext>
            </a:extLst>
          </p:cNvPr>
          <p:cNvSpPr/>
          <p:nvPr/>
        </p:nvSpPr>
        <p:spPr>
          <a:xfrm>
            <a:off x="3941547" y="4373197"/>
            <a:ext cx="1397876" cy="315310"/>
          </a:xfrm>
          <a:prstGeom prst="lef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76057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3AED0AC-B729-4E93-9BB2-D09F7EAACC8C}"/>
              </a:ext>
            </a:extLst>
          </p:cNvPr>
          <p:cNvPicPr>
            <a:picLocks noChangeAspect="1"/>
          </p:cNvPicPr>
          <p:nvPr/>
        </p:nvPicPr>
        <p:blipFill rotWithShape="1">
          <a:blip r:embed="rId3"/>
          <a:srcRect l="25944" t="50889" r="30128" b="45048"/>
          <a:stretch/>
        </p:blipFill>
        <p:spPr>
          <a:xfrm>
            <a:off x="214604" y="205275"/>
            <a:ext cx="11893966" cy="811764"/>
          </a:xfrm>
          <a:prstGeom prst="rect">
            <a:avLst/>
          </a:prstGeom>
        </p:spPr>
      </p:pic>
      <p:pic>
        <p:nvPicPr>
          <p:cNvPr id="9" name="Picture 8">
            <a:extLst>
              <a:ext uri="{FF2B5EF4-FFF2-40B4-BE49-F238E27FC236}">
                <a16:creationId xmlns:a16="http://schemas.microsoft.com/office/drawing/2014/main" id="{1628714A-9C6E-49A6-BE78-78B26FE412A1}"/>
              </a:ext>
            </a:extLst>
          </p:cNvPr>
          <p:cNvPicPr>
            <a:picLocks noChangeAspect="1"/>
          </p:cNvPicPr>
          <p:nvPr/>
        </p:nvPicPr>
        <p:blipFill rotWithShape="1">
          <a:blip r:embed="rId4"/>
          <a:srcRect l="3688" t="6957" r="6836" b="8556"/>
          <a:stretch/>
        </p:blipFill>
        <p:spPr>
          <a:xfrm>
            <a:off x="1894113" y="1175657"/>
            <a:ext cx="8173617" cy="5410086"/>
          </a:xfrm>
          <a:prstGeom prst="rect">
            <a:avLst/>
          </a:prstGeom>
        </p:spPr>
      </p:pic>
      <p:sp>
        <p:nvSpPr>
          <p:cNvPr id="10" name="TextBox 9">
            <a:extLst>
              <a:ext uri="{FF2B5EF4-FFF2-40B4-BE49-F238E27FC236}">
                <a16:creationId xmlns:a16="http://schemas.microsoft.com/office/drawing/2014/main" id="{8FC6A11A-7A00-4F07-AE92-6024F9E06B73}"/>
              </a:ext>
            </a:extLst>
          </p:cNvPr>
          <p:cNvSpPr txBox="1"/>
          <p:nvPr/>
        </p:nvSpPr>
        <p:spPr>
          <a:xfrm>
            <a:off x="2124270" y="1338695"/>
            <a:ext cx="2163930" cy="2369880"/>
          </a:xfrm>
          <a:prstGeom prst="rect">
            <a:avLst/>
          </a:prstGeom>
          <a:noFill/>
        </p:spPr>
        <p:txBody>
          <a:bodyPr wrap="square" rtlCol="0">
            <a:spAutoFit/>
          </a:bodyPr>
          <a:lstStyle/>
          <a:p>
            <a:r>
              <a:rPr lang="en-GB" b="1"/>
              <a:t>Engagement with literature </a:t>
            </a:r>
            <a:r>
              <a:rPr lang="en-GB" sz="1600"/>
              <a:t>(Your use of literature to support your arguments throughout the assignment and your application of the Harvard referencing conventions)</a:t>
            </a:r>
            <a:endParaRPr lang="en-GB"/>
          </a:p>
        </p:txBody>
      </p:sp>
      <p:sp>
        <p:nvSpPr>
          <p:cNvPr id="11" name="TextBox 10">
            <a:extLst>
              <a:ext uri="{FF2B5EF4-FFF2-40B4-BE49-F238E27FC236}">
                <a16:creationId xmlns:a16="http://schemas.microsoft.com/office/drawing/2014/main" id="{62764245-4BAD-4141-B296-6234F5559A17}"/>
              </a:ext>
            </a:extLst>
          </p:cNvPr>
          <p:cNvSpPr txBox="1"/>
          <p:nvPr/>
        </p:nvSpPr>
        <p:spPr>
          <a:xfrm>
            <a:off x="4890783" y="1334622"/>
            <a:ext cx="2163930" cy="2215991"/>
          </a:xfrm>
          <a:prstGeom prst="rect">
            <a:avLst/>
          </a:prstGeom>
          <a:noFill/>
        </p:spPr>
        <p:txBody>
          <a:bodyPr wrap="square" rtlCol="0">
            <a:spAutoFit/>
          </a:bodyPr>
          <a:lstStyle/>
          <a:p>
            <a:r>
              <a:rPr lang="en-GB" b="1"/>
              <a:t>Knowledge and understanding </a:t>
            </a:r>
            <a:r>
              <a:rPr lang="en-GB" sz="1700"/>
              <a:t>(Knowledge of the basic underlying concepts and principles of research, observation and the Leuven Scale) </a:t>
            </a:r>
          </a:p>
        </p:txBody>
      </p:sp>
      <p:sp>
        <p:nvSpPr>
          <p:cNvPr id="12" name="TextBox 11">
            <a:extLst>
              <a:ext uri="{FF2B5EF4-FFF2-40B4-BE49-F238E27FC236}">
                <a16:creationId xmlns:a16="http://schemas.microsoft.com/office/drawing/2014/main" id="{CB9D62EF-18E7-4CFC-8D31-9065B198F869}"/>
              </a:ext>
            </a:extLst>
          </p:cNvPr>
          <p:cNvSpPr txBox="1"/>
          <p:nvPr/>
        </p:nvSpPr>
        <p:spPr>
          <a:xfrm>
            <a:off x="7600427" y="1334622"/>
            <a:ext cx="2357306" cy="2262158"/>
          </a:xfrm>
          <a:prstGeom prst="rect">
            <a:avLst/>
          </a:prstGeom>
          <a:noFill/>
        </p:spPr>
        <p:txBody>
          <a:bodyPr wrap="square" rtlCol="0">
            <a:spAutoFit/>
          </a:bodyPr>
          <a:lstStyle/>
          <a:p>
            <a:r>
              <a:rPr lang="en-GB" b="1"/>
              <a:t>Cognitive and intellectual skills </a:t>
            </a:r>
            <a:r>
              <a:rPr lang="en-GB" sz="1500"/>
              <a:t>(Evaluate concepts and principles of a research and observation and interpret qualitative and quantitative data in order to develop lines of argument and make sound judgements.)</a:t>
            </a:r>
          </a:p>
        </p:txBody>
      </p:sp>
      <p:sp>
        <p:nvSpPr>
          <p:cNvPr id="13" name="TextBox 12">
            <a:extLst>
              <a:ext uri="{FF2B5EF4-FFF2-40B4-BE49-F238E27FC236}">
                <a16:creationId xmlns:a16="http://schemas.microsoft.com/office/drawing/2014/main" id="{1BF07A20-1B04-4927-A49F-1E48BB76FB16}"/>
              </a:ext>
            </a:extLst>
          </p:cNvPr>
          <p:cNvSpPr txBox="1"/>
          <p:nvPr/>
        </p:nvSpPr>
        <p:spPr>
          <a:xfrm>
            <a:off x="3640822" y="4085439"/>
            <a:ext cx="2088859" cy="2308324"/>
          </a:xfrm>
          <a:prstGeom prst="rect">
            <a:avLst/>
          </a:prstGeom>
          <a:noFill/>
        </p:spPr>
        <p:txBody>
          <a:bodyPr wrap="square" rtlCol="0">
            <a:spAutoFit/>
          </a:bodyPr>
          <a:lstStyle/>
          <a:p>
            <a:r>
              <a:rPr lang="en-GB" b="1"/>
              <a:t>Practical skills </a:t>
            </a:r>
            <a:r>
              <a:rPr lang="en-GB"/>
              <a:t>(Your application of the Leuven Scale through your observation schedule.) Your own RQ for possible future research</a:t>
            </a:r>
          </a:p>
        </p:txBody>
      </p:sp>
      <p:sp>
        <p:nvSpPr>
          <p:cNvPr id="14" name="TextBox 13">
            <a:extLst>
              <a:ext uri="{FF2B5EF4-FFF2-40B4-BE49-F238E27FC236}">
                <a16:creationId xmlns:a16="http://schemas.microsoft.com/office/drawing/2014/main" id="{E82CD794-C38F-431D-98B8-193357452CEC}"/>
              </a:ext>
            </a:extLst>
          </p:cNvPr>
          <p:cNvSpPr txBox="1"/>
          <p:nvPr/>
        </p:nvSpPr>
        <p:spPr>
          <a:xfrm>
            <a:off x="6551801" y="4085439"/>
            <a:ext cx="2357307" cy="2308324"/>
          </a:xfrm>
          <a:prstGeom prst="rect">
            <a:avLst/>
          </a:prstGeom>
          <a:noFill/>
        </p:spPr>
        <p:txBody>
          <a:bodyPr wrap="square" rtlCol="0">
            <a:spAutoFit/>
          </a:bodyPr>
          <a:lstStyle/>
          <a:p>
            <a:r>
              <a:rPr lang="en-GB" b="1"/>
              <a:t>Transferable skills for professional practice </a:t>
            </a:r>
            <a:r>
              <a:rPr lang="en-GB"/>
              <a:t>(Communicate the results of observation accurately and reliably, and develop structured and coherent arguments)</a:t>
            </a:r>
            <a:endParaRPr lang="en-GB" sz="1500"/>
          </a:p>
        </p:txBody>
      </p:sp>
    </p:spTree>
    <p:extLst>
      <p:ext uri="{BB962C8B-B14F-4D97-AF65-F5344CB8AC3E}">
        <p14:creationId xmlns:p14="http://schemas.microsoft.com/office/powerpoint/2010/main" val="21390754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628714A-9C6E-49A6-BE78-78B26FE412A1}"/>
              </a:ext>
            </a:extLst>
          </p:cNvPr>
          <p:cNvPicPr>
            <a:picLocks noChangeAspect="1"/>
          </p:cNvPicPr>
          <p:nvPr/>
        </p:nvPicPr>
        <p:blipFill rotWithShape="1">
          <a:blip r:embed="rId3"/>
          <a:srcRect l="3688" t="6957" r="6836" b="8556"/>
          <a:stretch/>
        </p:blipFill>
        <p:spPr>
          <a:xfrm>
            <a:off x="1894113" y="1175657"/>
            <a:ext cx="8173617" cy="5410086"/>
          </a:xfrm>
          <a:prstGeom prst="rect">
            <a:avLst/>
          </a:prstGeom>
        </p:spPr>
      </p:pic>
      <p:sp>
        <p:nvSpPr>
          <p:cNvPr id="10" name="TextBox 9">
            <a:extLst>
              <a:ext uri="{FF2B5EF4-FFF2-40B4-BE49-F238E27FC236}">
                <a16:creationId xmlns:a16="http://schemas.microsoft.com/office/drawing/2014/main" id="{8FC6A11A-7A00-4F07-AE92-6024F9E06B73}"/>
              </a:ext>
            </a:extLst>
          </p:cNvPr>
          <p:cNvSpPr txBox="1"/>
          <p:nvPr/>
        </p:nvSpPr>
        <p:spPr>
          <a:xfrm>
            <a:off x="2124270" y="1338695"/>
            <a:ext cx="2163930" cy="646331"/>
          </a:xfrm>
          <a:prstGeom prst="rect">
            <a:avLst/>
          </a:prstGeom>
          <a:noFill/>
        </p:spPr>
        <p:txBody>
          <a:bodyPr wrap="square" rtlCol="0">
            <a:spAutoFit/>
          </a:bodyPr>
          <a:lstStyle/>
          <a:p>
            <a:r>
              <a:rPr lang="en-GB" b="1" err="1"/>
              <a:t>Ymgysylltu</a:t>
            </a:r>
            <a:r>
              <a:rPr lang="en-GB" b="1"/>
              <a:t> â </a:t>
            </a:r>
            <a:r>
              <a:rPr lang="en-GB" b="1" err="1"/>
              <a:t>llenyddiaeth</a:t>
            </a:r>
            <a:r>
              <a:rPr lang="en-GB" b="1"/>
              <a:t>    </a:t>
            </a:r>
            <a:endParaRPr lang="en-GB"/>
          </a:p>
        </p:txBody>
      </p:sp>
      <p:sp>
        <p:nvSpPr>
          <p:cNvPr id="11" name="TextBox 10">
            <a:extLst>
              <a:ext uri="{FF2B5EF4-FFF2-40B4-BE49-F238E27FC236}">
                <a16:creationId xmlns:a16="http://schemas.microsoft.com/office/drawing/2014/main" id="{62764245-4BAD-4141-B296-6234F5559A17}"/>
              </a:ext>
            </a:extLst>
          </p:cNvPr>
          <p:cNvSpPr txBox="1"/>
          <p:nvPr/>
        </p:nvSpPr>
        <p:spPr>
          <a:xfrm>
            <a:off x="4890783" y="1334622"/>
            <a:ext cx="2163930" cy="646331"/>
          </a:xfrm>
          <a:prstGeom prst="rect">
            <a:avLst/>
          </a:prstGeom>
          <a:noFill/>
        </p:spPr>
        <p:txBody>
          <a:bodyPr wrap="square" rtlCol="0">
            <a:spAutoFit/>
          </a:bodyPr>
          <a:lstStyle/>
          <a:p>
            <a:r>
              <a:rPr lang="en-GB" b="1" err="1"/>
              <a:t>Gwybodaeth</a:t>
            </a:r>
            <a:r>
              <a:rPr lang="en-GB" b="1"/>
              <a:t> a </a:t>
            </a:r>
            <a:r>
              <a:rPr lang="en-GB" b="1" err="1"/>
              <a:t>dealltwriaeth</a:t>
            </a:r>
            <a:endParaRPr lang="en-GB"/>
          </a:p>
        </p:txBody>
      </p:sp>
      <p:sp>
        <p:nvSpPr>
          <p:cNvPr id="12" name="TextBox 11">
            <a:extLst>
              <a:ext uri="{FF2B5EF4-FFF2-40B4-BE49-F238E27FC236}">
                <a16:creationId xmlns:a16="http://schemas.microsoft.com/office/drawing/2014/main" id="{CB9D62EF-18E7-4CFC-8D31-9065B198F869}"/>
              </a:ext>
            </a:extLst>
          </p:cNvPr>
          <p:cNvSpPr txBox="1"/>
          <p:nvPr/>
        </p:nvSpPr>
        <p:spPr>
          <a:xfrm>
            <a:off x="7600427" y="1334622"/>
            <a:ext cx="2357306" cy="646331"/>
          </a:xfrm>
          <a:prstGeom prst="rect">
            <a:avLst/>
          </a:prstGeom>
          <a:noFill/>
        </p:spPr>
        <p:txBody>
          <a:bodyPr wrap="square" rtlCol="0">
            <a:spAutoFit/>
          </a:bodyPr>
          <a:lstStyle/>
          <a:p>
            <a:r>
              <a:rPr lang="en-GB" b="1" err="1"/>
              <a:t>Sgiliau</a:t>
            </a:r>
            <a:r>
              <a:rPr lang="en-GB" b="1"/>
              <a:t> </a:t>
            </a:r>
            <a:r>
              <a:rPr lang="en-GB" b="1" err="1"/>
              <a:t>gwybyddol</a:t>
            </a:r>
            <a:r>
              <a:rPr lang="en-GB" b="1"/>
              <a:t> a </a:t>
            </a:r>
            <a:r>
              <a:rPr lang="en-GB" b="1" err="1"/>
              <a:t>deallusol</a:t>
            </a:r>
            <a:endParaRPr lang="en-GB" sz="1500"/>
          </a:p>
        </p:txBody>
      </p:sp>
      <p:sp>
        <p:nvSpPr>
          <p:cNvPr id="13" name="TextBox 12">
            <a:extLst>
              <a:ext uri="{FF2B5EF4-FFF2-40B4-BE49-F238E27FC236}">
                <a16:creationId xmlns:a16="http://schemas.microsoft.com/office/drawing/2014/main" id="{1BF07A20-1B04-4927-A49F-1E48BB76FB16}"/>
              </a:ext>
            </a:extLst>
          </p:cNvPr>
          <p:cNvSpPr txBox="1"/>
          <p:nvPr/>
        </p:nvSpPr>
        <p:spPr>
          <a:xfrm>
            <a:off x="3640822" y="4085439"/>
            <a:ext cx="2088859" cy="369332"/>
          </a:xfrm>
          <a:prstGeom prst="rect">
            <a:avLst/>
          </a:prstGeom>
          <a:noFill/>
        </p:spPr>
        <p:txBody>
          <a:bodyPr wrap="square" rtlCol="0">
            <a:spAutoFit/>
          </a:bodyPr>
          <a:lstStyle/>
          <a:p>
            <a:r>
              <a:rPr lang="en-GB" b="1" err="1"/>
              <a:t>Sgiliau</a:t>
            </a:r>
            <a:r>
              <a:rPr lang="en-GB" b="1"/>
              <a:t> </a:t>
            </a:r>
            <a:r>
              <a:rPr lang="en-GB" b="1" err="1"/>
              <a:t>ymarferol</a:t>
            </a:r>
            <a:endParaRPr lang="en-GB" b="1"/>
          </a:p>
        </p:txBody>
      </p:sp>
      <p:sp>
        <p:nvSpPr>
          <p:cNvPr id="14" name="TextBox 13">
            <a:extLst>
              <a:ext uri="{FF2B5EF4-FFF2-40B4-BE49-F238E27FC236}">
                <a16:creationId xmlns:a16="http://schemas.microsoft.com/office/drawing/2014/main" id="{E82CD794-C38F-431D-98B8-193357452CEC}"/>
              </a:ext>
            </a:extLst>
          </p:cNvPr>
          <p:cNvSpPr txBox="1"/>
          <p:nvPr/>
        </p:nvSpPr>
        <p:spPr>
          <a:xfrm>
            <a:off x="6598656" y="4085439"/>
            <a:ext cx="2357307" cy="923330"/>
          </a:xfrm>
          <a:prstGeom prst="rect">
            <a:avLst/>
          </a:prstGeom>
          <a:noFill/>
        </p:spPr>
        <p:txBody>
          <a:bodyPr wrap="square" rtlCol="0">
            <a:spAutoFit/>
          </a:bodyPr>
          <a:lstStyle/>
          <a:p>
            <a:r>
              <a:rPr lang="en-GB" b="1" err="1"/>
              <a:t>Sgiliau</a:t>
            </a:r>
            <a:r>
              <a:rPr lang="en-GB" b="1"/>
              <a:t> </a:t>
            </a:r>
            <a:r>
              <a:rPr lang="en-GB" b="1" err="1"/>
              <a:t>trosglwyddadw</a:t>
            </a:r>
            <a:r>
              <a:rPr lang="en-GB" b="1"/>
              <a:t> y </a:t>
            </a:r>
            <a:r>
              <a:rPr lang="en-GB" b="1" err="1"/>
              <a:t>ar</a:t>
            </a:r>
            <a:r>
              <a:rPr lang="en-GB" b="1"/>
              <a:t> </a:t>
            </a:r>
            <a:r>
              <a:rPr lang="en-GB" b="1" err="1"/>
              <a:t>gyfer</a:t>
            </a:r>
            <a:r>
              <a:rPr lang="en-GB" b="1"/>
              <a:t> </a:t>
            </a:r>
            <a:r>
              <a:rPr lang="en-GB" b="1" err="1"/>
              <a:t>bywyd</a:t>
            </a:r>
            <a:r>
              <a:rPr lang="en-GB" b="1"/>
              <a:t> ac </a:t>
            </a:r>
            <a:r>
              <a:rPr lang="en-GB" b="1" err="1"/>
              <a:t>arfer</a:t>
            </a:r>
            <a:r>
              <a:rPr lang="en-GB" b="1"/>
              <a:t> </a:t>
            </a:r>
            <a:r>
              <a:rPr lang="en-GB" b="1" err="1"/>
              <a:t>proffesiynol</a:t>
            </a:r>
            <a:endParaRPr lang="en-GB" sz="1500"/>
          </a:p>
        </p:txBody>
      </p:sp>
      <p:pic>
        <p:nvPicPr>
          <p:cNvPr id="15" name="Picture 14">
            <a:extLst>
              <a:ext uri="{FF2B5EF4-FFF2-40B4-BE49-F238E27FC236}">
                <a16:creationId xmlns:a16="http://schemas.microsoft.com/office/drawing/2014/main" id="{25144769-7DE7-4ADC-ADB6-435F404FF495}"/>
              </a:ext>
            </a:extLst>
          </p:cNvPr>
          <p:cNvPicPr>
            <a:picLocks noChangeAspect="1"/>
          </p:cNvPicPr>
          <p:nvPr/>
        </p:nvPicPr>
        <p:blipFill rotWithShape="1">
          <a:blip r:embed="rId4"/>
          <a:srcRect l="25954" t="34561" r="32204" b="60025"/>
          <a:stretch/>
        </p:blipFill>
        <p:spPr>
          <a:xfrm>
            <a:off x="144395" y="224019"/>
            <a:ext cx="11903209" cy="866273"/>
          </a:xfrm>
          <a:prstGeom prst="rect">
            <a:avLst/>
          </a:prstGeom>
        </p:spPr>
      </p:pic>
      <p:sp>
        <p:nvSpPr>
          <p:cNvPr id="16" name="TextBox 15">
            <a:extLst>
              <a:ext uri="{FF2B5EF4-FFF2-40B4-BE49-F238E27FC236}">
                <a16:creationId xmlns:a16="http://schemas.microsoft.com/office/drawing/2014/main" id="{872E946A-AA76-439A-8932-ADDDD64D2AFC}"/>
              </a:ext>
            </a:extLst>
          </p:cNvPr>
          <p:cNvSpPr txBox="1"/>
          <p:nvPr/>
        </p:nvSpPr>
        <p:spPr>
          <a:xfrm>
            <a:off x="2042328" y="1906190"/>
            <a:ext cx="2245872" cy="1600438"/>
          </a:xfrm>
          <a:prstGeom prst="rect">
            <a:avLst/>
          </a:prstGeom>
          <a:noFill/>
        </p:spPr>
        <p:txBody>
          <a:bodyPr wrap="square">
            <a:spAutoFit/>
          </a:bodyPr>
          <a:lstStyle/>
          <a:p>
            <a:r>
              <a:rPr lang="en-GB" sz="1600"/>
              <a:t>(</a:t>
            </a:r>
            <a:r>
              <a:rPr lang="en-GB" sz="1600" err="1"/>
              <a:t>Eich</a:t>
            </a:r>
            <a:r>
              <a:rPr lang="en-GB" sz="1600"/>
              <a:t> </a:t>
            </a:r>
            <a:r>
              <a:rPr lang="en-GB" sz="1600" err="1"/>
              <a:t>defnydd</a:t>
            </a:r>
            <a:r>
              <a:rPr lang="en-GB" sz="1600"/>
              <a:t> o </a:t>
            </a:r>
            <a:r>
              <a:rPr lang="en-GB" sz="1600" err="1"/>
              <a:t>lenyddiaeth</a:t>
            </a:r>
            <a:r>
              <a:rPr lang="en-GB" sz="1600"/>
              <a:t> </a:t>
            </a:r>
            <a:r>
              <a:rPr lang="en-GB" sz="1600" err="1"/>
              <a:t>i</a:t>
            </a:r>
            <a:r>
              <a:rPr lang="en-GB" sz="1600"/>
              <a:t> </a:t>
            </a:r>
            <a:r>
              <a:rPr lang="en-GB" sz="1600" err="1"/>
              <a:t>gefnogi</a:t>
            </a:r>
            <a:r>
              <a:rPr lang="en-GB" sz="1600"/>
              <a:t> </a:t>
            </a:r>
            <a:r>
              <a:rPr lang="en-GB" sz="1600" err="1"/>
              <a:t>eich</a:t>
            </a:r>
            <a:r>
              <a:rPr lang="en-GB" sz="1600"/>
              <a:t> </a:t>
            </a:r>
            <a:r>
              <a:rPr lang="en-GB" sz="1600" err="1"/>
              <a:t>dadleuon</a:t>
            </a:r>
            <a:r>
              <a:rPr lang="en-GB" sz="1600"/>
              <a:t> </a:t>
            </a:r>
            <a:r>
              <a:rPr lang="en-GB" sz="1600" err="1"/>
              <a:t>drwy</a:t>
            </a:r>
            <a:r>
              <a:rPr lang="en-GB" sz="1600"/>
              <a:t> </a:t>
            </a:r>
            <a:r>
              <a:rPr lang="en-GB" sz="1600" err="1"/>
              <a:t>gydol</a:t>
            </a:r>
            <a:r>
              <a:rPr lang="en-GB" sz="1600"/>
              <a:t> </a:t>
            </a:r>
            <a:r>
              <a:rPr lang="en-GB" sz="1600" err="1"/>
              <a:t>yr</a:t>
            </a:r>
            <a:r>
              <a:rPr lang="en-GB" sz="1600"/>
              <a:t> </a:t>
            </a:r>
            <a:r>
              <a:rPr lang="en-GB" sz="1600" err="1"/>
              <a:t>aseiniad</a:t>
            </a:r>
            <a:r>
              <a:rPr lang="en-GB" sz="1600"/>
              <a:t> </a:t>
            </a:r>
            <a:r>
              <a:rPr lang="en-GB" sz="1600" err="1"/>
              <a:t>a'ch</a:t>
            </a:r>
            <a:r>
              <a:rPr lang="en-GB" sz="1600"/>
              <a:t> </a:t>
            </a:r>
            <a:r>
              <a:rPr lang="en-GB" sz="1600" err="1"/>
              <a:t>defnydd</a:t>
            </a:r>
            <a:r>
              <a:rPr lang="en-GB" sz="1600"/>
              <a:t> o </a:t>
            </a:r>
            <a:r>
              <a:rPr lang="en-GB" sz="1600" err="1"/>
              <a:t>gonfensiynau</a:t>
            </a:r>
            <a:r>
              <a:rPr lang="en-GB" sz="1600"/>
              <a:t> </a:t>
            </a:r>
            <a:r>
              <a:rPr lang="en-GB" sz="1600" err="1"/>
              <a:t>cyfeirio</a:t>
            </a:r>
            <a:r>
              <a:rPr lang="en-GB" sz="1600"/>
              <a:t> Harvard)</a:t>
            </a:r>
            <a:endParaRPr lang="en-GB"/>
          </a:p>
        </p:txBody>
      </p:sp>
      <p:sp>
        <p:nvSpPr>
          <p:cNvPr id="17" name="TextBox 16">
            <a:extLst>
              <a:ext uri="{FF2B5EF4-FFF2-40B4-BE49-F238E27FC236}">
                <a16:creationId xmlns:a16="http://schemas.microsoft.com/office/drawing/2014/main" id="{A77952C7-B6C1-4FCB-9269-8CBFC4CD91AA}"/>
              </a:ext>
            </a:extLst>
          </p:cNvPr>
          <p:cNvSpPr txBox="1"/>
          <p:nvPr/>
        </p:nvSpPr>
        <p:spPr>
          <a:xfrm>
            <a:off x="4891440" y="1906190"/>
            <a:ext cx="2489479" cy="1754326"/>
          </a:xfrm>
          <a:prstGeom prst="rect">
            <a:avLst/>
          </a:prstGeom>
          <a:noFill/>
        </p:spPr>
        <p:txBody>
          <a:bodyPr wrap="square">
            <a:spAutoFit/>
          </a:bodyPr>
          <a:lstStyle/>
          <a:p>
            <a:r>
              <a:rPr lang="en-GB"/>
              <a:t>(</a:t>
            </a:r>
            <a:r>
              <a:rPr lang="en-GB" err="1"/>
              <a:t>Gwybodaeth</a:t>
            </a:r>
            <a:r>
              <a:rPr lang="en-GB"/>
              <a:t> am </a:t>
            </a:r>
            <a:r>
              <a:rPr lang="en-GB" err="1"/>
              <a:t>gysyniadau</a:t>
            </a:r>
            <a:r>
              <a:rPr lang="en-GB"/>
              <a:t> ac </a:t>
            </a:r>
            <a:r>
              <a:rPr lang="en-GB" err="1"/>
              <a:t>egwyddorion</a:t>
            </a:r>
            <a:r>
              <a:rPr lang="en-GB"/>
              <a:t> </a:t>
            </a:r>
            <a:r>
              <a:rPr lang="en-GB" err="1"/>
              <a:t>sylfaenol</a:t>
            </a:r>
            <a:r>
              <a:rPr lang="en-GB"/>
              <a:t> </a:t>
            </a:r>
            <a:r>
              <a:rPr lang="en-GB" err="1"/>
              <a:t>sylfaenol</a:t>
            </a:r>
            <a:r>
              <a:rPr lang="en-GB"/>
              <a:t> </a:t>
            </a:r>
            <a:r>
              <a:rPr lang="en-GB" err="1"/>
              <a:t>ymchwil</a:t>
            </a:r>
            <a:r>
              <a:rPr lang="en-GB"/>
              <a:t>, </a:t>
            </a:r>
            <a:r>
              <a:rPr lang="en-GB" err="1"/>
              <a:t>arsylwi</a:t>
            </a:r>
            <a:r>
              <a:rPr lang="en-GB"/>
              <a:t> a </a:t>
            </a:r>
            <a:r>
              <a:rPr lang="en-GB" err="1"/>
              <a:t>Graddfa</a:t>
            </a:r>
            <a:r>
              <a:rPr lang="en-GB"/>
              <a:t> Leuven)</a:t>
            </a:r>
          </a:p>
        </p:txBody>
      </p:sp>
      <p:sp>
        <p:nvSpPr>
          <p:cNvPr id="18" name="TextBox 17">
            <a:extLst>
              <a:ext uri="{FF2B5EF4-FFF2-40B4-BE49-F238E27FC236}">
                <a16:creationId xmlns:a16="http://schemas.microsoft.com/office/drawing/2014/main" id="{CD09615F-ADA8-4D89-9E53-072191BB8ED0}"/>
              </a:ext>
            </a:extLst>
          </p:cNvPr>
          <p:cNvSpPr txBox="1"/>
          <p:nvPr/>
        </p:nvSpPr>
        <p:spPr>
          <a:xfrm>
            <a:off x="7561353" y="1906190"/>
            <a:ext cx="2357306" cy="1569660"/>
          </a:xfrm>
          <a:prstGeom prst="rect">
            <a:avLst/>
          </a:prstGeom>
          <a:noFill/>
        </p:spPr>
        <p:txBody>
          <a:bodyPr wrap="square">
            <a:spAutoFit/>
          </a:bodyPr>
          <a:lstStyle/>
          <a:p>
            <a:r>
              <a:rPr lang="en-GB" sz="1600"/>
              <a:t>(</a:t>
            </a:r>
            <a:r>
              <a:rPr lang="en-GB" sz="1600" err="1"/>
              <a:t>Gwerthuso</a:t>
            </a:r>
            <a:r>
              <a:rPr lang="en-GB" sz="1600"/>
              <a:t> </a:t>
            </a:r>
            <a:r>
              <a:rPr lang="en-GB" sz="1600" err="1"/>
              <a:t>cysyniadau</a:t>
            </a:r>
            <a:r>
              <a:rPr lang="en-GB" sz="1600"/>
              <a:t> ac </a:t>
            </a:r>
            <a:r>
              <a:rPr lang="en-GB" sz="1600" err="1"/>
              <a:t>egwyddorion</a:t>
            </a:r>
            <a:r>
              <a:rPr lang="en-GB" sz="1600"/>
              <a:t> </a:t>
            </a:r>
            <a:r>
              <a:rPr lang="en-GB" sz="1600" err="1"/>
              <a:t>ymchwil</a:t>
            </a:r>
            <a:r>
              <a:rPr lang="en-GB" sz="1600"/>
              <a:t> ac </a:t>
            </a:r>
            <a:r>
              <a:rPr lang="en-GB" sz="1600" err="1"/>
              <a:t>arsylwi</a:t>
            </a:r>
            <a:r>
              <a:rPr lang="en-GB" sz="1600"/>
              <a:t> a </a:t>
            </a:r>
            <a:r>
              <a:rPr lang="en-GB" sz="1600" err="1"/>
              <a:t>dehongli</a:t>
            </a:r>
            <a:r>
              <a:rPr lang="en-GB" sz="1600"/>
              <a:t> data </a:t>
            </a:r>
            <a:r>
              <a:rPr lang="en-GB" sz="1600" err="1"/>
              <a:t>ansoddol</a:t>
            </a:r>
            <a:r>
              <a:rPr lang="en-GB" sz="1600"/>
              <a:t> a </a:t>
            </a:r>
            <a:r>
              <a:rPr lang="en-GB" sz="1600" err="1"/>
              <a:t>meintiol</a:t>
            </a:r>
            <a:r>
              <a:rPr lang="en-GB" sz="1600"/>
              <a:t> er </a:t>
            </a:r>
            <a:r>
              <a:rPr lang="en-GB" sz="1600" err="1"/>
              <a:t>mwyn</a:t>
            </a:r>
            <a:r>
              <a:rPr lang="en-GB" sz="1600"/>
              <a:t> </a:t>
            </a:r>
            <a:r>
              <a:rPr lang="en-GB" sz="1600" err="1"/>
              <a:t>datblygu</a:t>
            </a:r>
            <a:r>
              <a:rPr lang="en-GB" sz="1600"/>
              <a:t> </a:t>
            </a:r>
            <a:r>
              <a:rPr lang="en-GB" sz="1600" err="1"/>
              <a:t>llinellau</a:t>
            </a:r>
            <a:r>
              <a:rPr lang="en-GB" sz="1600"/>
              <a:t> </a:t>
            </a:r>
            <a:r>
              <a:rPr lang="en-GB" sz="1600" err="1"/>
              <a:t>dadl</a:t>
            </a:r>
            <a:r>
              <a:rPr lang="en-GB" sz="1600"/>
              <a:t> a </a:t>
            </a:r>
            <a:r>
              <a:rPr lang="en-GB" sz="1600" err="1"/>
              <a:t>llunio</a:t>
            </a:r>
            <a:r>
              <a:rPr lang="en-GB" sz="1600"/>
              <a:t> barn </a:t>
            </a:r>
            <a:r>
              <a:rPr lang="en-GB" sz="1600" err="1"/>
              <a:t>gadarn</a:t>
            </a:r>
            <a:r>
              <a:rPr lang="en-GB" sz="1600"/>
              <a:t>.)</a:t>
            </a:r>
          </a:p>
        </p:txBody>
      </p:sp>
      <p:sp>
        <p:nvSpPr>
          <p:cNvPr id="19" name="TextBox 18">
            <a:extLst>
              <a:ext uri="{FF2B5EF4-FFF2-40B4-BE49-F238E27FC236}">
                <a16:creationId xmlns:a16="http://schemas.microsoft.com/office/drawing/2014/main" id="{EF6CF954-D018-4B66-9F55-C38901BEBBEC}"/>
              </a:ext>
            </a:extLst>
          </p:cNvPr>
          <p:cNvSpPr txBox="1"/>
          <p:nvPr/>
        </p:nvSpPr>
        <p:spPr>
          <a:xfrm>
            <a:off x="3530682" y="4540136"/>
            <a:ext cx="2610059" cy="1754326"/>
          </a:xfrm>
          <a:prstGeom prst="rect">
            <a:avLst/>
          </a:prstGeom>
          <a:noFill/>
        </p:spPr>
        <p:txBody>
          <a:bodyPr wrap="square">
            <a:spAutoFit/>
          </a:bodyPr>
          <a:lstStyle/>
          <a:p>
            <a:r>
              <a:rPr lang="en-GB" dirty="0"/>
              <a:t>(</a:t>
            </a:r>
            <a:r>
              <a:rPr lang="en-GB" dirty="0" err="1"/>
              <a:t>Eich</a:t>
            </a:r>
            <a:r>
              <a:rPr lang="en-GB" dirty="0"/>
              <a:t> </a:t>
            </a:r>
            <a:r>
              <a:rPr lang="en-GB" dirty="0" err="1"/>
              <a:t>cais</a:t>
            </a:r>
            <a:r>
              <a:rPr lang="en-GB" dirty="0"/>
              <a:t> am </a:t>
            </a:r>
            <a:r>
              <a:rPr lang="en-GB" dirty="0" err="1"/>
              <a:t>raddfa</a:t>
            </a:r>
            <a:r>
              <a:rPr lang="en-GB" dirty="0"/>
              <a:t> Leuven </a:t>
            </a:r>
            <a:r>
              <a:rPr lang="en-GB" dirty="0" err="1"/>
              <a:t>drwy</a:t>
            </a:r>
            <a:r>
              <a:rPr lang="en-GB" dirty="0"/>
              <a:t> </a:t>
            </a:r>
            <a:r>
              <a:rPr lang="en-GB" dirty="0" err="1"/>
              <a:t>eich</a:t>
            </a:r>
            <a:r>
              <a:rPr lang="en-GB" dirty="0"/>
              <a:t> </a:t>
            </a:r>
            <a:r>
              <a:rPr lang="en-GB" dirty="0" err="1"/>
              <a:t>amserlen</a:t>
            </a:r>
            <a:r>
              <a:rPr lang="en-GB" dirty="0"/>
              <a:t> </a:t>
            </a:r>
            <a:r>
              <a:rPr lang="en-GB" dirty="0" err="1"/>
              <a:t>arsylwi</a:t>
            </a:r>
            <a:r>
              <a:rPr lang="en-GB" dirty="0"/>
              <a:t>.) </a:t>
            </a:r>
            <a:r>
              <a:rPr lang="en-GB" dirty="0" err="1"/>
              <a:t>Eich</a:t>
            </a:r>
            <a:r>
              <a:rPr lang="en-GB" dirty="0"/>
              <a:t> </a:t>
            </a:r>
          </a:p>
          <a:p>
            <a:r>
              <a:rPr lang="en-GB" dirty="0"/>
              <a:t>CY (RQ) </a:t>
            </a:r>
            <a:r>
              <a:rPr lang="en-GB" dirty="0" err="1"/>
              <a:t>eich</a:t>
            </a:r>
            <a:r>
              <a:rPr lang="en-GB" dirty="0"/>
              <a:t> </a:t>
            </a:r>
            <a:r>
              <a:rPr lang="en-GB" dirty="0" err="1"/>
              <a:t>hun</a:t>
            </a:r>
            <a:r>
              <a:rPr lang="en-GB" dirty="0"/>
              <a:t> </a:t>
            </a:r>
            <a:r>
              <a:rPr lang="en-GB" dirty="0" err="1"/>
              <a:t>ar</a:t>
            </a:r>
            <a:r>
              <a:rPr lang="en-GB" dirty="0"/>
              <a:t> </a:t>
            </a:r>
          </a:p>
          <a:p>
            <a:r>
              <a:rPr lang="en-GB" dirty="0" err="1"/>
              <a:t>gyfer</a:t>
            </a:r>
            <a:r>
              <a:rPr lang="en-GB" dirty="0"/>
              <a:t> </a:t>
            </a:r>
            <a:r>
              <a:rPr lang="en-GB" dirty="0" err="1"/>
              <a:t>ymchwil</a:t>
            </a:r>
            <a:r>
              <a:rPr lang="en-GB" dirty="0"/>
              <a:t> </a:t>
            </a:r>
            <a:r>
              <a:rPr lang="en-GB" dirty="0" err="1"/>
              <a:t>posibl</a:t>
            </a:r>
            <a:r>
              <a:rPr lang="en-GB" dirty="0"/>
              <a:t> yn </a:t>
            </a:r>
          </a:p>
          <a:p>
            <a:r>
              <a:rPr lang="en-GB" dirty="0"/>
              <a:t>y </a:t>
            </a:r>
            <a:r>
              <a:rPr lang="en-GB" dirty="0" err="1"/>
              <a:t>dyfodol</a:t>
            </a:r>
            <a:r>
              <a:rPr lang="en-GB" dirty="0"/>
              <a:t>.</a:t>
            </a:r>
          </a:p>
        </p:txBody>
      </p:sp>
      <p:sp>
        <p:nvSpPr>
          <p:cNvPr id="20" name="TextBox 19">
            <a:extLst>
              <a:ext uri="{FF2B5EF4-FFF2-40B4-BE49-F238E27FC236}">
                <a16:creationId xmlns:a16="http://schemas.microsoft.com/office/drawing/2014/main" id="{34298EF3-7E7C-4E80-8CF4-2643A1C9235B}"/>
              </a:ext>
            </a:extLst>
          </p:cNvPr>
          <p:cNvSpPr txBox="1"/>
          <p:nvPr/>
        </p:nvSpPr>
        <p:spPr>
          <a:xfrm>
            <a:off x="6598656" y="4943679"/>
            <a:ext cx="2173555" cy="1323439"/>
          </a:xfrm>
          <a:prstGeom prst="rect">
            <a:avLst/>
          </a:prstGeom>
          <a:noFill/>
        </p:spPr>
        <p:txBody>
          <a:bodyPr wrap="square">
            <a:spAutoFit/>
          </a:bodyPr>
          <a:lstStyle/>
          <a:p>
            <a:r>
              <a:rPr lang="en-GB" sz="1600"/>
              <a:t>(</a:t>
            </a:r>
            <a:r>
              <a:rPr lang="en-GB" sz="1600" err="1"/>
              <a:t>Cyfleu</a:t>
            </a:r>
            <a:r>
              <a:rPr lang="en-GB" sz="1600"/>
              <a:t> </a:t>
            </a:r>
            <a:r>
              <a:rPr lang="en-GB" sz="1600" err="1"/>
              <a:t>canlyniadau</a:t>
            </a:r>
            <a:r>
              <a:rPr lang="en-GB" sz="1600"/>
              <a:t> </a:t>
            </a:r>
            <a:r>
              <a:rPr lang="en-GB" sz="1600" err="1"/>
              <a:t>arsylwi'n</a:t>
            </a:r>
            <a:r>
              <a:rPr lang="en-GB" sz="1600"/>
              <a:t> </a:t>
            </a:r>
            <a:r>
              <a:rPr lang="en-GB" sz="1600" err="1"/>
              <a:t>gywir</a:t>
            </a:r>
            <a:r>
              <a:rPr lang="en-GB" sz="1600"/>
              <a:t> ac </a:t>
            </a:r>
            <a:r>
              <a:rPr lang="en-GB" sz="1600" err="1"/>
              <a:t>yn</a:t>
            </a:r>
            <a:r>
              <a:rPr lang="en-GB" sz="1600"/>
              <a:t> </a:t>
            </a:r>
            <a:r>
              <a:rPr lang="en-GB" sz="1600" err="1"/>
              <a:t>ddibynadwy</a:t>
            </a:r>
            <a:r>
              <a:rPr lang="en-GB" sz="1600"/>
              <a:t>, a </a:t>
            </a:r>
            <a:r>
              <a:rPr lang="en-GB" sz="1600" err="1"/>
              <a:t>datblygu</a:t>
            </a:r>
            <a:r>
              <a:rPr lang="en-GB" sz="1600"/>
              <a:t> </a:t>
            </a:r>
            <a:r>
              <a:rPr lang="en-GB" sz="1600" err="1"/>
              <a:t>dadleuon</a:t>
            </a:r>
            <a:r>
              <a:rPr lang="en-GB" sz="1600"/>
              <a:t> </a:t>
            </a:r>
            <a:r>
              <a:rPr lang="en-GB" sz="1600" err="1"/>
              <a:t>strwythuredig</a:t>
            </a:r>
            <a:r>
              <a:rPr lang="en-GB" sz="1600"/>
              <a:t> a </a:t>
            </a:r>
            <a:r>
              <a:rPr lang="en-GB" sz="1600" err="1"/>
              <a:t>chydlynol</a:t>
            </a:r>
            <a:r>
              <a:rPr lang="en-GB" sz="1600"/>
              <a:t>)</a:t>
            </a:r>
          </a:p>
        </p:txBody>
      </p:sp>
    </p:spTree>
    <p:extLst>
      <p:ext uri="{BB962C8B-B14F-4D97-AF65-F5344CB8AC3E}">
        <p14:creationId xmlns:p14="http://schemas.microsoft.com/office/powerpoint/2010/main" val="31648538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C7FB15-6757-4CB6-B91E-EC05999B1335}"/>
              </a:ext>
            </a:extLst>
          </p:cNvPr>
          <p:cNvPicPr>
            <a:picLocks noChangeAspect="1"/>
          </p:cNvPicPr>
          <p:nvPr/>
        </p:nvPicPr>
        <p:blipFill rotWithShape="1">
          <a:blip r:embed="rId3"/>
          <a:srcRect l="6294" t="20230" r="21552" b="6054"/>
          <a:stretch/>
        </p:blipFill>
        <p:spPr>
          <a:xfrm>
            <a:off x="472965" y="656897"/>
            <a:ext cx="9784781" cy="5623033"/>
          </a:xfrm>
          <a:prstGeom prst="rect">
            <a:avLst/>
          </a:prstGeom>
          <a:ln>
            <a:noFill/>
          </a:ln>
          <a:effectLst>
            <a:outerShdw blurRad="292100" dist="139700" dir="2700000" algn="tl" rotWithShape="0">
              <a:srgbClr val="333333">
                <a:alpha val="65000"/>
              </a:srgbClr>
            </a:outerShdw>
          </a:effectLst>
        </p:spPr>
      </p:pic>
      <p:sp>
        <p:nvSpPr>
          <p:cNvPr id="4" name="Arrow: Left 3">
            <a:extLst>
              <a:ext uri="{FF2B5EF4-FFF2-40B4-BE49-F238E27FC236}">
                <a16:creationId xmlns:a16="http://schemas.microsoft.com/office/drawing/2014/main" id="{7940FF38-8A1B-49AD-868B-5A974E9FCBB2}"/>
              </a:ext>
            </a:extLst>
          </p:cNvPr>
          <p:cNvSpPr/>
          <p:nvPr/>
        </p:nvSpPr>
        <p:spPr>
          <a:xfrm>
            <a:off x="9764110" y="1177158"/>
            <a:ext cx="1954925" cy="462456"/>
          </a:xfrm>
          <a:prstGeom prst="lef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64548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ee the source image">
            <a:extLst>
              <a:ext uri="{FF2B5EF4-FFF2-40B4-BE49-F238E27FC236}">
                <a16:creationId xmlns:a16="http://schemas.microsoft.com/office/drawing/2014/main" id="{7D60D331-8F28-47DD-9D4B-31EB8C1C1321}"/>
              </a:ext>
            </a:extLst>
          </p:cNvPr>
          <p:cNvPicPr>
            <a:picLocks noChangeAspect="1" noChangeArrowheads="1"/>
          </p:cNvPicPr>
          <p:nvPr/>
        </p:nvPicPr>
        <p:blipFill>
          <a:blip r:embed="rId3">
            <a:alphaModFix amt="44000"/>
            <a:extLst>
              <a:ext uri="{28A0092B-C50C-407E-A947-70E740481C1C}">
                <a14:useLocalDpi xmlns:a14="http://schemas.microsoft.com/office/drawing/2010/main" val="0"/>
              </a:ext>
            </a:extLst>
          </a:blip>
          <a:srcRect/>
          <a:stretch>
            <a:fillRect/>
          </a:stretch>
        </p:blipFill>
        <p:spPr bwMode="auto">
          <a:xfrm>
            <a:off x="0" y="0"/>
            <a:ext cx="12743447" cy="69662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33A87D7-7D58-4A33-847C-537154A292BB}"/>
              </a:ext>
            </a:extLst>
          </p:cNvPr>
          <p:cNvSpPr txBox="1"/>
          <p:nvPr/>
        </p:nvSpPr>
        <p:spPr>
          <a:xfrm>
            <a:off x="391886" y="296883"/>
            <a:ext cx="11103428" cy="1323439"/>
          </a:xfrm>
          <a:prstGeom prst="rect">
            <a:avLst/>
          </a:prstGeom>
          <a:noFill/>
        </p:spPr>
        <p:txBody>
          <a:bodyPr wrap="square" rtlCol="0">
            <a:spAutoFit/>
          </a:bodyPr>
          <a:lstStyle/>
          <a:p>
            <a:pPr algn="ctr"/>
            <a:r>
              <a:rPr lang="en-GB" sz="8000" b="1" dirty="0" err="1"/>
              <a:t>Atodiadau</a:t>
            </a:r>
            <a:r>
              <a:rPr lang="en-GB" sz="8000" b="1" dirty="0"/>
              <a:t> / Appendices</a:t>
            </a:r>
          </a:p>
        </p:txBody>
      </p:sp>
      <p:sp>
        <p:nvSpPr>
          <p:cNvPr id="4" name="TextBox 3">
            <a:extLst>
              <a:ext uri="{FF2B5EF4-FFF2-40B4-BE49-F238E27FC236}">
                <a16:creationId xmlns:a16="http://schemas.microsoft.com/office/drawing/2014/main" id="{547B8DE0-7771-4A73-A693-256C2A457665}"/>
              </a:ext>
            </a:extLst>
          </p:cNvPr>
          <p:cNvSpPr txBox="1"/>
          <p:nvPr/>
        </p:nvSpPr>
        <p:spPr>
          <a:xfrm>
            <a:off x="210216" y="1620322"/>
            <a:ext cx="11620079" cy="6001643"/>
          </a:xfrm>
          <a:prstGeom prst="rect">
            <a:avLst/>
          </a:prstGeom>
          <a:noFill/>
        </p:spPr>
        <p:txBody>
          <a:bodyPr wrap="square" rtlCol="0">
            <a:spAutoFit/>
          </a:bodyPr>
          <a:lstStyle/>
          <a:p>
            <a:pPr marL="685800" indent="-685800">
              <a:buFont typeface="Arial" panose="020B0604020202020204" pitchFamily="34" charset="0"/>
              <a:buChar char="•"/>
            </a:pPr>
            <a:r>
              <a:rPr lang="en-GB" sz="4800" dirty="0" err="1"/>
              <a:t>Amserlen</a:t>
            </a:r>
            <a:r>
              <a:rPr lang="en-GB" sz="4800" dirty="0"/>
              <a:t> </a:t>
            </a:r>
            <a:r>
              <a:rPr lang="en-GB" sz="4800" dirty="0" err="1"/>
              <a:t>arsylwi</a:t>
            </a:r>
            <a:r>
              <a:rPr lang="en-GB" sz="4800" dirty="0"/>
              <a:t>/Observation schedule</a:t>
            </a:r>
          </a:p>
          <a:p>
            <a:endParaRPr lang="en-GB" sz="4800" dirty="0"/>
          </a:p>
          <a:p>
            <a:pPr marL="685800" indent="-685800">
              <a:buFont typeface="Arial" panose="020B0604020202020204" pitchFamily="34" charset="0"/>
              <a:buChar char="•"/>
            </a:pPr>
            <a:r>
              <a:rPr lang="en-GB" sz="4800" dirty="0" err="1"/>
              <a:t>Templed</a:t>
            </a:r>
            <a:r>
              <a:rPr lang="en-GB" sz="4800" dirty="0"/>
              <a:t> </a:t>
            </a:r>
            <a:r>
              <a:rPr lang="en-GB" sz="4800" dirty="0" err="1"/>
              <a:t>Adfyfyrio</a:t>
            </a:r>
            <a:r>
              <a:rPr lang="en-GB" sz="4800" dirty="0"/>
              <a:t> </a:t>
            </a:r>
            <a:r>
              <a:rPr lang="en-GB" sz="4800" dirty="0" err="1"/>
              <a:t>Proffesiynol</a:t>
            </a:r>
            <a:r>
              <a:rPr lang="en-GB" sz="4800" dirty="0"/>
              <a:t> ac </a:t>
            </a:r>
            <a:r>
              <a:rPr lang="en-GB" sz="4800" dirty="0" err="1"/>
              <a:t>unrhyw</a:t>
            </a:r>
            <a:r>
              <a:rPr lang="en-GB" sz="4800" dirty="0"/>
              <a:t> </a:t>
            </a:r>
            <a:r>
              <a:rPr lang="en-GB" sz="4800" dirty="0" err="1"/>
              <a:t>nodiadau</a:t>
            </a:r>
            <a:r>
              <a:rPr lang="en-GB" sz="4800" dirty="0"/>
              <a:t> </a:t>
            </a:r>
            <a:r>
              <a:rPr lang="en-GB" sz="4800" dirty="0" err="1"/>
              <a:t>i</a:t>
            </a:r>
            <a:r>
              <a:rPr lang="en-GB" sz="4800" dirty="0"/>
              <a:t> </a:t>
            </a:r>
            <a:r>
              <a:rPr lang="en-GB" sz="4800" dirty="0" err="1"/>
              <a:t>ategu</a:t>
            </a:r>
            <a:r>
              <a:rPr lang="en-GB" sz="4800" dirty="0"/>
              <a:t> </a:t>
            </a:r>
            <a:r>
              <a:rPr lang="en-GB" sz="4800" dirty="0" err="1"/>
              <a:t>aseiniad</a:t>
            </a:r>
            <a:r>
              <a:rPr lang="en-GB" sz="4800" dirty="0"/>
              <a:t>/ Professional Reflection Template and any notes to supplement assignment</a:t>
            </a:r>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endParaRPr lang="en-GB" sz="4800" dirty="0"/>
          </a:p>
        </p:txBody>
      </p:sp>
    </p:spTree>
    <p:extLst>
      <p:ext uri="{BB962C8B-B14F-4D97-AF65-F5344CB8AC3E}">
        <p14:creationId xmlns:p14="http://schemas.microsoft.com/office/powerpoint/2010/main" val="4223102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76197F-7CBC-4286-89ED-0E3F7AC7753E}"/>
              </a:ext>
            </a:extLst>
          </p:cNvPr>
          <p:cNvSpPr txBox="1"/>
          <p:nvPr/>
        </p:nvSpPr>
        <p:spPr>
          <a:xfrm>
            <a:off x="711200" y="495300"/>
            <a:ext cx="8658578" cy="523220"/>
          </a:xfrm>
          <a:prstGeom prst="rect">
            <a:avLst/>
          </a:prstGeom>
          <a:noFill/>
        </p:spPr>
        <p:txBody>
          <a:bodyPr wrap="square" rtlCol="0">
            <a:spAutoFit/>
          </a:bodyPr>
          <a:lstStyle/>
          <a:p>
            <a:r>
              <a:rPr lang="cy-GB" sz="2800" b="1"/>
              <a:t>Paratoi i ysgrifennu</a:t>
            </a:r>
            <a:r>
              <a:rPr lang="en-GB" sz="2800"/>
              <a:t> / </a:t>
            </a:r>
            <a:r>
              <a:rPr lang="en-GB" sz="2800" b="1">
                <a:solidFill>
                  <a:srgbClr val="00B0F0"/>
                </a:solidFill>
              </a:rPr>
              <a:t>Preparing to write</a:t>
            </a:r>
          </a:p>
        </p:txBody>
      </p:sp>
      <p:sp>
        <p:nvSpPr>
          <p:cNvPr id="3" name="TextBox 2">
            <a:extLst>
              <a:ext uri="{FF2B5EF4-FFF2-40B4-BE49-F238E27FC236}">
                <a16:creationId xmlns:a16="http://schemas.microsoft.com/office/drawing/2014/main" id="{B11268AB-6692-40F6-9604-0319F35DD699}"/>
              </a:ext>
            </a:extLst>
          </p:cNvPr>
          <p:cNvSpPr txBox="1"/>
          <p:nvPr/>
        </p:nvSpPr>
        <p:spPr>
          <a:xfrm>
            <a:off x="711200" y="1018520"/>
            <a:ext cx="10579100" cy="7448193"/>
          </a:xfrm>
          <a:prstGeom prst="rect">
            <a:avLst/>
          </a:prstGeom>
          <a:noFill/>
        </p:spPr>
        <p:txBody>
          <a:bodyPr wrap="square" rtlCol="0">
            <a:spAutoFit/>
          </a:bodyPr>
          <a:lstStyle/>
          <a:p>
            <a:pPr marL="342900" indent="-342900">
              <a:buFont typeface="Arial" panose="020B0604020202020204" pitchFamily="34" charset="0"/>
              <a:buChar char="•"/>
            </a:pPr>
            <a:r>
              <a:rPr lang="cy-GB"/>
              <a:t>Bod yn glir am y dasg </a:t>
            </a:r>
            <a:endParaRPr lang="en-GB"/>
          </a:p>
          <a:p>
            <a:pPr marL="342900" indent="-342900">
              <a:buFont typeface="Arial" panose="020B0604020202020204" pitchFamily="34" charset="0"/>
              <a:buChar char="•"/>
            </a:pPr>
            <a:r>
              <a:rPr lang="en-GB">
                <a:solidFill>
                  <a:srgbClr val="00B0F0"/>
                </a:solidFill>
              </a:rPr>
              <a:t>Be clear about the task</a:t>
            </a:r>
          </a:p>
          <a:p>
            <a:pPr marL="342900" indent="-342900">
              <a:buFont typeface="Arial" panose="020B0604020202020204" pitchFamily="34" charset="0"/>
              <a:buChar char="•"/>
            </a:pPr>
            <a:endParaRPr lang="en-GB"/>
          </a:p>
          <a:p>
            <a:pPr marL="342900" indent="-342900">
              <a:buFont typeface="Arial" panose="020B0604020202020204" pitchFamily="34" charset="0"/>
              <a:buChar char="•"/>
            </a:pPr>
            <a:r>
              <a:rPr lang="cy-GB"/>
              <a:t>Adnabod a defnyddio adnoddau’n feirniadol</a:t>
            </a:r>
            <a:endParaRPr lang="en-GB"/>
          </a:p>
          <a:p>
            <a:pPr marL="342900" indent="-342900">
              <a:buFont typeface="Arial" panose="020B0604020202020204" pitchFamily="34" charset="0"/>
              <a:buChar char="•"/>
            </a:pPr>
            <a:r>
              <a:rPr lang="en-GB">
                <a:solidFill>
                  <a:srgbClr val="00B0F0"/>
                </a:solidFill>
              </a:rPr>
              <a:t>Identify and use resources critically</a:t>
            </a:r>
          </a:p>
          <a:p>
            <a:pPr marL="342900" indent="-342900">
              <a:buFont typeface="Arial" panose="020B0604020202020204" pitchFamily="34" charset="0"/>
              <a:buChar char="•"/>
            </a:pPr>
            <a:endParaRPr lang="en-GB"/>
          </a:p>
          <a:p>
            <a:pPr marL="342900" indent="-342900">
              <a:buFont typeface="Arial" panose="020B0604020202020204" pitchFamily="34" charset="0"/>
              <a:buChar char="•"/>
            </a:pPr>
            <a:r>
              <a:rPr lang="cy-GB"/>
              <a:t>Canolbwyntio ar friff yr aseiniad </a:t>
            </a:r>
            <a:endParaRPr lang="en-GB"/>
          </a:p>
          <a:p>
            <a:pPr marL="342900" indent="-342900">
              <a:buFont typeface="Arial" panose="020B0604020202020204" pitchFamily="34" charset="0"/>
              <a:buChar char="•"/>
            </a:pPr>
            <a:r>
              <a:rPr lang="en-GB">
                <a:solidFill>
                  <a:srgbClr val="00B0F0"/>
                </a:solidFill>
              </a:rPr>
              <a:t>Keep focused on the assignment brief</a:t>
            </a:r>
          </a:p>
          <a:p>
            <a:pPr marL="342900" indent="-342900">
              <a:buFont typeface="Arial" panose="020B0604020202020204" pitchFamily="34" charset="0"/>
              <a:buChar char="•"/>
            </a:pPr>
            <a:endParaRPr lang="en-GB"/>
          </a:p>
          <a:p>
            <a:pPr marL="342900" indent="-342900">
              <a:buFont typeface="Arial" panose="020B0604020202020204" pitchFamily="34" charset="0"/>
              <a:buChar char="•"/>
            </a:pPr>
            <a:r>
              <a:rPr lang="cy-GB"/>
              <a:t>Bod yn glir, yn gryno ac at y pwynt </a:t>
            </a:r>
            <a:endParaRPr lang="en-GB"/>
          </a:p>
          <a:p>
            <a:pPr marL="342900" indent="-342900">
              <a:buFont typeface="Arial" panose="020B0604020202020204" pitchFamily="34" charset="0"/>
              <a:buChar char="•"/>
            </a:pPr>
            <a:r>
              <a:rPr lang="en-GB">
                <a:solidFill>
                  <a:srgbClr val="00B0F0"/>
                </a:solidFill>
              </a:rPr>
              <a:t>Be clear, concise and to the point</a:t>
            </a:r>
          </a:p>
          <a:p>
            <a:pPr marL="342900" indent="-342900">
              <a:buFont typeface="Arial" panose="020B0604020202020204" pitchFamily="34" charset="0"/>
              <a:buChar char="•"/>
            </a:pPr>
            <a:endParaRPr lang="en-GB"/>
          </a:p>
          <a:p>
            <a:pPr marL="342900" indent="-342900">
              <a:buFont typeface="Arial" panose="020B0604020202020204" pitchFamily="34" charset="0"/>
              <a:buChar char="•"/>
            </a:pPr>
            <a:r>
              <a:rPr lang="cy-GB"/>
              <a:t>Cyflwyno syniadau mewn ffordd resymegol – gan gofio iaith betrus</a:t>
            </a:r>
            <a:endParaRPr lang="en-GB"/>
          </a:p>
          <a:p>
            <a:pPr marL="342900" indent="-342900">
              <a:buFont typeface="Arial" panose="020B0604020202020204" pitchFamily="34" charset="0"/>
              <a:buChar char="•"/>
            </a:pPr>
            <a:r>
              <a:rPr lang="en-GB">
                <a:solidFill>
                  <a:srgbClr val="00B0F0"/>
                </a:solidFill>
              </a:rPr>
              <a:t>Present ideas in a logical way – remember tentative language</a:t>
            </a:r>
          </a:p>
          <a:p>
            <a:pPr marL="457200" indent="-457200">
              <a:buFont typeface="Arial" panose="020B0604020202020204" pitchFamily="34" charset="0"/>
              <a:buChar char="•"/>
            </a:pPr>
            <a:endParaRPr lang="en-GB"/>
          </a:p>
          <a:p>
            <a:pPr marL="285750" indent="-285750">
              <a:buFont typeface="Arial" panose="020B0604020202020204" pitchFamily="34" charset="0"/>
              <a:buChar char="•"/>
            </a:pPr>
            <a:r>
              <a:rPr lang="cy-GB"/>
              <a:t>Cyfeirio at unrhyw ffynonellau wrth i chi eu defnyddio </a:t>
            </a:r>
            <a:endParaRPr lang="en-GB"/>
          </a:p>
          <a:p>
            <a:pPr marL="342900" indent="-342900">
              <a:buFont typeface="Arial" panose="020B0604020202020204" pitchFamily="34" charset="0"/>
              <a:buChar char="•"/>
            </a:pPr>
            <a:r>
              <a:rPr lang="en-GB">
                <a:solidFill>
                  <a:srgbClr val="00B0F0"/>
                </a:solidFill>
              </a:rPr>
              <a:t>Reference any sources as you use them</a:t>
            </a:r>
          </a:p>
          <a:p>
            <a:endParaRPr lang="en-GB">
              <a:solidFill>
                <a:srgbClr val="00B0F0"/>
              </a:solidFill>
            </a:endParaRPr>
          </a:p>
          <a:p>
            <a:pPr marL="342900" indent="-342900">
              <a:buFont typeface="Arial" panose="020B0604020202020204" pitchFamily="34" charset="0"/>
              <a:buChar char="•"/>
            </a:pPr>
            <a:r>
              <a:rPr lang="cy-GB"/>
              <a:t>Cadw cofnod o’r adborth a roddwyd i chi mewn aseiniadau blaenorol </a:t>
            </a:r>
            <a:endParaRPr lang="en-GB"/>
          </a:p>
          <a:p>
            <a:pPr marL="342900" indent="-342900">
              <a:buFont typeface="Arial" panose="020B0604020202020204" pitchFamily="34" charset="0"/>
              <a:buChar char="•"/>
            </a:pPr>
            <a:r>
              <a:rPr lang="en-GB">
                <a:solidFill>
                  <a:srgbClr val="00B0F0"/>
                </a:solidFill>
              </a:rPr>
              <a:t>Take note of feedback given to you in previous assignments</a:t>
            </a:r>
          </a:p>
          <a:p>
            <a:pPr marL="457200" indent="-457200">
              <a:buFont typeface="Arial" panose="020B0604020202020204" pitchFamily="34" charset="0"/>
              <a:buChar char="•"/>
            </a:pPr>
            <a:endParaRPr lang="en-GB"/>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sz="2800"/>
          </a:p>
        </p:txBody>
      </p:sp>
      <p:pic>
        <p:nvPicPr>
          <p:cNvPr id="5" name="Picture 4" descr="A close up of a device&#10;&#10;Description automatically generated">
            <a:extLst>
              <a:ext uri="{FF2B5EF4-FFF2-40B4-BE49-F238E27FC236}">
                <a16:creationId xmlns:a16="http://schemas.microsoft.com/office/drawing/2014/main" id="{34C13416-4B7F-4CA1-BD8D-2E52AECDB761}"/>
              </a:ext>
            </a:extLst>
          </p:cNvPr>
          <p:cNvPicPr>
            <a:picLocks noChangeAspect="1"/>
          </p:cNvPicPr>
          <p:nvPr/>
        </p:nvPicPr>
        <p:blipFill rotWithShape="1">
          <a:blip r:embed="rId3">
            <a:extLst>
              <a:ext uri="{28A0092B-C50C-407E-A947-70E740481C1C}">
                <a14:useLocalDpi xmlns:a14="http://schemas.microsoft.com/office/drawing/2010/main" val="0"/>
              </a:ext>
            </a:extLst>
          </a:blip>
          <a:srcRect l="43518" t="1666" r="44630"/>
          <a:stretch/>
        </p:blipFill>
        <p:spPr>
          <a:xfrm>
            <a:off x="10096500" y="57150"/>
            <a:ext cx="812800" cy="6743700"/>
          </a:xfrm>
          <a:prstGeom prst="rect">
            <a:avLst/>
          </a:prstGeom>
        </p:spPr>
      </p:pic>
    </p:spTree>
    <p:extLst>
      <p:ext uri="{BB962C8B-B14F-4D97-AF65-F5344CB8AC3E}">
        <p14:creationId xmlns:p14="http://schemas.microsoft.com/office/powerpoint/2010/main" val="28677392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lose up of a street&#10;&#10;Description automatically generated">
            <a:extLst>
              <a:ext uri="{FF2B5EF4-FFF2-40B4-BE49-F238E27FC236}">
                <a16:creationId xmlns:a16="http://schemas.microsoft.com/office/drawing/2014/main" id="{D726CBA1-6312-4A7B-B064-97CA1D989A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2936" y="2122034"/>
            <a:ext cx="5708708" cy="4120974"/>
          </a:xfrm>
          <a:prstGeom prst="rect">
            <a:avLst/>
          </a:prstGeom>
          <a:ln>
            <a:noFill/>
          </a:ln>
          <a:effectLst>
            <a:softEdge rad="112500"/>
          </a:effectLst>
        </p:spPr>
      </p:pic>
      <p:sp>
        <p:nvSpPr>
          <p:cNvPr id="3" name="TextBox 2">
            <a:extLst>
              <a:ext uri="{FF2B5EF4-FFF2-40B4-BE49-F238E27FC236}">
                <a16:creationId xmlns:a16="http://schemas.microsoft.com/office/drawing/2014/main" id="{E5178A13-D7DA-4930-B649-BEF638613754}"/>
              </a:ext>
            </a:extLst>
          </p:cNvPr>
          <p:cNvSpPr txBox="1"/>
          <p:nvPr/>
        </p:nvSpPr>
        <p:spPr>
          <a:xfrm>
            <a:off x="494088" y="0"/>
            <a:ext cx="5860384" cy="1077218"/>
          </a:xfrm>
          <a:prstGeom prst="rect">
            <a:avLst/>
          </a:prstGeom>
          <a:noFill/>
        </p:spPr>
        <p:txBody>
          <a:bodyPr wrap="square" rtlCol="0">
            <a:spAutoFit/>
          </a:bodyPr>
          <a:lstStyle/>
          <a:p>
            <a:r>
              <a:rPr lang="en-GB" sz="3200" b="1" err="1"/>
              <a:t>Cyflwyniad</a:t>
            </a:r>
            <a:r>
              <a:rPr lang="en-GB" sz="3200" b="1"/>
              <a:t>/</a:t>
            </a:r>
            <a:r>
              <a:rPr lang="en-GB" sz="3200" b="1">
                <a:solidFill>
                  <a:srgbClr val="00B0F0"/>
                </a:solidFill>
              </a:rPr>
              <a:t>Introduction</a:t>
            </a:r>
            <a:r>
              <a:rPr lang="en-GB" sz="3200" b="1"/>
              <a:t> </a:t>
            </a:r>
            <a:r>
              <a:rPr lang="en-GB" sz="3200"/>
              <a:t>–</a:t>
            </a:r>
          </a:p>
          <a:p>
            <a:r>
              <a:rPr lang="en-GB" sz="3200"/>
              <a:t>200 geiriau/</a:t>
            </a:r>
            <a:r>
              <a:rPr lang="en-GB" sz="3200">
                <a:solidFill>
                  <a:srgbClr val="00B0F0"/>
                </a:solidFill>
              </a:rPr>
              <a:t>words</a:t>
            </a:r>
          </a:p>
        </p:txBody>
      </p:sp>
      <p:sp>
        <p:nvSpPr>
          <p:cNvPr id="4" name="Speech Bubble: Rectangle with Corners Rounded 3">
            <a:extLst>
              <a:ext uri="{FF2B5EF4-FFF2-40B4-BE49-F238E27FC236}">
                <a16:creationId xmlns:a16="http://schemas.microsoft.com/office/drawing/2014/main" id="{FAAD4921-A51F-43A7-9940-BDE35BD0C172}"/>
              </a:ext>
            </a:extLst>
          </p:cNvPr>
          <p:cNvSpPr/>
          <p:nvPr/>
        </p:nvSpPr>
        <p:spPr>
          <a:xfrm>
            <a:off x="7570078" y="169490"/>
            <a:ext cx="4065451" cy="2684266"/>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665EB3DD-E66E-4771-985E-E73B72E3C90A}"/>
              </a:ext>
            </a:extLst>
          </p:cNvPr>
          <p:cNvSpPr/>
          <p:nvPr/>
        </p:nvSpPr>
        <p:spPr>
          <a:xfrm>
            <a:off x="7710311" y="3325091"/>
            <a:ext cx="3925219" cy="2917917"/>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17CADD1-7231-47A5-BCA6-ED3CFB786B20}"/>
              </a:ext>
            </a:extLst>
          </p:cNvPr>
          <p:cNvSpPr txBox="1"/>
          <p:nvPr/>
        </p:nvSpPr>
        <p:spPr>
          <a:xfrm>
            <a:off x="7817735" y="4510508"/>
            <a:ext cx="3710368" cy="1508105"/>
          </a:xfrm>
          <a:prstGeom prst="rect">
            <a:avLst/>
          </a:prstGeom>
          <a:noFill/>
        </p:spPr>
        <p:txBody>
          <a:bodyPr wrap="square" rtlCol="0">
            <a:spAutoFit/>
          </a:bodyPr>
          <a:lstStyle/>
          <a:p>
            <a:endParaRPr lang="en-GB" sz="2000" dirty="0"/>
          </a:p>
          <a:p>
            <a:r>
              <a:rPr lang="en-GB" sz="2400" i="1" dirty="0"/>
              <a:t>Outline the learning environment within FL. (Refer to key documents)</a:t>
            </a:r>
          </a:p>
        </p:txBody>
      </p:sp>
      <p:sp>
        <p:nvSpPr>
          <p:cNvPr id="8" name="TextBox 7">
            <a:extLst>
              <a:ext uri="{FF2B5EF4-FFF2-40B4-BE49-F238E27FC236}">
                <a16:creationId xmlns:a16="http://schemas.microsoft.com/office/drawing/2014/main" id="{13C8A839-4336-4FA2-8F19-507BD9625C19}"/>
              </a:ext>
            </a:extLst>
          </p:cNvPr>
          <p:cNvSpPr txBox="1"/>
          <p:nvPr/>
        </p:nvSpPr>
        <p:spPr>
          <a:xfrm>
            <a:off x="7817735" y="1475703"/>
            <a:ext cx="3925219" cy="1292662"/>
          </a:xfrm>
          <a:prstGeom prst="rect">
            <a:avLst/>
          </a:prstGeom>
          <a:noFill/>
        </p:spPr>
        <p:txBody>
          <a:bodyPr wrap="square" rtlCol="0">
            <a:spAutoFit/>
          </a:bodyPr>
          <a:lstStyle/>
          <a:p>
            <a:endParaRPr lang="en-GB" sz="2200"/>
          </a:p>
          <a:p>
            <a:r>
              <a:rPr lang="en-GB" sz="2800" i="1"/>
              <a:t>Brief context of learners involved in the activity </a:t>
            </a:r>
          </a:p>
        </p:txBody>
      </p:sp>
      <p:sp>
        <p:nvSpPr>
          <p:cNvPr id="10" name="TextBox 9">
            <a:extLst>
              <a:ext uri="{FF2B5EF4-FFF2-40B4-BE49-F238E27FC236}">
                <a16:creationId xmlns:a16="http://schemas.microsoft.com/office/drawing/2014/main" id="{4A60FFF1-85F5-4A10-B280-F4F883F4823A}"/>
              </a:ext>
            </a:extLst>
          </p:cNvPr>
          <p:cNvSpPr txBox="1"/>
          <p:nvPr/>
        </p:nvSpPr>
        <p:spPr>
          <a:xfrm>
            <a:off x="7817735" y="318071"/>
            <a:ext cx="3817794" cy="1661993"/>
          </a:xfrm>
          <a:prstGeom prst="rect">
            <a:avLst/>
          </a:prstGeom>
          <a:noFill/>
        </p:spPr>
        <p:txBody>
          <a:bodyPr wrap="square">
            <a:spAutoFit/>
          </a:bodyPr>
          <a:lstStyle/>
          <a:p>
            <a:r>
              <a:rPr lang="en-GB" sz="2800" err="1"/>
              <a:t>Cyd-destun</a:t>
            </a:r>
            <a:r>
              <a:rPr lang="en-GB" sz="2800"/>
              <a:t> </a:t>
            </a:r>
            <a:r>
              <a:rPr lang="en-GB" sz="2800" err="1"/>
              <a:t>byr</a:t>
            </a:r>
            <a:r>
              <a:rPr lang="en-GB" sz="2800"/>
              <a:t> y </a:t>
            </a:r>
            <a:r>
              <a:rPr lang="en-GB" sz="2800" err="1"/>
              <a:t>dysgwyr</a:t>
            </a:r>
            <a:r>
              <a:rPr lang="en-GB" sz="2800"/>
              <a:t> </a:t>
            </a:r>
            <a:r>
              <a:rPr lang="en-GB" sz="2800" err="1"/>
              <a:t>sy'n</a:t>
            </a:r>
            <a:r>
              <a:rPr lang="en-GB" sz="2800"/>
              <a:t> </a:t>
            </a:r>
            <a:r>
              <a:rPr lang="en-GB" sz="2800" err="1"/>
              <a:t>ymwneud</a:t>
            </a:r>
            <a:r>
              <a:rPr lang="en-GB" sz="2800"/>
              <a:t> </a:t>
            </a:r>
            <a:r>
              <a:rPr lang="en-GB" sz="2800" err="1"/>
              <a:t>â'r</a:t>
            </a:r>
            <a:r>
              <a:rPr lang="en-GB" sz="2800"/>
              <a:t> </a:t>
            </a:r>
            <a:r>
              <a:rPr lang="en-GB" sz="2800" err="1"/>
              <a:t>gweithgaredd</a:t>
            </a:r>
            <a:r>
              <a:rPr lang="en-GB" sz="2800"/>
              <a:t> </a:t>
            </a:r>
          </a:p>
          <a:p>
            <a:endParaRPr lang="en-GB"/>
          </a:p>
        </p:txBody>
      </p:sp>
      <p:sp>
        <p:nvSpPr>
          <p:cNvPr id="12" name="TextBox 11">
            <a:extLst>
              <a:ext uri="{FF2B5EF4-FFF2-40B4-BE49-F238E27FC236}">
                <a16:creationId xmlns:a16="http://schemas.microsoft.com/office/drawing/2014/main" id="{B8937833-F53D-488C-8318-CF70C09F9381}"/>
              </a:ext>
            </a:extLst>
          </p:cNvPr>
          <p:cNvSpPr txBox="1"/>
          <p:nvPr/>
        </p:nvSpPr>
        <p:spPr>
          <a:xfrm>
            <a:off x="7925159" y="3410482"/>
            <a:ext cx="3710367" cy="1846659"/>
          </a:xfrm>
          <a:prstGeom prst="rect">
            <a:avLst/>
          </a:prstGeom>
          <a:noFill/>
        </p:spPr>
        <p:txBody>
          <a:bodyPr wrap="square">
            <a:spAutoFit/>
          </a:bodyPr>
          <a:lstStyle/>
          <a:p>
            <a:r>
              <a:rPr lang="en-GB" sz="2400" dirty="0" err="1"/>
              <a:t>Amlinellu'r</a:t>
            </a:r>
            <a:r>
              <a:rPr lang="en-GB" sz="2400" dirty="0"/>
              <a:t> </a:t>
            </a:r>
            <a:r>
              <a:rPr lang="en-GB" sz="2400" dirty="0" err="1"/>
              <a:t>amgylchedd</a:t>
            </a:r>
            <a:r>
              <a:rPr lang="en-GB" sz="2400" dirty="0"/>
              <a:t> </a:t>
            </a:r>
            <a:r>
              <a:rPr lang="en-GB" sz="2400" dirty="0" err="1"/>
              <a:t>dysgu</a:t>
            </a:r>
            <a:r>
              <a:rPr lang="en-GB" sz="2400" dirty="0"/>
              <a:t> o </a:t>
            </a:r>
            <a:r>
              <a:rPr lang="en-GB" sz="2400" dirty="0" err="1"/>
              <a:t>fewn</a:t>
            </a:r>
            <a:r>
              <a:rPr lang="en-GB" sz="2400" dirty="0"/>
              <a:t> DS. (</a:t>
            </a:r>
            <a:r>
              <a:rPr lang="en-GB" sz="2400" dirty="0" err="1"/>
              <a:t>Cyfeiriwch</a:t>
            </a:r>
            <a:r>
              <a:rPr lang="en-GB" sz="2400" dirty="0"/>
              <a:t> at </a:t>
            </a:r>
            <a:r>
              <a:rPr lang="en-GB" sz="2400" dirty="0" err="1"/>
              <a:t>ddogfennau</a:t>
            </a:r>
            <a:r>
              <a:rPr lang="en-GB" sz="2400" dirty="0"/>
              <a:t> </a:t>
            </a:r>
            <a:r>
              <a:rPr lang="en-GB" sz="2400" dirty="0" err="1"/>
              <a:t>allweddol</a:t>
            </a:r>
            <a:r>
              <a:rPr lang="en-GB" sz="2400" dirty="0"/>
              <a:t>)</a:t>
            </a:r>
          </a:p>
          <a:p>
            <a:endParaRPr lang="en-GB" dirty="0"/>
          </a:p>
        </p:txBody>
      </p:sp>
    </p:spTree>
    <p:extLst>
      <p:ext uri="{BB962C8B-B14F-4D97-AF65-F5344CB8AC3E}">
        <p14:creationId xmlns:p14="http://schemas.microsoft.com/office/powerpoint/2010/main" val="299766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picture containing book, shelf, library, scene&#10;&#10;Description automatically generated">
            <a:extLst>
              <a:ext uri="{FF2B5EF4-FFF2-40B4-BE49-F238E27FC236}">
                <a16:creationId xmlns:a16="http://schemas.microsoft.com/office/drawing/2014/main" id="{4EF21A0B-42BE-429A-904B-EBECC1B382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2401" y="5170698"/>
            <a:ext cx="4443749" cy="1653397"/>
          </a:xfrm>
          <a:prstGeom prst="rect">
            <a:avLst/>
          </a:prstGeom>
          <a:ln>
            <a:noFill/>
          </a:ln>
          <a:effectLst>
            <a:softEdge rad="112500"/>
          </a:effectLst>
        </p:spPr>
      </p:pic>
      <p:sp>
        <p:nvSpPr>
          <p:cNvPr id="3" name="TextBox 2">
            <a:extLst>
              <a:ext uri="{FF2B5EF4-FFF2-40B4-BE49-F238E27FC236}">
                <a16:creationId xmlns:a16="http://schemas.microsoft.com/office/drawing/2014/main" id="{E5178A13-D7DA-4930-B649-BEF638613754}"/>
              </a:ext>
            </a:extLst>
          </p:cNvPr>
          <p:cNvSpPr txBox="1"/>
          <p:nvPr/>
        </p:nvSpPr>
        <p:spPr>
          <a:xfrm>
            <a:off x="426390" y="797456"/>
            <a:ext cx="11148969" cy="584775"/>
          </a:xfrm>
          <a:prstGeom prst="rect">
            <a:avLst/>
          </a:prstGeom>
          <a:noFill/>
        </p:spPr>
        <p:txBody>
          <a:bodyPr wrap="square" rtlCol="0">
            <a:spAutoFit/>
          </a:bodyPr>
          <a:lstStyle/>
          <a:p>
            <a:r>
              <a:rPr lang="en-GB" sz="3200" b="1"/>
              <a:t>Adolygiad </a:t>
            </a:r>
            <a:r>
              <a:rPr lang="en-GB" sz="3200" b="1" err="1"/>
              <a:t>llenyddiaeth</a:t>
            </a:r>
            <a:r>
              <a:rPr lang="en-GB" sz="3200" b="1"/>
              <a:t>/</a:t>
            </a:r>
            <a:r>
              <a:rPr lang="en-GB" sz="3200" b="1">
                <a:solidFill>
                  <a:srgbClr val="00B0F0"/>
                </a:solidFill>
              </a:rPr>
              <a:t>Literature review </a:t>
            </a:r>
            <a:r>
              <a:rPr lang="en-GB" sz="3200"/>
              <a:t>–500 geiriau/</a:t>
            </a:r>
            <a:r>
              <a:rPr lang="en-GB" sz="3200">
                <a:solidFill>
                  <a:srgbClr val="00B0F0"/>
                </a:solidFill>
              </a:rPr>
              <a:t>words</a:t>
            </a:r>
          </a:p>
        </p:txBody>
      </p:sp>
      <p:sp>
        <p:nvSpPr>
          <p:cNvPr id="4" name="Speech Bubble: Rectangle with Corners Rounded 3">
            <a:extLst>
              <a:ext uri="{FF2B5EF4-FFF2-40B4-BE49-F238E27FC236}">
                <a16:creationId xmlns:a16="http://schemas.microsoft.com/office/drawing/2014/main" id="{FAAD4921-A51F-43A7-9940-BDE35BD0C172}"/>
              </a:ext>
            </a:extLst>
          </p:cNvPr>
          <p:cNvSpPr/>
          <p:nvPr/>
        </p:nvSpPr>
        <p:spPr>
          <a:xfrm>
            <a:off x="7558483" y="1757140"/>
            <a:ext cx="3330430" cy="3563003"/>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3C8A839-4336-4FA2-8F19-507BD9625C19}"/>
              </a:ext>
            </a:extLst>
          </p:cNvPr>
          <p:cNvSpPr txBox="1"/>
          <p:nvPr/>
        </p:nvSpPr>
        <p:spPr>
          <a:xfrm>
            <a:off x="7719808" y="3262457"/>
            <a:ext cx="3093156" cy="1692771"/>
          </a:xfrm>
          <a:prstGeom prst="rect">
            <a:avLst/>
          </a:prstGeom>
          <a:noFill/>
        </p:spPr>
        <p:txBody>
          <a:bodyPr wrap="square" rtlCol="0">
            <a:spAutoFit/>
          </a:bodyPr>
          <a:lstStyle/>
          <a:p>
            <a:endParaRPr lang="en-GB" sz="2000"/>
          </a:p>
          <a:p>
            <a:endParaRPr lang="en-GB" sz="2000"/>
          </a:p>
          <a:p>
            <a:r>
              <a:rPr lang="en-GB" sz="3200" i="1"/>
              <a:t>Use </a:t>
            </a:r>
            <a:r>
              <a:rPr lang="en-GB" sz="3200" i="1">
                <a:solidFill>
                  <a:srgbClr val="FF0000"/>
                </a:solidFill>
              </a:rPr>
              <a:t>tentative </a:t>
            </a:r>
            <a:r>
              <a:rPr lang="en-GB" sz="3200" i="1"/>
              <a:t> language </a:t>
            </a:r>
          </a:p>
        </p:txBody>
      </p:sp>
      <p:sp>
        <p:nvSpPr>
          <p:cNvPr id="9" name="Speech Bubble: Rectangle with Corners Rounded 8">
            <a:extLst>
              <a:ext uri="{FF2B5EF4-FFF2-40B4-BE49-F238E27FC236}">
                <a16:creationId xmlns:a16="http://schemas.microsoft.com/office/drawing/2014/main" id="{6B7ECBFB-80F4-401B-90AF-03564EBBCA00}"/>
              </a:ext>
            </a:extLst>
          </p:cNvPr>
          <p:cNvSpPr/>
          <p:nvPr/>
        </p:nvSpPr>
        <p:spPr>
          <a:xfrm>
            <a:off x="340920" y="1687302"/>
            <a:ext cx="3330430" cy="4168289"/>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B8C16CE-C008-4A91-8C4B-90616B92838A}"/>
              </a:ext>
            </a:extLst>
          </p:cNvPr>
          <p:cNvSpPr txBox="1"/>
          <p:nvPr/>
        </p:nvSpPr>
        <p:spPr>
          <a:xfrm>
            <a:off x="449317" y="3654416"/>
            <a:ext cx="3330430" cy="1938992"/>
          </a:xfrm>
          <a:prstGeom prst="rect">
            <a:avLst/>
          </a:prstGeom>
          <a:noFill/>
        </p:spPr>
        <p:txBody>
          <a:bodyPr wrap="square" rtlCol="0">
            <a:spAutoFit/>
          </a:bodyPr>
          <a:lstStyle/>
          <a:p>
            <a:r>
              <a:rPr lang="en-GB" sz="2400" i="1" dirty="0"/>
              <a:t>Demonstrate your understanding of FL pedagogy, making regular references to literature </a:t>
            </a:r>
          </a:p>
        </p:txBody>
      </p:sp>
      <p:sp>
        <p:nvSpPr>
          <p:cNvPr id="12" name="Speech Bubble: Rectangle with Corners Rounded 11">
            <a:extLst>
              <a:ext uri="{FF2B5EF4-FFF2-40B4-BE49-F238E27FC236}">
                <a16:creationId xmlns:a16="http://schemas.microsoft.com/office/drawing/2014/main" id="{C73585ED-7B2F-4FB4-952D-4A21F26F2994}"/>
              </a:ext>
            </a:extLst>
          </p:cNvPr>
          <p:cNvSpPr/>
          <p:nvPr/>
        </p:nvSpPr>
        <p:spPr>
          <a:xfrm>
            <a:off x="3917660" y="1757141"/>
            <a:ext cx="3330430" cy="3563004"/>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0BD66D78-A2D8-4C7A-AFE2-8C317FDE627D}"/>
              </a:ext>
            </a:extLst>
          </p:cNvPr>
          <p:cNvSpPr txBox="1"/>
          <p:nvPr/>
        </p:nvSpPr>
        <p:spPr>
          <a:xfrm>
            <a:off x="4072856" y="3262457"/>
            <a:ext cx="3330430" cy="1815882"/>
          </a:xfrm>
          <a:prstGeom prst="rect">
            <a:avLst/>
          </a:prstGeom>
          <a:noFill/>
        </p:spPr>
        <p:txBody>
          <a:bodyPr wrap="square" rtlCol="0">
            <a:spAutoFit/>
          </a:bodyPr>
          <a:lstStyle/>
          <a:p>
            <a:endParaRPr lang="en-GB" sz="2000"/>
          </a:p>
          <a:p>
            <a:endParaRPr lang="en-GB" sz="2000"/>
          </a:p>
          <a:p>
            <a:r>
              <a:rPr lang="en-GB" sz="2400" i="1"/>
              <a:t>Compare and contrast a range of literature within your work</a:t>
            </a:r>
          </a:p>
        </p:txBody>
      </p:sp>
      <p:sp>
        <p:nvSpPr>
          <p:cNvPr id="16" name="TextBox 15">
            <a:extLst>
              <a:ext uri="{FF2B5EF4-FFF2-40B4-BE49-F238E27FC236}">
                <a16:creationId xmlns:a16="http://schemas.microsoft.com/office/drawing/2014/main" id="{31EB7856-64A6-423F-8859-0D9808026008}"/>
              </a:ext>
            </a:extLst>
          </p:cNvPr>
          <p:cNvSpPr txBox="1"/>
          <p:nvPr/>
        </p:nvSpPr>
        <p:spPr>
          <a:xfrm>
            <a:off x="513472" y="1641160"/>
            <a:ext cx="3248992" cy="2585323"/>
          </a:xfrm>
          <a:prstGeom prst="rect">
            <a:avLst/>
          </a:prstGeom>
          <a:noFill/>
        </p:spPr>
        <p:txBody>
          <a:bodyPr wrap="square">
            <a:spAutoFit/>
          </a:bodyPr>
          <a:lstStyle/>
          <a:p>
            <a:r>
              <a:rPr lang="en-GB" sz="2400" dirty="0" err="1"/>
              <a:t>Dangos</a:t>
            </a:r>
            <a:r>
              <a:rPr lang="en-GB" sz="2400" dirty="0"/>
              <a:t> </a:t>
            </a:r>
            <a:r>
              <a:rPr lang="en-GB" sz="2400" dirty="0" err="1"/>
              <a:t>eich</a:t>
            </a:r>
            <a:r>
              <a:rPr lang="en-GB" sz="2400" dirty="0"/>
              <a:t> </a:t>
            </a:r>
            <a:r>
              <a:rPr lang="en-GB" sz="2400" dirty="0" err="1"/>
              <a:t>dealltwriaeth</a:t>
            </a:r>
            <a:r>
              <a:rPr lang="en-GB" sz="2400" dirty="0"/>
              <a:t> o </a:t>
            </a:r>
            <a:r>
              <a:rPr lang="en-GB" sz="2400" dirty="0" err="1"/>
              <a:t>addysgeg</a:t>
            </a:r>
            <a:r>
              <a:rPr lang="en-GB" sz="2400" dirty="0"/>
              <a:t> y DS, </a:t>
            </a:r>
            <a:r>
              <a:rPr lang="en-GB" sz="2400" dirty="0" err="1"/>
              <a:t>gan</a:t>
            </a:r>
            <a:r>
              <a:rPr lang="en-GB" sz="2400" dirty="0"/>
              <a:t> </a:t>
            </a:r>
            <a:r>
              <a:rPr lang="en-GB" sz="2400" dirty="0" err="1"/>
              <a:t>gyfeirio'n</a:t>
            </a:r>
            <a:r>
              <a:rPr lang="en-GB" sz="2400" dirty="0"/>
              <a:t> </a:t>
            </a:r>
            <a:r>
              <a:rPr lang="en-GB" sz="2400" dirty="0" err="1"/>
              <a:t>rheolaidd</a:t>
            </a:r>
            <a:r>
              <a:rPr lang="en-GB" sz="2400" dirty="0"/>
              <a:t> at </a:t>
            </a:r>
            <a:r>
              <a:rPr lang="en-GB" sz="2400" dirty="0" err="1"/>
              <a:t>lenyddiaeth</a:t>
            </a:r>
            <a:r>
              <a:rPr lang="en-GB" sz="2400" dirty="0"/>
              <a:t> </a:t>
            </a:r>
          </a:p>
          <a:p>
            <a:endParaRPr lang="en-GB" sz="2400" dirty="0"/>
          </a:p>
          <a:p>
            <a:endParaRPr lang="en-GB" dirty="0"/>
          </a:p>
        </p:txBody>
      </p:sp>
      <p:sp>
        <p:nvSpPr>
          <p:cNvPr id="17" name="TextBox 16">
            <a:extLst>
              <a:ext uri="{FF2B5EF4-FFF2-40B4-BE49-F238E27FC236}">
                <a16:creationId xmlns:a16="http://schemas.microsoft.com/office/drawing/2014/main" id="{B5420A34-0804-41E9-953F-86DB64FE9800}"/>
              </a:ext>
            </a:extLst>
          </p:cNvPr>
          <p:cNvSpPr txBox="1"/>
          <p:nvPr/>
        </p:nvSpPr>
        <p:spPr>
          <a:xfrm>
            <a:off x="4072856" y="1799938"/>
            <a:ext cx="3084892" cy="2092881"/>
          </a:xfrm>
          <a:prstGeom prst="rect">
            <a:avLst/>
          </a:prstGeom>
          <a:noFill/>
        </p:spPr>
        <p:txBody>
          <a:bodyPr wrap="square">
            <a:spAutoFit/>
          </a:bodyPr>
          <a:lstStyle/>
          <a:p>
            <a:r>
              <a:rPr lang="en-GB" sz="2800" err="1"/>
              <a:t>Cymharu</a:t>
            </a:r>
            <a:r>
              <a:rPr lang="en-GB" sz="2800"/>
              <a:t> a </a:t>
            </a:r>
            <a:r>
              <a:rPr lang="en-GB" sz="2800" err="1"/>
              <a:t>gwrthgyferbynnu</a:t>
            </a:r>
            <a:r>
              <a:rPr lang="en-GB" sz="2800"/>
              <a:t> </a:t>
            </a:r>
            <a:r>
              <a:rPr lang="en-GB" sz="2800" err="1"/>
              <a:t>ystod</a:t>
            </a:r>
            <a:r>
              <a:rPr lang="en-GB" sz="2800"/>
              <a:t> o </a:t>
            </a:r>
            <a:r>
              <a:rPr lang="en-GB" sz="2800" err="1"/>
              <a:t>lenyddiaeth</a:t>
            </a:r>
            <a:r>
              <a:rPr lang="en-GB" sz="2800"/>
              <a:t> o </a:t>
            </a:r>
            <a:r>
              <a:rPr lang="en-GB" sz="2800" err="1"/>
              <a:t>fewn</a:t>
            </a:r>
            <a:r>
              <a:rPr lang="en-GB" sz="2800"/>
              <a:t> </a:t>
            </a:r>
            <a:r>
              <a:rPr lang="en-GB" sz="2800" err="1"/>
              <a:t>eich</a:t>
            </a:r>
            <a:r>
              <a:rPr lang="en-GB" sz="2800"/>
              <a:t> </a:t>
            </a:r>
            <a:r>
              <a:rPr lang="en-GB" sz="2800" err="1"/>
              <a:t>gwaith</a:t>
            </a:r>
            <a:endParaRPr lang="en-GB" sz="2800"/>
          </a:p>
          <a:p>
            <a:endParaRPr lang="en-GB"/>
          </a:p>
        </p:txBody>
      </p:sp>
      <p:sp>
        <p:nvSpPr>
          <p:cNvPr id="18" name="TextBox 17">
            <a:extLst>
              <a:ext uri="{FF2B5EF4-FFF2-40B4-BE49-F238E27FC236}">
                <a16:creationId xmlns:a16="http://schemas.microsoft.com/office/drawing/2014/main" id="{BC0FAF35-80B6-4161-A52F-6A3EB941862F}"/>
              </a:ext>
            </a:extLst>
          </p:cNvPr>
          <p:cNvSpPr txBox="1"/>
          <p:nvPr/>
        </p:nvSpPr>
        <p:spPr>
          <a:xfrm>
            <a:off x="7838738" y="2081954"/>
            <a:ext cx="2769919" cy="1477328"/>
          </a:xfrm>
          <a:prstGeom prst="rect">
            <a:avLst/>
          </a:prstGeom>
          <a:noFill/>
        </p:spPr>
        <p:txBody>
          <a:bodyPr wrap="square">
            <a:spAutoFit/>
          </a:bodyPr>
          <a:lstStyle/>
          <a:p>
            <a:r>
              <a:rPr lang="en-GB" sz="3600" err="1"/>
              <a:t>Defnyddio</a:t>
            </a:r>
            <a:r>
              <a:rPr lang="en-GB" sz="3600"/>
              <a:t> </a:t>
            </a:r>
            <a:r>
              <a:rPr lang="en-GB" sz="3600" err="1"/>
              <a:t>iaith</a:t>
            </a:r>
            <a:r>
              <a:rPr lang="en-GB" sz="3600"/>
              <a:t> </a:t>
            </a:r>
            <a:r>
              <a:rPr lang="en-GB" sz="3600" err="1">
                <a:solidFill>
                  <a:srgbClr val="FF0000"/>
                </a:solidFill>
              </a:rPr>
              <a:t>betrus</a:t>
            </a:r>
            <a:r>
              <a:rPr lang="en-GB" sz="3600"/>
              <a:t> </a:t>
            </a:r>
          </a:p>
          <a:p>
            <a:endParaRPr lang="en-GB"/>
          </a:p>
        </p:txBody>
      </p:sp>
    </p:spTree>
    <p:extLst>
      <p:ext uri="{BB962C8B-B14F-4D97-AF65-F5344CB8AC3E}">
        <p14:creationId xmlns:p14="http://schemas.microsoft.com/office/powerpoint/2010/main" val="817568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178A13-D7DA-4930-B649-BEF638613754}"/>
              </a:ext>
            </a:extLst>
          </p:cNvPr>
          <p:cNvSpPr txBox="1"/>
          <p:nvPr/>
        </p:nvSpPr>
        <p:spPr>
          <a:xfrm>
            <a:off x="118426" y="170634"/>
            <a:ext cx="11148969" cy="1200329"/>
          </a:xfrm>
          <a:prstGeom prst="rect">
            <a:avLst/>
          </a:prstGeom>
          <a:noFill/>
        </p:spPr>
        <p:txBody>
          <a:bodyPr wrap="square" rtlCol="0">
            <a:spAutoFit/>
          </a:bodyPr>
          <a:lstStyle/>
          <a:p>
            <a:r>
              <a:rPr lang="en-GB" sz="3600" b="1" err="1"/>
              <a:t>Methodoleg</a:t>
            </a:r>
            <a:r>
              <a:rPr lang="en-GB" sz="3600" b="1"/>
              <a:t>/</a:t>
            </a:r>
            <a:r>
              <a:rPr lang="en-GB" sz="3600" b="1">
                <a:solidFill>
                  <a:srgbClr val="00B0F0"/>
                </a:solidFill>
              </a:rPr>
              <a:t>Methodology</a:t>
            </a:r>
            <a:r>
              <a:rPr lang="en-GB" sz="3600" b="1"/>
              <a:t> – </a:t>
            </a:r>
          </a:p>
          <a:p>
            <a:r>
              <a:rPr lang="en-GB" sz="3600"/>
              <a:t>300 geiriau/</a:t>
            </a:r>
            <a:r>
              <a:rPr lang="en-GB" sz="3600">
                <a:solidFill>
                  <a:srgbClr val="00B0F0"/>
                </a:solidFill>
              </a:rPr>
              <a:t>words</a:t>
            </a:r>
          </a:p>
        </p:txBody>
      </p:sp>
      <p:sp>
        <p:nvSpPr>
          <p:cNvPr id="16" name="Speech Bubble: Rectangle with Corners Rounded 15">
            <a:extLst>
              <a:ext uri="{FF2B5EF4-FFF2-40B4-BE49-F238E27FC236}">
                <a16:creationId xmlns:a16="http://schemas.microsoft.com/office/drawing/2014/main" id="{03658264-08C5-4065-A045-193C71649FB6}"/>
              </a:ext>
            </a:extLst>
          </p:cNvPr>
          <p:cNvSpPr/>
          <p:nvPr/>
        </p:nvSpPr>
        <p:spPr>
          <a:xfrm>
            <a:off x="8418352" y="205178"/>
            <a:ext cx="3330430" cy="3864663"/>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F36E8684-CF16-4557-8236-5C88C82C1466}"/>
              </a:ext>
            </a:extLst>
          </p:cNvPr>
          <p:cNvSpPr txBox="1"/>
          <p:nvPr/>
        </p:nvSpPr>
        <p:spPr>
          <a:xfrm>
            <a:off x="8718340" y="2405764"/>
            <a:ext cx="3162869" cy="1569660"/>
          </a:xfrm>
          <a:prstGeom prst="rect">
            <a:avLst/>
          </a:prstGeom>
          <a:noFill/>
        </p:spPr>
        <p:txBody>
          <a:bodyPr wrap="square" rtlCol="0">
            <a:spAutoFit/>
          </a:bodyPr>
          <a:lstStyle/>
          <a:p>
            <a:r>
              <a:rPr lang="en-GB" sz="3200" i="1"/>
              <a:t>Outline the planning for your research </a:t>
            </a:r>
          </a:p>
        </p:txBody>
      </p:sp>
      <p:sp>
        <p:nvSpPr>
          <p:cNvPr id="18" name="Speech Bubble: Rectangle with Corners Rounded 17">
            <a:extLst>
              <a:ext uri="{FF2B5EF4-FFF2-40B4-BE49-F238E27FC236}">
                <a16:creationId xmlns:a16="http://schemas.microsoft.com/office/drawing/2014/main" id="{FD2E2772-40C8-4B08-B48C-AB03B56F7158}"/>
              </a:ext>
            </a:extLst>
          </p:cNvPr>
          <p:cNvSpPr/>
          <p:nvPr/>
        </p:nvSpPr>
        <p:spPr>
          <a:xfrm>
            <a:off x="4027695" y="1712481"/>
            <a:ext cx="3330430" cy="3864663"/>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05A2446E-90D7-4FA2-ACAF-BB037C7ADF70}"/>
              </a:ext>
            </a:extLst>
          </p:cNvPr>
          <p:cNvSpPr txBox="1"/>
          <p:nvPr/>
        </p:nvSpPr>
        <p:spPr>
          <a:xfrm>
            <a:off x="4156144" y="3429000"/>
            <a:ext cx="3073531" cy="2123658"/>
          </a:xfrm>
          <a:prstGeom prst="rect">
            <a:avLst/>
          </a:prstGeom>
          <a:noFill/>
        </p:spPr>
        <p:txBody>
          <a:bodyPr wrap="square" rtlCol="0">
            <a:spAutoFit/>
          </a:bodyPr>
          <a:lstStyle/>
          <a:p>
            <a:endParaRPr lang="en-GB" sz="2000">
              <a:solidFill>
                <a:srgbClr val="FF0000"/>
              </a:solidFill>
            </a:endParaRPr>
          </a:p>
          <a:p>
            <a:r>
              <a:rPr lang="en-GB" sz="2800" i="1">
                <a:solidFill>
                  <a:srgbClr val="FF0000"/>
                </a:solidFill>
              </a:rPr>
              <a:t>Evaluate </a:t>
            </a:r>
            <a:r>
              <a:rPr lang="en-GB" sz="2800" i="1"/>
              <a:t>the use of the Leuven Scale as an observational tool </a:t>
            </a:r>
          </a:p>
        </p:txBody>
      </p:sp>
      <p:sp>
        <p:nvSpPr>
          <p:cNvPr id="20" name="Speech Bubble: Rectangle with Corners Rounded 19">
            <a:extLst>
              <a:ext uri="{FF2B5EF4-FFF2-40B4-BE49-F238E27FC236}">
                <a16:creationId xmlns:a16="http://schemas.microsoft.com/office/drawing/2014/main" id="{28D815DD-325A-419A-BB7C-3A7B5BB9D949}"/>
              </a:ext>
            </a:extLst>
          </p:cNvPr>
          <p:cNvSpPr/>
          <p:nvPr/>
        </p:nvSpPr>
        <p:spPr>
          <a:xfrm>
            <a:off x="250853" y="2437462"/>
            <a:ext cx="3330430" cy="3864663"/>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59783EF1-E32C-451F-9559-0400D9B478BB}"/>
              </a:ext>
            </a:extLst>
          </p:cNvPr>
          <p:cNvSpPr txBox="1"/>
          <p:nvPr/>
        </p:nvSpPr>
        <p:spPr>
          <a:xfrm>
            <a:off x="370396" y="4589961"/>
            <a:ext cx="3091344" cy="1569660"/>
          </a:xfrm>
          <a:prstGeom prst="rect">
            <a:avLst/>
          </a:prstGeom>
          <a:noFill/>
        </p:spPr>
        <p:txBody>
          <a:bodyPr wrap="square" rtlCol="0">
            <a:spAutoFit/>
          </a:bodyPr>
          <a:lstStyle/>
          <a:p>
            <a:r>
              <a:rPr lang="en-GB" sz="2400" i="1"/>
              <a:t>Make regular references to literature – avoid unsupported assertions!</a:t>
            </a:r>
          </a:p>
        </p:txBody>
      </p:sp>
      <p:pic>
        <p:nvPicPr>
          <p:cNvPr id="4" name="Picture 3">
            <a:extLst>
              <a:ext uri="{FF2B5EF4-FFF2-40B4-BE49-F238E27FC236}">
                <a16:creationId xmlns:a16="http://schemas.microsoft.com/office/drawing/2014/main" id="{27FD5F0B-7FBD-4030-A4DE-485E4837F69C}"/>
              </a:ext>
            </a:extLst>
          </p:cNvPr>
          <p:cNvPicPr>
            <a:picLocks noChangeAspect="1"/>
          </p:cNvPicPr>
          <p:nvPr/>
        </p:nvPicPr>
        <p:blipFill>
          <a:blip r:embed="rId3"/>
          <a:stretch>
            <a:fillRect/>
          </a:stretch>
        </p:blipFill>
        <p:spPr>
          <a:xfrm>
            <a:off x="8347047" y="4266666"/>
            <a:ext cx="3330430" cy="2216250"/>
          </a:xfrm>
          <a:prstGeom prst="rect">
            <a:avLst/>
          </a:prstGeom>
          <a:ln>
            <a:noFill/>
          </a:ln>
          <a:effectLst>
            <a:softEdge rad="112500"/>
          </a:effectLst>
        </p:spPr>
      </p:pic>
      <p:sp>
        <p:nvSpPr>
          <p:cNvPr id="13" name="TextBox 12">
            <a:extLst>
              <a:ext uri="{FF2B5EF4-FFF2-40B4-BE49-F238E27FC236}">
                <a16:creationId xmlns:a16="http://schemas.microsoft.com/office/drawing/2014/main" id="{11835848-73AF-42A7-986E-6C3722C5AEDA}"/>
              </a:ext>
            </a:extLst>
          </p:cNvPr>
          <p:cNvSpPr txBox="1"/>
          <p:nvPr/>
        </p:nvSpPr>
        <p:spPr>
          <a:xfrm>
            <a:off x="370396" y="2466303"/>
            <a:ext cx="3210887" cy="2123658"/>
          </a:xfrm>
          <a:prstGeom prst="rect">
            <a:avLst/>
          </a:prstGeom>
          <a:noFill/>
        </p:spPr>
        <p:txBody>
          <a:bodyPr wrap="square">
            <a:spAutoFit/>
          </a:bodyPr>
          <a:lstStyle/>
          <a:p>
            <a:endParaRPr lang="en-GB"/>
          </a:p>
          <a:p>
            <a:r>
              <a:rPr lang="en-GB" sz="2400" err="1"/>
              <a:t>Gwnewch</a:t>
            </a:r>
            <a:r>
              <a:rPr lang="en-GB" sz="2400"/>
              <a:t> </a:t>
            </a:r>
            <a:r>
              <a:rPr lang="en-GB" sz="2400" err="1"/>
              <a:t>gyfeiriadau</a:t>
            </a:r>
            <a:r>
              <a:rPr lang="en-GB" sz="2400"/>
              <a:t> </a:t>
            </a:r>
            <a:r>
              <a:rPr lang="en-GB" sz="2400" err="1"/>
              <a:t>rheolaidd</a:t>
            </a:r>
            <a:r>
              <a:rPr lang="en-GB" sz="2400"/>
              <a:t> at </a:t>
            </a:r>
            <a:r>
              <a:rPr lang="en-GB" sz="2400" err="1"/>
              <a:t>lenyddiaeth</a:t>
            </a:r>
            <a:r>
              <a:rPr lang="en-GB" sz="2400"/>
              <a:t> – </a:t>
            </a:r>
            <a:r>
              <a:rPr lang="en-GB" sz="2400" err="1"/>
              <a:t>osgoi</a:t>
            </a:r>
            <a:r>
              <a:rPr lang="en-GB" sz="2400"/>
              <a:t> </a:t>
            </a:r>
            <a:r>
              <a:rPr lang="en-GB" sz="2400" err="1"/>
              <a:t>honiadau</a:t>
            </a:r>
            <a:r>
              <a:rPr lang="en-GB" sz="2400"/>
              <a:t> </a:t>
            </a:r>
            <a:r>
              <a:rPr lang="en-GB" sz="2400" err="1"/>
              <a:t>heb</a:t>
            </a:r>
            <a:r>
              <a:rPr lang="en-GB" sz="2400"/>
              <a:t> </a:t>
            </a:r>
            <a:r>
              <a:rPr lang="en-GB" sz="2400" err="1"/>
              <a:t>gymorth</a:t>
            </a:r>
            <a:r>
              <a:rPr lang="en-GB" sz="2400"/>
              <a:t>!</a:t>
            </a:r>
          </a:p>
          <a:p>
            <a:endParaRPr lang="en-GB"/>
          </a:p>
        </p:txBody>
      </p:sp>
      <p:sp>
        <p:nvSpPr>
          <p:cNvPr id="15" name="TextBox 14">
            <a:extLst>
              <a:ext uri="{FF2B5EF4-FFF2-40B4-BE49-F238E27FC236}">
                <a16:creationId xmlns:a16="http://schemas.microsoft.com/office/drawing/2014/main" id="{5B793473-C210-4659-9615-D9C9E709AEB5}"/>
              </a:ext>
            </a:extLst>
          </p:cNvPr>
          <p:cNvSpPr txBox="1"/>
          <p:nvPr/>
        </p:nvSpPr>
        <p:spPr>
          <a:xfrm>
            <a:off x="4156144" y="1780913"/>
            <a:ext cx="3330430" cy="1938992"/>
          </a:xfrm>
          <a:prstGeom prst="rect">
            <a:avLst/>
          </a:prstGeom>
          <a:noFill/>
        </p:spPr>
        <p:txBody>
          <a:bodyPr wrap="square">
            <a:spAutoFit/>
          </a:bodyPr>
          <a:lstStyle/>
          <a:p>
            <a:endParaRPr lang="en-GB"/>
          </a:p>
          <a:p>
            <a:r>
              <a:rPr lang="en-GB" sz="2800" err="1">
                <a:solidFill>
                  <a:srgbClr val="FF0000"/>
                </a:solidFill>
              </a:rPr>
              <a:t>Gwerthuso'r</a:t>
            </a:r>
            <a:r>
              <a:rPr lang="en-GB" sz="2800"/>
              <a:t> </a:t>
            </a:r>
            <a:r>
              <a:rPr lang="en-GB" sz="2800" err="1"/>
              <a:t>defnydd</a:t>
            </a:r>
            <a:r>
              <a:rPr lang="en-GB" sz="2800"/>
              <a:t> o </a:t>
            </a:r>
            <a:r>
              <a:rPr lang="en-GB" sz="2800" err="1"/>
              <a:t>Raddfa</a:t>
            </a:r>
            <a:r>
              <a:rPr lang="en-GB" sz="2800"/>
              <a:t> Leuven </a:t>
            </a:r>
            <a:r>
              <a:rPr lang="en-GB" sz="2800" err="1"/>
              <a:t>fel</a:t>
            </a:r>
            <a:r>
              <a:rPr lang="en-GB" sz="2800"/>
              <a:t> </a:t>
            </a:r>
            <a:r>
              <a:rPr lang="en-GB" sz="2800" err="1"/>
              <a:t>offeryn</a:t>
            </a:r>
            <a:r>
              <a:rPr lang="en-GB" sz="2800"/>
              <a:t> </a:t>
            </a:r>
            <a:r>
              <a:rPr lang="en-GB" sz="2800" err="1"/>
              <a:t>arsylwi</a:t>
            </a:r>
            <a:r>
              <a:rPr lang="en-GB" sz="2800"/>
              <a:t> </a:t>
            </a:r>
          </a:p>
          <a:p>
            <a:endParaRPr lang="en-GB"/>
          </a:p>
        </p:txBody>
      </p:sp>
      <p:sp>
        <p:nvSpPr>
          <p:cNvPr id="23" name="TextBox 22">
            <a:extLst>
              <a:ext uri="{FF2B5EF4-FFF2-40B4-BE49-F238E27FC236}">
                <a16:creationId xmlns:a16="http://schemas.microsoft.com/office/drawing/2014/main" id="{D095C9F6-6655-4C0F-AF97-3342C17C0EB0}"/>
              </a:ext>
            </a:extLst>
          </p:cNvPr>
          <p:cNvSpPr txBox="1"/>
          <p:nvPr/>
        </p:nvSpPr>
        <p:spPr>
          <a:xfrm>
            <a:off x="8546801" y="315213"/>
            <a:ext cx="3073531" cy="2123658"/>
          </a:xfrm>
          <a:prstGeom prst="rect">
            <a:avLst/>
          </a:prstGeom>
          <a:noFill/>
        </p:spPr>
        <p:txBody>
          <a:bodyPr wrap="square">
            <a:spAutoFit/>
          </a:bodyPr>
          <a:lstStyle/>
          <a:p>
            <a:endParaRPr lang="en-GB"/>
          </a:p>
          <a:p>
            <a:r>
              <a:rPr lang="en-GB" sz="3200" err="1"/>
              <a:t>Amlinellu'r</a:t>
            </a:r>
            <a:r>
              <a:rPr lang="en-GB" sz="3200"/>
              <a:t> </a:t>
            </a:r>
            <a:r>
              <a:rPr lang="en-GB" sz="3200" err="1"/>
              <a:t>cynllunio</a:t>
            </a:r>
            <a:r>
              <a:rPr lang="en-GB" sz="3200"/>
              <a:t> </a:t>
            </a:r>
            <a:r>
              <a:rPr lang="en-GB" sz="3200" err="1"/>
              <a:t>ar</a:t>
            </a:r>
            <a:r>
              <a:rPr lang="en-GB" sz="3200"/>
              <a:t> </a:t>
            </a:r>
            <a:r>
              <a:rPr lang="en-GB" sz="3200" err="1"/>
              <a:t>gyfer</a:t>
            </a:r>
            <a:r>
              <a:rPr lang="en-GB" sz="3200"/>
              <a:t> </a:t>
            </a:r>
            <a:r>
              <a:rPr lang="en-GB" sz="3200" err="1"/>
              <a:t>eich</a:t>
            </a:r>
            <a:r>
              <a:rPr lang="en-GB" sz="3200"/>
              <a:t> </a:t>
            </a:r>
            <a:r>
              <a:rPr lang="en-GB" sz="3200" err="1"/>
              <a:t>ymchwil</a:t>
            </a:r>
            <a:r>
              <a:rPr lang="en-GB" sz="3200"/>
              <a:t> </a:t>
            </a:r>
          </a:p>
          <a:p>
            <a:endParaRPr lang="en-GB"/>
          </a:p>
        </p:txBody>
      </p:sp>
    </p:spTree>
    <p:extLst>
      <p:ext uri="{BB962C8B-B14F-4D97-AF65-F5344CB8AC3E}">
        <p14:creationId xmlns:p14="http://schemas.microsoft.com/office/powerpoint/2010/main" val="31047635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F31EAA3-62FF-4BAA-8E07-61F55CAD5E2D}"/>
              </a:ext>
            </a:extLst>
          </p:cNvPr>
          <p:cNvPicPr>
            <a:picLocks noChangeAspect="1"/>
          </p:cNvPicPr>
          <p:nvPr/>
        </p:nvPicPr>
        <p:blipFill>
          <a:blip r:embed="rId3"/>
          <a:stretch>
            <a:fillRect/>
          </a:stretch>
        </p:blipFill>
        <p:spPr>
          <a:xfrm>
            <a:off x="9155432" y="4456047"/>
            <a:ext cx="2908183" cy="2181137"/>
          </a:xfrm>
          <a:prstGeom prst="rect">
            <a:avLst/>
          </a:prstGeom>
          <a:ln>
            <a:noFill/>
          </a:ln>
          <a:effectLst>
            <a:softEdge rad="112500"/>
          </a:effectLst>
        </p:spPr>
      </p:pic>
      <p:pic>
        <p:nvPicPr>
          <p:cNvPr id="5" name="Picture 4">
            <a:extLst>
              <a:ext uri="{FF2B5EF4-FFF2-40B4-BE49-F238E27FC236}">
                <a16:creationId xmlns:a16="http://schemas.microsoft.com/office/drawing/2014/main" id="{769C33F5-049D-4256-835E-925E753A2552}"/>
              </a:ext>
            </a:extLst>
          </p:cNvPr>
          <p:cNvPicPr>
            <a:picLocks noChangeAspect="1"/>
          </p:cNvPicPr>
          <p:nvPr/>
        </p:nvPicPr>
        <p:blipFill>
          <a:blip r:embed="rId4"/>
          <a:stretch>
            <a:fillRect/>
          </a:stretch>
        </p:blipFill>
        <p:spPr>
          <a:xfrm>
            <a:off x="9123516" y="1071550"/>
            <a:ext cx="2888532" cy="1620396"/>
          </a:xfrm>
          <a:prstGeom prst="rect">
            <a:avLst/>
          </a:prstGeom>
          <a:ln>
            <a:noFill/>
          </a:ln>
          <a:effectLst>
            <a:softEdge rad="112500"/>
          </a:effectLst>
        </p:spPr>
      </p:pic>
      <p:pic>
        <p:nvPicPr>
          <p:cNvPr id="6" name="Picture 5">
            <a:extLst>
              <a:ext uri="{FF2B5EF4-FFF2-40B4-BE49-F238E27FC236}">
                <a16:creationId xmlns:a16="http://schemas.microsoft.com/office/drawing/2014/main" id="{E3D17AEA-5272-445C-B4D5-F2254F1C3A00}"/>
              </a:ext>
            </a:extLst>
          </p:cNvPr>
          <p:cNvPicPr>
            <a:picLocks noChangeAspect="1"/>
          </p:cNvPicPr>
          <p:nvPr/>
        </p:nvPicPr>
        <p:blipFill>
          <a:blip r:embed="rId5"/>
          <a:stretch>
            <a:fillRect/>
          </a:stretch>
        </p:blipFill>
        <p:spPr>
          <a:xfrm>
            <a:off x="9155432" y="2663043"/>
            <a:ext cx="2876267" cy="1821827"/>
          </a:xfrm>
          <a:prstGeom prst="rect">
            <a:avLst/>
          </a:prstGeom>
          <a:ln>
            <a:noFill/>
          </a:ln>
          <a:effectLst>
            <a:softEdge rad="112500"/>
          </a:effectLst>
        </p:spPr>
      </p:pic>
      <p:sp>
        <p:nvSpPr>
          <p:cNvPr id="3" name="TextBox 2">
            <a:extLst>
              <a:ext uri="{FF2B5EF4-FFF2-40B4-BE49-F238E27FC236}">
                <a16:creationId xmlns:a16="http://schemas.microsoft.com/office/drawing/2014/main" id="{E5178A13-D7DA-4930-B649-BEF638613754}"/>
              </a:ext>
            </a:extLst>
          </p:cNvPr>
          <p:cNvSpPr txBox="1"/>
          <p:nvPr/>
        </p:nvSpPr>
        <p:spPr>
          <a:xfrm>
            <a:off x="125227" y="-293039"/>
            <a:ext cx="11148969" cy="1569660"/>
          </a:xfrm>
          <a:prstGeom prst="rect">
            <a:avLst/>
          </a:prstGeom>
          <a:noFill/>
        </p:spPr>
        <p:txBody>
          <a:bodyPr wrap="square" rtlCol="0">
            <a:spAutoFit/>
          </a:bodyPr>
          <a:lstStyle/>
          <a:p>
            <a:endParaRPr lang="en-GB" sz="3200" b="1"/>
          </a:p>
          <a:p>
            <a:r>
              <a:rPr lang="en-GB" sz="3200" b="1" err="1"/>
              <a:t>Trafodaeth</a:t>
            </a:r>
            <a:r>
              <a:rPr lang="en-GB" sz="3200" b="1"/>
              <a:t> a </a:t>
            </a:r>
            <a:r>
              <a:rPr lang="en-GB" sz="3200" b="1" err="1"/>
              <a:t>chanfyddiadau</a:t>
            </a:r>
            <a:r>
              <a:rPr lang="en-GB" sz="3200" b="1"/>
              <a:t> /</a:t>
            </a:r>
            <a:r>
              <a:rPr lang="en-GB" sz="3200" b="1">
                <a:solidFill>
                  <a:srgbClr val="00B0F0"/>
                </a:solidFill>
              </a:rPr>
              <a:t>Discussion and findings </a:t>
            </a:r>
            <a:r>
              <a:rPr lang="en-GB" sz="3200"/>
              <a:t>–</a:t>
            </a:r>
          </a:p>
          <a:p>
            <a:r>
              <a:rPr lang="en-GB" sz="3200"/>
              <a:t>600 geiriau/</a:t>
            </a:r>
            <a:r>
              <a:rPr lang="en-GB" sz="3200">
                <a:solidFill>
                  <a:srgbClr val="00B0F0"/>
                </a:solidFill>
              </a:rPr>
              <a:t>words</a:t>
            </a:r>
          </a:p>
        </p:txBody>
      </p:sp>
      <p:sp>
        <p:nvSpPr>
          <p:cNvPr id="9" name="Speech Bubble: Rectangle with Corners Rounded 8">
            <a:extLst>
              <a:ext uri="{FF2B5EF4-FFF2-40B4-BE49-F238E27FC236}">
                <a16:creationId xmlns:a16="http://schemas.microsoft.com/office/drawing/2014/main" id="{6B7ECBFB-80F4-401B-90AF-03564EBBCA00}"/>
              </a:ext>
            </a:extLst>
          </p:cNvPr>
          <p:cNvSpPr/>
          <p:nvPr/>
        </p:nvSpPr>
        <p:spPr>
          <a:xfrm>
            <a:off x="125228" y="1411046"/>
            <a:ext cx="5793090" cy="2755010"/>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B8C16CE-C008-4A91-8C4B-90616B92838A}"/>
              </a:ext>
            </a:extLst>
          </p:cNvPr>
          <p:cNvSpPr txBox="1"/>
          <p:nvPr/>
        </p:nvSpPr>
        <p:spPr>
          <a:xfrm>
            <a:off x="342551" y="2890391"/>
            <a:ext cx="5436570" cy="1077218"/>
          </a:xfrm>
          <a:prstGeom prst="rect">
            <a:avLst/>
          </a:prstGeom>
          <a:noFill/>
        </p:spPr>
        <p:txBody>
          <a:bodyPr wrap="square" rtlCol="0">
            <a:spAutoFit/>
          </a:bodyPr>
          <a:lstStyle/>
          <a:p>
            <a:r>
              <a:rPr lang="en-GB" sz="3200" i="1"/>
              <a:t>Discuss the role that ethics play in research </a:t>
            </a:r>
          </a:p>
        </p:txBody>
      </p:sp>
      <p:sp>
        <p:nvSpPr>
          <p:cNvPr id="11" name="Speech Bubble: Rectangle with Corners Rounded 10">
            <a:extLst>
              <a:ext uri="{FF2B5EF4-FFF2-40B4-BE49-F238E27FC236}">
                <a16:creationId xmlns:a16="http://schemas.microsoft.com/office/drawing/2014/main" id="{490C1913-E1E5-448A-89F6-C930521D6BAB}"/>
              </a:ext>
            </a:extLst>
          </p:cNvPr>
          <p:cNvSpPr/>
          <p:nvPr/>
        </p:nvSpPr>
        <p:spPr>
          <a:xfrm>
            <a:off x="541369" y="4651865"/>
            <a:ext cx="8414706" cy="1844274"/>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67016FF1-803F-4F7D-B99F-9BB3B93F4CB5}"/>
              </a:ext>
            </a:extLst>
          </p:cNvPr>
          <p:cNvSpPr txBox="1"/>
          <p:nvPr/>
        </p:nvSpPr>
        <p:spPr>
          <a:xfrm>
            <a:off x="708810" y="5304605"/>
            <a:ext cx="8079824" cy="1231106"/>
          </a:xfrm>
          <a:prstGeom prst="rect">
            <a:avLst/>
          </a:prstGeom>
          <a:noFill/>
        </p:spPr>
        <p:txBody>
          <a:bodyPr wrap="square" rtlCol="0">
            <a:spAutoFit/>
          </a:bodyPr>
          <a:lstStyle/>
          <a:p>
            <a:endParaRPr lang="en-GB"/>
          </a:p>
          <a:p>
            <a:r>
              <a:rPr lang="en-GB" sz="2800" i="1"/>
              <a:t>Present your findings in terms of your observations of a small group of learners</a:t>
            </a:r>
          </a:p>
        </p:txBody>
      </p:sp>
      <p:sp>
        <p:nvSpPr>
          <p:cNvPr id="16" name="Speech Bubble: Rectangle with Corners Rounded 15">
            <a:extLst>
              <a:ext uri="{FF2B5EF4-FFF2-40B4-BE49-F238E27FC236}">
                <a16:creationId xmlns:a16="http://schemas.microsoft.com/office/drawing/2014/main" id="{540CC141-6FAE-4249-A877-53731B469231}"/>
              </a:ext>
            </a:extLst>
          </p:cNvPr>
          <p:cNvSpPr/>
          <p:nvPr/>
        </p:nvSpPr>
        <p:spPr>
          <a:xfrm>
            <a:off x="6317032" y="750012"/>
            <a:ext cx="2909356" cy="3416043"/>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29D4E75D-90BE-4BFE-88AA-2B99D8840F26}"/>
              </a:ext>
            </a:extLst>
          </p:cNvPr>
          <p:cNvSpPr txBox="1"/>
          <p:nvPr/>
        </p:nvSpPr>
        <p:spPr>
          <a:xfrm>
            <a:off x="6592845" y="2139376"/>
            <a:ext cx="2690799" cy="1938992"/>
          </a:xfrm>
          <a:prstGeom prst="rect">
            <a:avLst/>
          </a:prstGeom>
          <a:noFill/>
        </p:spPr>
        <p:txBody>
          <a:bodyPr wrap="square" rtlCol="0">
            <a:spAutoFit/>
          </a:bodyPr>
          <a:lstStyle/>
          <a:p>
            <a:endParaRPr lang="en-GB"/>
          </a:p>
          <a:p>
            <a:endParaRPr lang="en-GB"/>
          </a:p>
          <a:p>
            <a:r>
              <a:rPr lang="en-GB" sz="2800" i="1"/>
              <a:t>Make regular references to literature </a:t>
            </a:r>
          </a:p>
        </p:txBody>
      </p:sp>
      <p:sp>
        <p:nvSpPr>
          <p:cNvPr id="18" name="TextBox 17">
            <a:extLst>
              <a:ext uri="{FF2B5EF4-FFF2-40B4-BE49-F238E27FC236}">
                <a16:creationId xmlns:a16="http://schemas.microsoft.com/office/drawing/2014/main" id="{47C4A645-C256-4EAE-8E75-8C5ACB3F7DF2}"/>
              </a:ext>
            </a:extLst>
          </p:cNvPr>
          <p:cNvSpPr txBox="1"/>
          <p:nvPr/>
        </p:nvSpPr>
        <p:spPr>
          <a:xfrm>
            <a:off x="277696" y="1751841"/>
            <a:ext cx="5501425" cy="1354217"/>
          </a:xfrm>
          <a:prstGeom prst="rect">
            <a:avLst/>
          </a:prstGeom>
          <a:noFill/>
        </p:spPr>
        <p:txBody>
          <a:bodyPr wrap="square">
            <a:spAutoFit/>
          </a:bodyPr>
          <a:lstStyle/>
          <a:p>
            <a:r>
              <a:rPr lang="en-GB" sz="3200" err="1"/>
              <a:t>Trafod</a:t>
            </a:r>
            <a:r>
              <a:rPr lang="en-GB" sz="3200"/>
              <a:t> y </a:t>
            </a:r>
            <a:r>
              <a:rPr lang="en-GB" sz="3200" err="1"/>
              <a:t>rôl</a:t>
            </a:r>
            <a:r>
              <a:rPr lang="en-GB" sz="3200"/>
              <a:t> y </a:t>
            </a:r>
            <a:r>
              <a:rPr lang="en-GB" sz="3200" err="1"/>
              <a:t>mae</a:t>
            </a:r>
            <a:r>
              <a:rPr lang="en-GB" sz="3200"/>
              <a:t> </a:t>
            </a:r>
            <a:r>
              <a:rPr lang="en-GB" sz="3200" err="1"/>
              <a:t>moeseg</a:t>
            </a:r>
            <a:r>
              <a:rPr lang="en-GB" sz="3200"/>
              <a:t> </a:t>
            </a:r>
            <a:r>
              <a:rPr lang="en-GB" sz="3200" err="1"/>
              <a:t>yn</a:t>
            </a:r>
            <a:r>
              <a:rPr lang="en-GB" sz="3200"/>
              <a:t> </a:t>
            </a:r>
            <a:r>
              <a:rPr lang="en-GB" sz="3200" err="1"/>
              <a:t>ei</a:t>
            </a:r>
            <a:r>
              <a:rPr lang="en-GB" sz="3200"/>
              <a:t> </a:t>
            </a:r>
            <a:r>
              <a:rPr lang="en-GB" sz="3200" err="1"/>
              <a:t>chwarae</a:t>
            </a:r>
            <a:r>
              <a:rPr lang="en-GB" sz="3200"/>
              <a:t> </a:t>
            </a:r>
            <a:r>
              <a:rPr lang="en-GB" sz="3200" err="1"/>
              <a:t>mewn</a:t>
            </a:r>
            <a:r>
              <a:rPr lang="en-GB" sz="3200"/>
              <a:t> </a:t>
            </a:r>
            <a:r>
              <a:rPr lang="en-GB" sz="3200" err="1"/>
              <a:t>ymchwil</a:t>
            </a:r>
            <a:r>
              <a:rPr lang="en-GB" sz="3200"/>
              <a:t> </a:t>
            </a:r>
          </a:p>
          <a:p>
            <a:endParaRPr lang="en-GB"/>
          </a:p>
        </p:txBody>
      </p:sp>
      <p:sp>
        <p:nvSpPr>
          <p:cNvPr id="19" name="TextBox 18">
            <a:extLst>
              <a:ext uri="{FF2B5EF4-FFF2-40B4-BE49-F238E27FC236}">
                <a16:creationId xmlns:a16="http://schemas.microsoft.com/office/drawing/2014/main" id="{4F2BC958-0A2E-43FB-9CAB-711E399468BE}"/>
              </a:ext>
            </a:extLst>
          </p:cNvPr>
          <p:cNvSpPr txBox="1"/>
          <p:nvPr/>
        </p:nvSpPr>
        <p:spPr>
          <a:xfrm>
            <a:off x="6421912" y="943967"/>
            <a:ext cx="3032664" cy="1846659"/>
          </a:xfrm>
          <a:prstGeom prst="rect">
            <a:avLst/>
          </a:prstGeom>
          <a:noFill/>
        </p:spPr>
        <p:txBody>
          <a:bodyPr wrap="square">
            <a:spAutoFit/>
          </a:bodyPr>
          <a:lstStyle/>
          <a:p>
            <a:r>
              <a:rPr lang="en-GB" sz="3200" err="1"/>
              <a:t>Cyfeirio'n</a:t>
            </a:r>
            <a:r>
              <a:rPr lang="en-GB" sz="3200"/>
              <a:t> </a:t>
            </a:r>
            <a:r>
              <a:rPr lang="en-GB" sz="3200" err="1"/>
              <a:t>rheolaidd</a:t>
            </a:r>
            <a:r>
              <a:rPr lang="en-GB" sz="3200"/>
              <a:t> at </a:t>
            </a:r>
            <a:r>
              <a:rPr lang="en-GB" sz="3200" err="1"/>
              <a:t>lenyddiaeth</a:t>
            </a:r>
            <a:r>
              <a:rPr lang="en-GB" sz="3200"/>
              <a:t> </a:t>
            </a:r>
          </a:p>
          <a:p>
            <a:endParaRPr lang="en-GB"/>
          </a:p>
        </p:txBody>
      </p:sp>
      <p:sp>
        <p:nvSpPr>
          <p:cNvPr id="20" name="TextBox 19">
            <a:extLst>
              <a:ext uri="{FF2B5EF4-FFF2-40B4-BE49-F238E27FC236}">
                <a16:creationId xmlns:a16="http://schemas.microsoft.com/office/drawing/2014/main" id="{626E9F50-D264-446F-B1F7-1E25AC4F04A6}"/>
              </a:ext>
            </a:extLst>
          </p:cNvPr>
          <p:cNvSpPr txBox="1"/>
          <p:nvPr/>
        </p:nvSpPr>
        <p:spPr>
          <a:xfrm>
            <a:off x="708810" y="4689052"/>
            <a:ext cx="8079824" cy="1231106"/>
          </a:xfrm>
          <a:prstGeom prst="rect">
            <a:avLst/>
          </a:prstGeom>
          <a:noFill/>
        </p:spPr>
        <p:txBody>
          <a:bodyPr wrap="square">
            <a:spAutoFit/>
          </a:bodyPr>
          <a:lstStyle/>
          <a:p>
            <a:r>
              <a:rPr lang="en-GB" sz="2800" err="1"/>
              <a:t>Cyflwynwch</a:t>
            </a:r>
            <a:r>
              <a:rPr lang="en-GB" sz="2800"/>
              <a:t> </a:t>
            </a:r>
            <a:r>
              <a:rPr lang="en-GB" sz="2800" err="1"/>
              <a:t>eich</a:t>
            </a:r>
            <a:r>
              <a:rPr lang="en-GB" sz="2800"/>
              <a:t> </a:t>
            </a:r>
            <a:r>
              <a:rPr lang="en-GB" sz="2800" err="1"/>
              <a:t>canfyddiadau</a:t>
            </a:r>
            <a:r>
              <a:rPr lang="en-GB" sz="2800"/>
              <a:t> o ran </a:t>
            </a:r>
            <a:r>
              <a:rPr lang="en-GB" sz="2800" err="1"/>
              <a:t>eich</a:t>
            </a:r>
            <a:r>
              <a:rPr lang="en-GB" sz="2800"/>
              <a:t> </a:t>
            </a:r>
            <a:r>
              <a:rPr lang="en-GB" sz="2800" err="1"/>
              <a:t>sylwadau</a:t>
            </a:r>
            <a:r>
              <a:rPr lang="en-GB" sz="2800"/>
              <a:t> </a:t>
            </a:r>
            <a:r>
              <a:rPr lang="en-GB" sz="2800" err="1"/>
              <a:t>ar</a:t>
            </a:r>
            <a:r>
              <a:rPr lang="en-GB" sz="2800"/>
              <a:t> </a:t>
            </a:r>
            <a:r>
              <a:rPr lang="en-GB" sz="2800" err="1"/>
              <a:t>grŵp</a:t>
            </a:r>
            <a:r>
              <a:rPr lang="en-GB" sz="2800"/>
              <a:t> </a:t>
            </a:r>
            <a:r>
              <a:rPr lang="en-GB" sz="2800" err="1"/>
              <a:t>bach</a:t>
            </a:r>
            <a:r>
              <a:rPr lang="en-GB" sz="2800"/>
              <a:t> o </a:t>
            </a:r>
            <a:r>
              <a:rPr lang="en-GB" sz="2800" err="1"/>
              <a:t>ddysgwyr</a:t>
            </a:r>
            <a:endParaRPr lang="en-GB" sz="2800"/>
          </a:p>
          <a:p>
            <a:endParaRPr lang="en-GB"/>
          </a:p>
        </p:txBody>
      </p:sp>
    </p:spTree>
    <p:extLst>
      <p:ext uri="{BB962C8B-B14F-4D97-AF65-F5344CB8AC3E}">
        <p14:creationId xmlns:p14="http://schemas.microsoft.com/office/powerpoint/2010/main" val="29273511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178A13-D7DA-4930-B649-BEF638613754}"/>
              </a:ext>
            </a:extLst>
          </p:cNvPr>
          <p:cNvSpPr txBox="1"/>
          <p:nvPr/>
        </p:nvSpPr>
        <p:spPr>
          <a:xfrm>
            <a:off x="125836" y="12339"/>
            <a:ext cx="11975120" cy="830997"/>
          </a:xfrm>
          <a:prstGeom prst="rect">
            <a:avLst/>
          </a:prstGeom>
          <a:noFill/>
        </p:spPr>
        <p:txBody>
          <a:bodyPr wrap="square" rtlCol="0">
            <a:spAutoFit/>
          </a:bodyPr>
          <a:lstStyle/>
          <a:p>
            <a:endParaRPr lang="en-GB" sz="2000" b="1"/>
          </a:p>
          <a:p>
            <a:r>
              <a:rPr lang="en-GB" sz="2800" b="1"/>
              <a:t>Casgliad ac </a:t>
            </a:r>
            <a:r>
              <a:rPr lang="en-GB" sz="2800" b="1" err="1"/>
              <a:t>argymhellion</a:t>
            </a:r>
            <a:r>
              <a:rPr lang="en-GB" sz="2800" b="1"/>
              <a:t> /</a:t>
            </a:r>
            <a:r>
              <a:rPr lang="en-GB" sz="2800" b="1">
                <a:solidFill>
                  <a:srgbClr val="00B0F0"/>
                </a:solidFill>
              </a:rPr>
              <a:t>Conclusion and recommendations </a:t>
            </a:r>
            <a:r>
              <a:rPr lang="en-GB" sz="2800"/>
              <a:t>– </a:t>
            </a:r>
            <a:r>
              <a:rPr lang="en-GB" sz="2400"/>
              <a:t>400 geiriau/</a:t>
            </a:r>
            <a:r>
              <a:rPr lang="en-GB" sz="2400">
                <a:solidFill>
                  <a:srgbClr val="00B0F0"/>
                </a:solidFill>
              </a:rPr>
              <a:t>words</a:t>
            </a:r>
            <a:endParaRPr lang="en-GB" sz="2800">
              <a:solidFill>
                <a:srgbClr val="00B0F0"/>
              </a:solidFill>
            </a:endParaRPr>
          </a:p>
        </p:txBody>
      </p:sp>
      <p:sp>
        <p:nvSpPr>
          <p:cNvPr id="4" name="Speech Bubble: Rectangle with Corners Rounded 3">
            <a:extLst>
              <a:ext uri="{FF2B5EF4-FFF2-40B4-BE49-F238E27FC236}">
                <a16:creationId xmlns:a16="http://schemas.microsoft.com/office/drawing/2014/main" id="{FAAD4921-A51F-43A7-9940-BDE35BD0C172}"/>
              </a:ext>
            </a:extLst>
          </p:cNvPr>
          <p:cNvSpPr/>
          <p:nvPr/>
        </p:nvSpPr>
        <p:spPr>
          <a:xfrm>
            <a:off x="7558482" y="938150"/>
            <a:ext cx="4372541" cy="3788227"/>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3C8A839-4336-4FA2-8F19-507BD9625C19}"/>
              </a:ext>
            </a:extLst>
          </p:cNvPr>
          <p:cNvSpPr txBox="1"/>
          <p:nvPr/>
        </p:nvSpPr>
        <p:spPr>
          <a:xfrm>
            <a:off x="7764885" y="2832263"/>
            <a:ext cx="4272790" cy="1569660"/>
          </a:xfrm>
          <a:prstGeom prst="rect">
            <a:avLst/>
          </a:prstGeom>
          <a:noFill/>
        </p:spPr>
        <p:txBody>
          <a:bodyPr wrap="square" rtlCol="0">
            <a:spAutoFit/>
          </a:bodyPr>
          <a:lstStyle/>
          <a:p>
            <a:r>
              <a:rPr lang="en-GB" sz="2400" i="1"/>
              <a:t>Consider the impact of the research on your professional learning and how it may transform your practice</a:t>
            </a:r>
          </a:p>
        </p:txBody>
      </p:sp>
      <p:sp>
        <p:nvSpPr>
          <p:cNvPr id="9" name="Speech Bubble: Rectangle with Corners Rounded 8">
            <a:extLst>
              <a:ext uri="{FF2B5EF4-FFF2-40B4-BE49-F238E27FC236}">
                <a16:creationId xmlns:a16="http://schemas.microsoft.com/office/drawing/2014/main" id="{6B7ECBFB-80F4-401B-90AF-03564EBBCA00}"/>
              </a:ext>
            </a:extLst>
          </p:cNvPr>
          <p:cNvSpPr/>
          <p:nvPr/>
        </p:nvSpPr>
        <p:spPr>
          <a:xfrm>
            <a:off x="360727" y="938151"/>
            <a:ext cx="3330430" cy="3788228"/>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B8C16CE-C008-4A91-8C4B-90616B92838A}"/>
              </a:ext>
            </a:extLst>
          </p:cNvPr>
          <p:cNvSpPr txBox="1"/>
          <p:nvPr/>
        </p:nvSpPr>
        <p:spPr>
          <a:xfrm>
            <a:off x="601764" y="2956931"/>
            <a:ext cx="2877424" cy="1569660"/>
          </a:xfrm>
          <a:prstGeom prst="rect">
            <a:avLst/>
          </a:prstGeom>
          <a:noFill/>
        </p:spPr>
        <p:txBody>
          <a:bodyPr wrap="square" rtlCol="0">
            <a:spAutoFit/>
          </a:bodyPr>
          <a:lstStyle/>
          <a:p>
            <a:r>
              <a:rPr lang="en-GB" sz="2400" i="1"/>
              <a:t>Synthesise your ideas by briefly referring back to the introduction</a:t>
            </a:r>
          </a:p>
        </p:txBody>
      </p:sp>
      <p:sp>
        <p:nvSpPr>
          <p:cNvPr id="12" name="Speech Bubble: Rectangle with Corners Rounded 11">
            <a:extLst>
              <a:ext uri="{FF2B5EF4-FFF2-40B4-BE49-F238E27FC236}">
                <a16:creationId xmlns:a16="http://schemas.microsoft.com/office/drawing/2014/main" id="{C73585ED-7B2F-4FB4-952D-4A21F26F2994}"/>
              </a:ext>
            </a:extLst>
          </p:cNvPr>
          <p:cNvSpPr/>
          <p:nvPr/>
        </p:nvSpPr>
        <p:spPr>
          <a:xfrm>
            <a:off x="3959605" y="938151"/>
            <a:ext cx="3330430" cy="3788227"/>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0BD66D78-A2D8-4C7A-AFE2-8C317FDE627D}"/>
              </a:ext>
            </a:extLst>
          </p:cNvPr>
          <p:cNvSpPr txBox="1"/>
          <p:nvPr/>
        </p:nvSpPr>
        <p:spPr>
          <a:xfrm>
            <a:off x="4003729" y="2956931"/>
            <a:ext cx="3242182" cy="1569660"/>
          </a:xfrm>
          <a:prstGeom prst="rect">
            <a:avLst/>
          </a:prstGeom>
          <a:noFill/>
        </p:spPr>
        <p:txBody>
          <a:bodyPr wrap="square" rtlCol="0">
            <a:spAutoFit/>
          </a:bodyPr>
          <a:lstStyle/>
          <a:p>
            <a:r>
              <a:rPr lang="en-GB" sz="2400" i="1"/>
              <a:t>Summarise findings and acknowledge strengths and limitations of your research </a:t>
            </a:r>
          </a:p>
        </p:txBody>
      </p:sp>
      <p:pic>
        <p:nvPicPr>
          <p:cNvPr id="6" name="Picture 5" descr="A group of children in a room&#10;&#10;Description automatically generated">
            <a:extLst>
              <a:ext uri="{FF2B5EF4-FFF2-40B4-BE49-F238E27FC236}">
                <a16:creationId xmlns:a16="http://schemas.microsoft.com/office/drawing/2014/main" id="{525789B3-70D1-4825-93DB-F92F41D6A7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1609" y="5297562"/>
            <a:ext cx="3951722" cy="1505536"/>
          </a:xfrm>
          <a:prstGeom prst="rect">
            <a:avLst/>
          </a:prstGeom>
          <a:ln>
            <a:noFill/>
          </a:ln>
          <a:effectLst>
            <a:softEdge rad="112500"/>
          </a:effectLst>
        </p:spPr>
      </p:pic>
      <p:sp>
        <p:nvSpPr>
          <p:cNvPr id="15" name="TextBox 14">
            <a:extLst>
              <a:ext uri="{FF2B5EF4-FFF2-40B4-BE49-F238E27FC236}">
                <a16:creationId xmlns:a16="http://schemas.microsoft.com/office/drawing/2014/main" id="{E84B04F1-A412-4D56-8450-1143AA2D1931}"/>
              </a:ext>
            </a:extLst>
          </p:cNvPr>
          <p:cNvSpPr txBox="1"/>
          <p:nvPr/>
        </p:nvSpPr>
        <p:spPr>
          <a:xfrm>
            <a:off x="3464654" y="807670"/>
            <a:ext cx="6097978" cy="646331"/>
          </a:xfrm>
          <a:prstGeom prst="rect">
            <a:avLst/>
          </a:prstGeom>
          <a:noFill/>
        </p:spPr>
        <p:txBody>
          <a:bodyPr wrap="square">
            <a:spAutoFit/>
          </a:bodyPr>
          <a:lstStyle/>
          <a:p>
            <a:endParaRPr lang="en-GB"/>
          </a:p>
          <a:p>
            <a:endParaRPr lang="en-GB"/>
          </a:p>
        </p:txBody>
      </p:sp>
      <p:sp>
        <p:nvSpPr>
          <p:cNvPr id="16" name="TextBox 15">
            <a:extLst>
              <a:ext uri="{FF2B5EF4-FFF2-40B4-BE49-F238E27FC236}">
                <a16:creationId xmlns:a16="http://schemas.microsoft.com/office/drawing/2014/main" id="{01806F05-1588-4B8B-8F97-46AF88702E71}"/>
              </a:ext>
            </a:extLst>
          </p:cNvPr>
          <p:cNvSpPr txBox="1"/>
          <p:nvPr/>
        </p:nvSpPr>
        <p:spPr>
          <a:xfrm>
            <a:off x="492882" y="824856"/>
            <a:ext cx="3081591" cy="2369880"/>
          </a:xfrm>
          <a:prstGeom prst="rect">
            <a:avLst/>
          </a:prstGeom>
          <a:noFill/>
        </p:spPr>
        <p:txBody>
          <a:bodyPr wrap="square">
            <a:spAutoFit/>
          </a:bodyPr>
          <a:lstStyle/>
          <a:p>
            <a:endParaRPr lang="en-GB"/>
          </a:p>
          <a:p>
            <a:r>
              <a:rPr lang="en-GB" sz="2800" err="1"/>
              <a:t>Cyfosodwch</a:t>
            </a:r>
            <a:r>
              <a:rPr lang="en-GB" sz="2800"/>
              <a:t> </a:t>
            </a:r>
            <a:r>
              <a:rPr lang="en-GB" sz="2800" err="1"/>
              <a:t>eich</a:t>
            </a:r>
            <a:r>
              <a:rPr lang="en-GB" sz="2800"/>
              <a:t> </a:t>
            </a:r>
            <a:r>
              <a:rPr lang="en-GB" sz="2800" err="1"/>
              <a:t>syniadau</a:t>
            </a:r>
            <a:r>
              <a:rPr lang="en-GB" sz="2800"/>
              <a:t> </a:t>
            </a:r>
            <a:r>
              <a:rPr lang="en-GB" sz="2800" err="1"/>
              <a:t>drwy</a:t>
            </a:r>
            <a:r>
              <a:rPr lang="en-GB" sz="2800"/>
              <a:t> </a:t>
            </a:r>
            <a:r>
              <a:rPr lang="en-GB" sz="2800" err="1"/>
              <a:t>gyfeirio'n</a:t>
            </a:r>
            <a:r>
              <a:rPr lang="en-GB" sz="2800"/>
              <a:t> </a:t>
            </a:r>
            <a:r>
              <a:rPr lang="en-GB" sz="2800" err="1"/>
              <a:t>ôl</a:t>
            </a:r>
            <a:r>
              <a:rPr lang="en-GB" sz="2800"/>
              <a:t> at y </a:t>
            </a:r>
            <a:r>
              <a:rPr lang="en-GB" sz="2800" err="1"/>
              <a:t>cyflwyniad</a:t>
            </a:r>
            <a:r>
              <a:rPr lang="en-GB" sz="2800"/>
              <a:t> </a:t>
            </a:r>
            <a:r>
              <a:rPr lang="en-GB" sz="2800" err="1"/>
              <a:t>yn</a:t>
            </a:r>
            <a:r>
              <a:rPr lang="en-GB" sz="2800"/>
              <a:t> </a:t>
            </a:r>
            <a:r>
              <a:rPr lang="en-GB" sz="2800" err="1"/>
              <a:t>fyr</a:t>
            </a:r>
            <a:endParaRPr lang="en-GB" sz="2800"/>
          </a:p>
          <a:p>
            <a:endParaRPr lang="en-GB"/>
          </a:p>
        </p:txBody>
      </p:sp>
      <p:sp>
        <p:nvSpPr>
          <p:cNvPr id="17" name="TextBox 16">
            <a:extLst>
              <a:ext uri="{FF2B5EF4-FFF2-40B4-BE49-F238E27FC236}">
                <a16:creationId xmlns:a16="http://schemas.microsoft.com/office/drawing/2014/main" id="{5E919E4E-B6E7-41A4-98FC-4F4507CAEFD7}"/>
              </a:ext>
            </a:extLst>
          </p:cNvPr>
          <p:cNvSpPr txBox="1"/>
          <p:nvPr/>
        </p:nvSpPr>
        <p:spPr>
          <a:xfrm>
            <a:off x="4058203" y="835367"/>
            <a:ext cx="3187708" cy="2492990"/>
          </a:xfrm>
          <a:prstGeom prst="rect">
            <a:avLst/>
          </a:prstGeom>
          <a:noFill/>
        </p:spPr>
        <p:txBody>
          <a:bodyPr wrap="square">
            <a:spAutoFit/>
          </a:bodyPr>
          <a:lstStyle/>
          <a:p>
            <a:endParaRPr lang="en-GB" dirty="0"/>
          </a:p>
          <a:p>
            <a:r>
              <a:rPr lang="en-GB" sz="2400" dirty="0" err="1"/>
              <a:t>Crynhowch</a:t>
            </a:r>
            <a:r>
              <a:rPr lang="en-GB" sz="2400" dirty="0"/>
              <a:t> </a:t>
            </a:r>
            <a:r>
              <a:rPr lang="en-GB" sz="2400" dirty="0" err="1"/>
              <a:t>ganfyddiadau</a:t>
            </a:r>
            <a:r>
              <a:rPr lang="en-GB" sz="2400" dirty="0"/>
              <a:t> a </a:t>
            </a:r>
            <a:r>
              <a:rPr lang="en-GB" sz="2400" dirty="0" err="1"/>
              <a:t>chydnabod</a:t>
            </a:r>
            <a:r>
              <a:rPr lang="en-GB" sz="2400" dirty="0"/>
              <a:t> </a:t>
            </a:r>
            <a:r>
              <a:rPr lang="en-GB" sz="2400" dirty="0" err="1"/>
              <a:t>cryfderau</a:t>
            </a:r>
            <a:r>
              <a:rPr lang="en-GB" sz="2400" dirty="0"/>
              <a:t> a </a:t>
            </a:r>
            <a:r>
              <a:rPr lang="en-GB" sz="2400" dirty="0" err="1"/>
              <a:t>chyfyngiadau</a:t>
            </a:r>
            <a:r>
              <a:rPr lang="en-GB" sz="2400" dirty="0"/>
              <a:t> </a:t>
            </a:r>
            <a:r>
              <a:rPr lang="en-GB" sz="2400" dirty="0" err="1"/>
              <a:t>eich</a:t>
            </a:r>
            <a:r>
              <a:rPr lang="en-GB" sz="2400" dirty="0"/>
              <a:t> </a:t>
            </a:r>
            <a:r>
              <a:rPr lang="en-GB" sz="2400" dirty="0" err="1"/>
              <a:t>ymchwil</a:t>
            </a:r>
            <a:r>
              <a:rPr lang="en-GB" sz="2400" dirty="0"/>
              <a:t> </a:t>
            </a:r>
          </a:p>
          <a:p>
            <a:endParaRPr lang="en-GB" dirty="0"/>
          </a:p>
        </p:txBody>
      </p:sp>
      <p:sp>
        <p:nvSpPr>
          <p:cNvPr id="19" name="TextBox 18">
            <a:extLst>
              <a:ext uri="{FF2B5EF4-FFF2-40B4-BE49-F238E27FC236}">
                <a16:creationId xmlns:a16="http://schemas.microsoft.com/office/drawing/2014/main" id="{FC02CA34-388A-46C8-B3D2-8B13C9A70C19}"/>
              </a:ext>
            </a:extLst>
          </p:cNvPr>
          <p:cNvSpPr txBox="1"/>
          <p:nvPr/>
        </p:nvSpPr>
        <p:spPr>
          <a:xfrm>
            <a:off x="7729641" y="850329"/>
            <a:ext cx="4201382" cy="2246769"/>
          </a:xfrm>
          <a:prstGeom prst="rect">
            <a:avLst/>
          </a:prstGeom>
          <a:noFill/>
        </p:spPr>
        <p:txBody>
          <a:bodyPr wrap="square">
            <a:spAutoFit/>
          </a:bodyPr>
          <a:lstStyle/>
          <a:p>
            <a:endParaRPr lang="en-GB"/>
          </a:p>
          <a:p>
            <a:r>
              <a:rPr lang="en-GB" sz="2600" err="1"/>
              <a:t>Ystyriwch</a:t>
            </a:r>
            <a:r>
              <a:rPr lang="en-GB" sz="2600"/>
              <a:t> </a:t>
            </a:r>
            <a:r>
              <a:rPr lang="en-GB" sz="2600" err="1"/>
              <a:t>effaith</a:t>
            </a:r>
            <a:r>
              <a:rPr lang="en-GB" sz="2600"/>
              <a:t> </a:t>
            </a:r>
            <a:r>
              <a:rPr lang="en-GB" sz="2600" err="1"/>
              <a:t>yr</a:t>
            </a:r>
            <a:r>
              <a:rPr lang="en-GB" sz="2600"/>
              <a:t> </a:t>
            </a:r>
            <a:r>
              <a:rPr lang="en-GB" sz="2600" err="1"/>
              <a:t>ymchwil</a:t>
            </a:r>
            <a:r>
              <a:rPr lang="en-GB" sz="2600"/>
              <a:t> </a:t>
            </a:r>
            <a:r>
              <a:rPr lang="en-GB" sz="2600" err="1"/>
              <a:t>ar</a:t>
            </a:r>
            <a:r>
              <a:rPr lang="en-GB" sz="2600"/>
              <a:t> </a:t>
            </a:r>
            <a:r>
              <a:rPr lang="en-GB" sz="2600" err="1"/>
              <a:t>eich</a:t>
            </a:r>
            <a:r>
              <a:rPr lang="en-GB" sz="2600"/>
              <a:t> </a:t>
            </a:r>
            <a:r>
              <a:rPr lang="en-GB" sz="2600" err="1"/>
              <a:t>dysgu</a:t>
            </a:r>
            <a:r>
              <a:rPr lang="en-GB" sz="2600"/>
              <a:t> </a:t>
            </a:r>
            <a:r>
              <a:rPr lang="en-GB" sz="2600" err="1"/>
              <a:t>proffesiynol</a:t>
            </a:r>
            <a:r>
              <a:rPr lang="en-GB" sz="2600"/>
              <a:t> a </a:t>
            </a:r>
            <a:r>
              <a:rPr lang="en-GB" sz="2600" err="1"/>
              <a:t>sut</a:t>
            </a:r>
            <a:r>
              <a:rPr lang="en-GB" sz="2600"/>
              <a:t> y </a:t>
            </a:r>
            <a:r>
              <a:rPr lang="en-GB" sz="2600" err="1"/>
              <a:t>gallai</a:t>
            </a:r>
            <a:r>
              <a:rPr lang="en-GB" sz="2600"/>
              <a:t> </a:t>
            </a:r>
            <a:r>
              <a:rPr lang="en-GB" sz="2600" err="1"/>
              <a:t>drawsnewid</a:t>
            </a:r>
            <a:r>
              <a:rPr lang="en-GB" sz="2600"/>
              <a:t> </a:t>
            </a:r>
            <a:r>
              <a:rPr lang="en-GB" sz="2600" err="1"/>
              <a:t>eich</a:t>
            </a:r>
            <a:r>
              <a:rPr lang="en-GB" sz="2600"/>
              <a:t> </a:t>
            </a:r>
            <a:r>
              <a:rPr lang="en-GB" sz="2600" err="1"/>
              <a:t>ymarfer</a:t>
            </a:r>
            <a:endParaRPr lang="en-GB" sz="2600"/>
          </a:p>
          <a:p>
            <a:endParaRPr lang="en-GB"/>
          </a:p>
        </p:txBody>
      </p:sp>
    </p:spTree>
    <p:extLst>
      <p:ext uri="{BB962C8B-B14F-4D97-AF65-F5344CB8AC3E}">
        <p14:creationId xmlns:p14="http://schemas.microsoft.com/office/powerpoint/2010/main" val="1934519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EDBD82-A768-46D5-9C41-745CD07D032C}"/>
              </a:ext>
            </a:extLst>
          </p:cNvPr>
          <p:cNvSpPr txBox="1"/>
          <p:nvPr/>
        </p:nvSpPr>
        <p:spPr>
          <a:xfrm>
            <a:off x="273132" y="201881"/>
            <a:ext cx="11467606" cy="584775"/>
          </a:xfrm>
          <a:prstGeom prst="rect">
            <a:avLst/>
          </a:prstGeom>
          <a:noFill/>
        </p:spPr>
        <p:txBody>
          <a:bodyPr wrap="square" rtlCol="0">
            <a:spAutoFit/>
          </a:bodyPr>
          <a:lstStyle/>
          <a:p>
            <a:r>
              <a:rPr lang="en-US" sz="3200" b="1"/>
              <a:t>Yr Athrofa Research Dispositions:  Pulling it all together  </a:t>
            </a:r>
            <a:endParaRPr lang="en-GB" sz="3200" b="1"/>
          </a:p>
        </p:txBody>
      </p:sp>
      <p:sp>
        <p:nvSpPr>
          <p:cNvPr id="3" name="Speech Bubble: Rectangle with Corners Rounded 2">
            <a:extLst>
              <a:ext uri="{FF2B5EF4-FFF2-40B4-BE49-F238E27FC236}">
                <a16:creationId xmlns:a16="http://schemas.microsoft.com/office/drawing/2014/main" id="{EC8ABF1C-3F6E-445F-BF1C-775F405D3FD7}"/>
              </a:ext>
            </a:extLst>
          </p:cNvPr>
          <p:cNvSpPr/>
          <p:nvPr/>
        </p:nvSpPr>
        <p:spPr>
          <a:xfrm>
            <a:off x="451262" y="985652"/>
            <a:ext cx="5260769" cy="2315688"/>
          </a:xfrm>
          <a:prstGeom prst="wedgeRoundRect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peech Bubble: Rectangle with Corners Rounded 3">
            <a:extLst>
              <a:ext uri="{FF2B5EF4-FFF2-40B4-BE49-F238E27FC236}">
                <a16:creationId xmlns:a16="http://schemas.microsoft.com/office/drawing/2014/main" id="{EA67A61D-0C13-4404-9036-F292A52CC2C9}"/>
              </a:ext>
            </a:extLst>
          </p:cNvPr>
          <p:cNvSpPr/>
          <p:nvPr/>
        </p:nvSpPr>
        <p:spPr>
          <a:xfrm>
            <a:off x="6050477" y="985652"/>
            <a:ext cx="5260769" cy="2315688"/>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CC7CBAF8-ED8F-4A9D-A857-998E289C2019}"/>
              </a:ext>
            </a:extLst>
          </p:cNvPr>
          <p:cNvSpPr/>
          <p:nvPr/>
        </p:nvSpPr>
        <p:spPr>
          <a:xfrm>
            <a:off x="463137" y="3810000"/>
            <a:ext cx="5260769" cy="2315688"/>
          </a:xfrm>
          <a:prstGeom prst="wedgeRoundRect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peech Bubble: Rectangle with Corners Rounded 5">
            <a:extLst>
              <a:ext uri="{FF2B5EF4-FFF2-40B4-BE49-F238E27FC236}">
                <a16:creationId xmlns:a16="http://schemas.microsoft.com/office/drawing/2014/main" id="{FF148D3E-636D-45F0-B6A1-881D307CD188}"/>
              </a:ext>
            </a:extLst>
          </p:cNvPr>
          <p:cNvSpPr/>
          <p:nvPr/>
        </p:nvSpPr>
        <p:spPr>
          <a:xfrm>
            <a:off x="6096000" y="3810000"/>
            <a:ext cx="5260769" cy="2315688"/>
          </a:xfrm>
          <a:prstGeom prst="wedgeRoundRectCallou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9DD631-2F42-4FC3-9439-E46D8792F3A1}"/>
              </a:ext>
            </a:extLst>
          </p:cNvPr>
          <p:cNvSpPr txBox="1"/>
          <p:nvPr/>
        </p:nvSpPr>
        <p:spPr>
          <a:xfrm>
            <a:off x="724395" y="1140031"/>
            <a:ext cx="4845132" cy="2369880"/>
          </a:xfrm>
          <a:prstGeom prst="rect">
            <a:avLst/>
          </a:prstGeom>
          <a:noFill/>
        </p:spPr>
        <p:txBody>
          <a:bodyPr wrap="square" rtlCol="0">
            <a:spAutoFit/>
          </a:bodyPr>
          <a:lstStyle/>
          <a:p>
            <a:r>
              <a:rPr lang="en-US" sz="2400" b="1"/>
              <a:t>Being </a:t>
            </a:r>
            <a:r>
              <a:rPr lang="en-US" sz="2400" b="1" err="1"/>
              <a:t>sceptical</a:t>
            </a:r>
            <a:endParaRPr lang="en-US" sz="2400" b="1"/>
          </a:p>
          <a:p>
            <a:pPr marL="342900" indent="-342900">
              <a:buFont typeface="Arial" panose="020B0604020202020204" pitchFamily="34" charset="0"/>
              <a:buChar char="•"/>
            </a:pPr>
            <a:r>
              <a:rPr lang="en-US" sz="2000"/>
              <a:t>Understand </a:t>
            </a:r>
            <a:r>
              <a:rPr lang="en-US" sz="2000">
                <a:solidFill>
                  <a:srgbClr val="FF0000"/>
                </a:solidFill>
              </a:rPr>
              <a:t>empirical evidence </a:t>
            </a:r>
            <a:r>
              <a:rPr lang="en-US" sz="2000"/>
              <a:t>in contested fields</a:t>
            </a:r>
          </a:p>
          <a:p>
            <a:pPr marL="342900" indent="-342900">
              <a:buFont typeface="Arial" panose="020B0604020202020204" pitchFamily="34" charset="0"/>
              <a:buChar char="•"/>
            </a:pPr>
            <a:r>
              <a:rPr lang="en-US" sz="2000"/>
              <a:t>Being aware of political, economic and social drivers for ‘evidence’</a:t>
            </a:r>
          </a:p>
          <a:p>
            <a:endParaRPr lang="en-US" sz="2400" b="1"/>
          </a:p>
          <a:p>
            <a:endParaRPr lang="en-GB" sz="2000" b="1"/>
          </a:p>
        </p:txBody>
      </p:sp>
      <p:sp>
        <p:nvSpPr>
          <p:cNvPr id="8" name="TextBox 7">
            <a:extLst>
              <a:ext uri="{FF2B5EF4-FFF2-40B4-BE49-F238E27FC236}">
                <a16:creationId xmlns:a16="http://schemas.microsoft.com/office/drawing/2014/main" id="{49F288F3-43B5-427B-8C16-745A30F40FBD}"/>
              </a:ext>
            </a:extLst>
          </p:cNvPr>
          <p:cNvSpPr txBox="1"/>
          <p:nvPr/>
        </p:nvSpPr>
        <p:spPr>
          <a:xfrm>
            <a:off x="6466114" y="1186781"/>
            <a:ext cx="4845132" cy="2062103"/>
          </a:xfrm>
          <a:prstGeom prst="rect">
            <a:avLst/>
          </a:prstGeom>
          <a:noFill/>
        </p:spPr>
        <p:txBody>
          <a:bodyPr wrap="square" rtlCol="0">
            <a:spAutoFit/>
          </a:bodyPr>
          <a:lstStyle/>
          <a:p>
            <a:r>
              <a:rPr lang="en-US" sz="2400" b="1"/>
              <a:t>Being ethical</a:t>
            </a:r>
          </a:p>
          <a:p>
            <a:pPr marL="342900" indent="-342900">
              <a:buFont typeface="Arial" panose="020B0604020202020204" pitchFamily="34" charset="0"/>
              <a:buChar char="•"/>
            </a:pPr>
            <a:r>
              <a:rPr lang="en-US" sz="2000"/>
              <a:t>Knowing and using ethical principles of research</a:t>
            </a:r>
          </a:p>
          <a:p>
            <a:pPr marL="342900" indent="-342900">
              <a:buFont typeface="Arial" panose="020B0604020202020204" pitchFamily="34" charset="0"/>
              <a:buChar char="•"/>
            </a:pPr>
            <a:r>
              <a:rPr lang="en-US" sz="2000"/>
              <a:t>Understanding </a:t>
            </a:r>
            <a:r>
              <a:rPr lang="en-US" sz="2000">
                <a:solidFill>
                  <a:srgbClr val="FF0000"/>
                </a:solidFill>
              </a:rPr>
              <a:t>positionality</a:t>
            </a:r>
            <a:r>
              <a:rPr lang="en-US" sz="2000"/>
              <a:t> </a:t>
            </a:r>
          </a:p>
          <a:p>
            <a:endParaRPr lang="en-US" sz="2400" b="1"/>
          </a:p>
          <a:p>
            <a:endParaRPr lang="en-GB" sz="2000" b="1"/>
          </a:p>
        </p:txBody>
      </p:sp>
      <p:sp>
        <p:nvSpPr>
          <p:cNvPr id="9" name="TextBox 8">
            <a:extLst>
              <a:ext uri="{FF2B5EF4-FFF2-40B4-BE49-F238E27FC236}">
                <a16:creationId xmlns:a16="http://schemas.microsoft.com/office/drawing/2014/main" id="{1FBC81F0-B97B-45B1-A1F9-93B3BF3B1D53}"/>
              </a:ext>
            </a:extLst>
          </p:cNvPr>
          <p:cNvSpPr txBox="1"/>
          <p:nvPr/>
        </p:nvSpPr>
        <p:spPr>
          <a:xfrm>
            <a:off x="835231" y="4018571"/>
            <a:ext cx="4845132" cy="2677656"/>
          </a:xfrm>
          <a:prstGeom prst="rect">
            <a:avLst/>
          </a:prstGeom>
          <a:noFill/>
        </p:spPr>
        <p:txBody>
          <a:bodyPr wrap="square" rtlCol="0">
            <a:spAutoFit/>
          </a:bodyPr>
          <a:lstStyle/>
          <a:p>
            <a:r>
              <a:rPr lang="en-US" sz="2400" b="1"/>
              <a:t>Being a skilled researcher</a:t>
            </a:r>
          </a:p>
          <a:p>
            <a:pPr marL="342900" indent="-342900">
              <a:buFont typeface="Arial" panose="020B0604020202020204" pitchFamily="34" charset="0"/>
              <a:buChar char="•"/>
            </a:pPr>
            <a:r>
              <a:rPr lang="en-US" sz="2000"/>
              <a:t>Understanding </a:t>
            </a:r>
            <a:r>
              <a:rPr lang="en-US" sz="2000">
                <a:solidFill>
                  <a:srgbClr val="FF0000"/>
                </a:solidFill>
              </a:rPr>
              <a:t>qualitative</a:t>
            </a:r>
            <a:r>
              <a:rPr lang="en-US" sz="2000"/>
              <a:t> and </a:t>
            </a:r>
            <a:r>
              <a:rPr lang="en-US" sz="2000">
                <a:solidFill>
                  <a:srgbClr val="FF0000"/>
                </a:solidFill>
              </a:rPr>
              <a:t>quantitative</a:t>
            </a:r>
            <a:r>
              <a:rPr lang="en-US" sz="2000"/>
              <a:t> methods</a:t>
            </a:r>
          </a:p>
          <a:p>
            <a:pPr marL="342900" indent="-342900">
              <a:buFont typeface="Arial" panose="020B0604020202020204" pitchFamily="34" charset="0"/>
              <a:buChar char="•"/>
            </a:pPr>
            <a:r>
              <a:rPr lang="en-US" sz="2000"/>
              <a:t>Be able to construct an argument based on evidence</a:t>
            </a:r>
          </a:p>
          <a:p>
            <a:pPr marL="342900" indent="-342900">
              <a:buFont typeface="Arial" panose="020B0604020202020204" pitchFamily="34" charset="0"/>
              <a:buChar char="•"/>
            </a:pPr>
            <a:r>
              <a:rPr lang="en-US" sz="2000"/>
              <a:t>Employing </a:t>
            </a:r>
            <a:r>
              <a:rPr lang="en-US" sz="2000">
                <a:solidFill>
                  <a:srgbClr val="FF0000"/>
                </a:solidFill>
              </a:rPr>
              <a:t>critical reading </a:t>
            </a:r>
            <a:r>
              <a:rPr lang="en-US" sz="2000"/>
              <a:t>skills </a:t>
            </a:r>
          </a:p>
          <a:p>
            <a:endParaRPr lang="en-US" sz="2400" b="1"/>
          </a:p>
          <a:p>
            <a:endParaRPr lang="en-GB" sz="2000" b="1"/>
          </a:p>
        </p:txBody>
      </p:sp>
      <p:sp>
        <p:nvSpPr>
          <p:cNvPr id="10" name="TextBox 9">
            <a:extLst>
              <a:ext uri="{FF2B5EF4-FFF2-40B4-BE49-F238E27FC236}">
                <a16:creationId xmlns:a16="http://schemas.microsoft.com/office/drawing/2014/main" id="{021FD544-57E4-49C3-B132-154B7BACA6DC}"/>
              </a:ext>
            </a:extLst>
          </p:cNvPr>
          <p:cNvSpPr txBox="1"/>
          <p:nvPr/>
        </p:nvSpPr>
        <p:spPr>
          <a:xfrm>
            <a:off x="6258295" y="4018571"/>
            <a:ext cx="4845132" cy="2369880"/>
          </a:xfrm>
          <a:prstGeom prst="rect">
            <a:avLst/>
          </a:prstGeom>
          <a:noFill/>
        </p:spPr>
        <p:txBody>
          <a:bodyPr wrap="square" rtlCol="0">
            <a:spAutoFit/>
          </a:bodyPr>
          <a:lstStyle/>
          <a:p>
            <a:r>
              <a:rPr lang="en-US" sz="2400" b="1"/>
              <a:t>Being part of an inquiring profession</a:t>
            </a:r>
          </a:p>
          <a:p>
            <a:pPr marL="342900" indent="-342900">
              <a:buFont typeface="Arial" panose="020B0604020202020204" pitchFamily="34" charset="0"/>
              <a:buChar char="•"/>
            </a:pPr>
            <a:r>
              <a:rPr lang="en-US" sz="2000"/>
              <a:t>Proactively contributing to a range of audiences</a:t>
            </a:r>
          </a:p>
          <a:p>
            <a:pPr marL="342900" indent="-342900">
              <a:buFont typeface="Arial" panose="020B0604020202020204" pitchFamily="34" charset="0"/>
              <a:buChar char="•"/>
            </a:pPr>
            <a:r>
              <a:rPr lang="en-US" sz="2000"/>
              <a:t>Actively engaging with the inquiry and findings of others  </a:t>
            </a:r>
          </a:p>
          <a:p>
            <a:endParaRPr lang="en-US" sz="2400" b="1"/>
          </a:p>
          <a:p>
            <a:endParaRPr lang="en-GB" sz="2000" b="1"/>
          </a:p>
        </p:txBody>
      </p:sp>
    </p:spTree>
    <p:extLst>
      <p:ext uri="{BB962C8B-B14F-4D97-AF65-F5344CB8AC3E}">
        <p14:creationId xmlns:p14="http://schemas.microsoft.com/office/powerpoint/2010/main" val="13117875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EDBD82-A768-46D5-9C41-745CD07D032C}"/>
              </a:ext>
            </a:extLst>
          </p:cNvPr>
          <p:cNvSpPr txBox="1"/>
          <p:nvPr/>
        </p:nvSpPr>
        <p:spPr>
          <a:xfrm>
            <a:off x="273132" y="201881"/>
            <a:ext cx="11467606" cy="1077218"/>
          </a:xfrm>
          <a:prstGeom prst="rect">
            <a:avLst/>
          </a:prstGeom>
          <a:noFill/>
        </p:spPr>
        <p:txBody>
          <a:bodyPr wrap="square" rtlCol="0">
            <a:spAutoFit/>
          </a:bodyPr>
          <a:lstStyle/>
          <a:p>
            <a:r>
              <a:rPr lang="cy-GB" sz="3200" b="1"/>
              <a:t>Agweddau Ymchwil Yr Athrofa:   </a:t>
            </a:r>
            <a:r>
              <a:rPr lang="nn-NO" sz="3200" b="1"/>
              <a:t>Tynnu'r cyfan at ei gilydd  </a:t>
            </a:r>
          </a:p>
          <a:p>
            <a:endParaRPr lang="en-GB" sz="3200" b="1"/>
          </a:p>
        </p:txBody>
      </p:sp>
      <p:sp>
        <p:nvSpPr>
          <p:cNvPr id="3" name="Speech Bubble: Rectangle with Corners Rounded 2">
            <a:extLst>
              <a:ext uri="{FF2B5EF4-FFF2-40B4-BE49-F238E27FC236}">
                <a16:creationId xmlns:a16="http://schemas.microsoft.com/office/drawing/2014/main" id="{EC8ABF1C-3F6E-445F-BF1C-775F405D3FD7}"/>
              </a:ext>
            </a:extLst>
          </p:cNvPr>
          <p:cNvSpPr/>
          <p:nvPr/>
        </p:nvSpPr>
        <p:spPr>
          <a:xfrm>
            <a:off x="451262" y="985652"/>
            <a:ext cx="5260769" cy="2315688"/>
          </a:xfrm>
          <a:prstGeom prst="wedgeRoundRect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peech Bubble: Rectangle with Corners Rounded 3">
            <a:extLst>
              <a:ext uri="{FF2B5EF4-FFF2-40B4-BE49-F238E27FC236}">
                <a16:creationId xmlns:a16="http://schemas.microsoft.com/office/drawing/2014/main" id="{EA67A61D-0C13-4404-9036-F292A52CC2C9}"/>
              </a:ext>
            </a:extLst>
          </p:cNvPr>
          <p:cNvSpPr/>
          <p:nvPr/>
        </p:nvSpPr>
        <p:spPr>
          <a:xfrm>
            <a:off x="6050477" y="985652"/>
            <a:ext cx="5260769" cy="2315688"/>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CC7CBAF8-ED8F-4A9D-A857-998E289C2019}"/>
              </a:ext>
            </a:extLst>
          </p:cNvPr>
          <p:cNvSpPr/>
          <p:nvPr/>
        </p:nvSpPr>
        <p:spPr>
          <a:xfrm>
            <a:off x="463137" y="3810000"/>
            <a:ext cx="5260769" cy="2315688"/>
          </a:xfrm>
          <a:prstGeom prst="wedgeRoundRect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peech Bubble: Rectangle with Corners Rounded 5">
            <a:extLst>
              <a:ext uri="{FF2B5EF4-FFF2-40B4-BE49-F238E27FC236}">
                <a16:creationId xmlns:a16="http://schemas.microsoft.com/office/drawing/2014/main" id="{FF148D3E-636D-45F0-B6A1-881D307CD188}"/>
              </a:ext>
            </a:extLst>
          </p:cNvPr>
          <p:cNvSpPr/>
          <p:nvPr/>
        </p:nvSpPr>
        <p:spPr>
          <a:xfrm>
            <a:off x="6096000" y="3810000"/>
            <a:ext cx="5260769" cy="2315688"/>
          </a:xfrm>
          <a:prstGeom prst="wedgeRoundRectCallou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9DD631-2F42-4FC3-9439-E46D8792F3A1}"/>
              </a:ext>
            </a:extLst>
          </p:cNvPr>
          <p:cNvSpPr txBox="1"/>
          <p:nvPr/>
        </p:nvSpPr>
        <p:spPr>
          <a:xfrm>
            <a:off x="724395" y="1140031"/>
            <a:ext cx="4845132" cy="2677656"/>
          </a:xfrm>
          <a:prstGeom prst="rect">
            <a:avLst/>
          </a:prstGeom>
          <a:noFill/>
        </p:spPr>
        <p:txBody>
          <a:bodyPr wrap="square" rtlCol="0">
            <a:spAutoFit/>
          </a:bodyPr>
          <a:lstStyle/>
          <a:p>
            <a:r>
              <a:rPr lang="cy-GB" sz="2400" b="1"/>
              <a:t>Bod yn sgeptigol</a:t>
            </a:r>
            <a:endParaRPr lang="en-GB" sz="2400"/>
          </a:p>
          <a:p>
            <a:pPr marL="285750" lvl="0" indent="-285750">
              <a:buFont typeface="Arial" panose="020B0604020202020204" pitchFamily="34" charset="0"/>
              <a:buChar char="•"/>
            </a:pPr>
            <a:r>
              <a:rPr lang="cy-GB" sz="2000"/>
              <a:t>Deall </a:t>
            </a:r>
            <a:r>
              <a:rPr lang="cy-GB" sz="2000">
                <a:solidFill>
                  <a:srgbClr val="FF0000"/>
                </a:solidFill>
              </a:rPr>
              <a:t>tystiolaeth empirig</a:t>
            </a:r>
            <a:r>
              <a:rPr lang="cy-GB" sz="2000"/>
              <a:t> mewn meysydd a amheuir</a:t>
            </a:r>
            <a:endParaRPr lang="en-GB" sz="2000"/>
          </a:p>
          <a:p>
            <a:pPr marL="285750" lvl="0" indent="-285750">
              <a:buFont typeface="Arial" panose="020B0604020202020204" pitchFamily="34" charset="0"/>
              <a:buChar char="•"/>
            </a:pPr>
            <a:r>
              <a:rPr lang="cy-GB" sz="2000"/>
              <a:t>Bod yn ymwybodol o yrwyr gwleidyddol, economaidd a chymdeithasol ar gyfer ‘tystiolaeth’</a:t>
            </a:r>
            <a:endParaRPr lang="en-GB" sz="2000"/>
          </a:p>
          <a:p>
            <a:endParaRPr lang="en-US" sz="2400" b="1"/>
          </a:p>
          <a:p>
            <a:endParaRPr lang="en-GB" sz="2000" b="1"/>
          </a:p>
        </p:txBody>
      </p:sp>
      <p:sp>
        <p:nvSpPr>
          <p:cNvPr id="8" name="TextBox 7">
            <a:extLst>
              <a:ext uri="{FF2B5EF4-FFF2-40B4-BE49-F238E27FC236}">
                <a16:creationId xmlns:a16="http://schemas.microsoft.com/office/drawing/2014/main" id="{49F288F3-43B5-427B-8C16-745A30F40FBD}"/>
              </a:ext>
            </a:extLst>
          </p:cNvPr>
          <p:cNvSpPr txBox="1"/>
          <p:nvPr/>
        </p:nvSpPr>
        <p:spPr>
          <a:xfrm>
            <a:off x="6466114" y="1186781"/>
            <a:ext cx="4845132" cy="2062103"/>
          </a:xfrm>
          <a:prstGeom prst="rect">
            <a:avLst/>
          </a:prstGeom>
          <a:noFill/>
        </p:spPr>
        <p:txBody>
          <a:bodyPr wrap="square" rtlCol="0">
            <a:spAutoFit/>
          </a:bodyPr>
          <a:lstStyle/>
          <a:p>
            <a:r>
              <a:rPr lang="cy-GB" sz="2400" b="1"/>
              <a:t>Bod yn foesegol</a:t>
            </a:r>
            <a:endParaRPr lang="en-GB" sz="2400"/>
          </a:p>
          <a:p>
            <a:pPr marL="285750" lvl="0" indent="-285750">
              <a:buFont typeface="Arial" panose="020B0604020202020204" pitchFamily="34" charset="0"/>
              <a:buChar char="•"/>
            </a:pPr>
            <a:r>
              <a:rPr lang="cy-GB" sz="2000"/>
              <a:t>Gwybod a defnyddio egwyddorion moesegol ymchwil</a:t>
            </a:r>
            <a:endParaRPr lang="en-GB" sz="2000"/>
          </a:p>
          <a:p>
            <a:pPr marL="285750" lvl="0" indent="-285750">
              <a:buFont typeface="Arial" panose="020B0604020202020204" pitchFamily="34" charset="0"/>
              <a:buChar char="•"/>
            </a:pPr>
            <a:r>
              <a:rPr lang="cy-GB" sz="2000"/>
              <a:t>Deall </a:t>
            </a:r>
            <a:r>
              <a:rPr lang="cy-GB" sz="2000">
                <a:solidFill>
                  <a:srgbClr val="FF0000"/>
                </a:solidFill>
              </a:rPr>
              <a:t>ymagweddu (positionality)</a:t>
            </a:r>
            <a:endParaRPr lang="en-GB" sz="2000">
              <a:solidFill>
                <a:srgbClr val="FF0000"/>
              </a:solidFill>
            </a:endParaRPr>
          </a:p>
          <a:p>
            <a:endParaRPr lang="en-US" sz="2400" b="1"/>
          </a:p>
          <a:p>
            <a:endParaRPr lang="en-GB" sz="2000" b="1"/>
          </a:p>
        </p:txBody>
      </p:sp>
      <p:sp>
        <p:nvSpPr>
          <p:cNvPr id="9" name="TextBox 8">
            <a:extLst>
              <a:ext uri="{FF2B5EF4-FFF2-40B4-BE49-F238E27FC236}">
                <a16:creationId xmlns:a16="http://schemas.microsoft.com/office/drawing/2014/main" id="{1FBC81F0-B97B-45B1-A1F9-93B3BF3B1D53}"/>
              </a:ext>
            </a:extLst>
          </p:cNvPr>
          <p:cNvSpPr txBox="1"/>
          <p:nvPr/>
        </p:nvSpPr>
        <p:spPr>
          <a:xfrm>
            <a:off x="835231" y="4018571"/>
            <a:ext cx="4845132" cy="2062103"/>
          </a:xfrm>
          <a:prstGeom prst="rect">
            <a:avLst/>
          </a:prstGeom>
          <a:noFill/>
        </p:spPr>
        <p:txBody>
          <a:bodyPr wrap="square" rtlCol="0">
            <a:spAutoFit/>
          </a:bodyPr>
          <a:lstStyle/>
          <a:p>
            <a:r>
              <a:rPr lang="cy-GB" sz="2400" b="1"/>
              <a:t>Bod yn ymchwilydd crefftus</a:t>
            </a:r>
            <a:endParaRPr lang="en-GB" sz="2400"/>
          </a:p>
          <a:p>
            <a:pPr marL="285750" lvl="0" indent="-285750">
              <a:buFont typeface="Arial" panose="020B0604020202020204" pitchFamily="34" charset="0"/>
              <a:buChar char="•"/>
            </a:pPr>
            <a:r>
              <a:rPr lang="cy-GB" sz="2000"/>
              <a:t>Deall dulliau </a:t>
            </a:r>
            <a:r>
              <a:rPr lang="cy-GB" sz="2000">
                <a:solidFill>
                  <a:srgbClr val="FF0000"/>
                </a:solidFill>
              </a:rPr>
              <a:t>ansoddol</a:t>
            </a:r>
            <a:r>
              <a:rPr lang="cy-GB" sz="2000"/>
              <a:t> a </a:t>
            </a:r>
            <a:r>
              <a:rPr lang="cy-GB" sz="2000">
                <a:solidFill>
                  <a:srgbClr val="FF0000"/>
                </a:solidFill>
              </a:rPr>
              <a:t>meintiol</a:t>
            </a:r>
            <a:endParaRPr lang="en-GB" sz="2000">
              <a:solidFill>
                <a:srgbClr val="FF0000"/>
              </a:solidFill>
            </a:endParaRPr>
          </a:p>
          <a:p>
            <a:pPr marL="285750" lvl="0" indent="-285750">
              <a:buFont typeface="Arial" panose="020B0604020202020204" pitchFamily="34" charset="0"/>
              <a:buChar char="•"/>
            </a:pPr>
            <a:r>
              <a:rPr lang="cy-GB" sz="2000"/>
              <a:t>Gallu llunio dadl yn seiliedig ar dystiolaeth</a:t>
            </a:r>
            <a:endParaRPr lang="en-GB" sz="2000"/>
          </a:p>
          <a:p>
            <a:pPr marL="285750" lvl="0" indent="-285750">
              <a:buFont typeface="Arial" panose="020B0604020202020204" pitchFamily="34" charset="0"/>
              <a:buChar char="•"/>
            </a:pPr>
            <a:r>
              <a:rPr lang="cy-GB" sz="2000"/>
              <a:t>Defnyddio sgiliau </a:t>
            </a:r>
            <a:r>
              <a:rPr lang="cy-GB" sz="2000">
                <a:solidFill>
                  <a:srgbClr val="FF0000"/>
                </a:solidFill>
              </a:rPr>
              <a:t>darllen beirniadol</a:t>
            </a:r>
            <a:endParaRPr lang="en-GB" sz="2000">
              <a:solidFill>
                <a:srgbClr val="FF0000"/>
              </a:solidFill>
            </a:endParaRPr>
          </a:p>
          <a:p>
            <a:endParaRPr lang="en-US" sz="2400" b="1"/>
          </a:p>
          <a:p>
            <a:endParaRPr lang="en-GB" sz="2000" b="1"/>
          </a:p>
        </p:txBody>
      </p:sp>
      <p:sp>
        <p:nvSpPr>
          <p:cNvPr id="10" name="TextBox 9">
            <a:extLst>
              <a:ext uri="{FF2B5EF4-FFF2-40B4-BE49-F238E27FC236}">
                <a16:creationId xmlns:a16="http://schemas.microsoft.com/office/drawing/2014/main" id="{021FD544-57E4-49C3-B132-154B7BACA6DC}"/>
              </a:ext>
            </a:extLst>
          </p:cNvPr>
          <p:cNvSpPr txBox="1"/>
          <p:nvPr/>
        </p:nvSpPr>
        <p:spPr>
          <a:xfrm>
            <a:off x="6258295" y="4018571"/>
            <a:ext cx="4845132" cy="2369880"/>
          </a:xfrm>
          <a:prstGeom prst="rect">
            <a:avLst/>
          </a:prstGeom>
          <a:noFill/>
        </p:spPr>
        <p:txBody>
          <a:bodyPr wrap="square" rtlCol="0">
            <a:spAutoFit/>
          </a:bodyPr>
          <a:lstStyle/>
          <a:p>
            <a:r>
              <a:rPr lang="cy-GB" sz="2400" b="1"/>
              <a:t>Bod yn rhan o broffesiwn ymholgar</a:t>
            </a:r>
            <a:endParaRPr lang="en-GB" sz="2400" b="1"/>
          </a:p>
          <a:p>
            <a:pPr marL="285750" lvl="0" indent="-285750">
              <a:buFont typeface="Arial" panose="020B0604020202020204" pitchFamily="34" charset="0"/>
              <a:buChar char="•"/>
            </a:pPr>
            <a:r>
              <a:rPr lang="cy-GB" sz="2000"/>
              <a:t>Cyfrannu’n rhagweithiol at ystod o gynulleidfaoedd</a:t>
            </a:r>
            <a:endParaRPr lang="en-GB" sz="2000"/>
          </a:p>
          <a:p>
            <a:pPr marL="285750" lvl="0" indent="-285750">
              <a:buFont typeface="Arial" panose="020B0604020202020204" pitchFamily="34" charset="0"/>
              <a:buChar char="•"/>
            </a:pPr>
            <a:r>
              <a:rPr lang="cy-GB" sz="2000"/>
              <a:t>Cymryd rhan weithredol mewn ymholiadau a chanfyddiadau pob eraill</a:t>
            </a:r>
            <a:endParaRPr lang="en-GB" sz="2000"/>
          </a:p>
          <a:p>
            <a:endParaRPr lang="en-US" sz="2400" b="1"/>
          </a:p>
          <a:p>
            <a:endParaRPr lang="en-GB" sz="2000" b="1"/>
          </a:p>
        </p:txBody>
      </p:sp>
      <p:sp>
        <p:nvSpPr>
          <p:cNvPr id="13" name="TextBox 12">
            <a:extLst>
              <a:ext uri="{FF2B5EF4-FFF2-40B4-BE49-F238E27FC236}">
                <a16:creationId xmlns:a16="http://schemas.microsoft.com/office/drawing/2014/main" id="{3FA0CB56-72C1-476A-82F3-38A94FCFD3AF}"/>
              </a:ext>
            </a:extLst>
          </p:cNvPr>
          <p:cNvSpPr txBox="1"/>
          <p:nvPr/>
        </p:nvSpPr>
        <p:spPr>
          <a:xfrm>
            <a:off x="3048990" y="2970304"/>
            <a:ext cx="6097978" cy="646331"/>
          </a:xfrm>
          <a:prstGeom prst="rect">
            <a:avLst/>
          </a:prstGeom>
          <a:noFill/>
        </p:spPr>
        <p:txBody>
          <a:bodyPr wrap="square">
            <a:spAutoFit/>
          </a:bodyPr>
          <a:lstStyle/>
          <a:p>
            <a:endParaRPr lang="nn-NO"/>
          </a:p>
          <a:p>
            <a:endParaRPr lang="nn-NO"/>
          </a:p>
        </p:txBody>
      </p:sp>
    </p:spTree>
    <p:extLst>
      <p:ext uri="{BB962C8B-B14F-4D97-AF65-F5344CB8AC3E}">
        <p14:creationId xmlns:p14="http://schemas.microsoft.com/office/powerpoint/2010/main" val="10733190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542D2FB3-2B74-4A0C-9CDD-DA23DCCD7458}"/>
              </a:ext>
            </a:extLst>
          </p:cNvPr>
          <p:cNvPicPr>
            <a:picLocks noChangeAspect="1"/>
          </p:cNvPicPr>
          <p:nvPr/>
        </p:nvPicPr>
        <p:blipFill rotWithShape="1">
          <a:blip r:embed="rId3"/>
          <a:srcRect b="3452"/>
          <a:stretch/>
        </p:blipFill>
        <p:spPr>
          <a:xfrm>
            <a:off x="20" y="1282"/>
            <a:ext cx="12191980" cy="6856718"/>
          </a:xfrm>
          <a:prstGeom prst="rect">
            <a:avLst/>
          </a:prstGeom>
        </p:spPr>
      </p:pic>
    </p:spTree>
    <p:extLst>
      <p:ext uri="{BB962C8B-B14F-4D97-AF65-F5344CB8AC3E}">
        <p14:creationId xmlns:p14="http://schemas.microsoft.com/office/powerpoint/2010/main" val="34016491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63454EE-EAF4-4DC1-BA00-186225AC1B6E}"/>
              </a:ext>
            </a:extLst>
          </p:cNvPr>
          <p:cNvSpPr txBox="1"/>
          <p:nvPr/>
        </p:nvSpPr>
        <p:spPr>
          <a:xfrm>
            <a:off x="2501735" y="5021373"/>
            <a:ext cx="7493330" cy="1384995"/>
          </a:xfrm>
          <a:prstGeom prst="rect">
            <a:avLst/>
          </a:prstGeom>
          <a:noFill/>
        </p:spPr>
        <p:txBody>
          <a:bodyPr wrap="square" rtlCol="0">
            <a:spAutoFit/>
          </a:bodyPr>
          <a:lstStyle/>
          <a:p>
            <a:pPr algn="ctr"/>
            <a:r>
              <a:rPr lang="cy-GB" sz="2800" b="1" dirty="0"/>
              <a:t>Arweinydd y Modwl/</a:t>
            </a:r>
            <a:r>
              <a:rPr lang="en-US" sz="2800" b="1" dirty="0"/>
              <a:t>Module Lead</a:t>
            </a:r>
            <a:r>
              <a:rPr lang="en-US" sz="2800" dirty="0"/>
              <a:t>: Lisa Regan</a:t>
            </a:r>
          </a:p>
          <a:p>
            <a:pPr algn="ctr"/>
            <a:r>
              <a:rPr lang="en-US" sz="2800" dirty="0">
                <a:hlinkClick r:id="rId3"/>
              </a:rPr>
              <a:t>l.regan@uwtsd.ac.uk</a:t>
            </a:r>
            <a:endParaRPr lang="en-US" sz="2800" dirty="0"/>
          </a:p>
          <a:p>
            <a:pPr algn="ctr"/>
            <a:endParaRPr lang="en-GB" sz="2800" dirty="0"/>
          </a:p>
        </p:txBody>
      </p:sp>
      <p:pic>
        <p:nvPicPr>
          <p:cNvPr id="2" name="Picture 1">
            <a:extLst>
              <a:ext uri="{FF2B5EF4-FFF2-40B4-BE49-F238E27FC236}">
                <a16:creationId xmlns:a16="http://schemas.microsoft.com/office/drawing/2014/main" id="{1A4DA476-EC59-487B-A377-72CD2CEEB1FD}"/>
              </a:ext>
            </a:extLst>
          </p:cNvPr>
          <p:cNvPicPr>
            <a:picLocks noChangeAspect="1"/>
          </p:cNvPicPr>
          <p:nvPr/>
        </p:nvPicPr>
        <p:blipFill>
          <a:blip r:embed="rId4"/>
          <a:stretch>
            <a:fillRect/>
          </a:stretch>
        </p:blipFill>
        <p:spPr>
          <a:xfrm>
            <a:off x="2195215" y="2104724"/>
            <a:ext cx="1528811" cy="1987455"/>
          </a:xfrm>
          <a:prstGeom prst="rect">
            <a:avLst/>
          </a:prstGeom>
        </p:spPr>
      </p:pic>
      <p:sp>
        <p:nvSpPr>
          <p:cNvPr id="4" name="TextBox 3">
            <a:extLst>
              <a:ext uri="{FF2B5EF4-FFF2-40B4-BE49-F238E27FC236}">
                <a16:creationId xmlns:a16="http://schemas.microsoft.com/office/drawing/2014/main" id="{7B3111FF-A53D-4B87-9691-CD74B88B709B}"/>
              </a:ext>
            </a:extLst>
          </p:cNvPr>
          <p:cNvSpPr txBox="1"/>
          <p:nvPr/>
        </p:nvSpPr>
        <p:spPr>
          <a:xfrm>
            <a:off x="2053502" y="4221819"/>
            <a:ext cx="2967134" cy="584775"/>
          </a:xfrm>
          <a:prstGeom prst="rect">
            <a:avLst/>
          </a:prstGeom>
          <a:noFill/>
        </p:spPr>
        <p:txBody>
          <a:bodyPr wrap="square" rtlCol="0">
            <a:spAutoFit/>
          </a:bodyPr>
          <a:lstStyle/>
          <a:p>
            <a:r>
              <a:rPr lang="en-GB" dirty="0"/>
              <a:t>Ishmael Lewis</a:t>
            </a:r>
          </a:p>
          <a:p>
            <a:r>
              <a:rPr lang="en-GB" sz="1400" dirty="0"/>
              <a:t>Ishmael.lewis@uwtsd.ac.uk</a:t>
            </a:r>
          </a:p>
        </p:txBody>
      </p:sp>
      <p:sp>
        <p:nvSpPr>
          <p:cNvPr id="10" name="TextBox 9">
            <a:extLst>
              <a:ext uri="{FF2B5EF4-FFF2-40B4-BE49-F238E27FC236}">
                <a16:creationId xmlns:a16="http://schemas.microsoft.com/office/drawing/2014/main" id="{7DBCD2F3-C5BE-48A6-9C55-9F51939F517D}"/>
              </a:ext>
            </a:extLst>
          </p:cNvPr>
          <p:cNvSpPr txBox="1"/>
          <p:nvPr/>
        </p:nvSpPr>
        <p:spPr>
          <a:xfrm>
            <a:off x="8271750" y="3958839"/>
            <a:ext cx="2967134" cy="584775"/>
          </a:xfrm>
          <a:prstGeom prst="rect">
            <a:avLst/>
          </a:prstGeom>
          <a:noFill/>
        </p:spPr>
        <p:txBody>
          <a:bodyPr wrap="square" rtlCol="0">
            <a:spAutoFit/>
          </a:bodyPr>
          <a:lstStyle/>
          <a:p>
            <a:r>
              <a:rPr lang="en-GB"/>
              <a:t>Rachel Bendall (Cymraeg)</a:t>
            </a:r>
          </a:p>
          <a:p>
            <a:r>
              <a:rPr lang="en-GB" sz="1400"/>
              <a:t>Rachel.bendall@uwtsd.ac.uk</a:t>
            </a:r>
          </a:p>
        </p:txBody>
      </p:sp>
      <p:pic>
        <p:nvPicPr>
          <p:cNvPr id="9" name="Picture 4" descr="rachel bendall">
            <a:extLst>
              <a:ext uri="{FF2B5EF4-FFF2-40B4-BE49-F238E27FC236}">
                <a16:creationId xmlns:a16="http://schemas.microsoft.com/office/drawing/2014/main" id="{386B3D8F-383A-4182-BE18-A40686FC21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71750" y="1970182"/>
            <a:ext cx="1392098" cy="180972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95B0247-5CFC-4E1F-A205-2876BCCC38CB}"/>
              </a:ext>
            </a:extLst>
          </p:cNvPr>
          <p:cNvSpPr txBox="1"/>
          <p:nvPr/>
        </p:nvSpPr>
        <p:spPr>
          <a:xfrm>
            <a:off x="160694" y="220717"/>
            <a:ext cx="11644863" cy="1569660"/>
          </a:xfrm>
          <a:prstGeom prst="rect">
            <a:avLst/>
          </a:prstGeom>
          <a:noFill/>
        </p:spPr>
        <p:txBody>
          <a:bodyPr wrap="square" rtlCol="0">
            <a:spAutoFit/>
          </a:bodyPr>
          <a:lstStyle/>
          <a:p>
            <a:pPr algn="ctr"/>
            <a:r>
              <a:rPr lang="en-GB" sz="4800" b="1" err="1"/>
              <a:t>Yn</a:t>
            </a:r>
            <a:r>
              <a:rPr lang="en-GB" sz="4800" b="1"/>
              <a:t> </a:t>
            </a:r>
            <a:r>
              <a:rPr lang="en-GB" sz="4800" b="1" err="1"/>
              <a:t>ôl</a:t>
            </a:r>
            <a:r>
              <a:rPr lang="en-GB" sz="4800" b="1"/>
              <a:t> </a:t>
            </a:r>
            <a:r>
              <a:rPr lang="en-GB" sz="4800" b="1" err="1"/>
              <a:t>i'ch</a:t>
            </a:r>
            <a:r>
              <a:rPr lang="en-GB" sz="4800" b="1"/>
              <a:t> </a:t>
            </a:r>
            <a:r>
              <a:rPr lang="en-GB" sz="4800" b="1" err="1"/>
              <a:t>tiwtor</a:t>
            </a:r>
            <a:r>
              <a:rPr lang="en-GB" sz="4800" b="1"/>
              <a:t>...</a:t>
            </a:r>
          </a:p>
          <a:p>
            <a:pPr algn="ctr"/>
            <a:r>
              <a:rPr lang="en-GB" sz="4800" b="1">
                <a:solidFill>
                  <a:srgbClr val="00B0F0"/>
                </a:solidFill>
              </a:rPr>
              <a:t>Back to your tutor…</a:t>
            </a:r>
          </a:p>
        </p:txBody>
      </p:sp>
      <p:sp>
        <p:nvSpPr>
          <p:cNvPr id="3" name="AutoShape 2" descr="Profile picture of Lisa Regan.">
            <a:extLst>
              <a:ext uri="{FF2B5EF4-FFF2-40B4-BE49-F238E27FC236}">
                <a16:creationId xmlns:a16="http://schemas.microsoft.com/office/drawing/2014/main" id="{C457A3D4-E3AC-A789-F09E-BBB3CC68557E}"/>
              </a:ext>
            </a:extLst>
          </p:cNvPr>
          <p:cNvSpPr>
            <a:spLocks noChangeAspect="1" noChangeArrowheads="1"/>
          </p:cNvSpPr>
          <p:nvPr/>
        </p:nvSpPr>
        <p:spPr bwMode="auto">
          <a:xfrm>
            <a:off x="4604853" y="3276599"/>
            <a:ext cx="1643547" cy="164354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Staff smiling ">
            <a:extLst>
              <a:ext uri="{FF2B5EF4-FFF2-40B4-BE49-F238E27FC236}">
                <a16:creationId xmlns:a16="http://schemas.microsoft.com/office/drawing/2014/main" id="{F3013B37-B528-A8EA-AD1F-61A9B80FE62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3500" y="2190750"/>
            <a:ext cx="19050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5725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17" ma:contentTypeDescription="Create a new document." ma:contentTypeScope="" ma:versionID="103b0c439f0a9469cb95021f67d6ce5d">
  <xsd:schema xmlns:xsd="http://www.w3.org/2001/XMLSchema" xmlns:xs="http://www.w3.org/2001/XMLSchema" xmlns:p="http://schemas.microsoft.com/office/2006/metadata/properties" xmlns:ns3="ba6c36b3-aaa0-4c81-9b28-778ff2f838f2" xmlns:ns4="e9eca9e8-c0f5-42ce-ae20-9ea09691131d" targetNamespace="http://schemas.microsoft.com/office/2006/metadata/properties" ma:root="true" ma:fieldsID="d029fd6f1e6398b9277288e5e6a63e7e" ns3:_="" ns4:_="">
    <xsd:import namespace="ba6c36b3-aaa0-4c81-9b28-778ff2f838f2"/>
    <xsd:import namespace="e9eca9e8-c0f5-42ce-ae20-9ea09691131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element ref="ns3:MediaServiceAutoKeyPoints" minOccurs="0"/>
                <xsd:element ref="ns3:MediaServiceKeyPoints" minOccurs="0"/>
                <xsd:element ref="ns3:MediaLengthInSeconds" minOccurs="0"/>
                <xsd:element ref="ns3:MediaServiceSearchProperties" minOccurs="0"/>
                <xsd:element ref="ns3:MediaServiceObjectDetectorVersions" minOccurs="0"/>
                <xsd:element ref="ns3:MediaServiceSystemTag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6c36b3-aaa0-4c81-9b28-778ff2f838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_activity" ma:index="2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9eca9e8-c0f5-42ce-ae20-9ea09691131d"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a6c36b3-aaa0-4c81-9b28-778ff2f838f2" xsi:nil="true"/>
  </documentManagement>
</p:properties>
</file>

<file path=customXml/itemProps1.xml><?xml version="1.0" encoding="utf-8"?>
<ds:datastoreItem xmlns:ds="http://schemas.openxmlformats.org/officeDocument/2006/customXml" ds:itemID="{B1A42C07-F536-40F6-9E12-0DEFCEF2F12C}">
  <ds:schemaRefs>
    <ds:schemaRef ds:uri="http://schemas.microsoft.com/sharepoint/v3/contenttype/forms"/>
  </ds:schemaRefs>
</ds:datastoreItem>
</file>

<file path=customXml/itemProps2.xml><?xml version="1.0" encoding="utf-8"?>
<ds:datastoreItem xmlns:ds="http://schemas.openxmlformats.org/officeDocument/2006/customXml" ds:itemID="{992F514D-88E4-45A7-B8DC-81D0E0831D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a6c36b3-aaa0-4c81-9b28-778ff2f838f2"/>
    <ds:schemaRef ds:uri="e9eca9e8-c0f5-42ce-ae20-9ea09691131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93355CA-18B5-4274-B562-B6CFB97C5778}">
  <ds:schemaRefs>
    <ds:schemaRef ds:uri="http://schemas.microsoft.com/office/2006/documentManagement/types"/>
    <ds:schemaRef ds:uri="http://schemas.microsoft.com/office/infopath/2007/PartnerControls"/>
    <ds:schemaRef ds:uri="http://www.w3.org/XML/1998/namespace"/>
    <ds:schemaRef ds:uri="http://purl.org/dc/elements/1.1/"/>
    <ds:schemaRef ds:uri="http://purl.org/dc/terms/"/>
    <ds:schemaRef ds:uri="http://purl.org/dc/dcmitype/"/>
    <ds:schemaRef ds:uri="ba6c36b3-aaa0-4c81-9b28-778ff2f838f2"/>
    <ds:schemaRef ds:uri="e9eca9e8-c0f5-42ce-ae20-9ea09691131d"/>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1592</Words>
  <Application>Microsoft Office PowerPoint</Application>
  <PresentationFormat>Widescreen</PresentationFormat>
  <Paragraphs>250</Paragraphs>
  <Slides>30</Slides>
  <Notes>28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&amp;quot</vt:lpstr>
      <vt:lpstr>Arial</vt:lpstr>
      <vt:lpstr>Calibri</vt:lpstr>
      <vt:lpstr>Calibri Light</vt:lpstr>
      <vt:lpstr>Ink Free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dc:creator>
  <cp:lastModifiedBy>Lisa Regan</cp:lastModifiedBy>
  <cp:revision>21</cp:revision>
  <dcterms:created xsi:type="dcterms:W3CDTF">2021-01-29T14:05:17Z</dcterms:created>
  <dcterms:modified xsi:type="dcterms:W3CDTF">2024-02-09T08:00:35Z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ies>
</file>