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7620000" cy="19050000"/>
  <p:notesSz cx="6858000" cy="9144000"/>
  <p:embeddedFontLst>
    <p:embeddedFont>
      <p:font typeface="ADLaM Display" panose="02010000000000000000" pitchFamily="2" charset="0"/>
      <p:regular r:id="rId3"/>
    </p:embeddedFont>
    <p:embeddedFont>
      <p:font typeface="Questrial" pitchFamily="2" charset="0"/>
      <p:regular r:id="rId4"/>
    </p:embeddedFont>
    <p:embeddedFont>
      <p:font typeface="Tropika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75" d="100"/>
          <a:sy n="75" d="100"/>
        </p:scale>
        <p:origin x="1596" y="-46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26" Type="http://schemas.openxmlformats.org/officeDocument/2006/relationships/image" Target="../media/image25.svg"/><Relationship Id="rId39" Type="http://schemas.openxmlformats.org/officeDocument/2006/relationships/image" Target="../media/image38.png"/><Relationship Id="rId21" Type="http://schemas.openxmlformats.org/officeDocument/2006/relationships/image" Target="../media/image20.png"/><Relationship Id="rId34" Type="http://schemas.openxmlformats.org/officeDocument/2006/relationships/image" Target="../media/image33.svg"/><Relationship Id="rId42" Type="http://schemas.openxmlformats.org/officeDocument/2006/relationships/image" Target="../media/image41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6" Type="http://schemas.openxmlformats.org/officeDocument/2006/relationships/image" Target="../media/image15.sv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24" Type="http://schemas.openxmlformats.org/officeDocument/2006/relationships/image" Target="../media/image23.svg"/><Relationship Id="rId32" Type="http://schemas.openxmlformats.org/officeDocument/2006/relationships/image" Target="../media/image31.svg"/><Relationship Id="rId37" Type="http://schemas.openxmlformats.org/officeDocument/2006/relationships/image" Target="../media/image36.png"/><Relationship Id="rId40" Type="http://schemas.openxmlformats.org/officeDocument/2006/relationships/image" Target="../media/image39.svg"/><Relationship Id="rId45" Type="http://schemas.openxmlformats.org/officeDocument/2006/relationships/image" Target="../media/image44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svg"/><Relationship Id="rId36" Type="http://schemas.openxmlformats.org/officeDocument/2006/relationships/image" Target="../media/image35.sv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4" Type="http://schemas.openxmlformats.org/officeDocument/2006/relationships/image" Target="../media/image43.sv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Relationship Id="rId22" Type="http://schemas.openxmlformats.org/officeDocument/2006/relationships/image" Target="../media/image21.svg"/><Relationship Id="rId27" Type="http://schemas.openxmlformats.org/officeDocument/2006/relationships/image" Target="../media/image26.png"/><Relationship Id="rId30" Type="http://schemas.openxmlformats.org/officeDocument/2006/relationships/image" Target="../media/image29.svg"/><Relationship Id="rId35" Type="http://schemas.openxmlformats.org/officeDocument/2006/relationships/image" Target="../media/image34.png"/><Relationship Id="rId43" Type="http://schemas.openxmlformats.org/officeDocument/2006/relationships/image" Target="../media/image42.png"/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38" Type="http://schemas.openxmlformats.org/officeDocument/2006/relationships/image" Target="../media/image37.svg"/><Relationship Id="rId46" Type="http://schemas.openxmlformats.org/officeDocument/2006/relationships/image" Target="../media/image45.svg"/><Relationship Id="rId20" Type="http://schemas.openxmlformats.org/officeDocument/2006/relationships/image" Target="../media/image19.svg"/><Relationship Id="rId41" Type="http://schemas.openxmlformats.org/officeDocument/2006/relationships/image" Target="../media/image4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715000" y="5715000"/>
            <a:ext cx="19050000" cy="7620000"/>
          </a:xfrm>
          <a:custGeom>
            <a:avLst/>
            <a:gdLst/>
            <a:ahLst/>
            <a:cxnLst/>
            <a:rect l="l" t="t" r="r" b="b"/>
            <a:pathLst>
              <a:path w="19050000" h="7620000">
                <a:moveTo>
                  <a:pt x="0" y="7620000"/>
                </a:moveTo>
                <a:lnTo>
                  <a:pt x="0" y="0"/>
                </a:lnTo>
                <a:lnTo>
                  <a:pt x="19050000" y="0"/>
                </a:lnTo>
                <a:lnTo>
                  <a:pt x="19050000" y="7620000"/>
                </a:lnTo>
                <a:lnTo>
                  <a:pt x="0" y="7620000"/>
                </a:lnTo>
                <a:close/>
              </a:path>
            </a:pathLst>
          </a:custGeom>
          <a:blipFill>
            <a:blip r:embed="rId2"/>
            <a:stretch>
              <a:fillRect t="-20312" b="-2031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74938" y="10262065"/>
            <a:ext cx="1913618" cy="2719172"/>
          </a:xfrm>
          <a:custGeom>
            <a:avLst/>
            <a:gdLst/>
            <a:ahLst/>
            <a:cxnLst/>
            <a:rect l="l" t="t" r="r" b="b"/>
            <a:pathLst>
              <a:path w="1913618" h="2719172">
                <a:moveTo>
                  <a:pt x="0" y="0"/>
                </a:moveTo>
                <a:lnTo>
                  <a:pt x="1913618" y="0"/>
                </a:lnTo>
                <a:lnTo>
                  <a:pt x="1913618" y="2719172"/>
                </a:lnTo>
                <a:lnTo>
                  <a:pt x="0" y="27191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>
            <a:off x="465311" y="12659315"/>
            <a:ext cx="3137380" cy="3396352"/>
          </a:xfrm>
          <a:custGeom>
            <a:avLst/>
            <a:gdLst/>
            <a:ahLst/>
            <a:cxnLst/>
            <a:rect l="l" t="t" r="r" b="b"/>
            <a:pathLst>
              <a:path w="3137380" h="3396352">
                <a:moveTo>
                  <a:pt x="3137380" y="0"/>
                </a:moveTo>
                <a:lnTo>
                  <a:pt x="0" y="0"/>
                </a:lnTo>
                <a:lnTo>
                  <a:pt x="0" y="3396352"/>
                </a:lnTo>
                <a:lnTo>
                  <a:pt x="3137380" y="3396352"/>
                </a:lnTo>
                <a:lnTo>
                  <a:pt x="313738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3708707" flipH="1">
            <a:off x="4247179" y="12970203"/>
            <a:ext cx="2320978" cy="2642681"/>
          </a:xfrm>
          <a:custGeom>
            <a:avLst/>
            <a:gdLst/>
            <a:ahLst/>
            <a:cxnLst/>
            <a:rect l="l" t="t" r="r" b="b"/>
            <a:pathLst>
              <a:path w="2792931" h="4372495">
                <a:moveTo>
                  <a:pt x="2792931" y="0"/>
                </a:moveTo>
                <a:lnTo>
                  <a:pt x="0" y="0"/>
                </a:lnTo>
                <a:lnTo>
                  <a:pt x="0" y="4372496"/>
                </a:lnTo>
                <a:lnTo>
                  <a:pt x="2792931" y="4372496"/>
                </a:lnTo>
                <a:lnTo>
                  <a:pt x="2792931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>
            <a:off x="4885383" y="7813960"/>
            <a:ext cx="2235094" cy="2469717"/>
          </a:xfrm>
          <a:custGeom>
            <a:avLst/>
            <a:gdLst/>
            <a:ahLst/>
            <a:cxnLst/>
            <a:rect l="l" t="t" r="r" b="b"/>
            <a:pathLst>
              <a:path w="2235094" h="2469717">
                <a:moveTo>
                  <a:pt x="2235094" y="0"/>
                </a:moveTo>
                <a:lnTo>
                  <a:pt x="0" y="0"/>
                </a:lnTo>
                <a:lnTo>
                  <a:pt x="0" y="2469717"/>
                </a:lnTo>
                <a:lnTo>
                  <a:pt x="2235094" y="2469717"/>
                </a:lnTo>
                <a:lnTo>
                  <a:pt x="2235094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86871">
            <a:off x="355704" y="5404903"/>
            <a:ext cx="2425756" cy="2497561"/>
          </a:xfrm>
          <a:custGeom>
            <a:avLst/>
            <a:gdLst/>
            <a:ahLst/>
            <a:cxnLst/>
            <a:rect l="l" t="t" r="r" b="b"/>
            <a:pathLst>
              <a:path w="2425756" h="2497561">
                <a:moveTo>
                  <a:pt x="0" y="0"/>
                </a:moveTo>
                <a:lnTo>
                  <a:pt x="2425756" y="0"/>
                </a:lnTo>
                <a:lnTo>
                  <a:pt x="2425756" y="2497561"/>
                </a:lnTo>
                <a:lnTo>
                  <a:pt x="0" y="249756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690814" y="1188853"/>
            <a:ext cx="6238372" cy="860990"/>
            <a:chOff x="0" y="0"/>
            <a:chExt cx="3544319" cy="48917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544319" cy="489170"/>
            </a:xfrm>
            <a:custGeom>
              <a:avLst/>
              <a:gdLst/>
              <a:ahLst/>
              <a:cxnLst/>
              <a:rect l="l" t="t" r="r" b="b"/>
              <a:pathLst>
                <a:path w="3544319" h="489170">
                  <a:moveTo>
                    <a:pt x="99281" y="0"/>
                  </a:moveTo>
                  <a:lnTo>
                    <a:pt x="3445038" y="0"/>
                  </a:lnTo>
                  <a:cubicBezTo>
                    <a:pt x="3499869" y="0"/>
                    <a:pt x="3544319" y="44450"/>
                    <a:pt x="3544319" y="99281"/>
                  </a:cubicBezTo>
                  <a:lnTo>
                    <a:pt x="3544319" y="389888"/>
                  </a:lnTo>
                  <a:cubicBezTo>
                    <a:pt x="3544319" y="416219"/>
                    <a:pt x="3533859" y="441472"/>
                    <a:pt x="3515240" y="460091"/>
                  </a:cubicBezTo>
                  <a:cubicBezTo>
                    <a:pt x="3496621" y="478710"/>
                    <a:pt x="3471369" y="489170"/>
                    <a:pt x="3445038" y="489170"/>
                  </a:cubicBezTo>
                  <a:lnTo>
                    <a:pt x="99281" y="489170"/>
                  </a:lnTo>
                  <a:cubicBezTo>
                    <a:pt x="44450" y="489170"/>
                    <a:pt x="0" y="444720"/>
                    <a:pt x="0" y="389888"/>
                  </a:cubicBezTo>
                  <a:lnTo>
                    <a:pt x="0" y="99281"/>
                  </a:lnTo>
                  <a:cubicBezTo>
                    <a:pt x="0" y="44450"/>
                    <a:pt x="44450" y="0"/>
                    <a:pt x="99281" y="0"/>
                  </a:cubicBezTo>
                  <a:close/>
                </a:path>
              </a:pathLst>
            </a:custGeom>
            <a:solidFill>
              <a:srgbClr val="080A34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544319" cy="527270"/>
            </a:xfrm>
            <a:prstGeom prst="rect">
              <a:avLst/>
            </a:prstGeom>
          </p:spPr>
          <p:txBody>
            <a:bodyPr lIns="23303" tIns="23303" rIns="23303" bIns="23303" rtlCol="0" anchor="ctr"/>
            <a:lstStyle/>
            <a:p>
              <a:pPr algn="ctr">
                <a:lnSpc>
                  <a:spcPts val="122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-224577">
            <a:off x="5149488" y="2050201"/>
            <a:ext cx="1784740" cy="2425416"/>
            <a:chOff x="0" y="0"/>
            <a:chExt cx="2379653" cy="3233888"/>
          </a:xfrm>
        </p:grpSpPr>
        <p:sp>
          <p:nvSpPr>
            <p:cNvPr id="12" name="Freeform 12"/>
            <p:cNvSpPr/>
            <p:nvPr/>
          </p:nvSpPr>
          <p:spPr>
            <a:xfrm rot="375145" flipH="1">
              <a:off x="150250" y="256464"/>
              <a:ext cx="2079152" cy="2872750"/>
            </a:xfrm>
            <a:custGeom>
              <a:avLst/>
              <a:gdLst/>
              <a:ahLst/>
              <a:cxnLst/>
              <a:rect l="l" t="t" r="r" b="b"/>
              <a:pathLst>
                <a:path w="2079152" h="2872750">
                  <a:moveTo>
                    <a:pt x="2079153" y="0"/>
                  </a:moveTo>
                  <a:lnTo>
                    <a:pt x="0" y="0"/>
                  </a:lnTo>
                  <a:lnTo>
                    <a:pt x="0" y="2872749"/>
                  </a:lnTo>
                  <a:lnTo>
                    <a:pt x="2079153" y="2872749"/>
                  </a:lnTo>
                  <a:lnTo>
                    <a:pt x="2079153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rot="149123">
              <a:off x="846389" y="1885608"/>
              <a:ext cx="298147" cy="268735"/>
            </a:xfrm>
            <a:custGeom>
              <a:avLst/>
              <a:gdLst/>
              <a:ahLst/>
              <a:cxnLst/>
              <a:rect l="l" t="t" r="r" b="b"/>
              <a:pathLst>
                <a:path w="298147" h="268735">
                  <a:moveTo>
                    <a:pt x="0" y="0"/>
                  </a:moveTo>
                  <a:lnTo>
                    <a:pt x="298147" y="0"/>
                  </a:lnTo>
                  <a:lnTo>
                    <a:pt x="298147" y="268735"/>
                  </a:lnTo>
                  <a:lnTo>
                    <a:pt x="0" y="2687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alphaModFix amt="50000"/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 rot="-7936741">
              <a:off x="1076634" y="63989"/>
              <a:ext cx="354289" cy="409931"/>
            </a:xfrm>
            <a:custGeom>
              <a:avLst/>
              <a:gdLst/>
              <a:ahLst/>
              <a:cxnLst/>
              <a:rect l="l" t="t" r="r" b="b"/>
              <a:pathLst>
                <a:path w="354289" h="409931">
                  <a:moveTo>
                    <a:pt x="0" y="0"/>
                  </a:moveTo>
                  <a:lnTo>
                    <a:pt x="354289" y="0"/>
                  </a:lnTo>
                  <a:lnTo>
                    <a:pt x="354289" y="409931"/>
                  </a:lnTo>
                  <a:lnTo>
                    <a:pt x="0" y="4099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 l="-36163" t="-17681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5" name="Group 15"/>
            <p:cNvGrpSpPr/>
            <p:nvPr/>
          </p:nvGrpSpPr>
          <p:grpSpPr>
            <a:xfrm rot="-104194">
              <a:off x="997699" y="267121"/>
              <a:ext cx="507409" cy="159640"/>
              <a:chOff x="0" y="0"/>
              <a:chExt cx="459180" cy="144466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459180" cy="144466"/>
              </a:xfrm>
              <a:custGeom>
                <a:avLst/>
                <a:gdLst/>
                <a:ahLst/>
                <a:cxnLst/>
                <a:rect l="l" t="t" r="r" b="b"/>
                <a:pathLst>
                  <a:path w="459180" h="144466">
                    <a:moveTo>
                      <a:pt x="0" y="0"/>
                    </a:moveTo>
                    <a:lnTo>
                      <a:pt x="459180" y="0"/>
                    </a:lnTo>
                    <a:lnTo>
                      <a:pt x="459180" y="144466"/>
                    </a:lnTo>
                    <a:lnTo>
                      <a:pt x="0" y="144466"/>
                    </a:lnTo>
                    <a:close/>
                  </a:path>
                </a:pathLst>
              </a:custGeom>
              <a:solidFill>
                <a:srgbClr val="F5F5F5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459180" cy="19209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18" name="Freeform 18"/>
            <p:cNvSpPr/>
            <p:nvPr/>
          </p:nvSpPr>
          <p:spPr>
            <a:xfrm rot="-10667327">
              <a:off x="1083474" y="123809"/>
              <a:ext cx="339156" cy="147507"/>
            </a:xfrm>
            <a:custGeom>
              <a:avLst/>
              <a:gdLst/>
              <a:ahLst/>
              <a:cxnLst/>
              <a:rect l="l" t="t" r="r" b="b"/>
              <a:pathLst>
                <a:path w="339156" h="147507">
                  <a:moveTo>
                    <a:pt x="0" y="0"/>
                  </a:moveTo>
                  <a:lnTo>
                    <a:pt x="339156" y="0"/>
                  </a:lnTo>
                  <a:lnTo>
                    <a:pt x="339156" y="147507"/>
                  </a:lnTo>
                  <a:lnTo>
                    <a:pt x="0" y="1475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 l="-27359" r="-1502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978245" y="121037"/>
              <a:ext cx="549615" cy="378547"/>
            </a:xfrm>
            <a:custGeom>
              <a:avLst/>
              <a:gdLst/>
              <a:ahLst/>
              <a:cxnLst/>
              <a:rect l="l" t="t" r="r" b="b"/>
              <a:pathLst>
                <a:path w="549615" h="378547">
                  <a:moveTo>
                    <a:pt x="0" y="0"/>
                  </a:moveTo>
                  <a:lnTo>
                    <a:pt x="549615" y="0"/>
                  </a:lnTo>
                  <a:lnTo>
                    <a:pt x="549615" y="378548"/>
                  </a:lnTo>
                  <a:lnTo>
                    <a:pt x="0" y="3785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1">
                <a:extLst>
                  <a:ext uri="{96DAC541-7B7A-43D3-8B79-37D633B846F1}">
                    <asvg:svgBlip xmlns:asvg="http://schemas.microsoft.com/office/drawing/2016/SVG/main" r:embed="rId2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Freeform 20"/>
          <p:cNvSpPr/>
          <p:nvPr/>
        </p:nvSpPr>
        <p:spPr>
          <a:xfrm>
            <a:off x="324538" y="2395929"/>
            <a:ext cx="3680211" cy="2939568"/>
          </a:xfrm>
          <a:custGeom>
            <a:avLst/>
            <a:gdLst/>
            <a:ahLst/>
            <a:cxnLst/>
            <a:rect l="l" t="t" r="r" b="b"/>
            <a:pathLst>
              <a:path w="3680211" h="2939568">
                <a:moveTo>
                  <a:pt x="0" y="0"/>
                </a:moveTo>
                <a:lnTo>
                  <a:pt x="3680211" y="0"/>
                </a:lnTo>
                <a:lnTo>
                  <a:pt x="3680211" y="2939569"/>
                </a:lnTo>
                <a:lnTo>
                  <a:pt x="0" y="2939569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flipH="1">
            <a:off x="465311" y="7491698"/>
            <a:ext cx="4046489" cy="2746555"/>
          </a:xfrm>
          <a:custGeom>
            <a:avLst/>
            <a:gdLst/>
            <a:ahLst/>
            <a:cxnLst/>
            <a:rect l="l" t="t" r="r" b="b"/>
            <a:pathLst>
              <a:path w="4046489" h="2746555">
                <a:moveTo>
                  <a:pt x="4046489" y="0"/>
                </a:moveTo>
                <a:lnTo>
                  <a:pt x="0" y="0"/>
                </a:lnTo>
                <a:lnTo>
                  <a:pt x="0" y="2746554"/>
                </a:lnTo>
                <a:lnTo>
                  <a:pt x="4046489" y="2746554"/>
                </a:lnTo>
                <a:lnTo>
                  <a:pt x="4046489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3081744" y="16131867"/>
            <a:ext cx="4046489" cy="2746555"/>
          </a:xfrm>
          <a:custGeom>
            <a:avLst/>
            <a:gdLst/>
            <a:ahLst/>
            <a:cxnLst/>
            <a:rect l="l" t="t" r="r" b="b"/>
            <a:pathLst>
              <a:path w="4046489" h="2746555">
                <a:moveTo>
                  <a:pt x="0" y="0"/>
                </a:moveTo>
                <a:lnTo>
                  <a:pt x="4046489" y="0"/>
                </a:lnTo>
                <a:lnTo>
                  <a:pt x="4046489" y="2746555"/>
                </a:lnTo>
                <a:lnTo>
                  <a:pt x="0" y="2746555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flipH="1">
            <a:off x="3501119" y="10123952"/>
            <a:ext cx="3680211" cy="2939568"/>
          </a:xfrm>
          <a:custGeom>
            <a:avLst/>
            <a:gdLst/>
            <a:ahLst/>
            <a:cxnLst/>
            <a:rect l="l" t="t" r="r" b="b"/>
            <a:pathLst>
              <a:path w="3680211" h="2939568">
                <a:moveTo>
                  <a:pt x="3680211" y="0"/>
                </a:moveTo>
                <a:lnTo>
                  <a:pt x="0" y="0"/>
                </a:lnTo>
                <a:lnTo>
                  <a:pt x="0" y="2939569"/>
                </a:lnTo>
                <a:lnTo>
                  <a:pt x="3680211" y="2939569"/>
                </a:lnTo>
                <a:lnTo>
                  <a:pt x="3680211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4034425" y="4272384"/>
            <a:ext cx="3137380" cy="3396352"/>
          </a:xfrm>
          <a:custGeom>
            <a:avLst/>
            <a:gdLst/>
            <a:ahLst/>
            <a:cxnLst/>
            <a:rect l="l" t="t" r="r" b="b"/>
            <a:pathLst>
              <a:path w="3137380" h="3396352">
                <a:moveTo>
                  <a:pt x="0" y="0"/>
                </a:moveTo>
                <a:lnTo>
                  <a:pt x="3137380" y="0"/>
                </a:lnTo>
                <a:lnTo>
                  <a:pt x="3137380" y="3396352"/>
                </a:lnTo>
                <a:lnTo>
                  <a:pt x="0" y="339635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2580721" y="5066326"/>
            <a:ext cx="1114135" cy="1031082"/>
          </a:xfrm>
          <a:custGeom>
            <a:avLst/>
            <a:gdLst/>
            <a:ahLst/>
            <a:cxnLst/>
            <a:rect l="l" t="t" r="r" b="b"/>
            <a:pathLst>
              <a:path w="1114135" h="1031082">
                <a:moveTo>
                  <a:pt x="0" y="0"/>
                </a:moveTo>
                <a:lnTo>
                  <a:pt x="1114135" y="0"/>
                </a:lnTo>
                <a:lnTo>
                  <a:pt x="1114135" y="1031081"/>
                </a:lnTo>
                <a:lnTo>
                  <a:pt x="0" y="1031081"/>
                </a:lnTo>
                <a:lnTo>
                  <a:pt x="0" y="0"/>
                </a:lnTo>
                <a:close/>
              </a:path>
            </a:pathLst>
          </a:custGeom>
          <a:blipFill>
            <a:blip r:embed="rId27">
              <a:extLst>
                <a:ext uri="{96DAC541-7B7A-43D3-8B79-37D633B846F1}">
                  <asvg:svgBlip xmlns:asvg="http://schemas.microsoft.com/office/drawing/2016/SVG/main" r:embed="rId2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 flipH="1">
            <a:off x="225632" y="16014060"/>
            <a:ext cx="2650329" cy="3086264"/>
          </a:xfrm>
          <a:custGeom>
            <a:avLst/>
            <a:gdLst/>
            <a:ahLst/>
            <a:cxnLst/>
            <a:rect l="l" t="t" r="r" b="b"/>
            <a:pathLst>
              <a:path w="2650329" h="3086264">
                <a:moveTo>
                  <a:pt x="2650329" y="0"/>
                </a:moveTo>
                <a:lnTo>
                  <a:pt x="0" y="0"/>
                </a:lnTo>
                <a:lnTo>
                  <a:pt x="0" y="3086264"/>
                </a:lnTo>
                <a:lnTo>
                  <a:pt x="2650329" y="3086264"/>
                </a:lnTo>
                <a:lnTo>
                  <a:pt x="2650329" y="0"/>
                </a:lnTo>
                <a:close/>
              </a:path>
            </a:pathLst>
          </a:custGeom>
          <a:blipFill>
            <a:blip r:embed="rId29">
              <a:extLst>
                <a:ext uri="{96DAC541-7B7A-43D3-8B79-37D633B846F1}">
                  <asvg:svgBlip xmlns:asvg="http://schemas.microsoft.com/office/drawing/2016/SVG/main" r:embed="rId30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 rot="-10800000">
            <a:off x="4071902" y="3423701"/>
            <a:ext cx="751129" cy="724858"/>
          </a:xfrm>
          <a:custGeom>
            <a:avLst/>
            <a:gdLst/>
            <a:ahLst/>
            <a:cxnLst/>
            <a:rect l="l" t="t" r="r" b="b"/>
            <a:pathLst>
              <a:path w="751129" h="724858">
                <a:moveTo>
                  <a:pt x="0" y="0"/>
                </a:moveTo>
                <a:lnTo>
                  <a:pt x="751129" y="0"/>
                </a:lnTo>
                <a:lnTo>
                  <a:pt x="751129" y="724858"/>
                </a:lnTo>
                <a:lnTo>
                  <a:pt x="0" y="724858"/>
                </a:lnTo>
                <a:lnTo>
                  <a:pt x="0" y="0"/>
                </a:lnTo>
                <a:close/>
              </a:path>
            </a:pathLst>
          </a:custGeom>
          <a:blipFill>
            <a:blip r:embed="rId31">
              <a:extLs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 r="-302961" b="-5957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 rot="9229748">
            <a:off x="4622308" y="7629900"/>
            <a:ext cx="708287" cy="908491"/>
          </a:xfrm>
          <a:custGeom>
            <a:avLst/>
            <a:gdLst/>
            <a:ahLst/>
            <a:cxnLst/>
            <a:rect l="l" t="t" r="r" b="b"/>
            <a:pathLst>
              <a:path w="708287" h="908491">
                <a:moveTo>
                  <a:pt x="0" y="0"/>
                </a:moveTo>
                <a:lnTo>
                  <a:pt x="708286" y="0"/>
                </a:lnTo>
                <a:lnTo>
                  <a:pt x="708286" y="908491"/>
                </a:lnTo>
                <a:lnTo>
                  <a:pt x="0" y="908491"/>
                </a:lnTo>
                <a:lnTo>
                  <a:pt x="0" y="0"/>
                </a:lnTo>
                <a:close/>
              </a:path>
            </a:pathLst>
          </a:custGeom>
          <a:blipFill>
            <a:blip r:embed="rId33">
              <a:extLst>
                <a:ext uri="{96DAC541-7B7A-43D3-8B79-37D633B846F1}">
                  <asvg:svgBlip xmlns:asvg="http://schemas.microsoft.com/office/drawing/2016/SVG/main" r:embed="rId34"/>
                </a:ext>
              </a:extLst>
            </a:blip>
            <a:stretch>
              <a:fillRect l="-314663" t="-47065" r="-328725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 rot="7175879">
            <a:off x="1643883" y="5060056"/>
            <a:ext cx="507745" cy="746428"/>
          </a:xfrm>
          <a:custGeom>
            <a:avLst/>
            <a:gdLst/>
            <a:ahLst/>
            <a:cxnLst/>
            <a:rect l="l" t="t" r="r" b="b"/>
            <a:pathLst>
              <a:path w="507745" h="746428">
                <a:moveTo>
                  <a:pt x="0" y="0"/>
                </a:moveTo>
                <a:lnTo>
                  <a:pt x="507744" y="0"/>
                </a:lnTo>
                <a:lnTo>
                  <a:pt x="507744" y="746428"/>
                </a:lnTo>
                <a:lnTo>
                  <a:pt x="0" y="746428"/>
                </a:lnTo>
                <a:lnTo>
                  <a:pt x="0" y="0"/>
                </a:lnTo>
                <a:close/>
              </a:path>
            </a:pathLst>
          </a:custGeom>
          <a:blipFill>
            <a:blip r:embed="rId35">
              <a:extLst>
                <a:ext uri="{96DAC541-7B7A-43D3-8B79-37D633B846F1}">
                  <asvg:svgBlip xmlns:asvg="http://schemas.microsoft.com/office/drawing/2016/SVG/main" r:embed="rId36"/>
                </a:ext>
              </a:extLst>
            </a:blip>
            <a:stretch>
              <a:fillRect l="-428193" t="-8270" r="-189870" b="-15674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 rot="4601548">
            <a:off x="4550608" y="2306412"/>
            <a:ext cx="723189" cy="651846"/>
          </a:xfrm>
          <a:custGeom>
            <a:avLst/>
            <a:gdLst/>
            <a:ahLst/>
            <a:cxnLst/>
            <a:rect l="l" t="t" r="r" b="b"/>
            <a:pathLst>
              <a:path w="723189" h="651846">
                <a:moveTo>
                  <a:pt x="0" y="0"/>
                </a:moveTo>
                <a:lnTo>
                  <a:pt x="723189" y="0"/>
                </a:lnTo>
                <a:lnTo>
                  <a:pt x="723189" y="651846"/>
                </a:lnTo>
                <a:lnTo>
                  <a:pt x="0" y="651846"/>
                </a:lnTo>
                <a:lnTo>
                  <a:pt x="0" y="0"/>
                </a:lnTo>
                <a:close/>
              </a:path>
            </a:pathLst>
          </a:custGeom>
          <a:blipFill>
            <a:blip r:embed="rId37">
              <a:extLst>
                <a:ext uri="{96DAC541-7B7A-43D3-8B79-37D633B846F1}">
                  <asvg:svgBlip xmlns:asvg="http://schemas.microsoft.com/office/drawing/2016/SVG/main" r:embed="rId3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 rot="-2309698">
            <a:off x="2850758" y="6613344"/>
            <a:ext cx="632690" cy="570275"/>
          </a:xfrm>
          <a:custGeom>
            <a:avLst/>
            <a:gdLst/>
            <a:ahLst/>
            <a:cxnLst/>
            <a:rect l="l" t="t" r="r" b="b"/>
            <a:pathLst>
              <a:path w="632690" h="570275">
                <a:moveTo>
                  <a:pt x="0" y="0"/>
                </a:moveTo>
                <a:lnTo>
                  <a:pt x="632690" y="0"/>
                </a:lnTo>
                <a:lnTo>
                  <a:pt x="632690" y="570275"/>
                </a:lnTo>
                <a:lnTo>
                  <a:pt x="0" y="570275"/>
                </a:lnTo>
                <a:lnTo>
                  <a:pt x="0" y="0"/>
                </a:lnTo>
                <a:close/>
              </a:path>
            </a:pathLst>
          </a:custGeom>
          <a:blipFill>
            <a:blip r:embed="rId39">
              <a:extLst>
                <a:ext uri="{96DAC541-7B7A-43D3-8B79-37D633B846F1}">
                  <asvg:svgBlip xmlns:asvg="http://schemas.microsoft.com/office/drawing/2016/SVG/main" r:embed="rId40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rot="-1068016">
            <a:off x="6835071" y="2760920"/>
            <a:ext cx="791930" cy="1035562"/>
          </a:xfrm>
          <a:custGeom>
            <a:avLst/>
            <a:gdLst/>
            <a:ahLst/>
            <a:cxnLst/>
            <a:rect l="l" t="t" r="r" b="b"/>
            <a:pathLst>
              <a:path w="791930" h="1035562">
                <a:moveTo>
                  <a:pt x="0" y="0"/>
                </a:moveTo>
                <a:lnTo>
                  <a:pt x="791930" y="0"/>
                </a:lnTo>
                <a:lnTo>
                  <a:pt x="791930" y="1035563"/>
                </a:lnTo>
                <a:lnTo>
                  <a:pt x="0" y="1035563"/>
                </a:lnTo>
                <a:lnTo>
                  <a:pt x="0" y="0"/>
                </a:lnTo>
                <a:close/>
              </a:path>
            </a:pathLst>
          </a:custGeom>
          <a:blipFill>
            <a:blip r:embed="rId41">
              <a:extLst>
                <a:ext uri="{96DAC541-7B7A-43D3-8B79-37D633B846F1}">
                  <asvg:svgBlip xmlns:asvg="http://schemas.microsoft.com/office/drawing/2016/SVG/main" r:embed="rId42"/>
                </a:ext>
              </a:extLst>
            </a:blip>
            <a:stretch>
              <a:fillRect l="-139417" t="-11122" r="-333226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 rot="-6032704">
            <a:off x="4018472" y="15214465"/>
            <a:ext cx="752115" cy="731717"/>
          </a:xfrm>
          <a:custGeom>
            <a:avLst/>
            <a:gdLst/>
            <a:ahLst/>
            <a:cxnLst/>
            <a:rect l="l" t="t" r="r" b="b"/>
            <a:pathLst>
              <a:path w="752115" h="731717">
                <a:moveTo>
                  <a:pt x="0" y="0"/>
                </a:moveTo>
                <a:lnTo>
                  <a:pt x="752115" y="0"/>
                </a:lnTo>
                <a:lnTo>
                  <a:pt x="752115" y="731717"/>
                </a:lnTo>
                <a:lnTo>
                  <a:pt x="0" y="731717"/>
                </a:lnTo>
                <a:lnTo>
                  <a:pt x="0" y="0"/>
                </a:lnTo>
                <a:close/>
              </a:path>
            </a:pathLst>
          </a:custGeom>
          <a:blipFill>
            <a:blip r:embed="rId31">
              <a:extLs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 l="-283400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 rot="4601548">
            <a:off x="144293" y="4952888"/>
            <a:ext cx="518687" cy="467519"/>
          </a:xfrm>
          <a:custGeom>
            <a:avLst/>
            <a:gdLst/>
            <a:ahLst/>
            <a:cxnLst/>
            <a:rect l="l" t="t" r="r" b="b"/>
            <a:pathLst>
              <a:path w="518687" h="467519">
                <a:moveTo>
                  <a:pt x="0" y="0"/>
                </a:moveTo>
                <a:lnTo>
                  <a:pt x="518687" y="0"/>
                </a:lnTo>
                <a:lnTo>
                  <a:pt x="518687" y="467519"/>
                </a:lnTo>
                <a:lnTo>
                  <a:pt x="0" y="467519"/>
                </a:lnTo>
                <a:lnTo>
                  <a:pt x="0" y="0"/>
                </a:lnTo>
                <a:close/>
              </a:path>
            </a:pathLst>
          </a:custGeom>
          <a:blipFill>
            <a:blip r:embed="rId43">
              <a:extLst>
                <a:ext uri="{96DAC541-7B7A-43D3-8B79-37D633B846F1}">
                  <asvg:svgBlip xmlns:asvg="http://schemas.microsoft.com/office/drawing/2016/SVG/main" r:embed="rId4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 rot="-2309698">
            <a:off x="6692177" y="7621578"/>
            <a:ext cx="608982" cy="548905"/>
          </a:xfrm>
          <a:custGeom>
            <a:avLst/>
            <a:gdLst/>
            <a:ahLst/>
            <a:cxnLst/>
            <a:rect l="l" t="t" r="r" b="b"/>
            <a:pathLst>
              <a:path w="608982" h="548905">
                <a:moveTo>
                  <a:pt x="0" y="0"/>
                </a:moveTo>
                <a:lnTo>
                  <a:pt x="608981" y="0"/>
                </a:lnTo>
                <a:lnTo>
                  <a:pt x="608981" y="548906"/>
                </a:lnTo>
                <a:lnTo>
                  <a:pt x="0" y="548906"/>
                </a:lnTo>
                <a:lnTo>
                  <a:pt x="0" y="0"/>
                </a:lnTo>
                <a:close/>
              </a:path>
            </a:pathLst>
          </a:custGeom>
          <a:blipFill>
            <a:blip r:embed="rId45">
              <a:extLst>
                <a:ext uri="{96DAC541-7B7A-43D3-8B79-37D633B846F1}">
                  <asvg:svgBlip xmlns:asvg="http://schemas.microsoft.com/office/drawing/2016/SVG/main" r:embed="rId4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 rot="7175879">
            <a:off x="4446699" y="12883091"/>
            <a:ext cx="507745" cy="746428"/>
          </a:xfrm>
          <a:custGeom>
            <a:avLst/>
            <a:gdLst/>
            <a:ahLst/>
            <a:cxnLst/>
            <a:rect l="l" t="t" r="r" b="b"/>
            <a:pathLst>
              <a:path w="507745" h="746428">
                <a:moveTo>
                  <a:pt x="0" y="0"/>
                </a:moveTo>
                <a:lnTo>
                  <a:pt x="507745" y="0"/>
                </a:lnTo>
                <a:lnTo>
                  <a:pt x="507745" y="746429"/>
                </a:lnTo>
                <a:lnTo>
                  <a:pt x="0" y="746429"/>
                </a:lnTo>
                <a:lnTo>
                  <a:pt x="0" y="0"/>
                </a:lnTo>
                <a:close/>
              </a:path>
            </a:pathLst>
          </a:custGeom>
          <a:blipFill>
            <a:blip r:embed="rId35">
              <a:extLst>
                <a:ext uri="{96DAC541-7B7A-43D3-8B79-37D633B846F1}">
                  <asvg:svgBlip xmlns:asvg="http://schemas.microsoft.com/office/drawing/2016/SVG/main" r:embed="rId36"/>
                </a:ext>
              </a:extLst>
            </a:blip>
            <a:stretch>
              <a:fillRect l="-428193" t="-8270" r="-189870" b="-15674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 rot="-10800000">
            <a:off x="89747" y="10428752"/>
            <a:ext cx="751129" cy="724858"/>
          </a:xfrm>
          <a:custGeom>
            <a:avLst/>
            <a:gdLst/>
            <a:ahLst/>
            <a:cxnLst/>
            <a:rect l="l" t="t" r="r" b="b"/>
            <a:pathLst>
              <a:path w="751129" h="724858">
                <a:moveTo>
                  <a:pt x="0" y="0"/>
                </a:moveTo>
                <a:lnTo>
                  <a:pt x="751128" y="0"/>
                </a:lnTo>
                <a:lnTo>
                  <a:pt x="751128" y="724859"/>
                </a:lnTo>
                <a:lnTo>
                  <a:pt x="0" y="724859"/>
                </a:lnTo>
                <a:lnTo>
                  <a:pt x="0" y="0"/>
                </a:lnTo>
                <a:close/>
              </a:path>
            </a:pathLst>
          </a:custGeom>
          <a:blipFill>
            <a:blip r:embed="rId35">
              <a:extLst>
                <a:ext uri="{96DAC541-7B7A-43D3-8B79-37D633B846F1}">
                  <asvg:svgBlip xmlns:asvg="http://schemas.microsoft.com/office/drawing/2016/SVG/main" r:embed="rId36"/>
                </a:ext>
              </a:extLst>
            </a:blip>
            <a:stretch>
              <a:fillRect r="-302961" b="-5957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 rot="9229748">
            <a:off x="275850" y="15914137"/>
            <a:ext cx="708287" cy="908491"/>
          </a:xfrm>
          <a:custGeom>
            <a:avLst/>
            <a:gdLst/>
            <a:ahLst/>
            <a:cxnLst/>
            <a:rect l="l" t="t" r="r" b="b"/>
            <a:pathLst>
              <a:path w="708287" h="908491">
                <a:moveTo>
                  <a:pt x="0" y="0"/>
                </a:moveTo>
                <a:lnTo>
                  <a:pt x="708287" y="0"/>
                </a:lnTo>
                <a:lnTo>
                  <a:pt x="708287" y="908491"/>
                </a:lnTo>
                <a:lnTo>
                  <a:pt x="0" y="908491"/>
                </a:lnTo>
                <a:lnTo>
                  <a:pt x="0" y="0"/>
                </a:lnTo>
                <a:close/>
              </a:path>
            </a:pathLst>
          </a:custGeom>
          <a:blipFill>
            <a:blip r:embed="rId33">
              <a:extLst>
                <a:ext uri="{96DAC541-7B7A-43D3-8B79-37D633B846F1}">
                  <asvg:svgBlip xmlns:asvg="http://schemas.microsoft.com/office/drawing/2016/SVG/main" r:embed="rId34"/>
                </a:ext>
              </a:extLst>
            </a:blip>
            <a:stretch>
              <a:fillRect l="-314663" t="-47065" r="-328725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 rot="7175879">
            <a:off x="1910771" y="6759936"/>
            <a:ext cx="507745" cy="746428"/>
          </a:xfrm>
          <a:custGeom>
            <a:avLst/>
            <a:gdLst/>
            <a:ahLst/>
            <a:cxnLst/>
            <a:rect l="l" t="t" r="r" b="b"/>
            <a:pathLst>
              <a:path w="507745" h="746428">
                <a:moveTo>
                  <a:pt x="0" y="0"/>
                </a:moveTo>
                <a:lnTo>
                  <a:pt x="507745" y="0"/>
                </a:lnTo>
                <a:lnTo>
                  <a:pt x="507745" y="746429"/>
                </a:lnTo>
                <a:lnTo>
                  <a:pt x="0" y="746429"/>
                </a:lnTo>
                <a:lnTo>
                  <a:pt x="0" y="0"/>
                </a:lnTo>
                <a:close/>
              </a:path>
            </a:pathLst>
          </a:custGeom>
          <a:blipFill>
            <a:blip r:embed="rId35">
              <a:extLst>
                <a:ext uri="{96DAC541-7B7A-43D3-8B79-37D633B846F1}">
                  <asvg:svgBlip xmlns:asvg="http://schemas.microsoft.com/office/drawing/2016/SVG/main" r:embed="rId36"/>
                </a:ext>
              </a:extLst>
            </a:blip>
            <a:stretch>
              <a:fillRect l="-428193" t="-8270" r="-189870" b="-15674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 rot="4601548">
            <a:off x="6158073" y="14921580"/>
            <a:ext cx="492776" cy="444164"/>
          </a:xfrm>
          <a:custGeom>
            <a:avLst/>
            <a:gdLst/>
            <a:ahLst/>
            <a:cxnLst/>
            <a:rect l="l" t="t" r="r" b="b"/>
            <a:pathLst>
              <a:path w="492776" h="444164">
                <a:moveTo>
                  <a:pt x="0" y="0"/>
                </a:moveTo>
                <a:lnTo>
                  <a:pt x="492776" y="0"/>
                </a:lnTo>
                <a:lnTo>
                  <a:pt x="492776" y="444164"/>
                </a:lnTo>
                <a:lnTo>
                  <a:pt x="0" y="444164"/>
                </a:lnTo>
                <a:lnTo>
                  <a:pt x="0" y="0"/>
                </a:lnTo>
                <a:close/>
              </a:path>
            </a:pathLst>
          </a:custGeom>
          <a:blipFill>
            <a:blip r:embed="rId37">
              <a:extLst>
                <a:ext uri="{96DAC541-7B7A-43D3-8B79-37D633B846F1}">
                  <asvg:svgBlip xmlns:asvg="http://schemas.microsoft.com/office/drawing/2016/SVG/main" r:embed="rId3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1" name="Freeform 41"/>
          <p:cNvSpPr/>
          <p:nvPr/>
        </p:nvSpPr>
        <p:spPr>
          <a:xfrm rot="-1068016">
            <a:off x="2569859" y="10257650"/>
            <a:ext cx="791930" cy="1035562"/>
          </a:xfrm>
          <a:custGeom>
            <a:avLst/>
            <a:gdLst/>
            <a:ahLst/>
            <a:cxnLst/>
            <a:rect l="l" t="t" r="r" b="b"/>
            <a:pathLst>
              <a:path w="791930" h="1035562">
                <a:moveTo>
                  <a:pt x="0" y="0"/>
                </a:moveTo>
                <a:lnTo>
                  <a:pt x="791930" y="0"/>
                </a:lnTo>
                <a:lnTo>
                  <a:pt x="791930" y="1035563"/>
                </a:lnTo>
                <a:lnTo>
                  <a:pt x="0" y="1035563"/>
                </a:lnTo>
                <a:lnTo>
                  <a:pt x="0" y="0"/>
                </a:lnTo>
                <a:close/>
              </a:path>
            </a:pathLst>
          </a:custGeom>
          <a:blipFill>
            <a:blip r:embed="rId41">
              <a:extLst>
                <a:ext uri="{96DAC541-7B7A-43D3-8B79-37D633B846F1}">
                  <asvg:svgBlip xmlns:asvg="http://schemas.microsoft.com/office/drawing/2016/SVG/main" r:embed="rId42"/>
                </a:ext>
              </a:extLst>
            </a:blip>
            <a:stretch>
              <a:fillRect l="-139417" t="-11122" r="-333226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2" name="Freeform 42"/>
          <p:cNvSpPr/>
          <p:nvPr/>
        </p:nvSpPr>
        <p:spPr>
          <a:xfrm rot="4601548">
            <a:off x="2729829" y="11821112"/>
            <a:ext cx="567303" cy="511338"/>
          </a:xfrm>
          <a:custGeom>
            <a:avLst/>
            <a:gdLst/>
            <a:ahLst/>
            <a:cxnLst/>
            <a:rect l="l" t="t" r="r" b="b"/>
            <a:pathLst>
              <a:path w="567303" h="511338">
                <a:moveTo>
                  <a:pt x="0" y="0"/>
                </a:moveTo>
                <a:lnTo>
                  <a:pt x="567303" y="0"/>
                </a:lnTo>
                <a:lnTo>
                  <a:pt x="567303" y="511338"/>
                </a:lnTo>
                <a:lnTo>
                  <a:pt x="0" y="511338"/>
                </a:lnTo>
                <a:lnTo>
                  <a:pt x="0" y="0"/>
                </a:lnTo>
                <a:close/>
              </a:path>
            </a:pathLst>
          </a:custGeom>
          <a:blipFill>
            <a:blip r:embed="rId43">
              <a:extLst>
                <a:ext uri="{96DAC541-7B7A-43D3-8B79-37D633B846F1}">
                  <asvg:svgBlip xmlns:asvg="http://schemas.microsoft.com/office/drawing/2016/SVG/main" r:embed="rId4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3" name="Freeform 43"/>
          <p:cNvSpPr/>
          <p:nvPr/>
        </p:nvSpPr>
        <p:spPr>
          <a:xfrm rot="-2309698">
            <a:off x="2142879" y="16152107"/>
            <a:ext cx="633557" cy="571056"/>
          </a:xfrm>
          <a:custGeom>
            <a:avLst/>
            <a:gdLst/>
            <a:ahLst/>
            <a:cxnLst/>
            <a:rect l="l" t="t" r="r" b="b"/>
            <a:pathLst>
              <a:path w="633557" h="571056">
                <a:moveTo>
                  <a:pt x="0" y="0"/>
                </a:moveTo>
                <a:lnTo>
                  <a:pt x="633557" y="0"/>
                </a:lnTo>
                <a:lnTo>
                  <a:pt x="633557" y="571056"/>
                </a:lnTo>
                <a:lnTo>
                  <a:pt x="0" y="571056"/>
                </a:lnTo>
                <a:lnTo>
                  <a:pt x="0" y="0"/>
                </a:lnTo>
                <a:close/>
              </a:path>
            </a:pathLst>
          </a:custGeom>
          <a:blipFill>
            <a:blip r:embed="rId45">
              <a:extLst>
                <a:ext uri="{96DAC541-7B7A-43D3-8B79-37D633B846F1}">
                  <asvg:svgBlip xmlns:asvg="http://schemas.microsoft.com/office/drawing/2016/SVG/main" r:embed="rId4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4" name="Freeform 44"/>
          <p:cNvSpPr/>
          <p:nvPr/>
        </p:nvSpPr>
        <p:spPr>
          <a:xfrm rot="-2309698">
            <a:off x="5214753" y="12881410"/>
            <a:ext cx="608982" cy="548905"/>
          </a:xfrm>
          <a:custGeom>
            <a:avLst/>
            <a:gdLst/>
            <a:ahLst/>
            <a:cxnLst/>
            <a:rect l="l" t="t" r="r" b="b"/>
            <a:pathLst>
              <a:path w="608982" h="548905">
                <a:moveTo>
                  <a:pt x="0" y="0"/>
                </a:moveTo>
                <a:lnTo>
                  <a:pt x="608982" y="0"/>
                </a:lnTo>
                <a:lnTo>
                  <a:pt x="608982" y="548905"/>
                </a:lnTo>
                <a:lnTo>
                  <a:pt x="0" y="548905"/>
                </a:lnTo>
                <a:lnTo>
                  <a:pt x="0" y="0"/>
                </a:lnTo>
                <a:close/>
              </a:path>
            </a:pathLst>
          </a:custGeom>
          <a:blipFill>
            <a:blip r:embed="rId39">
              <a:extLst>
                <a:ext uri="{96DAC541-7B7A-43D3-8B79-37D633B846F1}">
                  <asvg:svgBlip xmlns:asvg="http://schemas.microsoft.com/office/drawing/2016/SVG/main" r:embed="rId40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Box 45"/>
          <p:cNvSpPr txBox="1"/>
          <p:nvPr/>
        </p:nvSpPr>
        <p:spPr>
          <a:xfrm>
            <a:off x="762000" y="13287455"/>
            <a:ext cx="2711888" cy="2066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00"/>
              </a:lnSpc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Factors for success: motivation, adaptability, peer/mentor support, effective study habits. Actions for EI challenges: </a:t>
            </a:r>
          </a:p>
          <a:p>
            <a:pPr algn="ctr">
              <a:lnSpc>
                <a:spcPts val="1800"/>
              </a:lnSpc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Seek guidance from mentors </a:t>
            </a:r>
          </a:p>
          <a:p>
            <a:pPr algn="ctr">
              <a:lnSpc>
                <a:spcPts val="1800"/>
              </a:lnSpc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Practice emotional regulation daily </a:t>
            </a:r>
          </a:p>
          <a:p>
            <a:pPr algn="ctr">
              <a:lnSpc>
                <a:spcPts val="1800"/>
              </a:lnSpc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Use reflective journals </a:t>
            </a:r>
          </a:p>
          <a:p>
            <a:pPr marL="0" lvl="0" indent="0" algn="ctr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Build growth mindset 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30605" y="12776351"/>
            <a:ext cx="2431689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20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Success Factors &amp; Actions 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568582" y="257527"/>
            <a:ext cx="4158889" cy="1151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601"/>
              </a:lnSpc>
              <a:spcBef>
                <a:spcPct val="0"/>
              </a:spcBef>
            </a:pPr>
            <a:r>
              <a:rPr lang="en-US" sz="3287" spc="-32" dirty="0">
                <a:solidFill>
                  <a:srgbClr val="BB9CD5"/>
                </a:solidFill>
                <a:latin typeface="Tropika"/>
                <a:ea typeface="Tropika"/>
                <a:cs typeface="Tropika"/>
                <a:sym typeface="Tropika"/>
              </a:rPr>
              <a:t>Developing Emotional Intelligence skills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379339" y="1461196"/>
            <a:ext cx="5250819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00"/>
              </a:lnSpc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“If you are tuned out of your own emotions, you will be poor at reading them in other people.” – Daniel Goleman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90814" y="3143439"/>
            <a:ext cx="2783074" cy="1529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73"/>
              </a:lnSpc>
              <a:spcBef>
                <a:spcPct val="0"/>
              </a:spcBef>
            </a:pPr>
            <a:r>
              <a:rPr lang="en-US" sz="1228" dirty="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Emotional intelligence (EI) is the ability to recognize, understand, and manage emotions while responding effectively to others. This poster explores how students can strengthen EI through self-reflection, mindfulness, and strategies to overcome challenges. (Goleman,2020).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948799" y="2594235"/>
            <a:ext cx="2431689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20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Introduction</a:t>
            </a:r>
          </a:p>
        </p:txBody>
      </p:sp>
      <p:sp>
        <p:nvSpPr>
          <p:cNvPr id="51" name="TextBox 51"/>
          <p:cNvSpPr txBox="1"/>
          <p:nvPr/>
        </p:nvSpPr>
        <p:spPr>
          <a:xfrm rot="-120000">
            <a:off x="1364047" y="7713245"/>
            <a:ext cx="2431689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20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Developing EI</a:t>
            </a:r>
          </a:p>
        </p:txBody>
      </p:sp>
      <p:sp>
        <p:nvSpPr>
          <p:cNvPr id="52" name="TextBox 52"/>
          <p:cNvSpPr txBox="1"/>
          <p:nvPr/>
        </p:nvSpPr>
        <p:spPr>
          <a:xfrm rot="-120000">
            <a:off x="904748" y="8180334"/>
            <a:ext cx="3343643" cy="1152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00"/>
              </a:lnSpc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Self-awareness: journaling, reflection </a:t>
            </a:r>
          </a:p>
          <a:p>
            <a:pPr algn="ctr">
              <a:lnSpc>
                <a:spcPts val="1800"/>
              </a:lnSpc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Self-regulation: stress management </a:t>
            </a:r>
          </a:p>
          <a:p>
            <a:pPr algn="ctr">
              <a:lnSpc>
                <a:spcPts val="1800"/>
              </a:lnSpc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Motivation: setting goals </a:t>
            </a:r>
          </a:p>
          <a:p>
            <a:pPr algn="ctr">
              <a:lnSpc>
                <a:spcPts val="1800"/>
              </a:lnSpc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Empathy: active listening </a:t>
            </a:r>
          </a:p>
          <a:p>
            <a:pPr marL="0" lvl="0" indent="0" algn="ctr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Social skills: teamwork</a:t>
            </a:r>
          </a:p>
        </p:txBody>
      </p:sp>
      <p:sp>
        <p:nvSpPr>
          <p:cNvPr id="53" name="TextBox 53"/>
          <p:cNvSpPr txBox="1"/>
          <p:nvPr/>
        </p:nvSpPr>
        <p:spPr>
          <a:xfrm rot="120000">
            <a:off x="3776989" y="16342912"/>
            <a:ext cx="2623839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20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Conclusion</a:t>
            </a:r>
          </a:p>
        </p:txBody>
      </p:sp>
      <p:sp>
        <p:nvSpPr>
          <p:cNvPr id="54" name="TextBox 54"/>
          <p:cNvSpPr txBox="1"/>
          <p:nvPr/>
        </p:nvSpPr>
        <p:spPr>
          <a:xfrm rot="120000">
            <a:off x="3316062" y="16788268"/>
            <a:ext cx="3459592" cy="1152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00"/>
              </a:lnSpc>
              <a:spcBef>
                <a:spcPct val="0"/>
              </a:spcBef>
            </a:pPr>
            <a:r>
              <a:rPr lang="en-US" sz="150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Emotional intelligence is essential for students to manage emotions, practice mindfulness, and apply strategies that improve academic success and leadership potential.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3922492" y="10800848"/>
            <a:ext cx="2979810" cy="1846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00"/>
              </a:lnSpc>
              <a:spcBef>
                <a:spcPct val="0"/>
              </a:spcBef>
            </a:pPr>
            <a:r>
              <a:rPr lang="en-US" sz="1500" dirty="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Practicing mindfulness (breathing, meditation) helps control stress and build resilience. Students can identify emotional triggers, stay calm during exams, and use positive self-talk and time management to strengthen focus</a:t>
            </a:r>
          </a:p>
          <a:p>
            <a:pPr marL="0" lvl="0" indent="0" algn="ctr">
              <a:lnSpc>
                <a:spcPts val="1800"/>
              </a:lnSpc>
              <a:spcBef>
                <a:spcPct val="0"/>
              </a:spcBef>
            </a:pPr>
            <a:r>
              <a:rPr lang="en-US" sz="1500" dirty="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(Mayer et al, 2021)..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100477" y="10312252"/>
            <a:ext cx="2623839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20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Reflection &amp; Mindfulness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207325" y="5339166"/>
            <a:ext cx="2650675" cy="12595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40"/>
              </a:lnSpc>
            </a:pPr>
            <a:r>
              <a:rPr lang="en-US" sz="1367" dirty="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Reviewed academic articles (2020–2025) </a:t>
            </a:r>
          </a:p>
          <a:p>
            <a:pPr algn="ctr">
              <a:lnSpc>
                <a:spcPts val="1640"/>
              </a:lnSpc>
            </a:pPr>
            <a:r>
              <a:rPr lang="en-US" sz="1367" dirty="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Used Goleman’s EI framework </a:t>
            </a:r>
          </a:p>
          <a:p>
            <a:pPr algn="ctr">
              <a:lnSpc>
                <a:spcPts val="1640"/>
              </a:lnSpc>
            </a:pPr>
            <a:r>
              <a:rPr lang="en-US" sz="1367" dirty="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Reflected on personal experiences </a:t>
            </a:r>
          </a:p>
          <a:p>
            <a:pPr marL="0" lvl="0" indent="0" algn="ctr">
              <a:lnSpc>
                <a:spcPts val="1640"/>
              </a:lnSpc>
              <a:spcBef>
                <a:spcPct val="0"/>
              </a:spcBef>
            </a:pPr>
            <a:r>
              <a:rPr lang="en-US" sz="1367" dirty="0">
                <a:solidFill>
                  <a:srgbClr val="F5F5F5"/>
                </a:solidFill>
                <a:latin typeface="Questrial"/>
                <a:ea typeface="Questrial"/>
                <a:cs typeface="Questrial"/>
                <a:sym typeface="Questrial"/>
              </a:rPr>
              <a:t>• Applied mindfulness practices 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4207325" y="4551766"/>
            <a:ext cx="2623839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20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Methods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520875A-2208-195E-31BB-77FF3ACC9D5A}"/>
              </a:ext>
            </a:extLst>
          </p:cNvPr>
          <p:cNvSpPr txBox="1"/>
          <p:nvPr/>
        </p:nvSpPr>
        <p:spPr>
          <a:xfrm>
            <a:off x="5802138" y="257527"/>
            <a:ext cx="1603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2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Henna Nazir </a:t>
            </a:r>
          </a:p>
          <a:p>
            <a:pPr algn="ctr"/>
            <a:r>
              <a:rPr lang="en-GB" dirty="0">
                <a:solidFill>
                  <a:schemeClr val="bg2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2325973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138B2BD-B6FE-BC1E-6F89-C58CF8856BCF}"/>
              </a:ext>
            </a:extLst>
          </p:cNvPr>
          <p:cNvSpPr txBox="1"/>
          <p:nvPr/>
        </p:nvSpPr>
        <p:spPr>
          <a:xfrm>
            <a:off x="3712319" y="12887844"/>
            <a:ext cx="3907682" cy="34368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983"/>
              </a:lnSpc>
              <a:spcBef>
                <a:spcPct val="0"/>
              </a:spcBef>
            </a:pPr>
            <a:r>
              <a:rPr lang="en-US" sz="800" spc="-35" dirty="0">
                <a:solidFill>
                  <a:srgbClr val="FFFFFF"/>
                </a:solidFill>
                <a:latin typeface="Times New Roman" panose="02020603050405020304" pitchFamily="18" charset="0"/>
                <a:ea typeface="Tropika"/>
                <a:cs typeface="Times New Roman" panose="02020603050405020304" pitchFamily="18" charset="0"/>
                <a:sym typeface="Tropika"/>
              </a:rPr>
              <a:t>REDERENCES</a:t>
            </a:r>
          </a:p>
          <a:p>
            <a:pPr>
              <a:lnSpc>
                <a:spcPts val="4983"/>
              </a:lnSpc>
              <a:spcBef>
                <a:spcPct val="0"/>
              </a:spcBef>
            </a:pPr>
            <a:r>
              <a:rPr lang="en-US" sz="800" spc="-35" dirty="0">
                <a:solidFill>
                  <a:srgbClr val="FFFFFF"/>
                </a:solidFill>
                <a:latin typeface="Times New Roman" panose="02020603050405020304" pitchFamily="18" charset="0"/>
                <a:ea typeface="Tropika"/>
                <a:cs typeface="Times New Roman" panose="02020603050405020304" pitchFamily="18" charset="0"/>
                <a:sym typeface="Tropika"/>
              </a:rPr>
              <a:t>Goleman, D. (2020). Emotional Intelligence: Why It Can Matter More Than IQ. </a:t>
            </a:r>
          </a:p>
          <a:p>
            <a:pPr>
              <a:lnSpc>
                <a:spcPts val="4983"/>
              </a:lnSpc>
              <a:spcBef>
                <a:spcPct val="0"/>
              </a:spcBef>
            </a:pPr>
            <a:r>
              <a:rPr lang="en-US" sz="800" spc="-35" dirty="0">
                <a:solidFill>
                  <a:srgbClr val="FFFFFF"/>
                </a:solidFill>
                <a:latin typeface="Times New Roman" panose="02020603050405020304" pitchFamily="18" charset="0"/>
                <a:ea typeface="Tropika"/>
                <a:cs typeface="Times New Roman" panose="02020603050405020304" pitchFamily="18" charset="0"/>
                <a:sym typeface="Tropika"/>
              </a:rPr>
              <a:t>Mayer, J.D., Caruso, D.R. &amp; Salovey, P. (2021). The ability model of EI. Emotion Review. </a:t>
            </a:r>
          </a:p>
          <a:p>
            <a:pPr>
              <a:lnSpc>
                <a:spcPts val="4983"/>
              </a:lnSpc>
              <a:spcBef>
                <a:spcPct val="0"/>
              </a:spcBef>
            </a:pPr>
            <a:r>
              <a:rPr lang="en-US" sz="800" spc="-35" dirty="0">
                <a:solidFill>
                  <a:srgbClr val="FFFFFF"/>
                </a:solidFill>
                <a:latin typeface="Times New Roman" panose="02020603050405020304" pitchFamily="18" charset="0"/>
                <a:ea typeface="Tropika"/>
                <a:cs typeface="Times New Roman" panose="02020603050405020304" pitchFamily="18" charset="0"/>
                <a:sym typeface="Tropika"/>
              </a:rPr>
              <a:t>Cherniss, C. (2020). Emotional intelligence and workplace learning. </a:t>
            </a:r>
          </a:p>
          <a:p>
            <a:pPr>
              <a:lnSpc>
                <a:spcPts val="4983"/>
              </a:lnSpc>
              <a:spcBef>
                <a:spcPct val="0"/>
              </a:spcBef>
            </a:pPr>
            <a:r>
              <a:rPr lang="en-US" sz="800" spc="-35" dirty="0">
                <a:solidFill>
                  <a:srgbClr val="FFFFFF"/>
                </a:solidFill>
                <a:latin typeface="Times New Roman" panose="02020603050405020304" pitchFamily="18" charset="0"/>
                <a:ea typeface="Tropika"/>
                <a:cs typeface="Times New Roman" panose="02020603050405020304" pitchFamily="18" charset="0"/>
                <a:sym typeface="Tropika"/>
              </a:rPr>
              <a:t>Suleman, Q. et al. (2020). EI and academic success: A meta-analysis.</a:t>
            </a:r>
          </a:p>
          <a:p>
            <a:endParaRPr lang="en-GB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322</Words>
  <Application>Microsoft Office PowerPoint</Application>
  <PresentationFormat>Custom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ADLaM Display</vt:lpstr>
      <vt:lpstr>Times New Roman</vt:lpstr>
      <vt:lpstr>Questrial</vt:lpstr>
      <vt:lpstr>Arial</vt:lpstr>
      <vt:lpstr>Tropika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Organic Illustrated Emotional Intelligence Infographic</dc:title>
  <dc:creator>Henna Nazir</dc:creator>
  <cp:lastModifiedBy>Henna Nazir</cp:lastModifiedBy>
  <cp:revision>4</cp:revision>
  <dcterms:created xsi:type="dcterms:W3CDTF">2006-08-16T00:00:00Z</dcterms:created>
  <dcterms:modified xsi:type="dcterms:W3CDTF">2025-10-06T08:33:49Z</dcterms:modified>
  <dc:identifier>DAG0iF6LxBU</dc:identifier>
</cp:coreProperties>
</file>