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7"/>
  </p:notesMasterIdLst>
  <p:handoutMasterIdLst>
    <p:handoutMasterId r:id="rId18"/>
  </p:handoutMasterIdLst>
  <p:sldIdLst>
    <p:sldId id="277" r:id="rId2"/>
    <p:sldId id="455" r:id="rId3"/>
    <p:sldId id="461" r:id="rId4"/>
    <p:sldId id="442" r:id="rId5"/>
    <p:sldId id="462" r:id="rId6"/>
    <p:sldId id="458" r:id="rId7"/>
    <p:sldId id="457" r:id="rId8"/>
    <p:sldId id="460" r:id="rId9"/>
    <p:sldId id="463" r:id="rId10"/>
    <p:sldId id="452" r:id="rId11"/>
    <p:sldId id="459" r:id="rId12"/>
    <p:sldId id="464" r:id="rId13"/>
    <p:sldId id="454" r:id="rId14"/>
    <p:sldId id="450" r:id="rId15"/>
    <p:sldId id="465" r:id="rId1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500" autoAdjust="0"/>
    <p:restoredTop sz="94576" autoAdjust="0"/>
  </p:normalViewPr>
  <p:slideViewPr>
    <p:cSldViewPr>
      <p:cViewPr varScale="1">
        <p:scale>
          <a:sx n="74" d="100"/>
          <a:sy n="74" d="100"/>
        </p:scale>
        <p:origin x="988"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a:t>
            </a:fld>
            <a:endParaRPr lang="en-GB" altLang="en-US"/>
          </a:p>
        </p:txBody>
      </p:sp>
    </p:spTree>
    <p:extLst>
      <p:ext uri="{BB962C8B-B14F-4D97-AF65-F5344CB8AC3E}">
        <p14:creationId xmlns:p14="http://schemas.microsoft.com/office/powerpoint/2010/main" val="41243441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3</a:t>
            </a:fld>
            <a:endParaRPr lang="en-GB" altLang="en-US"/>
          </a:p>
        </p:txBody>
      </p:sp>
    </p:spTree>
    <p:extLst>
      <p:ext uri="{BB962C8B-B14F-4D97-AF65-F5344CB8AC3E}">
        <p14:creationId xmlns:p14="http://schemas.microsoft.com/office/powerpoint/2010/main" val="106195374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19/04/2026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19/04/2026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19/04/2026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19/04/2026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19/04/2026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19/04/2026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19/04/2026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19/04/2026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19/04/2026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19/04/2026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19/04/2026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19/04/2026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4.jpe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png"/><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8" Type="http://schemas.openxmlformats.org/officeDocument/2006/relationships/hyperlink" Target="https://www.nhs.uk/" TargetMode="External"/><Relationship Id="rId3" Type="http://schemas.openxmlformats.org/officeDocument/2006/relationships/slideLayout" Target="../slideLayouts/slideLayout2.xml"/><Relationship Id="rId7" Type="http://schemas.openxmlformats.org/officeDocument/2006/relationships/hyperlink" Target="https://www.gov.uk/" TargetMode="Externa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hyperlink" Target="https://www.blf.org.uk/" TargetMode="External"/><Relationship Id="rId5" Type="http://schemas.openxmlformats.org/officeDocument/2006/relationships/hyperlink" Target="https://www.asthmafoundation.org.nz/your-health/living-with-copd?utm_source=copilot.com" TargetMode="External"/><Relationship Id="rId10" Type="http://schemas.openxmlformats.org/officeDocument/2006/relationships/image" Target="../media/image3.png"/><Relationship Id="rId4" Type="http://schemas.openxmlformats.org/officeDocument/2006/relationships/hyperlink" Target="https://www.lung.org/" TargetMode="External"/><Relationship Id="rId9" Type="http://schemas.openxmlformats.org/officeDocument/2006/relationships/hyperlink" Target="https://www.nice.org.uk/"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nmc.org.uk/" TargetMode="External"/><Relationship Id="rId7" Type="http://schemas.openxmlformats.org/officeDocument/2006/relationships/hyperlink" Target="https://www.who.int/" TargetMode="External"/><Relationship Id="rId2" Type="http://schemas.openxmlformats.org/officeDocument/2006/relationships/hyperlink" Target="https://www.nice.org.uk/guidance/ng115?utm_source=copilot.com" TargetMode="External"/><Relationship Id="rId1" Type="http://schemas.openxmlformats.org/officeDocument/2006/relationships/slideLayout" Target="../slideLayouts/slideLayout2.xml"/><Relationship Id="rId6" Type="http://schemas.openxmlformats.org/officeDocument/2006/relationships/hyperlink" Target="https://www.rcn.org.uk/" TargetMode="External"/><Relationship Id="rId5" Type="http://schemas.openxmlformats.org/officeDocument/2006/relationships/hyperlink" Target="https://www.bing.com/search?q=%22https%3A%2F%2Ffingertips.phe.org.uk%2F%22" TargetMode="External"/><Relationship Id="rId4" Type="http://schemas.openxmlformats.org/officeDocument/2006/relationships/hyperlink" Target="https://openstax.org/books/anatomy-and-physiology-2e/pages/22-2-the-lungs?utm_source=copilo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ID:2415105</a:t>
            </a:r>
          </a:p>
          <a:p>
            <a:pPr algn="l" eaLnBrk="1" hangingPunct="1"/>
            <a:r>
              <a:rPr lang="en-GB" altLang="en-US" sz="2800" b="1" dirty="0">
                <a:solidFill>
                  <a:schemeClr val="bg1"/>
                </a:solidFill>
              </a:rPr>
              <a:t>Student </a:t>
            </a:r>
            <a:r>
              <a:rPr lang="en-GB" altLang="en-US" sz="2800" b="1" dirty="0" err="1">
                <a:solidFill>
                  <a:schemeClr val="bg1"/>
                </a:solidFill>
              </a:rPr>
              <a:t>name:EMMANUEL</a:t>
            </a:r>
            <a:r>
              <a:rPr lang="en-GB" altLang="en-US" sz="2800" b="1" dirty="0">
                <a:solidFill>
                  <a:schemeClr val="bg1"/>
                </a:solidFill>
              </a:rPr>
              <a:t> BABATUNDE OLUKOGA</a:t>
            </a:r>
          </a:p>
          <a:p>
            <a:pPr algn="l" eaLnBrk="1" hangingPunct="1"/>
            <a:r>
              <a:rPr lang="en-GB" altLang="en-US" sz="2800" b="1" dirty="0">
                <a:solidFill>
                  <a:schemeClr val="bg1"/>
                </a:solidFill>
              </a:rPr>
              <a:t>Lecturer Name:  </a:t>
            </a:r>
            <a:r>
              <a:rPr lang="en-US" b="1" dirty="0">
                <a:solidFill>
                  <a:schemeClr val="bg1"/>
                </a:solidFill>
                <a:latin typeface="Arial" panose="020B0604020202020204" pitchFamily="34" charset="0"/>
                <a:cs typeface="Arial" panose="020B0604020202020204" pitchFamily="34" charset="0"/>
              </a:rPr>
              <a:t>DR SOBAN SADIQ</a:t>
            </a:r>
            <a:endParaRPr lang="en-GB" altLang="en-US" sz="2800" b="1" dirty="0">
              <a:solidFill>
                <a:schemeClr val="bg1"/>
              </a:solidFill>
              <a:latin typeface="Arial" panose="020B0604020202020204" pitchFamily="34" charset="0"/>
              <a:cs typeface="Arial" panose="020B0604020202020204" pitchFamily="34" charset="0"/>
            </a:endParaRP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pic>
        <p:nvPicPr>
          <p:cNvPr id="6" name="Recorded Sound">
            <a:hlinkClick r:id="" action="ppaction://media"/>
            <a:extLst>
              <a:ext uri="{FF2B5EF4-FFF2-40B4-BE49-F238E27FC236}">
                <a16:creationId xmlns:a16="http://schemas.microsoft.com/office/drawing/2014/main" id="{1C88E75C-687D-4567-C06E-86A83CFBDB5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368800" y="3225800"/>
            <a:ext cx="406400" cy="4064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5727"/>
    </mc:Choice>
    <mc:Fallback xmlns="">
      <p:transition spd="slow" advTm="157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72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107504" y="45343"/>
            <a:ext cx="8354389" cy="1938798"/>
          </a:xfrm>
        </p:spPr>
        <p:txBody>
          <a:bodyPr/>
          <a:lstStyle/>
          <a:p>
            <a:r>
              <a:rPr lang="en-US" sz="3200" b="1" dirty="0"/>
              <a:t>A Fictional Patient and His Condition</a:t>
            </a:r>
            <a:br>
              <a:rPr lang="en-US" sz="3600" b="1" dirty="0"/>
            </a:br>
            <a:endParaRPr lang="en-GB" sz="3600" b="1" dirty="0"/>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36512" y="1052736"/>
            <a:ext cx="4885284" cy="4464496"/>
          </a:xfrm>
        </p:spPr>
        <p:txBody>
          <a:bodyPr/>
          <a:lstStyle/>
          <a:p>
            <a:pPr marL="0" indent="0">
              <a:buNone/>
            </a:pPr>
            <a:endParaRPr lang="en-US" sz="1000" dirty="0"/>
          </a:p>
          <a:p>
            <a:r>
              <a:rPr lang="en-US" sz="1800" b="1" dirty="0">
                <a:latin typeface="Arial" panose="020B0604020202020204" pitchFamily="34" charset="0"/>
                <a:cs typeface="Arial" panose="020B0604020202020204" pitchFamily="34" charset="0"/>
              </a:rPr>
              <a:t>Patient:</a:t>
            </a:r>
            <a:r>
              <a:rPr lang="en-US" sz="1800" dirty="0">
                <a:latin typeface="Arial" panose="020B0604020202020204" pitchFamily="34" charset="0"/>
                <a:cs typeface="Arial" panose="020B0604020202020204" pitchFamily="34" charset="0"/>
              </a:rPr>
              <a:t> </a:t>
            </a:r>
            <a:r>
              <a:rPr lang="en-US" sz="1800" dirty="0" err="1">
                <a:latin typeface="Arial" panose="020B0604020202020204" pitchFamily="34" charset="0"/>
                <a:cs typeface="Arial" panose="020B0604020202020204" pitchFamily="34" charset="0"/>
              </a:rPr>
              <a:t>Mr</a:t>
            </a:r>
            <a:r>
              <a:rPr lang="en-US" sz="1800" dirty="0">
                <a:latin typeface="Arial" panose="020B0604020202020204" pitchFamily="34" charset="0"/>
                <a:cs typeface="Arial" panose="020B0604020202020204" pitchFamily="34" charset="0"/>
              </a:rPr>
              <a:t> JJ. (fictional name) </a:t>
            </a:r>
            <a:r>
              <a:rPr lang="en-US" sz="1800" b="1" dirty="0">
                <a:latin typeface="Arial" panose="020B0604020202020204" pitchFamily="34" charset="0"/>
                <a:cs typeface="Arial" panose="020B0604020202020204" pitchFamily="34" charset="0"/>
              </a:rPr>
              <a:t>Age:</a:t>
            </a:r>
            <a:r>
              <a:rPr lang="en-US" sz="1800" dirty="0">
                <a:latin typeface="Arial" panose="020B0604020202020204" pitchFamily="34" charset="0"/>
                <a:cs typeface="Arial" panose="020B0604020202020204" pitchFamily="34" charset="0"/>
              </a:rPr>
              <a:t> 64 </a:t>
            </a:r>
            <a:r>
              <a:rPr lang="en-US" sz="1800" b="1" dirty="0">
                <a:latin typeface="Arial" panose="020B0604020202020204" pitchFamily="34" charset="0"/>
                <a:cs typeface="Arial" panose="020B0604020202020204" pitchFamily="34" charset="0"/>
              </a:rPr>
              <a:t>Background:</a:t>
            </a:r>
            <a:r>
              <a:rPr lang="en-US" sz="1800" dirty="0">
                <a:latin typeface="Arial" panose="020B0604020202020204" pitchFamily="34" charset="0"/>
                <a:cs typeface="Arial" panose="020B0604020202020204" pitchFamily="34" charset="0"/>
              </a:rPr>
              <a:t> Retired bus driver living alone in a council flat. </a:t>
            </a:r>
            <a:endParaRPr lang="en-US" sz="1800" b="1" dirty="0">
              <a:latin typeface="Arial" panose="020B0604020202020204" pitchFamily="34" charset="0"/>
              <a:cs typeface="Arial" panose="020B0604020202020204" pitchFamily="34" charset="0"/>
            </a:endParaRPr>
          </a:p>
          <a:p>
            <a:r>
              <a:rPr lang="en-US" sz="1800" b="1" dirty="0">
                <a:latin typeface="Arial" panose="020B0604020202020204" pitchFamily="34" charset="0"/>
                <a:cs typeface="Arial" panose="020B0604020202020204" pitchFamily="34" charset="0"/>
              </a:rPr>
              <a:t>Main Condition:</a:t>
            </a:r>
            <a:r>
              <a:rPr lang="en-US" sz="1800" dirty="0">
                <a:latin typeface="Arial" panose="020B0604020202020204" pitchFamily="34" charset="0"/>
                <a:cs typeface="Arial" panose="020B0604020202020204" pitchFamily="34" charset="0"/>
              </a:rPr>
              <a:t> Chronic Obstructive Pulmonary Disease (COPD), GOLD Stage II. </a:t>
            </a:r>
          </a:p>
          <a:p>
            <a:r>
              <a:rPr lang="en-US" sz="1800" b="1" dirty="0">
                <a:latin typeface="Arial" panose="020B0604020202020204" pitchFamily="34" charset="0"/>
                <a:cs typeface="Arial" panose="020B0604020202020204" pitchFamily="34" charset="0"/>
              </a:rPr>
              <a:t>Presenting Symptoms:</a:t>
            </a:r>
            <a:r>
              <a:rPr lang="en-US" sz="1800" dirty="0">
                <a:latin typeface="Arial" panose="020B0604020202020204" pitchFamily="34" charset="0"/>
                <a:cs typeface="Arial" panose="020B0604020202020204" pitchFamily="34" charset="0"/>
              </a:rPr>
              <a:t> Persistent productive cough, breathlessness on exertion, fatigue, reduced exercise tolerance.</a:t>
            </a:r>
          </a:p>
          <a:p>
            <a:r>
              <a:rPr lang="en-US" sz="1800" b="1" dirty="0">
                <a:latin typeface="Arial" panose="020B0604020202020204" pitchFamily="34" charset="0"/>
                <a:cs typeface="Arial" panose="020B0604020202020204" pitchFamily="34" charset="0"/>
              </a:rPr>
              <a:t>Reason for Care Plan:</a:t>
            </a:r>
            <a:r>
              <a:rPr lang="en-US" sz="1800" dirty="0">
                <a:latin typeface="Arial" panose="020B0604020202020204" pitchFamily="34" charset="0"/>
                <a:cs typeface="Arial" panose="020B0604020202020204" pitchFamily="34" charset="0"/>
              </a:rPr>
              <a:t> Increasing breathlessness affecting daily activities and risk of exacerbations.</a:t>
            </a:r>
            <a:r>
              <a:rPr lang="en-US" sz="1800" b="1" i="1" dirty="0">
                <a:latin typeface="Arial" panose="020B0604020202020204" pitchFamily="34" charset="0"/>
                <a:cs typeface="Arial" panose="020B0604020202020204" pitchFamily="34" charset="0"/>
              </a:rPr>
              <a:t>       </a:t>
            </a:r>
          </a:p>
          <a:p>
            <a:pPr marL="0" indent="0">
              <a:buNone/>
            </a:pPr>
            <a:r>
              <a:rPr lang="en-US" sz="1800" b="1" i="1" dirty="0">
                <a:latin typeface="Arial" panose="020B0604020202020204" pitchFamily="34" charset="0"/>
                <a:cs typeface="Arial" panose="020B0604020202020204" pitchFamily="34" charset="0"/>
              </a:rPr>
              <a:t>     (</a:t>
            </a:r>
            <a:r>
              <a:rPr lang="en-US" sz="1800" i="1" dirty="0">
                <a:latin typeface="Arial" panose="020B0604020202020204" pitchFamily="34" charset="0"/>
                <a:cs typeface="Arial" panose="020B0604020202020204" pitchFamily="34" charset="0"/>
              </a:rPr>
              <a:t>British Lung Foundation, 2023”)</a:t>
            </a:r>
            <a:endParaRPr lang="en-US" sz="1800" dirty="0">
              <a:latin typeface="Arial" panose="020B0604020202020204" pitchFamily="34" charset="0"/>
              <a:cs typeface="Arial" panose="020B0604020202020204" pitchFamily="34" charset="0"/>
            </a:endParaRPr>
          </a:p>
          <a:p>
            <a:endParaRPr lang="en-US" sz="1000" dirty="0">
              <a:latin typeface="Arial" panose="020B0604020202020204" pitchFamily="34" charset="0"/>
              <a:cs typeface="Arial" panose="020B0604020202020204" pitchFamily="34" charset="0"/>
            </a:endParaRPr>
          </a:p>
          <a:p>
            <a:endParaRPr lang="en-US" sz="1000" dirty="0">
              <a:latin typeface="Arial" panose="020B0604020202020204" pitchFamily="34" charset="0"/>
              <a:cs typeface="Arial" panose="020B0604020202020204" pitchFamily="34" charset="0"/>
            </a:endParaRPr>
          </a:p>
          <a:p>
            <a:endParaRPr lang="en-US" sz="1000" dirty="0">
              <a:latin typeface="Arial" panose="020B0604020202020204" pitchFamily="34" charset="0"/>
              <a:cs typeface="Arial" panose="020B0604020202020204" pitchFamily="34" charset="0"/>
            </a:endParaRPr>
          </a:p>
          <a:p>
            <a:endParaRPr lang="en-US" sz="1000" dirty="0"/>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19/04/2026</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
        <p:nvSpPr>
          <p:cNvPr id="7" name="TextBox 6">
            <a:extLst>
              <a:ext uri="{FF2B5EF4-FFF2-40B4-BE49-F238E27FC236}">
                <a16:creationId xmlns:a16="http://schemas.microsoft.com/office/drawing/2014/main" id="{55FDD281-2D68-243B-D42E-D89FB95F7D4B}"/>
              </a:ext>
            </a:extLst>
          </p:cNvPr>
          <p:cNvSpPr txBox="1"/>
          <p:nvPr/>
        </p:nvSpPr>
        <p:spPr>
          <a:xfrm>
            <a:off x="4139952" y="5706699"/>
            <a:ext cx="2718048" cy="369332"/>
          </a:xfrm>
          <a:prstGeom prst="rect">
            <a:avLst/>
          </a:prstGeom>
          <a:noFill/>
        </p:spPr>
        <p:txBody>
          <a:bodyPr wrap="square">
            <a:spAutoFit/>
          </a:bodyPr>
          <a:lstStyle/>
          <a:p>
            <a:r>
              <a:rPr lang="en-US" sz="1800" i="1" dirty="0"/>
              <a:t>COPD airflow , 2023</a:t>
            </a:r>
            <a:endParaRPr lang="en-US" dirty="0"/>
          </a:p>
        </p:txBody>
      </p:sp>
      <p:pic>
        <p:nvPicPr>
          <p:cNvPr id="3076" name="Picture 4" descr="COPD Asthma NZ">
            <a:extLst>
              <a:ext uri="{FF2B5EF4-FFF2-40B4-BE49-F238E27FC236}">
                <a16:creationId xmlns:a16="http://schemas.microsoft.com/office/drawing/2014/main" id="{428CAC53-93DA-5653-A169-19207FFCCA9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64088" y="1356292"/>
            <a:ext cx="3751610" cy="3384376"/>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1A0CFDE0-653C-69B8-5565-D75CC8AFA30F}"/>
              </a:ext>
            </a:extLst>
          </p:cNvPr>
          <p:cNvSpPr txBox="1"/>
          <p:nvPr/>
        </p:nvSpPr>
        <p:spPr>
          <a:xfrm>
            <a:off x="5364088" y="4873859"/>
            <a:ext cx="4032448" cy="646331"/>
          </a:xfrm>
          <a:prstGeom prst="rect">
            <a:avLst/>
          </a:prstGeom>
          <a:noFill/>
        </p:spPr>
        <p:txBody>
          <a:bodyPr wrap="square">
            <a:spAutoFit/>
          </a:bodyPr>
          <a:lstStyle/>
          <a:p>
            <a:r>
              <a:rPr lang="en-US" dirty="0"/>
              <a:t>Figure 1(Asthma and Respiratory Foundation NZ, 2023)</a:t>
            </a:r>
          </a:p>
        </p:txBody>
      </p:sp>
      <p:pic>
        <p:nvPicPr>
          <p:cNvPr id="18" name="Recorded Sound">
            <a:hlinkClick r:id="" action="ppaction://media"/>
            <a:extLst>
              <a:ext uri="{FF2B5EF4-FFF2-40B4-BE49-F238E27FC236}">
                <a16:creationId xmlns:a16="http://schemas.microsoft.com/office/drawing/2014/main" id="{18F19B6E-2A67-8DE5-C111-536DCC59584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368800" y="3225800"/>
            <a:ext cx="406400" cy="406400"/>
          </a:xfrm>
          <a:prstGeom prst="rect">
            <a:avLst/>
          </a:prstGeom>
        </p:spPr>
      </p:pic>
    </p:spTree>
    <p:extLst>
      <p:ext uri="{BB962C8B-B14F-4D97-AF65-F5344CB8AC3E}">
        <p14:creationId xmlns:p14="http://schemas.microsoft.com/office/powerpoint/2010/main" val="1044028000"/>
      </p:ext>
    </p:extLst>
  </p:cSld>
  <p:clrMapOvr>
    <a:masterClrMapping/>
  </p:clrMapOvr>
  <mc:AlternateContent xmlns:mc="http://schemas.openxmlformats.org/markup-compatibility/2006" xmlns:p14="http://schemas.microsoft.com/office/powerpoint/2010/main">
    <mc:Choice Requires="p14">
      <p:transition spd="slow" p14:dur="2000" advTm="69476"/>
    </mc:Choice>
    <mc:Fallback xmlns="">
      <p:transition spd="slow" advTm="694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4922"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1E79D-DF57-A4D2-DEC4-679C0CFB1FAC}"/>
              </a:ext>
            </a:extLst>
          </p:cNvPr>
          <p:cNvSpPr>
            <a:spLocks noGrp="1"/>
          </p:cNvSpPr>
          <p:nvPr>
            <p:ph type="title"/>
          </p:nvPr>
        </p:nvSpPr>
        <p:spPr>
          <a:xfrm>
            <a:off x="457200" y="332656"/>
            <a:ext cx="8229600" cy="504056"/>
          </a:xfrm>
        </p:spPr>
        <p:txBody>
          <a:bodyPr/>
          <a:lstStyle/>
          <a:p>
            <a:r>
              <a:rPr lang="en-US" sz="3200" b="1" dirty="0">
                <a:latin typeface="Arial" panose="020B0604020202020204" pitchFamily="34" charset="0"/>
                <a:cs typeface="Arial" panose="020B0604020202020204" pitchFamily="34" charset="0"/>
              </a:rPr>
              <a:t>Information About The Patient</a:t>
            </a:r>
            <a:endParaRPr lang="en-US" sz="32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D0C3C39F-8858-E4C1-2D6D-D296D38AC984}"/>
              </a:ext>
            </a:extLst>
          </p:cNvPr>
          <p:cNvSpPr>
            <a:spLocks noGrp="1"/>
          </p:cNvSpPr>
          <p:nvPr>
            <p:ph type="dt" sz="half" idx="10"/>
          </p:nvPr>
        </p:nvSpPr>
        <p:spPr/>
        <p:txBody>
          <a:bodyPr/>
          <a:lstStyle/>
          <a:p>
            <a:pPr>
              <a:defRPr/>
            </a:pPr>
            <a:fld id="{2303D31F-598B-47EE-BA37-93F097A3D676}" type="datetime1">
              <a:rPr lang="en-GB" altLang="en-US" smtClean="0"/>
              <a:pPr>
                <a:defRPr/>
              </a:pPr>
              <a:t>19/04/2026</a:t>
            </a:fld>
            <a:endParaRPr lang="en-GB" altLang="en-US"/>
          </a:p>
        </p:txBody>
      </p:sp>
      <p:sp>
        <p:nvSpPr>
          <p:cNvPr id="5" name="Slide Number Placeholder 4">
            <a:extLst>
              <a:ext uri="{FF2B5EF4-FFF2-40B4-BE49-F238E27FC236}">
                <a16:creationId xmlns:a16="http://schemas.microsoft.com/office/drawing/2014/main" id="{700A9700-D3DE-B1BA-5046-BA6C78BEFB3B}"/>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
        <p:nvSpPr>
          <p:cNvPr id="9" name="Rectangle 4">
            <a:extLst>
              <a:ext uri="{FF2B5EF4-FFF2-40B4-BE49-F238E27FC236}">
                <a16:creationId xmlns:a16="http://schemas.microsoft.com/office/drawing/2014/main" id="{3680E4FD-1A32-754E-B6BC-89713E509900}"/>
              </a:ext>
            </a:extLst>
          </p:cNvPr>
          <p:cNvSpPr>
            <a:spLocks noChangeArrowheads="1"/>
          </p:cNvSpPr>
          <p:nvPr/>
        </p:nvSpPr>
        <p:spPr bwMode="auto">
          <a:xfrm>
            <a:off x="383542" y="967262"/>
            <a:ext cx="7920880" cy="4339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sz="1200" dirty="0"/>
          </a:p>
          <a:p>
            <a:pPr lvl="0"/>
            <a:r>
              <a:rPr lang="en-US" altLang="en-US" dirty="0"/>
              <a:t>Mr. JJ (Fictional name) is 64 years old, male, white British, and lives alone in a council flat. He used to be a bus driver and smokes 10 cigarettes a day now that he is retired. He drinks alcohol occasionally, about 2–3 units a week, and doesn't do much physical activity.</a:t>
            </a:r>
          </a:p>
          <a:p>
            <a:r>
              <a:rPr lang="en-US" b="1" dirty="0"/>
              <a:t>Main Health Measurements:</a:t>
            </a:r>
            <a:endParaRPr lang="en-US" dirty="0"/>
          </a:p>
          <a:p>
            <a:r>
              <a:rPr lang="en-US" b="1" dirty="0"/>
              <a:t>Height:</a:t>
            </a:r>
            <a:r>
              <a:rPr lang="en-US" dirty="0"/>
              <a:t> 1.72 m</a:t>
            </a:r>
          </a:p>
          <a:p>
            <a:r>
              <a:rPr lang="en-US" b="1" dirty="0"/>
              <a:t>Weight:</a:t>
            </a:r>
            <a:r>
              <a:rPr lang="en-US" dirty="0"/>
              <a:t> 86 kg</a:t>
            </a:r>
          </a:p>
          <a:p>
            <a:r>
              <a:rPr lang="en-US" b="1" dirty="0"/>
              <a:t>BMI:</a:t>
            </a:r>
            <a:r>
              <a:rPr lang="en-US" dirty="0"/>
              <a:t> 29.1 (Overweight) .</a:t>
            </a:r>
          </a:p>
          <a:p>
            <a:r>
              <a:rPr lang="en-US" b="1" dirty="0"/>
              <a:t>Blood Pressure:</a:t>
            </a:r>
            <a:r>
              <a:rPr lang="en-US" dirty="0"/>
              <a:t> 142/88 mmHg</a:t>
            </a:r>
          </a:p>
          <a:p>
            <a:r>
              <a:rPr lang="en-US" b="1" dirty="0"/>
              <a:t>Respiratory Rate:</a:t>
            </a:r>
            <a:r>
              <a:rPr lang="en-US" dirty="0"/>
              <a:t> 22 breaths/min .</a:t>
            </a:r>
          </a:p>
          <a:p>
            <a:r>
              <a:rPr lang="en-US" b="1" dirty="0"/>
              <a:t>Oxygen Saturation (SpO₂):</a:t>
            </a:r>
            <a:r>
              <a:rPr lang="en-US" dirty="0"/>
              <a:t> 92% on room air</a:t>
            </a:r>
          </a:p>
          <a:p>
            <a:r>
              <a:rPr lang="en-US" b="1" dirty="0"/>
              <a:t>FEV1:</a:t>
            </a:r>
            <a:r>
              <a:rPr lang="en-US" dirty="0"/>
              <a:t> 58% predicted (consistent with GOLD Stage II COPD)</a:t>
            </a:r>
          </a:p>
          <a:p>
            <a:r>
              <a:rPr lang="en-US" b="1" dirty="0"/>
              <a:t>Heart Rate:</a:t>
            </a:r>
            <a:r>
              <a:rPr lang="en-US" dirty="0"/>
              <a:t> 96 bpm</a:t>
            </a:r>
          </a:p>
          <a:p>
            <a:endParaRPr lang="en-US" sz="1200" dirty="0"/>
          </a:p>
          <a:p>
            <a:pPr lvl="0"/>
            <a:r>
              <a:rPr lang="en-US" dirty="0"/>
              <a:t>(NHS, 2023) and (NICE, 2023).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6" name="Recorded Sound">
            <a:hlinkClick r:id="" action="ppaction://media"/>
            <a:extLst>
              <a:ext uri="{FF2B5EF4-FFF2-40B4-BE49-F238E27FC236}">
                <a16:creationId xmlns:a16="http://schemas.microsoft.com/office/drawing/2014/main" id="{67F5A658-4D44-A7D5-93A7-328DFB8A77C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68800" y="3225800"/>
            <a:ext cx="406400" cy="406400"/>
          </a:xfrm>
          <a:prstGeom prst="rect">
            <a:avLst/>
          </a:prstGeom>
        </p:spPr>
      </p:pic>
    </p:spTree>
    <p:extLst>
      <p:ext uri="{BB962C8B-B14F-4D97-AF65-F5344CB8AC3E}">
        <p14:creationId xmlns:p14="http://schemas.microsoft.com/office/powerpoint/2010/main" val="2699784783"/>
      </p:ext>
    </p:extLst>
  </p:cSld>
  <p:clrMapOvr>
    <a:masterClrMapping/>
  </p:clrMapOvr>
  <mc:AlternateContent xmlns:mc="http://schemas.openxmlformats.org/markup-compatibility/2006" xmlns:p14="http://schemas.microsoft.com/office/powerpoint/2010/main">
    <mc:Choice Requires="p14">
      <p:transition spd="slow" p14:dur="2000" advTm="97238"/>
    </mc:Choice>
    <mc:Fallback xmlns="">
      <p:transition spd="slow" advTm="972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659"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008112"/>
          </a:xfrm>
        </p:spPr>
        <p:txBody>
          <a:bodyPr/>
          <a:lstStyle/>
          <a:p>
            <a:r>
              <a:rPr lang="en-US" sz="3600" b="1" dirty="0"/>
              <a:t>Anatomy of the Respiratory</a:t>
            </a:r>
            <a:endParaRPr lang="en-GB" sz="3600" b="1" dirty="0">
              <a:cs typeface="Arial" panose="020B0604020202020204" pitchFamily="34" charset="0"/>
            </a:endParaRP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idx="1"/>
          </p:nvPr>
        </p:nvSpPr>
        <p:spPr>
          <a:xfrm>
            <a:off x="827584" y="1556793"/>
            <a:ext cx="3384376" cy="2291432"/>
          </a:xfrm>
        </p:spPr>
        <p:txBody>
          <a:bodyPr/>
          <a:lstStyle/>
          <a:p>
            <a:pPr lvl="0"/>
            <a:r>
              <a:rPr lang="en-US" sz="1800" dirty="0">
                <a:latin typeface="Arial" panose="020B0604020202020204" pitchFamily="34" charset="0"/>
                <a:cs typeface="Arial" panose="020B0604020202020204" pitchFamily="34" charset="0"/>
              </a:rPr>
              <a:t>Trachea → bronchi → bronchioles → alveoli</a:t>
            </a:r>
          </a:p>
          <a:p>
            <a:pPr lvl="0"/>
            <a:r>
              <a:rPr lang="en-US" sz="1800" dirty="0">
                <a:latin typeface="Arial" panose="020B0604020202020204" pitchFamily="34" charset="0"/>
                <a:cs typeface="Arial" panose="020B0604020202020204" pitchFamily="34" charset="0"/>
              </a:rPr>
              <a:t>Diaphragm supports breathing</a:t>
            </a:r>
          </a:p>
          <a:p>
            <a:pPr lvl="0"/>
            <a:r>
              <a:rPr lang="en-US" sz="1800" dirty="0">
                <a:latin typeface="Arial" panose="020B0604020202020204" pitchFamily="34" charset="0"/>
                <a:cs typeface="Arial" panose="020B0604020202020204" pitchFamily="34" charset="0"/>
              </a:rPr>
              <a:t>Gas exchange occurs in alveoli</a:t>
            </a:r>
          </a:p>
          <a:p>
            <a:pPr marL="0" lvl="0" indent="0">
              <a:buNone/>
            </a:pPr>
            <a:r>
              <a:rPr lang="en-US" sz="1800" dirty="0"/>
              <a:t>(OpenStax, 2023).</a:t>
            </a:r>
            <a:endParaRPr lang="en-US" sz="1800" dirty="0">
              <a:latin typeface="Arial" panose="020B0604020202020204" pitchFamily="34" charset="0"/>
              <a:cs typeface="Arial" panose="020B0604020202020204" pitchFamily="34" charset="0"/>
            </a:endParaRPr>
          </a:p>
        </p:txBody>
      </p:sp>
      <p:sp>
        <p:nvSpPr>
          <p:cNvPr id="20" name="TextBox 19">
            <a:extLst>
              <a:ext uri="{FF2B5EF4-FFF2-40B4-BE49-F238E27FC236}">
                <a16:creationId xmlns:a16="http://schemas.microsoft.com/office/drawing/2014/main" id="{592F8E31-A25F-DF87-4B89-BEAD260B5ACD}"/>
              </a:ext>
            </a:extLst>
          </p:cNvPr>
          <p:cNvSpPr txBox="1"/>
          <p:nvPr/>
        </p:nvSpPr>
        <p:spPr>
          <a:xfrm>
            <a:off x="5292080" y="4221088"/>
            <a:ext cx="4355976" cy="369332"/>
          </a:xfrm>
          <a:prstGeom prst="rect">
            <a:avLst/>
          </a:prstGeom>
          <a:noFill/>
        </p:spPr>
        <p:txBody>
          <a:bodyPr wrap="square">
            <a:spAutoFit/>
          </a:bodyPr>
          <a:lstStyle/>
          <a:p>
            <a:pPr lvl="0"/>
            <a:r>
              <a:rPr lang="en-US" altLang="en-US" dirty="0"/>
              <a:t>Figure 2 </a:t>
            </a:r>
            <a:r>
              <a:rPr lang="en-US" dirty="0"/>
              <a:t>(OpenStax, 2023).</a:t>
            </a:r>
            <a:endParaRPr lang="en-US" altLang="en-US" dirty="0">
              <a:latin typeface="Arial" panose="020B0604020202020204" pitchFamily="34" charset="0"/>
              <a:cs typeface="Arial" panose="020B0604020202020204" pitchFamily="34" charset="0"/>
            </a:endParaRPr>
          </a:p>
        </p:txBody>
      </p:sp>
      <p:pic>
        <p:nvPicPr>
          <p:cNvPr id="4" name="Picture 2" descr="This figure shows the structure of the lungs with the major parts labeled.">
            <a:extLst>
              <a:ext uri="{FF2B5EF4-FFF2-40B4-BE49-F238E27FC236}">
                <a16:creationId xmlns:a16="http://schemas.microsoft.com/office/drawing/2014/main" id="{4CE65595-0BA5-E5B8-2EF4-A4C2D5980165}"/>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067944" y="1065559"/>
            <a:ext cx="5076056" cy="2782665"/>
          </a:xfrm>
          <a:prstGeom prst="rect">
            <a:avLst/>
          </a:prstGeom>
          <a:noFill/>
          <a:extLst>
            <a:ext uri="{909E8E84-426E-40DD-AFC4-6F175D3DCCD1}">
              <a14:hiddenFill xmlns:a14="http://schemas.microsoft.com/office/drawing/2010/main">
                <a:solidFill>
                  <a:srgbClr val="FFFFFF"/>
                </a:solidFill>
              </a14:hiddenFill>
            </a:ext>
          </a:extLst>
        </p:spPr>
      </p:pic>
      <p:pic>
        <p:nvPicPr>
          <p:cNvPr id="7" name="Recorded Sound">
            <a:hlinkClick r:id="" action="ppaction://media"/>
            <a:extLst>
              <a:ext uri="{FF2B5EF4-FFF2-40B4-BE49-F238E27FC236}">
                <a16:creationId xmlns:a16="http://schemas.microsoft.com/office/drawing/2014/main" id="{AA897F4C-506B-C90F-E9E0-75895D90C8F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68800" y="3225800"/>
            <a:ext cx="406400" cy="406400"/>
          </a:xfrm>
          <a:prstGeom prst="rect">
            <a:avLst/>
          </a:prstGeom>
        </p:spPr>
      </p:pic>
    </p:spTree>
    <p:extLst>
      <p:ext uri="{BB962C8B-B14F-4D97-AF65-F5344CB8AC3E}">
        <p14:creationId xmlns:p14="http://schemas.microsoft.com/office/powerpoint/2010/main" val="711734170"/>
      </p:ext>
    </p:extLst>
  </p:cSld>
  <p:clrMapOvr>
    <a:masterClrMapping/>
  </p:clrMapOvr>
  <mc:AlternateContent xmlns:mc="http://schemas.openxmlformats.org/markup-compatibility/2006" xmlns:p14="http://schemas.microsoft.com/office/powerpoint/2010/main">
    <mc:Choice Requires="p14">
      <p:transition spd="slow" p14:dur="2000" advTm="39309"/>
    </mc:Choice>
    <mc:Fallback xmlns="">
      <p:transition spd="slow" advTm="393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323"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77C78-B114-4204-0877-9D32C8F140A3}"/>
              </a:ext>
            </a:extLst>
          </p:cNvPr>
          <p:cNvSpPr>
            <a:spLocks noGrp="1"/>
          </p:cNvSpPr>
          <p:nvPr>
            <p:ph type="title"/>
          </p:nvPr>
        </p:nvSpPr>
        <p:spPr>
          <a:xfrm>
            <a:off x="457200" y="274638"/>
            <a:ext cx="8229600" cy="1143000"/>
          </a:xfrm>
        </p:spPr>
        <p:txBody>
          <a:bodyPr wrap="square" anchor="ctr">
            <a:normAutofit/>
          </a:bodyPr>
          <a:lstStyle/>
          <a:p>
            <a:r>
              <a:rPr lang="en-US" sz="3200" b="1" dirty="0"/>
              <a:t>Physiology of Breathing &amp; Gas</a:t>
            </a:r>
            <a:endParaRPr lang="en-US" sz="3200" dirty="0"/>
          </a:p>
        </p:txBody>
      </p:sp>
      <p:sp>
        <p:nvSpPr>
          <p:cNvPr id="3" name="Content Placeholder 2">
            <a:extLst>
              <a:ext uri="{FF2B5EF4-FFF2-40B4-BE49-F238E27FC236}">
                <a16:creationId xmlns:a16="http://schemas.microsoft.com/office/drawing/2014/main" id="{947A3CF5-8D9E-8CF2-83A8-9C491D735A1D}"/>
              </a:ext>
            </a:extLst>
          </p:cNvPr>
          <p:cNvSpPr>
            <a:spLocks noGrp="1"/>
          </p:cNvSpPr>
          <p:nvPr>
            <p:ph sz="half" idx="1"/>
          </p:nvPr>
        </p:nvSpPr>
        <p:spPr>
          <a:xfrm>
            <a:off x="885056" y="1600201"/>
            <a:ext cx="3902968" cy="2705861"/>
          </a:xfrm>
        </p:spPr>
        <p:txBody>
          <a:bodyPr wrap="square" anchor="t">
            <a:normAutofit fontScale="70000" lnSpcReduction="20000"/>
          </a:bodyPr>
          <a:lstStyle/>
          <a:p>
            <a:pPr lvl="0">
              <a:lnSpc>
                <a:spcPct val="90000"/>
              </a:lnSpc>
            </a:pPr>
            <a:endParaRPr lang="en-US" sz="1100" dirty="0"/>
          </a:p>
          <a:p>
            <a:pPr lvl="0">
              <a:lnSpc>
                <a:spcPct val="90000"/>
              </a:lnSpc>
            </a:pPr>
            <a:endParaRPr lang="en-US" sz="1100" dirty="0"/>
          </a:p>
          <a:p>
            <a:pPr lvl="0">
              <a:lnSpc>
                <a:spcPct val="90000"/>
              </a:lnSpc>
            </a:pPr>
            <a:endParaRPr lang="en-US" sz="1100" dirty="0"/>
          </a:p>
          <a:p>
            <a:pPr lvl="0">
              <a:lnSpc>
                <a:spcPct val="90000"/>
              </a:lnSpc>
            </a:pPr>
            <a:endParaRPr lang="en-US" sz="1100" dirty="0"/>
          </a:p>
          <a:p>
            <a:pPr lvl="0">
              <a:lnSpc>
                <a:spcPct val="90000"/>
              </a:lnSpc>
            </a:pPr>
            <a:endParaRPr lang="en-US" sz="1100" dirty="0"/>
          </a:p>
          <a:p>
            <a:pPr lvl="0">
              <a:lnSpc>
                <a:spcPct val="90000"/>
              </a:lnSpc>
            </a:pPr>
            <a:endParaRPr lang="en-US" sz="1100" dirty="0"/>
          </a:p>
          <a:p>
            <a:pPr lvl="0">
              <a:lnSpc>
                <a:spcPct val="90000"/>
              </a:lnSpc>
            </a:pPr>
            <a:endParaRPr lang="en-US" sz="1100" dirty="0"/>
          </a:p>
          <a:p>
            <a:pPr lvl="0">
              <a:lnSpc>
                <a:spcPct val="90000"/>
              </a:lnSpc>
            </a:pPr>
            <a:endParaRPr lang="en-US" sz="1100" dirty="0"/>
          </a:p>
          <a:p>
            <a:pPr lvl="0">
              <a:lnSpc>
                <a:spcPct val="90000"/>
              </a:lnSpc>
            </a:pPr>
            <a:endParaRPr lang="en-US" sz="1100" dirty="0"/>
          </a:p>
          <a:p>
            <a:pPr lvl="0">
              <a:lnSpc>
                <a:spcPct val="90000"/>
              </a:lnSpc>
            </a:pPr>
            <a:r>
              <a:rPr lang="en-US" sz="2600" dirty="0">
                <a:latin typeface="Arial" panose="020B0604020202020204" pitchFamily="34" charset="0"/>
                <a:cs typeface="Arial" panose="020B0604020202020204" pitchFamily="34" charset="0"/>
              </a:rPr>
              <a:t>Oxygen diffuses into blood</a:t>
            </a:r>
          </a:p>
          <a:p>
            <a:pPr lvl="0">
              <a:lnSpc>
                <a:spcPct val="90000"/>
              </a:lnSpc>
            </a:pPr>
            <a:r>
              <a:rPr lang="en-US" sz="2600" dirty="0">
                <a:latin typeface="Arial" panose="020B0604020202020204" pitchFamily="34" charset="0"/>
                <a:cs typeface="Arial" panose="020B0604020202020204" pitchFamily="34" charset="0"/>
              </a:rPr>
              <a:t>CO₂ removed</a:t>
            </a:r>
          </a:p>
          <a:p>
            <a:pPr lvl="0">
              <a:lnSpc>
                <a:spcPct val="90000"/>
              </a:lnSpc>
            </a:pPr>
            <a:r>
              <a:rPr lang="en-US" sz="2600" dirty="0">
                <a:latin typeface="Arial" panose="020B0604020202020204" pitchFamily="34" charset="0"/>
                <a:cs typeface="Arial" panose="020B0604020202020204" pitchFamily="34" charset="0"/>
              </a:rPr>
              <a:t>Requires healthy alveoli</a:t>
            </a:r>
          </a:p>
          <a:p>
            <a:pPr lvl="0">
              <a:lnSpc>
                <a:spcPct val="90000"/>
              </a:lnSpc>
            </a:pPr>
            <a:endParaRPr lang="en-US" sz="1100" dirty="0"/>
          </a:p>
          <a:p>
            <a:pPr lvl="0">
              <a:lnSpc>
                <a:spcPct val="90000"/>
              </a:lnSpc>
            </a:pPr>
            <a:endParaRPr lang="en-US" sz="1100" dirty="0"/>
          </a:p>
          <a:p>
            <a:pPr lvl="0">
              <a:lnSpc>
                <a:spcPct val="90000"/>
              </a:lnSpc>
            </a:pPr>
            <a:endParaRPr lang="en-US" sz="1100" dirty="0"/>
          </a:p>
          <a:p>
            <a:pPr marL="0" lvl="0" indent="0">
              <a:lnSpc>
                <a:spcPct val="90000"/>
              </a:lnSpc>
              <a:buNone/>
            </a:pPr>
            <a:endParaRPr lang="en-US" sz="1100" dirty="0"/>
          </a:p>
          <a:p>
            <a:pPr marL="0" lvl="0" indent="0">
              <a:lnSpc>
                <a:spcPct val="90000"/>
              </a:lnSpc>
              <a:buNone/>
            </a:pPr>
            <a:endParaRPr lang="en-US" sz="1100" dirty="0"/>
          </a:p>
          <a:p>
            <a:pPr marL="0" lvl="0" indent="0">
              <a:lnSpc>
                <a:spcPct val="90000"/>
              </a:lnSpc>
              <a:buNone/>
            </a:pPr>
            <a:endParaRPr lang="en-US" sz="1100" dirty="0"/>
          </a:p>
          <a:p>
            <a:pPr marL="0" lvl="0" indent="0">
              <a:lnSpc>
                <a:spcPct val="90000"/>
              </a:lnSpc>
              <a:buNone/>
            </a:pPr>
            <a:r>
              <a:rPr lang="en-US" sz="2100" dirty="0">
                <a:latin typeface="Arial" panose="020B0604020202020204" pitchFamily="34" charset="0"/>
                <a:cs typeface="Arial" panose="020B0604020202020204" pitchFamily="34" charset="0"/>
              </a:rPr>
              <a:t>                                  (WHO, 2023).</a:t>
            </a:r>
          </a:p>
          <a:p>
            <a:pPr>
              <a:lnSpc>
                <a:spcPct val="90000"/>
              </a:lnSpc>
            </a:pPr>
            <a:endParaRPr lang="en-US" sz="1100" dirty="0"/>
          </a:p>
        </p:txBody>
      </p:sp>
      <p:pic>
        <p:nvPicPr>
          <p:cNvPr id="2050" name="Picture 2" descr="Mechanism of Breathing - GeeksforGeeks">
            <a:extLst>
              <a:ext uri="{FF2B5EF4-FFF2-40B4-BE49-F238E27FC236}">
                <a16:creationId xmlns:a16="http://schemas.microsoft.com/office/drawing/2014/main" id="{0D674C1C-0ECA-2963-A202-822704939D56}"/>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076056" y="2241790"/>
            <a:ext cx="3902968" cy="2705861"/>
          </a:xfrm>
          <a:prstGeom prst="rect">
            <a:avLst/>
          </a:prstGeom>
          <a:solidFill>
            <a:srgbClr val="FFFFFF"/>
          </a:solidFill>
        </p:spPr>
      </p:pic>
      <p:sp>
        <p:nvSpPr>
          <p:cNvPr id="4" name="Date Placeholder 3">
            <a:extLst>
              <a:ext uri="{FF2B5EF4-FFF2-40B4-BE49-F238E27FC236}">
                <a16:creationId xmlns:a16="http://schemas.microsoft.com/office/drawing/2014/main" id="{6C616177-B71C-28B5-3F08-0704BFD76ED6}"/>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19/04/2026</a:t>
            </a:fld>
            <a:endParaRPr lang="en-GB" altLang="en-US" sz="900"/>
          </a:p>
        </p:txBody>
      </p:sp>
      <p:sp>
        <p:nvSpPr>
          <p:cNvPr id="5" name="Slide Number Placeholder 4">
            <a:extLst>
              <a:ext uri="{FF2B5EF4-FFF2-40B4-BE49-F238E27FC236}">
                <a16:creationId xmlns:a16="http://schemas.microsoft.com/office/drawing/2014/main" id="{2880C9AE-45C8-1E56-4767-B9A36A36BB55}"/>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5</a:t>
            </a:fld>
            <a:endParaRPr lang="en-GB" altLang="en-US"/>
          </a:p>
        </p:txBody>
      </p:sp>
      <p:sp>
        <p:nvSpPr>
          <p:cNvPr id="7" name="TextBox 6">
            <a:extLst>
              <a:ext uri="{FF2B5EF4-FFF2-40B4-BE49-F238E27FC236}">
                <a16:creationId xmlns:a16="http://schemas.microsoft.com/office/drawing/2014/main" id="{A956223F-0C8B-2064-604F-4E078C372AF5}"/>
              </a:ext>
            </a:extLst>
          </p:cNvPr>
          <p:cNvSpPr txBox="1"/>
          <p:nvPr/>
        </p:nvSpPr>
        <p:spPr>
          <a:xfrm>
            <a:off x="5083867" y="4947651"/>
            <a:ext cx="3758952" cy="369332"/>
          </a:xfrm>
          <a:prstGeom prst="rect">
            <a:avLst/>
          </a:prstGeom>
          <a:noFill/>
        </p:spPr>
        <p:txBody>
          <a:bodyPr wrap="square">
            <a:spAutoFit/>
          </a:bodyPr>
          <a:lstStyle/>
          <a:p>
            <a:r>
              <a:rPr lang="en-US" dirty="0"/>
              <a:t>Figure 3 (</a:t>
            </a:r>
            <a:r>
              <a:rPr lang="en-US" dirty="0" err="1"/>
              <a:t>Marieb</a:t>
            </a:r>
            <a:r>
              <a:rPr lang="en-US" dirty="0"/>
              <a:t> and Hoehn, 2022)</a:t>
            </a:r>
          </a:p>
        </p:txBody>
      </p:sp>
      <p:pic>
        <p:nvPicPr>
          <p:cNvPr id="8" name="Recorded Sound">
            <a:hlinkClick r:id="" action="ppaction://media"/>
            <a:extLst>
              <a:ext uri="{FF2B5EF4-FFF2-40B4-BE49-F238E27FC236}">
                <a16:creationId xmlns:a16="http://schemas.microsoft.com/office/drawing/2014/main" id="{98476AB9-0552-DCA7-5851-DB19BDFD60F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68800" y="3225800"/>
            <a:ext cx="406400" cy="406400"/>
          </a:xfrm>
          <a:prstGeom prst="rect">
            <a:avLst/>
          </a:prstGeom>
        </p:spPr>
      </p:pic>
    </p:spTree>
    <p:extLst>
      <p:ext uri="{BB962C8B-B14F-4D97-AF65-F5344CB8AC3E}">
        <p14:creationId xmlns:p14="http://schemas.microsoft.com/office/powerpoint/2010/main" val="3604576086"/>
      </p:ext>
    </p:extLst>
  </p:cSld>
  <p:clrMapOvr>
    <a:masterClrMapping/>
  </p:clrMapOvr>
  <mc:AlternateContent xmlns:mc="http://schemas.openxmlformats.org/markup-compatibility/2006">
    <mc:Choice xmlns:p14="http://schemas.microsoft.com/office/powerpoint/2010/main" Requires="p14">
      <p:transition spd="slow" p14:dur="2000" advTm="68332"/>
    </mc:Choice>
    <mc:Fallback>
      <p:transition spd="slow" advTm="683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8332"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1143000"/>
          </a:xfrm>
        </p:spPr>
        <p:txBody>
          <a:bodyPr wrap="square" anchor="ctr">
            <a:normAutofit/>
          </a:bodyPr>
          <a:lstStyle/>
          <a:p>
            <a:pPr marL="0" indent="0">
              <a:buNone/>
            </a:pPr>
            <a:r>
              <a:rPr lang="en-US" sz="3200" b="1" dirty="0">
                <a:latin typeface="Arial" panose="020B0604020202020204" pitchFamily="34" charset="0"/>
                <a:cs typeface="Arial" panose="020B0604020202020204" pitchFamily="34" charset="0"/>
              </a:rPr>
              <a:t>How COPD Affects the Body</a:t>
            </a:r>
            <a:endParaRPr lang="en-US"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sz="half" idx="1"/>
          </p:nvPr>
        </p:nvSpPr>
        <p:spPr>
          <a:xfrm>
            <a:off x="457200" y="1600201"/>
            <a:ext cx="4038600" cy="1756791"/>
          </a:xfrm>
        </p:spPr>
        <p:txBody>
          <a:bodyPr wrap="square" anchor="t">
            <a:normAutofit/>
          </a:bodyPr>
          <a:lstStyle/>
          <a:p>
            <a:pPr lvl="0">
              <a:lnSpc>
                <a:spcPct val="90000"/>
              </a:lnSpc>
            </a:pPr>
            <a:r>
              <a:rPr lang="en-US" sz="1800" dirty="0">
                <a:latin typeface="Arial" panose="020B0604020202020204" pitchFamily="34" charset="0"/>
                <a:cs typeface="Arial" panose="020B0604020202020204" pitchFamily="34" charset="0"/>
              </a:rPr>
              <a:t>Airway inflammation</a:t>
            </a:r>
          </a:p>
          <a:p>
            <a:pPr lvl="0">
              <a:lnSpc>
                <a:spcPct val="90000"/>
              </a:lnSpc>
            </a:pPr>
            <a:r>
              <a:rPr lang="en-US" sz="1800" dirty="0">
                <a:latin typeface="Arial" panose="020B0604020202020204" pitchFamily="34" charset="0"/>
                <a:cs typeface="Arial" panose="020B0604020202020204" pitchFamily="34" charset="0"/>
              </a:rPr>
              <a:t>Mucus overproduction</a:t>
            </a:r>
          </a:p>
          <a:p>
            <a:pPr lvl="0">
              <a:lnSpc>
                <a:spcPct val="90000"/>
              </a:lnSpc>
            </a:pPr>
            <a:r>
              <a:rPr lang="en-US" sz="1800" dirty="0">
                <a:latin typeface="Arial" panose="020B0604020202020204" pitchFamily="34" charset="0"/>
                <a:cs typeface="Arial" panose="020B0604020202020204" pitchFamily="34" charset="0"/>
              </a:rPr>
              <a:t>Alveolar damage</a:t>
            </a:r>
          </a:p>
          <a:p>
            <a:pPr lvl="0">
              <a:lnSpc>
                <a:spcPct val="90000"/>
              </a:lnSpc>
            </a:pPr>
            <a:r>
              <a:rPr lang="en-US" sz="1800" dirty="0">
                <a:latin typeface="Arial" panose="020B0604020202020204" pitchFamily="34" charset="0"/>
                <a:cs typeface="Arial" panose="020B0604020202020204" pitchFamily="34" charset="0"/>
              </a:rPr>
              <a:t>Air trapping</a:t>
            </a:r>
          </a:p>
        </p:txBody>
      </p:sp>
      <p:pic>
        <p:nvPicPr>
          <p:cNvPr id="3074" name="Picture 2" descr="Copd Diagram: Over 139 Royalty-Free Licensable Stock ...">
            <a:extLst>
              <a:ext uri="{FF2B5EF4-FFF2-40B4-BE49-F238E27FC236}">
                <a16:creationId xmlns:a16="http://schemas.microsoft.com/office/drawing/2014/main" id="{DFCA6DAB-002F-CF57-3BC4-DE0835A28ADF}"/>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648200" y="1600202"/>
            <a:ext cx="4038600" cy="2404862"/>
          </a:xfrm>
          <a:prstGeom prst="rect">
            <a:avLst/>
          </a:prstGeom>
          <a:solidFill>
            <a:srgbClr val="FFFFFF"/>
          </a:solidFill>
        </p:spPr>
      </p:pic>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19/04/2026</a:t>
            </a:fld>
            <a:endParaRPr lang="en-GB" altLang="en-US" sz="900"/>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6</a:t>
            </a:fld>
            <a:endParaRPr lang="en-GB" altLang="en-US"/>
          </a:p>
        </p:txBody>
      </p:sp>
      <p:sp>
        <p:nvSpPr>
          <p:cNvPr id="7" name="TextBox 6">
            <a:extLst>
              <a:ext uri="{FF2B5EF4-FFF2-40B4-BE49-F238E27FC236}">
                <a16:creationId xmlns:a16="http://schemas.microsoft.com/office/drawing/2014/main" id="{7335631C-6E89-C822-53DE-81B7BE5A2754}"/>
              </a:ext>
            </a:extLst>
          </p:cNvPr>
          <p:cNvSpPr txBox="1"/>
          <p:nvPr/>
        </p:nvSpPr>
        <p:spPr>
          <a:xfrm>
            <a:off x="4716016" y="4365104"/>
            <a:ext cx="4320480" cy="369332"/>
          </a:xfrm>
          <a:prstGeom prst="rect">
            <a:avLst/>
          </a:prstGeom>
          <a:noFill/>
        </p:spPr>
        <p:txBody>
          <a:bodyPr wrap="square">
            <a:spAutoFit/>
          </a:bodyPr>
          <a:lstStyle/>
          <a:p>
            <a:r>
              <a:rPr lang="en-US" sz="1800" dirty="0"/>
              <a:t>Figure 4(British Lung Foundation, 2023)</a:t>
            </a:r>
            <a:endParaRPr lang="en-US" dirty="0"/>
          </a:p>
        </p:txBody>
      </p:sp>
      <p:pic>
        <p:nvPicPr>
          <p:cNvPr id="8" name="Recorded Sound">
            <a:hlinkClick r:id="" action="ppaction://media"/>
            <a:extLst>
              <a:ext uri="{FF2B5EF4-FFF2-40B4-BE49-F238E27FC236}">
                <a16:creationId xmlns:a16="http://schemas.microsoft.com/office/drawing/2014/main" id="{6B6F0B4C-9D88-EA7C-CD10-77EAFAD093D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68800" y="3225800"/>
            <a:ext cx="406400" cy="406400"/>
          </a:xfrm>
          <a:prstGeom prst="rect">
            <a:avLst/>
          </a:prstGeom>
        </p:spPr>
      </p:pic>
      <p:sp>
        <p:nvSpPr>
          <p:cNvPr id="10" name="TextBox 9">
            <a:extLst>
              <a:ext uri="{FF2B5EF4-FFF2-40B4-BE49-F238E27FC236}">
                <a16:creationId xmlns:a16="http://schemas.microsoft.com/office/drawing/2014/main" id="{FA21EED5-DFEA-FB8E-CA04-DF2E14616C18}"/>
              </a:ext>
            </a:extLst>
          </p:cNvPr>
          <p:cNvSpPr txBox="1"/>
          <p:nvPr/>
        </p:nvSpPr>
        <p:spPr>
          <a:xfrm>
            <a:off x="144016" y="3316343"/>
            <a:ext cx="4572000" cy="369332"/>
          </a:xfrm>
          <a:prstGeom prst="rect">
            <a:avLst/>
          </a:prstGeom>
          <a:noFill/>
        </p:spPr>
        <p:txBody>
          <a:bodyPr wrap="square">
            <a:spAutoFit/>
          </a:bodyPr>
          <a:lstStyle/>
          <a:p>
            <a:r>
              <a:rPr lang="pt-BR" dirty="0"/>
              <a:t>(Rodrigues, Silva and Gomez, 2021)</a:t>
            </a:r>
            <a:endParaRPr lang="en-US" dirty="0"/>
          </a:p>
        </p:txBody>
      </p:sp>
    </p:spTree>
    <p:extLst>
      <p:ext uri="{BB962C8B-B14F-4D97-AF65-F5344CB8AC3E}">
        <p14:creationId xmlns:p14="http://schemas.microsoft.com/office/powerpoint/2010/main" val="2070946817"/>
      </p:ext>
    </p:extLst>
  </p:cSld>
  <p:clrMapOvr>
    <a:masterClrMapping/>
  </p:clrMapOvr>
  <mc:AlternateContent xmlns:mc="http://schemas.openxmlformats.org/markup-compatibility/2006">
    <mc:Choice xmlns:p14="http://schemas.microsoft.com/office/powerpoint/2010/main" Requires="p14">
      <p:transition spd="slow" p14:dur="2000" advTm="77223"/>
    </mc:Choice>
    <mc:Fallback>
      <p:transition spd="slow" advTm="772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7853"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922114"/>
          </a:xfrm>
        </p:spPr>
        <p:txBody>
          <a:bodyPr/>
          <a:lstStyle/>
          <a:p>
            <a:pPr marL="0" indent="0">
              <a:buNone/>
            </a:pPr>
            <a:r>
              <a:rPr lang="en-US" sz="3200" b="1" dirty="0">
                <a:latin typeface="Arial" panose="020B0604020202020204" pitchFamily="34" charset="0"/>
                <a:cs typeface="Arial" panose="020B0604020202020204" pitchFamily="34" charset="0"/>
              </a:rPr>
              <a:t>Lifestyle &amp; Health </a:t>
            </a:r>
            <a:r>
              <a:rPr lang="en-US" sz="3200" b="1" dirty="0" err="1">
                <a:latin typeface="Arial" panose="020B0604020202020204" pitchFamily="34" charset="0"/>
                <a:cs typeface="Arial" panose="020B0604020202020204" pitchFamily="34" charset="0"/>
              </a:rPr>
              <a:t>Behaviour</a:t>
            </a:r>
            <a:endParaRPr lang="en-US"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p:txBody>
          <a:bodyPr/>
          <a:lstStyle/>
          <a:p>
            <a:pPr marL="0" indent="0">
              <a:buNone/>
            </a:pPr>
            <a:endParaRPr lang="en-US" dirty="0"/>
          </a:p>
          <a:p>
            <a:pPr lvl="0"/>
            <a:r>
              <a:rPr lang="en-US" sz="1800" dirty="0">
                <a:latin typeface="Arial" panose="020B0604020202020204" pitchFamily="34" charset="0"/>
                <a:cs typeface="Arial" panose="020B0604020202020204" pitchFamily="34" charset="0"/>
              </a:rPr>
              <a:t>Smokes 20 cigarettes/day</a:t>
            </a:r>
          </a:p>
          <a:p>
            <a:pPr lvl="0"/>
            <a:r>
              <a:rPr lang="en-US" sz="1800" dirty="0">
                <a:latin typeface="Arial" panose="020B0604020202020204" pitchFamily="34" charset="0"/>
                <a:cs typeface="Arial" panose="020B0604020202020204" pitchFamily="34" charset="0"/>
              </a:rPr>
              <a:t>Sedentary lifestyle</a:t>
            </a:r>
          </a:p>
          <a:p>
            <a:pPr lvl="0"/>
            <a:r>
              <a:rPr lang="en-US" sz="1800" dirty="0">
                <a:latin typeface="Arial" panose="020B0604020202020204" pitchFamily="34" charset="0"/>
                <a:cs typeface="Arial" panose="020B0604020202020204" pitchFamily="34" charset="0"/>
              </a:rPr>
              <a:t>Diet high in processed foods</a:t>
            </a:r>
          </a:p>
          <a:p>
            <a:pPr lvl="0"/>
            <a:r>
              <a:rPr lang="en-US" sz="1800" dirty="0">
                <a:latin typeface="Arial" panose="020B0604020202020204" pitchFamily="34" charset="0"/>
                <a:cs typeface="Arial" panose="020B0604020202020204" pitchFamily="34" charset="0"/>
              </a:rPr>
              <a:t>Occasional alcohol use</a:t>
            </a:r>
          </a:p>
          <a:p>
            <a:pPr marL="0" indent="0">
              <a:buNone/>
            </a:pPr>
            <a:endParaRPr lang="en-US" sz="1800" b="1" dirty="0">
              <a:latin typeface="Arial" panose="020B0604020202020204" pitchFamily="34" charset="0"/>
              <a:cs typeface="Arial" panose="020B0604020202020204" pitchFamily="34" charset="0"/>
            </a:endParaRPr>
          </a:p>
          <a:p>
            <a:pPr marL="0" indent="0">
              <a:buNone/>
            </a:pPr>
            <a:endParaRPr lang="en-US" sz="1800" b="1" dirty="0">
              <a:latin typeface="Arial" panose="020B0604020202020204" pitchFamily="34" charset="0"/>
              <a:cs typeface="Arial" panose="020B0604020202020204" pitchFamily="34" charset="0"/>
            </a:endParaRPr>
          </a:p>
          <a:p>
            <a:pPr marL="0" indent="0">
              <a:buNone/>
            </a:pPr>
            <a:r>
              <a:rPr lang="en-US" sz="1800" dirty="0">
                <a:latin typeface="Arial" panose="020B0604020202020204" pitchFamily="34" charset="0"/>
                <a:cs typeface="Arial" panose="020B0604020202020204" pitchFamily="34" charset="0"/>
              </a:rPr>
              <a:t>(DHSC, 2021).”</a:t>
            </a:r>
          </a:p>
          <a:p>
            <a:pPr marL="0" indent="0">
              <a:buNone/>
            </a:pPr>
            <a:endParaRPr lang="en-GB" dirty="0">
              <a:solidFill>
                <a:srgbClr val="0070C0"/>
              </a:solidFill>
            </a:endParaRP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19/04/2026</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pic>
        <p:nvPicPr>
          <p:cNvPr id="6" name="Recorded Sound">
            <a:hlinkClick r:id="" action="ppaction://media"/>
            <a:extLst>
              <a:ext uri="{FF2B5EF4-FFF2-40B4-BE49-F238E27FC236}">
                <a16:creationId xmlns:a16="http://schemas.microsoft.com/office/drawing/2014/main" id="{A6D97D7B-7A34-41D0-058F-0B353AA9D95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368800" y="3225800"/>
            <a:ext cx="406400" cy="406400"/>
          </a:xfrm>
          <a:prstGeom prst="rect">
            <a:avLst/>
          </a:prstGeom>
        </p:spPr>
      </p:pic>
    </p:spTree>
    <p:extLst>
      <p:ext uri="{BB962C8B-B14F-4D97-AF65-F5344CB8AC3E}">
        <p14:creationId xmlns:p14="http://schemas.microsoft.com/office/powerpoint/2010/main" val="425489401"/>
      </p:ext>
    </p:extLst>
  </p:cSld>
  <p:clrMapOvr>
    <a:masterClrMapping/>
  </p:clrMapOvr>
  <mc:AlternateContent xmlns:mc="http://schemas.openxmlformats.org/markup-compatibility/2006">
    <mc:Choice xmlns:p14="http://schemas.microsoft.com/office/powerpoint/2010/main" Requires="p14">
      <p:transition spd="slow" p14:dur="2000" advTm="32465"/>
    </mc:Choice>
    <mc:Fallback>
      <p:transition spd="slow" advTm="324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46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274638"/>
            <a:ext cx="8229600" cy="922114"/>
          </a:xfrm>
        </p:spPr>
        <p:txBody>
          <a:bodyPr/>
          <a:lstStyle/>
          <a:p>
            <a:r>
              <a:rPr lang="en-US" sz="3200" b="1" dirty="0">
                <a:latin typeface="Arial" panose="020B0604020202020204" pitchFamily="34" charset="0"/>
                <a:cs typeface="Arial" panose="020B0604020202020204" pitchFamily="34" charset="0"/>
              </a:rPr>
              <a:t>Daily Routine</a:t>
            </a:r>
            <a:br>
              <a:rPr lang="en-US" sz="3600" dirty="0"/>
            </a:br>
            <a:r>
              <a:rPr lang="en-GB" sz="3600" b="1" dirty="0"/>
              <a:t> </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a:xfrm>
            <a:off x="107146" y="1312168"/>
            <a:ext cx="8229600" cy="3917032"/>
          </a:xfrm>
        </p:spPr>
        <p:txBody>
          <a:bodyPr/>
          <a:lstStyle/>
          <a:p>
            <a:pPr marL="0" indent="0">
              <a:buNone/>
            </a:pPr>
            <a:endParaRPr lang="en-GB" dirty="0">
              <a:solidFill>
                <a:srgbClr val="0070C0"/>
              </a:solidFill>
            </a:endParaRPr>
          </a:p>
          <a:p>
            <a:pPr lvl="0"/>
            <a:r>
              <a:rPr lang="en-US" sz="1800" dirty="0">
                <a:latin typeface="Arial" panose="020B0604020202020204" pitchFamily="34" charset="0"/>
                <a:cs typeface="Arial" panose="020B0604020202020204" pitchFamily="34" charset="0"/>
              </a:rPr>
              <a:t>Wakes late due to fatigue</a:t>
            </a:r>
          </a:p>
          <a:p>
            <a:pPr lvl="0"/>
            <a:r>
              <a:rPr lang="en-US" sz="1800" dirty="0">
                <a:latin typeface="Arial" panose="020B0604020202020204" pitchFamily="34" charset="0"/>
                <a:cs typeface="Arial" panose="020B0604020202020204" pitchFamily="34" charset="0"/>
              </a:rPr>
              <a:t>Avoids stairs and long walks</a:t>
            </a:r>
          </a:p>
          <a:p>
            <a:pPr lvl="0"/>
            <a:r>
              <a:rPr lang="en-US" sz="1800" dirty="0">
                <a:latin typeface="Arial" panose="020B0604020202020204" pitchFamily="34" charset="0"/>
                <a:cs typeface="Arial" panose="020B0604020202020204" pitchFamily="34" charset="0"/>
              </a:rPr>
              <a:t>Needs rest after simple tasks</a:t>
            </a:r>
          </a:p>
          <a:p>
            <a:pPr lvl="0"/>
            <a:r>
              <a:rPr lang="en-US" sz="1800" dirty="0">
                <a:latin typeface="Arial" panose="020B0604020202020204" pitchFamily="34" charset="0"/>
                <a:cs typeface="Arial" panose="020B0604020202020204" pitchFamily="34" charset="0"/>
              </a:rPr>
              <a:t>Limited social activities</a:t>
            </a:r>
          </a:p>
          <a:p>
            <a:pPr marL="0" indent="0">
              <a:buNone/>
            </a:pPr>
            <a:endParaRPr lang="en-US" sz="1800" dirty="0"/>
          </a:p>
          <a:p>
            <a:pPr marL="0" indent="0">
              <a:buNone/>
            </a:pPr>
            <a:r>
              <a:rPr lang="en-US" sz="1800" dirty="0"/>
              <a:t>(NICE, 2023).</a:t>
            </a:r>
            <a:endParaRPr lang="en-GB" sz="1800" dirty="0">
              <a:solidFill>
                <a:srgbClr val="0070C0"/>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19/04/2026</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pic>
        <p:nvPicPr>
          <p:cNvPr id="6" name="Recorded Sound">
            <a:hlinkClick r:id="" action="ppaction://media"/>
            <a:extLst>
              <a:ext uri="{FF2B5EF4-FFF2-40B4-BE49-F238E27FC236}">
                <a16:creationId xmlns:a16="http://schemas.microsoft.com/office/drawing/2014/main" id="{9F557958-9730-FF54-4B4A-CFDA4C1A97D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368800" y="3225800"/>
            <a:ext cx="406400" cy="406400"/>
          </a:xfrm>
          <a:prstGeom prst="rect">
            <a:avLst/>
          </a:prstGeom>
        </p:spPr>
      </p:pic>
    </p:spTree>
    <p:extLst>
      <p:ext uri="{BB962C8B-B14F-4D97-AF65-F5344CB8AC3E}">
        <p14:creationId xmlns:p14="http://schemas.microsoft.com/office/powerpoint/2010/main" val="3418309274"/>
      </p:ext>
    </p:extLst>
  </p:cSld>
  <p:clrMapOvr>
    <a:masterClrMapping/>
  </p:clrMapOvr>
  <mc:AlternateContent xmlns:mc="http://schemas.openxmlformats.org/markup-compatibility/2006">
    <mc:Choice xmlns:p14="http://schemas.microsoft.com/office/powerpoint/2010/main" Requires="p14">
      <p:transition spd="slow" p14:dur="2000" advTm="32763"/>
    </mc:Choice>
    <mc:Fallback>
      <p:transition spd="slow" advTm="327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76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19D91-CA72-E3A1-F62E-0BD4E4FB40E4}"/>
              </a:ext>
            </a:extLst>
          </p:cNvPr>
          <p:cNvSpPr>
            <a:spLocks noGrp="1"/>
          </p:cNvSpPr>
          <p:nvPr>
            <p:ph type="title"/>
          </p:nvPr>
        </p:nvSpPr>
        <p:spPr/>
        <p:txBody>
          <a:bodyPr/>
          <a:lstStyle/>
          <a:p>
            <a:r>
              <a:rPr lang="en-US" sz="3200" b="1" dirty="0">
                <a:latin typeface="Arial" panose="020B0604020202020204" pitchFamily="34" charset="0"/>
                <a:cs typeface="Arial" panose="020B0604020202020204" pitchFamily="34" charset="0"/>
              </a:rPr>
              <a:t>Communication &amp; Ethical Considerations</a:t>
            </a:r>
            <a:endParaRPr lang="en-US"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E720D7D-A1FE-A9FF-38A8-4209C31BA3CF}"/>
              </a:ext>
            </a:extLst>
          </p:cNvPr>
          <p:cNvSpPr>
            <a:spLocks noGrp="1"/>
          </p:cNvSpPr>
          <p:nvPr>
            <p:ph idx="1"/>
          </p:nvPr>
        </p:nvSpPr>
        <p:spPr/>
        <p:txBody>
          <a:bodyPr/>
          <a:lstStyle/>
          <a:p>
            <a:r>
              <a:rPr lang="en-US" sz="1800" dirty="0">
                <a:latin typeface="Arial" panose="020B0604020202020204" pitchFamily="34" charset="0"/>
                <a:cs typeface="Arial" panose="020B0604020202020204" pitchFamily="34" charset="0"/>
              </a:rPr>
              <a:t>Use clear, simple language; avoid jargon (RCN, 2022).</a:t>
            </a:r>
          </a:p>
          <a:p>
            <a:r>
              <a:rPr lang="en-US" sz="1800" dirty="0">
                <a:latin typeface="Arial" panose="020B0604020202020204" pitchFamily="34" charset="0"/>
                <a:cs typeface="Arial" panose="020B0604020202020204" pitchFamily="34" charset="0"/>
              </a:rPr>
              <a:t>Teach‑back method to confirm understanding (NICE, 2023).</a:t>
            </a:r>
          </a:p>
          <a:p>
            <a:r>
              <a:rPr lang="en-US" sz="1800" dirty="0">
                <a:latin typeface="Arial" panose="020B0604020202020204" pitchFamily="34" charset="0"/>
                <a:cs typeface="Arial" panose="020B0604020202020204" pitchFamily="34" charset="0"/>
              </a:rPr>
              <a:t>Demonstrate inhaler technique with visual aids (NHS, 2023).</a:t>
            </a:r>
          </a:p>
          <a:p>
            <a:r>
              <a:rPr lang="en-US" sz="1800" dirty="0">
                <a:latin typeface="Arial" panose="020B0604020202020204" pitchFamily="34" charset="0"/>
                <a:cs typeface="Arial" panose="020B0604020202020204" pitchFamily="34" charset="0"/>
              </a:rPr>
              <a:t>Show empathy and listen actively (BLF, 2023).</a:t>
            </a:r>
          </a:p>
          <a:p>
            <a:r>
              <a:rPr lang="en-US" sz="1800" dirty="0">
                <a:latin typeface="Arial" panose="020B0604020202020204" pitchFamily="34" charset="0"/>
                <a:cs typeface="Arial" panose="020B0604020202020204" pitchFamily="34" charset="0"/>
              </a:rPr>
              <a:t>Respect autonomy and obtain informed consent (NMC, 2018).</a:t>
            </a:r>
          </a:p>
          <a:p>
            <a:r>
              <a:rPr lang="en-US" sz="1800" dirty="0">
                <a:latin typeface="Arial" panose="020B0604020202020204" pitchFamily="34" charset="0"/>
                <a:cs typeface="Arial" panose="020B0604020202020204" pitchFamily="34" charset="0"/>
              </a:rPr>
              <a:t>Maintain confidentiality and privacy.</a:t>
            </a:r>
          </a:p>
          <a:p>
            <a:r>
              <a:rPr lang="en-US" sz="1800" dirty="0">
                <a:latin typeface="Arial" panose="020B0604020202020204" pitchFamily="34" charset="0"/>
                <a:cs typeface="Arial" panose="020B0604020202020204" pitchFamily="34" charset="0"/>
              </a:rPr>
              <a:t>Provide non‑judgmental, fair care despite smoking history (DHSC, 2021).</a:t>
            </a:r>
          </a:p>
          <a:p>
            <a:pPr marL="0" indent="0">
              <a:buNone/>
            </a:pPr>
            <a:endParaRPr lang="en-US" sz="1200" b="1" dirty="0">
              <a:latin typeface="Arial" panose="020B0604020202020204" pitchFamily="34" charset="0"/>
              <a:cs typeface="Arial" panose="020B0604020202020204" pitchFamily="34" charset="0"/>
            </a:endParaRPr>
          </a:p>
          <a:p>
            <a:pPr marL="0" indent="0">
              <a:buNone/>
            </a:pPr>
            <a:endParaRPr lang="en-US" dirty="0"/>
          </a:p>
        </p:txBody>
      </p:sp>
      <p:sp>
        <p:nvSpPr>
          <p:cNvPr id="4" name="Date Placeholder 3">
            <a:extLst>
              <a:ext uri="{FF2B5EF4-FFF2-40B4-BE49-F238E27FC236}">
                <a16:creationId xmlns:a16="http://schemas.microsoft.com/office/drawing/2014/main" id="{1B720FAA-FFA2-56D1-5407-32B8FAC31A43}"/>
              </a:ext>
            </a:extLst>
          </p:cNvPr>
          <p:cNvSpPr>
            <a:spLocks noGrp="1"/>
          </p:cNvSpPr>
          <p:nvPr>
            <p:ph type="dt" sz="half" idx="10"/>
          </p:nvPr>
        </p:nvSpPr>
        <p:spPr/>
        <p:txBody>
          <a:bodyPr/>
          <a:lstStyle/>
          <a:p>
            <a:pPr>
              <a:defRPr/>
            </a:pPr>
            <a:fld id="{2303D31F-598B-47EE-BA37-93F097A3D676}" type="datetime1">
              <a:rPr lang="en-GB" altLang="en-US" smtClean="0"/>
              <a:pPr>
                <a:defRPr/>
              </a:pPr>
              <a:t>19/04/2026</a:t>
            </a:fld>
            <a:endParaRPr lang="en-GB" altLang="en-US"/>
          </a:p>
        </p:txBody>
      </p:sp>
      <p:sp>
        <p:nvSpPr>
          <p:cNvPr id="5" name="Slide Number Placeholder 4">
            <a:extLst>
              <a:ext uri="{FF2B5EF4-FFF2-40B4-BE49-F238E27FC236}">
                <a16:creationId xmlns:a16="http://schemas.microsoft.com/office/drawing/2014/main" id="{4C16BE1B-7E1A-F893-48F9-A0DB741234D8}"/>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pic>
        <p:nvPicPr>
          <p:cNvPr id="6" name="Recorded Sound">
            <a:hlinkClick r:id="" action="ppaction://media"/>
            <a:extLst>
              <a:ext uri="{FF2B5EF4-FFF2-40B4-BE49-F238E27FC236}">
                <a16:creationId xmlns:a16="http://schemas.microsoft.com/office/drawing/2014/main" id="{FEB0FDFF-A394-ED91-9FBA-684B38C515D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368800" y="3225800"/>
            <a:ext cx="406400" cy="406400"/>
          </a:xfrm>
          <a:prstGeom prst="rect">
            <a:avLst/>
          </a:prstGeom>
        </p:spPr>
      </p:pic>
    </p:spTree>
    <p:extLst>
      <p:ext uri="{BB962C8B-B14F-4D97-AF65-F5344CB8AC3E}">
        <p14:creationId xmlns:p14="http://schemas.microsoft.com/office/powerpoint/2010/main" val="3715628324"/>
      </p:ext>
    </p:extLst>
  </p:cSld>
  <p:clrMapOvr>
    <a:masterClrMapping/>
  </p:clrMapOvr>
  <mc:AlternateContent xmlns:mc="http://schemas.openxmlformats.org/markup-compatibility/2006">
    <mc:Choice xmlns:p14="http://schemas.microsoft.com/office/powerpoint/2010/main" Requires="p14">
      <p:transition spd="slow" p14:dur="2000" advTm="72295"/>
    </mc:Choice>
    <mc:Fallback>
      <p:transition spd="slow" advTm="722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229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dirty="0">
                <a:cs typeface="Arial" panose="020B0604020202020204" pitchFamily="34" charset="0"/>
              </a:rPr>
              <a:t>Risk factors</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idx="1"/>
          </p:nvPr>
        </p:nvSpPr>
        <p:spPr/>
        <p:txBody>
          <a:bodyPr/>
          <a:lstStyle/>
          <a:p>
            <a:pPr lvl="0"/>
            <a:r>
              <a:rPr lang="en-US" sz="2000" dirty="0">
                <a:latin typeface="Arial" panose="020B0604020202020204" pitchFamily="34" charset="0"/>
                <a:cs typeface="Arial" panose="020B0604020202020204" pitchFamily="34" charset="0"/>
              </a:rPr>
              <a:t>Smoking</a:t>
            </a:r>
          </a:p>
          <a:p>
            <a:pPr lvl="0"/>
            <a:r>
              <a:rPr lang="en-US" sz="2000" dirty="0">
                <a:latin typeface="Arial" panose="020B0604020202020204" pitchFamily="34" charset="0"/>
                <a:cs typeface="Arial" panose="020B0604020202020204" pitchFamily="34" charset="0"/>
              </a:rPr>
              <a:t>Dust exposure</a:t>
            </a:r>
          </a:p>
          <a:p>
            <a:pPr lvl="0"/>
            <a:r>
              <a:rPr lang="en-US" sz="2000" dirty="0">
                <a:latin typeface="Arial" panose="020B0604020202020204" pitchFamily="34" charset="0"/>
                <a:cs typeface="Arial" panose="020B0604020202020204" pitchFamily="34" charset="0"/>
              </a:rPr>
              <a:t>Air pollution</a:t>
            </a:r>
          </a:p>
          <a:p>
            <a:pPr lvl="0"/>
            <a:r>
              <a:rPr lang="en-US" sz="2000" dirty="0">
                <a:latin typeface="Arial" panose="020B0604020202020204" pitchFamily="34" charset="0"/>
                <a:cs typeface="Arial" panose="020B0604020202020204" pitchFamily="34" charset="0"/>
              </a:rPr>
              <a:t>Age</a:t>
            </a:r>
          </a:p>
          <a:p>
            <a:pPr lvl="0"/>
            <a:r>
              <a:rPr lang="en-US" sz="2000" dirty="0">
                <a:latin typeface="Arial" panose="020B0604020202020204" pitchFamily="34" charset="0"/>
                <a:cs typeface="Arial" panose="020B0604020202020204" pitchFamily="34" charset="0"/>
              </a:rPr>
              <a:t>Overweight</a:t>
            </a:r>
          </a:p>
          <a:p>
            <a:pPr marL="0" indent="0">
              <a:buNone/>
            </a:pPr>
            <a:r>
              <a:rPr lang="en-US" sz="2000" dirty="0">
                <a:latin typeface="Arial" panose="020B0604020202020204" pitchFamily="34" charset="0"/>
                <a:cs typeface="Arial" panose="020B0604020202020204" pitchFamily="34" charset="0"/>
              </a:rPr>
              <a:t> (Public Health England, 2020).</a:t>
            </a:r>
            <a:br>
              <a:rPr lang="en-US" sz="2000" dirty="0">
                <a:latin typeface="Arial" panose="020B0604020202020204" pitchFamily="34" charset="0"/>
                <a:cs typeface="Arial" panose="020B0604020202020204" pitchFamily="34" charset="0"/>
              </a:rPr>
            </a:br>
            <a:endParaRPr lang="en-US" sz="2000" dirty="0">
              <a:latin typeface="Arial" panose="020B0604020202020204" pitchFamily="34" charset="0"/>
              <a:cs typeface="Arial" panose="020B0604020202020204" pitchFamily="34" charset="0"/>
            </a:endParaRPr>
          </a:p>
          <a:p>
            <a:pPr marL="0" indent="0">
              <a:buNone/>
            </a:pPr>
            <a:endParaRPr lang="en-GB" dirty="0">
              <a:solidFill>
                <a:srgbClr val="0070C0"/>
              </a:solidFill>
            </a:endParaRPr>
          </a:p>
        </p:txBody>
      </p:sp>
      <p:pic>
        <p:nvPicPr>
          <p:cNvPr id="4" name="Recorded Sound">
            <a:hlinkClick r:id="" action="ppaction://media"/>
            <a:extLst>
              <a:ext uri="{FF2B5EF4-FFF2-40B4-BE49-F238E27FC236}">
                <a16:creationId xmlns:a16="http://schemas.microsoft.com/office/drawing/2014/main" id="{E0734501-4D39-4E7D-2A06-9E62C8C828A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368800" y="3225800"/>
            <a:ext cx="406400" cy="406400"/>
          </a:xfrm>
          <a:prstGeom prst="rect">
            <a:avLst/>
          </a:prstGeom>
        </p:spPr>
      </p:pic>
    </p:spTree>
    <p:extLst>
      <p:ext uri="{BB962C8B-B14F-4D97-AF65-F5344CB8AC3E}">
        <p14:creationId xmlns:p14="http://schemas.microsoft.com/office/powerpoint/2010/main" val="1688727333"/>
      </p:ext>
    </p:extLst>
  </p:cSld>
  <p:clrMapOvr>
    <a:masterClrMapping/>
  </p:clrMapOvr>
  <mc:AlternateContent xmlns:mc="http://schemas.openxmlformats.org/markup-compatibility/2006">
    <mc:Choice xmlns:p14="http://schemas.microsoft.com/office/powerpoint/2010/main" Requires="p14">
      <p:transition spd="slow" p14:dur="2000" advTm="37580"/>
    </mc:Choice>
    <mc:Fallback>
      <p:transition spd="slow" advTm="375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758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p:txBody>
          <a:bodyPr/>
          <a:lstStyle/>
          <a:p>
            <a:r>
              <a:rPr lang="en-US" sz="3200" b="1" dirty="0">
                <a:latin typeface="Arial" panose="020B0604020202020204" pitchFamily="34" charset="0"/>
                <a:cs typeface="Arial" panose="020B0604020202020204" pitchFamily="34" charset="0"/>
              </a:rPr>
              <a:t>Evidence‑Based Care Routine &amp; Monitoring</a:t>
            </a:r>
            <a:endParaRPr lang="en-US"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p:txBody>
          <a:bodyPr/>
          <a:lstStyle/>
          <a:p>
            <a:pPr lvl="0"/>
            <a:r>
              <a:rPr lang="en-US" sz="1800" dirty="0">
                <a:latin typeface="Arial" panose="020B0604020202020204" pitchFamily="34" charset="0"/>
                <a:cs typeface="Arial" panose="020B0604020202020204" pitchFamily="34" charset="0"/>
              </a:rPr>
              <a:t>Bronchodilators &amp; inhaled corticosteroids for symptom control (NICE, 2023).</a:t>
            </a:r>
          </a:p>
          <a:p>
            <a:pPr lvl="0"/>
            <a:r>
              <a:rPr lang="en-US" sz="1800" dirty="0">
                <a:latin typeface="Arial" panose="020B0604020202020204" pitchFamily="34" charset="0"/>
                <a:cs typeface="Arial" panose="020B0604020202020204" pitchFamily="34" charset="0"/>
              </a:rPr>
              <a:t>Smoking cessation support (DHSC, 2021).</a:t>
            </a:r>
          </a:p>
          <a:p>
            <a:pPr lvl="0"/>
            <a:r>
              <a:rPr lang="en-US" sz="1800" dirty="0">
                <a:latin typeface="Arial" panose="020B0604020202020204" pitchFamily="34" charset="0"/>
                <a:cs typeface="Arial" panose="020B0604020202020204" pitchFamily="34" charset="0"/>
              </a:rPr>
              <a:t>Pulmonary rehabilitation to improve breathing &amp; mobility (BLF, 2023).</a:t>
            </a:r>
          </a:p>
          <a:p>
            <a:pPr lvl="0"/>
            <a:r>
              <a:rPr lang="en-US" sz="1800" dirty="0">
                <a:latin typeface="Arial" panose="020B0604020202020204" pitchFamily="34" charset="0"/>
                <a:cs typeface="Arial" panose="020B0604020202020204" pitchFamily="34" charset="0"/>
              </a:rPr>
              <a:t>Flu &amp; pneumococcal vaccines (NHS, 2023).</a:t>
            </a:r>
          </a:p>
          <a:p>
            <a:pPr lvl="0"/>
            <a:r>
              <a:rPr lang="en-US" sz="1800" dirty="0">
                <a:latin typeface="Arial" panose="020B0604020202020204" pitchFamily="34" charset="0"/>
                <a:cs typeface="Arial" panose="020B0604020202020204" pitchFamily="34" charset="0"/>
              </a:rPr>
              <a:t>Regular spirometry, peak flow &amp; SpO₂ checks.</a:t>
            </a:r>
          </a:p>
          <a:p>
            <a:pPr lvl="0"/>
            <a:r>
              <a:rPr lang="en-US" sz="1800" dirty="0">
                <a:latin typeface="Arial" panose="020B0604020202020204" pitchFamily="34" charset="0"/>
                <a:cs typeface="Arial" panose="020B0604020202020204" pitchFamily="34" charset="0"/>
              </a:rPr>
              <a:t>Review inhaler technique at every visit (NHS, 2023).</a:t>
            </a:r>
            <a:br>
              <a:rPr lang="en-US" sz="1200" dirty="0">
                <a:latin typeface="Arial" panose="020B0604020202020204" pitchFamily="34" charset="0"/>
                <a:cs typeface="Arial" panose="020B0604020202020204" pitchFamily="34" charset="0"/>
              </a:rPr>
            </a:br>
            <a:endParaRPr lang="en-US" sz="12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19/04/2026</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pic>
        <p:nvPicPr>
          <p:cNvPr id="6" name="Recorded Sound">
            <a:hlinkClick r:id="" action="ppaction://media"/>
            <a:extLst>
              <a:ext uri="{FF2B5EF4-FFF2-40B4-BE49-F238E27FC236}">
                <a16:creationId xmlns:a16="http://schemas.microsoft.com/office/drawing/2014/main" id="{720D728A-599D-D74C-CB3A-9BEB0A98C08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368800" y="3225800"/>
            <a:ext cx="406400" cy="406400"/>
          </a:xfrm>
          <a:prstGeom prst="rect">
            <a:avLst/>
          </a:prstGeom>
        </p:spPr>
      </p:pic>
    </p:spTree>
    <p:extLst>
      <p:ext uri="{BB962C8B-B14F-4D97-AF65-F5344CB8AC3E}">
        <p14:creationId xmlns:p14="http://schemas.microsoft.com/office/powerpoint/2010/main" val="872766868"/>
      </p:ext>
    </p:extLst>
  </p:cSld>
  <p:clrMapOvr>
    <a:masterClrMapping/>
  </p:clrMapOvr>
  <mc:AlternateContent xmlns:mc="http://schemas.openxmlformats.org/markup-compatibility/2006">
    <mc:Choice xmlns:p14="http://schemas.microsoft.com/office/powerpoint/2010/main" Requires="p14">
      <p:transition spd="slow" p14:dur="2000" advTm="79310"/>
    </mc:Choice>
    <mc:Fallback>
      <p:transition spd="slow" advTm="793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931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70A8B-3096-52C7-EEA2-870A4F283F00}"/>
              </a:ext>
            </a:extLst>
          </p:cNvPr>
          <p:cNvSpPr>
            <a:spLocks noGrp="1"/>
          </p:cNvSpPr>
          <p:nvPr>
            <p:ph type="title"/>
          </p:nvPr>
        </p:nvSpPr>
        <p:spPr/>
        <p:txBody>
          <a:bodyPr/>
          <a:lstStyle/>
          <a:p>
            <a:r>
              <a:rPr lang="en-US" sz="3200" b="1" dirty="0">
                <a:latin typeface="Arial" panose="020B0604020202020204" pitchFamily="34" charset="0"/>
                <a:cs typeface="Arial" panose="020B0604020202020204" pitchFamily="34" charset="0"/>
              </a:rPr>
              <a:t>Care Planning &amp; Additional Support</a:t>
            </a:r>
          </a:p>
        </p:txBody>
      </p:sp>
      <p:sp>
        <p:nvSpPr>
          <p:cNvPr id="3" name="Content Placeholder 2">
            <a:extLst>
              <a:ext uri="{FF2B5EF4-FFF2-40B4-BE49-F238E27FC236}">
                <a16:creationId xmlns:a16="http://schemas.microsoft.com/office/drawing/2014/main" id="{8A0EE8BB-0F21-4DAD-E5D8-7BA028711E20}"/>
              </a:ext>
            </a:extLst>
          </p:cNvPr>
          <p:cNvSpPr>
            <a:spLocks noGrp="1"/>
          </p:cNvSpPr>
          <p:nvPr>
            <p:ph idx="1"/>
          </p:nvPr>
        </p:nvSpPr>
        <p:spPr/>
        <p:txBody>
          <a:bodyPr/>
          <a:lstStyle/>
          <a:p>
            <a:pPr lvl="0"/>
            <a:r>
              <a:rPr lang="en-US" sz="1800" dirty="0">
                <a:latin typeface="Arial" panose="020B0604020202020204" pitchFamily="34" charset="0"/>
                <a:cs typeface="Arial" panose="020B0604020202020204" pitchFamily="34" charset="0"/>
              </a:rPr>
              <a:t>Lifestyle advice: activity, diet, breathing techniques (WHO, 2023).</a:t>
            </a:r>
          </a:p>
          <a:p>
            <a:pPr lvl="0"/>
            <a:r>
              <a:rPr lang="en-US" sz="1800" dirty="0">
                <a:latin typeface="Arial" panose="020B0604020202020204" pitchFamily="34" charset="0"/>
                <a:cs typeface="Arial" panose="020B0604020202020204" pitchFamily="34" charset="0"/>
              </a:rPr>
              <a:t>Mental health &amp; social support (RCN, 2022).</a:t>
            </a:r>
          </a:p>
          <a:p>
            <a:pPr lvl="0"/>
            <a:r>
              <a:rPr lang="en-US" sz="1800" dirty="0">
                <a:latin typeface="Arial" panose="020B0604020202020204" pitchFamily="34" charset="0"/>
                <a:cs typeface="Arial" panose="020B0604020202020204" pitchFamily="34" charset="0"/>
              </a:rPr>
              <a:t>Home adaptations &amp; MDT involvement (OpenStax, 2023).</a:t>
            </a:r>
          </a:p>
          <a:p>
            <a:pPr lvl="0"/>
            <a:r>
              <a:rPr lang="en-US" sz="1800" dirty="0">
                <a:latin typeface="Arial" panose="020B0604020202020204" pitchFamily="34" charset="0"/>
                <a:cs typeface="Arial" panose="020B0604020202020204" pitchFamily="34" charset="0"/>
              </a:rPr>
              <a:t>Respect autonomy, consent &amp; confidentiality (NMC, 2018).</a:t>
            </a:r>
          </a:p>
          <a:p>
            <a:pPr lvl="0"/>
            <a:r>
              <a:rPr lang="en-US" sz="1800" dirty="0">
                <a:latin typeface="Arial" panose="020B0604020202020204" pitchFamily="34" charset="0"/>
                <a:cs typeface="Arial" panose="020B0604020202020204" pitchFamily="34" charset="0"/>
              </a:rPr>
              <a:t>Non‑judgmental care despite smoking history (DHSC, 2021).</a:t>
            </a:r>
            <a:br>
              <a:rPr lang="en-US" sz="1200" dirty="0">
                <a:latin typeface="Arial" panose="020B0604020202020204" pitchFamily="34" charset="0"/>
                <a:cs typeface="Arial" panose="020B0604020202020204" pitchFamily="34" charset="0"/>
              </a:rPr>
            </a:br>
            <a:endParaRPr lang="en-US" sz="1200" dirty="0">
              <a:latin typeface="Arial" panose="020B0604020202020204" pitchFamily="34" charset="0"/>
              <a:cs typeface="Arial" panose="020B0604020202020204" pitchFamily="34" charset="0"/>
            </a:endParaRPr>
          </a:p>
          <a:p>
            <a:endParaRPr lang="en-US" dirty="0"/>
          </a:p>
        </p:txBody>
      </p:sp>
      <p:sp>
        <p:nvSpPr>
          <p:cNvPr id="4" name="Date Placeholder 3">
            <a:extLst>
              <a:ext uri="{FF2B5EF4-FFF2-40B4-BE49-F238E27FC236}">
                <a16:creationId xmlns:a16="http://schemas.microsoft.com/office/drawing/2014/main" id="{EDBF3D5D-6219-593D-6E93-195C3DE772F4}"/>
              </a:ext>
            </a:extLst>
          </p:cNvPr>
          <p:cNvSpPr>
            <a:spLocks noGrp="1"/>
          </p:cNvSpPr>
          <p:nvPr>
            <p:ph type="dt" sz="half" idx="10"/>
          </p:nvPr>
        </p:nvSpPr>
        <p:spPr/>
        <p:txBody>
          <a:bodyPr/>
          <a:lstStyle/>
          <a:p>
            <a:pPr>
              <a:defRPr/>
            </a:pPr>
            <a:fld id="{2303D31F-598B-47EE-BA37-93F097A3D676}" type="datetime1">
              <a:rPr lang="en-GB" altLang="en-US" smtClean="0"/>
              <a:pPr>
                <a:defRPr/>
              </a:pPr>
              <a:t>19/04/2026</a:t>
            </a:fld>
            <a:endParaRPr lang="en-GB" altLang="en-US"/>
          </a:p>
        </p:txBody>
      </p:sp>
      <p:sp>
        <p:nvSpPr>
          <p:cNvPr id="5" name="Slide Number Placeholder 4">
            <a:extLst>
              <a:ext uri="{FF2B5EF4-FFF2-40B4-BE49-F238E27FC236}">
                <a16:creationId xmlns:a16="http://schemas.microsoft.com/office/drawing/2014/main" id="{C42F2C99-DFCF-29BD-2C27-CB846DC7DCBA}"/>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pic>
        <p:nvPicPr>
          <p:cNvPr id="6" name="Recorded Sound">
            <a:hlinkClick r:id="" action="ppaction://media"/>
            <a:extLst>
              <a:ext uri="{FF2B5EF4-FFF2-40B4-BE49-F238E27FC236}">
                <a16:creationId xmlns:a16="http://schemas.microsoft.com/office/drawing/2014/main" id="{08B06823-6BD4-C5B5-DA7D-3D6F609E442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368800" y="3225800"/>
            <a:ext cx="406400" cy="406400"/>
          </a:xfrm>
          <a:prstGeom prst="rect">
            <a:avLst/>
          </a:prstGeom>
        </p:spPr>
      </p:pic>
    </p:spTree>
    <p:extLst>
      <p:ext uri="{BB962C8B-B14F-4D97-AF65-F5344CB8AC3E}">
        <p14:creationId xmlns:p14="http://schemas.microsoft.com/office/powerpoint/2010/main" val="2168557251"/>
      </p:ext>
    </p:extLst>
  </p:cSld>
  <p:clrMapOvr>
    <a:masterClrMapping/>
  </p:clrMapOvr>
  <mc:AlternateContent xmlns:mc="http://schemas.openxmlformats.org/markup-compatibility/2006">
    <mc:Choice xmlns:p14="http://schemas.microsoft.com/office/powerpoint/2010/main" Requires="p14">
      <p:transition spd="slow" p14:dur="2000" advTm="48500"/>
    </mc:Choice>
    <mc:Fallback>
      <p:transition spd="slow" advTm="485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50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lang="en-GB" sz="3600" b="1" dirty="0"/>
              <a:t>Conclusion</a:t>
            </a: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19/04/2026</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pic>
        <p:nvPicPr>
          <p:cNvPr id="3" name="Recorded Sound">
            <a:hlinkClick r:id="" action="ppaction://media"/>
            <a:extLst>
              <a:ext uri="{FF2B5EF4-FFF2-40B4-BE49-F238E27FC236}">
                <a16:creationId xmlns:a16="http://schemas.microsoft.com/office/drawing/2014/main" id="{C8087E65-5FCF-4A39-89EB-64CC0D86C80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368800" y="3225800"/>
            <a:ext cx="406400" cy="406400"/>
          </a:xfrm>
          <a:prstGeom prst="rect">
            <a:avLst/>
          </a:prstGeom>
        </p:spPr>
      </p:pic>
      <p:sp>
        <p:nvSpPr>
          <p:cNvPr id="7" name="Rectangle 1">
            <a:extLst>
              <a:ext uri="{FF2B5EF4-FFF2-40B4-BE49-F238E27FC236}">
                <a16:creationId xmlns:a16="http://schemas.microsoft.com/office/drawing/2014/main" id="{B2B7D088-3C5B-94E2-2E01-925FA82C20B8}"/>
              </a:ext>
            </a:extLst>
          </p:cNvPr>
          <p:cNvSpPr>
            <a:spLocks noChangeArrowheads="1"/>
          </p:cNvSpPr>
          <p:nvPr/>
        </p:nvSpPr>
        <p:spPr bwMode="auto">
          <a:xfrm>
            <a:off x="260110" y="2136338"/>
            <a:ext cx="8893175" cy="25853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indent="0">
              <a:buNone/>
            </a:pPr>
            <a:r>
              <a:rPr lang="en-US" dirty="0"/>
              <a:t>In summary, COPD significantly affects </a:t>
            </a:r>
            <a:r>
              <a:rPr lang="en-US" dirty="0" err="1"/>
              <a:t>Mr</a:t>
            </a:r>
            <a:r>
              <a:rPr lang="en-US" dirty="0"/>
              <a:t> JJ’s breathing, mobility, and daily life. His long smoking history and occupational exposure highlight the need for a holistic, person‑</a:t>
            </a:r>
            <a:r>
              <a:rPr lang="en-US" dirty="0" err="1"/>
              <a:t>centred</a:t>
            </a:r>
            <a:r>
              <a:rPr lang="en-US" dirty="0"/>
              <a:t> care plan. Evidence‑based interventions—including bronchodilators, inhaled corticosteroids, pulmonary rehabilitation, vaccinations, and smoking cessation are essential to prevent deterioration. Regular monitoring of lung function, oxygen levels, and inhaler technique helps maintain stability and reduce exacerbations. Clear communication, respect for autonomy, and ethical, non‑judgmental care ensure he remains fully involved in decisions about his health. Together, these approaches aim to improve his quality of life and support safe, confident self‑management of COPD.</a:t>
            </a:r>
            <a:endParaRPr lang="en-GB" dirty="0">
              <a:solidFill>
                <a:srgbClr val="0070C0"/>
              </a:solidFill>
            </a:endParaRPr>
          </a:p>
        </p:txBody>
      </p:sp>
    </p:spTree>
    <p:extLst>
      <p:ext uri="{BB962C8B-B14F-4D97-AF65-F5344CB8AC3E}">
        <p14:creationId xmlns:p14="http://schemas.microsoft.com/office/powerpoint/2010/main" val="1278544363"/>
      </p:ext>
    </p:extLst>
  </p:cSld>
  <p:clrMapOvr>
    <a:masterClrMapping/>
  </p:clrMapOvr>
  <mc:AlternateContent xmlns:mc="http://schemas.openxmlformats.org/markup-compatibility/2006">
    <mc:Choice xmlns:p14="http://schemas.microsoft.com/office/powerpoint/2010/main" Requires="p14">
      <p:transition spd="slow" p14:dur="2000" advTm="87804"/>
    </mc:Choice>
    <mc:Fallback>
      <p:transition spd="slow" advTm="878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780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4726" y="25102"/>
            <a:ext cx="8363272" cy="490066"/>
          </a:xfrm>
        </p:spPr>
        <p:txBody>
          <a:bodyPr/>
          <a:lstStyle/>
          <a:p>
            <a:r>
              <a:rPr lang="en-GB" sz="3600" b="1" dirty="0">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36512" y="515168"/>
            <a:ext cx="9001000" cy="5506120"/>
          </a:xfrm>
        </p:spPr>
        <p:txBody>
          <a:bodyPr/>
          <a:lstStyle/>
          <a:p>
            <a:r>
              <a:rPr lang="en-US" sz="1800" dirty="0">
                <a:latin typeface="Arial" panose="020B0604020202020204" pitchFamily="34" charset="0"/>
                <a:cs typeface="Arial" panose="020B0604020202020204" pitchFamily="34" charset="0"/>
              </a:rPr>
              <a:t>American Lung Association (2023) </a:t>
            </a:r>
            <a:r>
              <a:rPr lang="en-US" sz="1800" i="1" dirty="0">
                <a:latin typeface="Arial" panose="020B0604020202020204" pitchFamily="34" charset="0"/>
                <a:cs typeface="Arial" panose="020B0604020202020204" pitchFamily="34" charset="0"/>
              </a:rPr>
              <a:t>Understanding COPD</a:t>
            </a:r>
            <a:r>
              <a:rPr lang="en-US" sz="1800" dirty="0">
                <a:latin typeface="Arial" panose="020B0604020202020204" pitchFamily="34" charset="0"/>
                <a:cs typeface="Arial" panose="020B0604020202020204" pitchFamily="34" charset="0"/>
              </a:rPr>
              <a:t>. Available at: </a:t>
            </a:r>
            <a:r>
              <a:rPr lang="en-US" sz="1800" dirty="0">
                <a:latin typeface="Arial" panose="020B0604020202020204" pitchFamily="34" charset="0"/>
                <a:cs typeface="Arial" panose="020B0604020202020204" pitchFamily="34" charset="0"/>
                <a:hlinkClick r:id="rId4"/>
              </a:rPr>
              <a:t>https://www.lung.org</a:t>
            </a:r>
            <a:r>
              <a:rPr lang="en-US" sz="1800" dirty="0">
                <a:latin typeface="Arial" panose="020B0604020202020204" pitchFamily="34" charset="0"/>
                <a:cs typeface="Arial" panose="020B0604020202020204" pitchFamily="34" charset="0"/>
              </a:rPr>
              <a:t> (Accessed: </a:t>
            </a:r>
            <a:r>
              <a:rPr lang="en-US" sz="1800" b="1" dirty="0">
                <a:latin typeface="Arial" panose="020B0604020202020204" pitchFamily="34" charset="0"/>
                <a:cs typeface="Arial" panose="020B0604020202020204" pitchFamily="34" charset="0"/>
              </a:rPr>
              <a:t>1 March 2026</a:t>
            </a:r>
            <a:r>
              <a:rPr lang="en-US" sz="1800" dirty="0">
                <a:latin typeface="Arial" panose="020B0604020202020204" pitchFamily="34" charset="0"/>
                <a:cs typeface="Arial" panose="020B0604020202020204" pitchFamily="34" charset="0"/>
              </a:rPr>
              <a:t>).</a:t>
            </a:r>
          </a:p>
          <a:p>
            <a:r>
              <a:rPr lang="en-US" sz="1800" dirty="0">
                <a:latin typeface="Arial" panose="020B0604020202020204" pitchFamily="34" charset="0"/>
                <a:cs typeface="Arial" panose="020B0604020202020204" pitchFamily="34" charset="0"/>
              </a:rPr>
              <a:t>Asthma and Respiratory Foundation NZ (2023) </a:t>
            </a:r>
            <a:r>
              <a:rPr lang="en-US" sz="1800" i="1" dirty="0">
                <a:latin typeface="Arial" panose="020B0604020202020204" pitchFamily="34" charset="0"/>
                <a:cs typeface="Arial" panose="020B0604020202020204" pitchFamily="34" charset="0"/>
              </a:rPr>
              <a:t>Living with COPD</a:t>
            </a:r>
            <a:r>
              <a:rPr lang="en-US" sz="1800" dirty="0">
                <a:latin typeface="Arial" panose="020B0604020202020204" pitchFamily="34" charset="0"/>
                <a:cs typeface="Arial" panose="020B0604020202020204" pitchFamily="34" charset="0"/>
              </a:rPr>
              <a:t>. Available at: </a:t>
            </a:r>
            <a:r>
              <a:rPr lang="en-US" sz="1800" dirty="0">
                <a:latin typeface="Arial" panose="020B0604020202020204" pitchFamily="34" charset="0"/>
                <a:cs typeface="Arial" panose="020B0604020202020204" pitchFamily="34" charset="0"/>
                <a:hlinkClick r:id="rId5" tooltip="www.asthmafoundation.org.nz"/>
              </a:rPr>
              <a:t>https://www.asthmafoundation.org.nz/your-health/living-with-copd</a:t>
            </a:r>
            <a:r>
              <a:rPr lang="en-US" sz="1800" dirty="0">
                <a:latin typeface="Arial" panose="020B0604020202020204" pitchFamily="34" charset="0"/>
                <a:cs typeface="Arial" panose="020B0604020202020204" pitchFamily="34" charset="0"/>
              </a:rPr>
              <a:t> (Accessed: 20 April 2026).</a:t>
            </a:r>
          </a:p>
          <a:p>
            <a:r>
              <a:rPr lang="en-US" sz="1800" dirty="0">
                <a:latin typeface="Arial" panose="020B0604020202020204" pitchFamily="34" charset="0"/>
                <a:cs typeface="Arial" panose="020B0604020202020204" pitchFamily="34" charset="0"/>
              </a:rPr>
              <a:t>British Lung Foundation (2023) </a:t>
            </a:r>
            <a:r>
              <a:rPr lang="en-US" sz="1800" i="1" dirty="0">
                <a:latin typeface="Arial" panose="020B0604020202020204" pitchFamily="34" charset="0"/>
                <a:cs typeface="Arial" panose="020B0604020202020204" pitchFamily="34" charset="0"/>
              </a:rPr>
              <a:t>Living with COPD</a:t>
            </a:r>
            <a:r>
              <a:rPr lang="en-US" sz="1800" dirty="0">
                <a:latin typeface="Arial" panose="020B0604020202020204" pitchFamily="34" charset="0"/>
                <a:cs typeface="Arial" panose="020B0604020202020204" pitchFamily="34" charset="0"/>
              </a:rPr>
              <a:t>. Available at: </a:t>
            </a:r>
            <a:r>
              <a:rPr lang="en-US" sz="1800" dirty="0">
                <a:latin typeface="Arial" panose="020B0604020202020204" pitchFamily="34" charset="0"/>
                <a:cs typeface="Arial" panose="020B0604020202020204" pitchFamily="34" charset="0"/>
                <a:hlinkClick r:id="rId6"/>
              </a:rPr>
              <a:t>https://www.blf.org.uk</a:t>
            </a:r>
            <a:r>
              <a:rPr lang="en-US" sz="1800" dirty="0">
                <a:latin typeface="Arial" panose="020B0604020202020204" pitchFamily="34" charset="0"/>
                <a:cs typeface="Arial" panose="020B0604020202020204" pitchFamily="34" charset="0"/>
              </a:rPr>
              <a:t> (Accessed: </a:t>
            </a:r>
            <a:r>
              <a:rPr lang="en-US" sz="1800" b="1" dirty="0">
                <a:latin typeface="Arial" panose="020B0604020202020204" pitchFamily="34" charset="0"/>
                <a:cs typeface="Arial" panose="020B0604020202020204" pitchFamily="34" charset="0"/>
              </a:rPr>
              <a:t>2 March 2026</a:t>
            </a:r>
            <a:r>
              <a:rPr lang="en-US" sz="1800" dirty="0">
                <a:latin typeface="Arial" panose="020B0604020202020204" pitchFamily="34" charset="0"/>
                <a:cs typeface="Arial" panose="020B0604020202020204" pitchFamily="34" charset="0"/>
              </a:rPr>
              <a:t>).</a:t>
            </a:r>
          </a:p>
          <a:p>
            <a:r>
              <a:rPr lang="en-US" sz="1800" dirty="0">
                <a:latin typeface="Arial" panose="020B0604020202020204" pitchFamily="34" charset="0"/>
                <a:cs typeface="Arial" panose="020B0604020202020204" pitchFamily="34" charset="0"/>
              </a:rPr>
              <a:t>Department of Health and Social Care (2021) </a:t>
            </a:r>
            <a:r>
              <a:rPr lang="en-US" sz="1800" i="1" dirty="0">
                <a:latin typeface="Arial" panose="020B0604020202020204" pitchFamily="34" charset="0"/>
                <a:cs typeface="Arial" panose="020B0604020202020204" pitchFamily="34" charset="0"/>
              </a:rPr>
              <a:t>Health matters: smoking and respiratory disease</a:t>
            </a:r>
            <a:r>
              <a:rPr lang="en-US" sz="1800" dirty="0">
                <a:latin typeface="Arial" panose="020B0604020202020204" pitchFamily="34" charset="0"/>
                <a:cs typeface="Arial" panose="020B0604020202020204" pitchFamily="34" charset="0"/>
              </a:rPr>
              <a:t>. Available at: </a:t>
            </a:r>
            <a:r>
              <a:rPr lang="en-US" sz="1800" dirty="0">
                <a:latin typeface="Arial" panose="020B0604020202020204" pitchFamily="34" charset="0"/>
                <a:cs typeface="Arial" panose="020B0604020202020204" pitchFamily="34" charset="0"/>
                <a:hlinkClick r:id="rId7"/>
              </a:rPr>
              <a:t>https://www.gov.uk</a:t>
            </a:r>
            <a:r>
              <a:rPr lang="en-US" sz="1800" dirty="0">
                <a:latin typeface="Arial" panose="020B0604020202020204" pitchFamily="34" charset="0"/>
                <a:cs typeface="Arial" panose="020B0604020202020204" pitchFamily="34" charset="0"/>
              </a:rPr>
              <a:t> (Accessed: </a:t>
            </a:r>
            <a:r>
              <a:rPr lang="en-US" sz="1800" b="1" dirty="0">
                <a:latin typeface="Arial" panose="020B0604020202020204" pitchFamily="34" charset="0"/>
                <a:cs typeface="Arial" panose="020B0604020202020204" pitchFamily="34" charset="0"/>
              </a:rPr>
              <a:t>3 March 2026</a:t>
            </a:r>
            <a:r>
              <a:rPr lang="en-US" sz="1800" dirty="0">
                <a:latin typeface="Arial" panose="020B0604020202020204" pitchFamily="34" charset="0"/>
                <a:cs typeface="Arial" panose="020B0604020202020204" pitchFamily="34" charset="0"/>
              </a:rPr>
              <a:t>).</a:t>
            </a:r>
          </a:p>
          <a:p>
            <a:r>
              <a:rPr lang="en-US" sz="1800" dirty="0" err="1">
                <a:latin typeface="Arial" panose="020B0604020202020204" pitchFamily="34" charset="0"/>
                <a:cs typeface="Arial" panose="020B0604020202020204" pitchFamily="34" charset="0"/>
              </a:rPr>
              <a:t>Marieb</a:t>
            </a:r>
            <a:r>
              <a:rPr lang="en-US" sz="1800" dirty="0">
                <a:latin typeface="Arial" panose="020B0604020202020204" pitchFamily="34" charset="0"/>
                <a:cs typeface="Arial" panose="020B0604020202020204" pitchFamily="34" charset="0"/>
              </a:rPr>
              <a:t>, E. and Hoehn, K. (2018) </a:t>
            </a:r>
            <a:r>
              <a:rPr lang="en-US" sz="1800" i="1" dirty="0">
                <a:latin typeface="Arial" panose="020B0604020202020204" pitchFamily="34" charset="0"/>
                <a:cs typeface="Arial" panose="020B0604020202020204" pitchFamily="34" charset="0"/>
              </a:rPr>
              <a:t>Human Anatomy &amp; Physiology</a:t>
            </a:r>
            <a:r>
              <a:rPr lang="en-US" sz="1800" dirty="0">
                <a:latin typeface="Arial" panose="020B0604020202020204" pitchFamily="34" charset="0"/>
                <a:cs typeface="Arial" panose="020B0604020202020204" pitchFamily="34" charset="0"/>
              </a:rPr>
              <a:t>. 11th </a:t>
            </a:r>
            <a:r>
              <a:rPr lang="en-US" sz="1800" dirty="0" err="1">
                <a:latin typeface="Arial" panose="020B0604020202020204" pitchFamily="34" charset="0"/>
                <a:cs typeface="Arial" panose="020B0604020202020204" pitchFamily="34" charset="0"/>
              </a:rPr>
              <a:t>edn</a:t>
            </a:r>
            <a:r>
              <a:rPr lang="en-US" sz="1800" dirty="0">
                <a:latin typeface="Arial" panose="020B0604020202020204" pitchFamily="34" charset="0"/>
                <a:cs typeface="Arial" panose="020B0604020202020204" pitchFamily="34" charset="0"/>
              </a:rPr>
              <a:t>. Pearson.</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(No access date needed for books.)</a:t>
            </a:r>
          </a:p>
          <a:p>
            <a:r>
              <a:rPr lang="en-US" sz="1800" dirty="0">
                <a:latin typeface="Arial" panose="020B0604020202020204" pitchFamily="34" charset="0"/>
                <a:cs typeface="Arial" panose="020B0604020202020204" pitchFamily="34" charset="0"/>
              </a:rPr>
              <a:t>NHS (2023) </a:t>
            </a:r>
            <a:r>
              <a:rPr lang="en-US" sz="1800" i="1" dirty="0">
                <a:latin typeface="Arial" panose="020B0604020202020204" pitchFamily="34" charset="0"/>
                <a:cs typeface="Arial" panose="020B0604020202020204" pitchFamily="34" charset="0"/>
              </a:rPr>
              <a:t>COPD – Overview</a:t>
            </a:r>
            <a:r>
              <a:rPr lang="en-US" sz="1800" dirty="0">
                <a:latin typeface="Arial" panose="020B0604020202020204" pitchFamily="34" charset="0"/>
                <a:cs typeface="Arial" panose="020B0604020202020204" pitchFamily="34" charset="0"/>
              </a:rPr>
              <a:t>. Available at: </a:t>
            </a:r>
            <a:r>
              <a:rPr lang="en-US" sz="1800" dirty="0">
                <a:latin typeface="Arial" panose="020B0604020202020204" pitchFamily="34" charset="0"/>
                <a:cs typeface="Arial" panose="020B0604020202020204" pitchFamily="34" charset="0"/>
                <a:hlinkClick r:id="rId8"/>
              </a:rPr>
              <a:t>https://www.nhs.uk</a:t>
            </a:r>
            <a:r>
              <a:rPr lang="en-US" sz="1800" dirty="0">
                <a:latin typeface="Arial" panose="020B0604020202020204" pitchFamily="34" charset="0"/>
                <a:cs typeface="Arial" panose="020B0604020202020204" pitchFamily="34" charset="0"/>
              </a:rPr>
              <a:t> (Accessed: </a:t>
            </a:r>
            <a:r>
              <a:rPr lang="en-US" sz="1800" b="1" dirty="0">
                <a:latin typeface="Arial" panose="020B0604020202020204" pitchFamily="34" charset="0"/>
                <a:cs typeface="Arial" panose="020B0604020202020204" pitchFamily="34" charset="0"/>
              </a:rPr>
              <a:t>6 March 2026</a:t>
            </a:r>
            <a:r>
              <a:rPr lang="en-US" sz="1800" dirty="0">
                <a:latin typeface="Arial" panose="020B0604020202020204" pitchFamily="34" charset="0"/>
                <a:cs typeface="Arial" panose="020B0604020202020204" pitchFamily="34" charset="0"/>
              </a:rPr>
              <a:t>).</a:t>
            </a:r>
          </a:p>
          <a:p>
            <a:r>
              <a:rPr lang="en-US" sz="1800" dirty="0">
                <a:latin typeface="Arial" panose="020B0604020202020204" pitchFamily="34" charset="0"/>
                <a:cs typeface="Arial" panose="020B0604020202020204" pitchFamily="34" charset="0"/>
              </a:rPr>
              <a:t>NHS (2023) </a:t>
            </a:r>
            <a:r>
              <a:rPr lang="en-US" sz="1800" i="1" dirty="0">
                <a:latin typeface="Arial" panose="020B0604020202020204" pitchFamily="34" charset="0"/>
                <a:cs typeface="Arial" panose="020B0604020202020204" pitchFamily="34" charset="0"/>
              </a:rPr>
              <a:t>Inhaler technique guidance</a:t>
            </a:r>
            <a:r>
              <a:rPr lang="en-US" sz="1800" dirty="0">
                <a:latin typeface="Arial" panose="020B0604020202020204" pitchFamily="34" charset="0"/>
                <a:cs typeface="Arial" panose="020B0604020202020204" pitchFamily="34" charset="0"/>
              </a:rPr>
              <a:t>. Available at: </a:t>
            </a:r>
            <a:r>
              <a:rPr lang="en-US" sz="1800" dirty="0">
                <a:latin typeface="Arial" panose="020B0604020202020204" pitchFamily="34" charset="0"/>
                <a:cs typeface="Arial" panose="020B0604020202020204" pitchFamily="34" charset="0"/>
                <a:hlinkClick r:id="rId8"/>
              </a:rPr>
              <a:t>https://www.nhs.uk</a:t>
            </a:r>
            <a:r>
              <a:rPr lang="en-US" sz="1800" dirty="0">
                <a:latin typeface="Arial" panose="020B0604020202020204" pitchFamily="34" charset="0"/>
                <a:cs typeface="Arial" panose="020B0604020202020204" pitchFamily="34" charset="0"/>
              </a:rPr>
              <a:t> (Accessed: </a:t>
            </a:r>
            <a:r>
              <a:rPr lang="en-US" sz="1800" b="1" dirty="0">
                <a:latin typeface="Arial" panose="020B0604020202020204" pitchFamily="34" charset="0"/>
                <a:cs typeface="Arial" panose="020B0604020202020204" pitchFamily="34" charset="0"/>
              </a:rPr>
              <a:t>6 March 2026</a:t>
            </a:r>
            <a:r>
              <a:rPr lang="en-US" sz="1800" dirty="0">
                <a:latin typeface="Arial" panose="020B0604020202020204" pitchFamily="34" charset="0"/>
                <a:cs typeface="Arial" panose="020B0604020202020204" pitchFamily="34" charset="0"/>
              </a:rPr>
              <a:t>).</a:t>
            </a:r>
          </a:p>
          <a:p>
            <a:r>
              <a:rPr lang="en-US" sz="1800" dirty="0">
                <a:latin typeface="Arial" panose="020B0604020202020204" pitchFamily="34" charset="0"/>
                <a:cs typeface="Arial" panose="020B0604020202020204" pitchFamily="34" charset="0"/>
              </a:rPr>
              <a:t>NICE (2023) </a:t>
            </a:r>
            <a:r>
              <a:rPr lang="en-US" sz="1800" i="1" dirty="0">
                <a:latin typeface="Arial" panose="020B0604020202020204" pitchFamily="34" charset="0"/>
                <a:cs typeface="Arial" panose="020B0604020202020204" pitchFamily="34" charset="0"/>
              </a:rPr>
              <a:t>Chronic obstructive pulmonary disease in adults: NG115</a:t>
            </a:r>
            <a:r>
              <a:rPr lang="en-US" sz="1800" dirty="0">
                <a:latin typeface="Arial" panose="020B0604020202020204" pitchFamily="34" charset="0"/>
                <a:cs typeface="Arial" panose="020B0604020202020204" pitchFamily="34" charset="0"/>
              </a:rPr>
              <a:t>. Available at: </a:t>
            </a:r>
            <a:r>
              <a:rPr lang="en-US" sz="1800" dirty="0">
                <a:latin typeface="Arial" panose="020B0604020202020204" pitchFamily="34" charset="0"/>
                <a:cs typeface="Arial" panose="020B0604020202020204" pitchFamily="34" charset="0"/>
                <a:hlinkClick r:id="rId9"/>
              </a:rPr>
              <a:t>https://www.nice.org.uk</a:t>
            </a:r>
            <a:r>
              <a:rPr lang="en-US" sz="1800" dirty="0">
                <a:latin typeface="Arial" panose="020B0604020202020204" pitchFamily="34" charset="0"/>
                <a:cs typeface="Arial" panose="020B0604020202020204" pitchFamily="34" charset="0"/>
              </a:rPr>
              <a:t> (Accessed: </a:t>
            </a:r>
            <a:r>
              <a:rPr lang="en-US" sz="1800" b="1" dirty="0">
                <a:latin typeface="Arial" panose="020B0604020202020204" pitchFamily="34" charset="0"/>
                <a:cs typeface="Arial" panose="020B0604020202020204" pitchFamily="34" charset="0"/>
              </a:rPr>
              <a:t>7 March 2026</a:t>
            </a:r>
            <a:r>
              <a:rPr lang="en-US" sz="1800" dirty="0">
                <a:latin typeface="Arial" panose="020B0604020202020204" pitchFamily="34" charset="0"/>
                <a:cs typeface="Arial" panose="020B0604020202020204" pitchFamily="34" charset="0"/>
              </a:rPr>
              <a:t>).</a:t>
            </a:r>
          </a:p>
          <a:p>
            <a:endParaRPr lang="en-US" sz="1800" dirty="0">
              <a:latin typeface="Arial" panose="020B0604020202020204" pitchFamily="34" charset="0"/>
              <a:cs typeface="Arial" panose="020B0604020202020204" pitchFamily="34" charset="0"/>
            </a:endParaRPr>
          </a:p>
          <a:p>
            <a:pPr marL="0" indent="0">
              <a:buNone/>
            </a:pPr>
            <a:endParaRPr lang="en-GB" sz="1800" dirty="0">
              <a:solidFill>
                <a:srgbClr val="0070C0"/>
              </a:solidFill>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19/04/2026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pic>
        <p:nvPicPr>
          <p:cNvPr id="3" name="Recorded Sound">
            <a:hlinkClick r:id="" action="ppaction://media"/>
            <a:extLst>
              <a:ext uri="{FF2B5EF4-FFF2-40B4-BE49-F238E27FC236}">
                <a16:creationId xmlns:a16="http://schemas.microsoft.com/office/drawing/2014/main" id="{D091C5DE-0A6A-2326-3736-2C8CA9A3343D}"/>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4368800" y="3225800"/>
            <a:ext cx="406400" cy="406400"/>
          </a:xfrm>
          <a:prstGeom prst="rect">
            <a:avLst/>
          </a:prstGeom>
        </p:spPr>
      </p:pic>
    </p:spTree>
    <p:extLst>
      <p:ext uri="{BB962C8B-B14F-4D97-AF65-F5344CB8AC3E}">
        <p14:creationId xmlns:p14="http://schemas.microsoft.com/office/powerpoint/2010/main" val="3521001056"/>
      </p:ext>
    </p:extLst>
  </p:cSld>
  <p:clrMapOvr>
    <a:masterClrMapping/>
  </p:clrMapOvr>
  <mc:AlternateContent xmlns:mc="http://schemas.openxmlformats.org/markup-compatibility/2006">
    <mc:Choice xmlns:p14="http://schemas.microsoft.com/office/powerpoint/2010/main" Requires="p14">
      <p:transition spd="slow" p14:dur="2000" advTm="17510"/>
    </mc:Choice>
    <mc:Fallback>
      <p:transition spd="slow" advTm="175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51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0D808-AAAE-9139-A023-D76008C971DB}"/>
              </a:ext>
            </a:extLst>
          </p:cNvPr>
          <p:cNvSpPr>
            <a:spLocks noGrp="1"/>
          </p:cNvSpPr>
          <p:nvPr>
            <p:ph type="title"/>
          </p:nvPr>
        </p:nvSpPr>
        <p:spPr>
          <a:xfrm>
            <a:off x="250825" y="0"/>
            <a:ext cx="8435975" cy="476672"/>
          </a:xfrm>
        </p:spPr>
        <p:txBody>
          <a:bodyPr/>
          <a:lstStyle/>
          <a:p>
            <a:r>
              <a:rPr lang="en-US" sz="3200" b="1" dirty="0">
                <a:latin typeface="Arial" panose="020B0604020202020204" pitchFamily="34" charset="0"/>
                <a:cs typeface="Arial" panose="020B0604020202020204" pitchFamily="34" charset="0"/>
              </a:rPr>
              <a:t>Reference</a:t>
            </a:r>
          </a:p>
        </p:txBody>
      </p:sp>
      <p:sp>
        <p:nvSpPr>
          <p:cNvPr id="3" name="Content Placeholder 2">
            <a:extLst>
              <a:ext uri="{FF2B5EF4-FFF2-40B4-BE49-F238E27FC236}">
                <a16:creationId xmlns:a16="http://schemas.microsoft.com/office/drawing/2014/main" id="{0BE893FC-C64C-9AE7-E4DE-30D71DC9B0C8}"/>
              </a:ext>
            </a:extLst>
          </p:cNvPr>
          <p:cNvSpPr>
            <a:spLocks noGrp="1"/>
          </p:cNvSpPr>
          <p:nvPr>
            <p:ph idx="1"/>
          </p:nvPr>
        </p:nvSpPr>
        <p:spPr>
          <a:xfrm>
            <a:off x="215168" y="348823"/>
            <a:ext cx="8713663" cy="5328592"/>
          </a:xfrm>
        </p:spPr>
        <p:txBody>
          <a:bodyPr/>
          <a:lstStyle/>
          <a:p>
            <a:r>
              <a:rPr lang="en-US" sz="1800" b="1" dirty="0">
                <a:latin typeface="Arial" panose="020B0604020202020204" pitchFamily="34" charset="0"/>
                <a:cs typeface="Arial" panose="020B0604020202020204" pitchFamily="34" charset="0"/>
              </a:rPr>
              <a:t>NICE</a:t>
            </a:r>
            <a:r>
              <a:rPr lang="en-US" sz="1800" dirty="0">
                <a:latin typeface="Arial" panose="020B0604020202020204" pitchFamily="34" charset="0"/>
                <a:cs typeface="Arial" panose="020B0604020202020204" pitchFamily="34" charset="0"/>
              </a:rPr>
              <a:t> (2023) </a:t>
            </a:r>
            <a:r>
              <a:rPr lang="en-US" sz="1800" i="1" dirty="0">
                <a:latin typeface="Arial" panose="020B0604020202020204" pitchFamily="34" charset="0"/>
                <a:cs typeface="Arial" panose="020B0604020202020204" pitchFamily="34" charset="0"/>
              </a:rPr>
              <a:t>Chronic obstructive pulmonary disease in over 16s: diagnosis and management (NG115)</a:t>
            </a:r>
            <a:r>
              <a:rPr lang="en-US" sz="1800" dirty="0">
                <a:latin typeface="Arial" panose="020B0604020202020204" pitchFamily="34" charset="0"/>
                <a:cs typeface="Arial" panose="020B0604020202020204" pitchFamily="34" charset="0"/>
              </a:rPr>
              <a:t>. Available at: </a:t>
            </a:r>
            <a:r>
              <a:rPr lang="en-US" sz="1800" dirty="0">
                <a:latin typeface="Arial" panose="020B0604020202020204" pitchFamily="34" charset="0"/>
                <a:cs typeface="Arial" panose="020B0604020202020204" pitchFamily="34" charset="0"/>
                <a:hlinkClick r:id="rId2" tooltip="www.nice.org.uk"/>
              </a:rPr>
              <a:t>https://www.nice.org.uk/guidance/ng115</a:t>
            </a:r>
            <a:endParaRPr lang="en-US"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NMC (2018) </a:t>
            </a:r>
            <a:r>
              <a:rPr lang="en-US" sz="1800" i="1" dirty="0">
                <a:latin typeface="Arial" panose="020B0604020202020204" pitchFamily="34" charset="0"/>
                <a:cs typeface="Arial" panose="020B0604020202020204" pitchFamily="34" charset="0"/>
              </a:rPr>
              <a:t>The Code: Professional standards of practice and </a:t>
            </a:r>
            <a:r>
              <a:rPr lang="en-US" sz="1800" i="1" dirty="0" err="1">
                <a:latin typeface="Arial" panose="020B0604020202020204" pitchFamily="34" charset="0"/>
                <a:cs typeface="Arial" panose="020B0604020202020204" pitchFamily="34" charset="0"/>
              </a:rPr>
              <a:t>behaviour</a:t>
            </a:r>
            <a:r>
              <a:rPr lang="en-US" sz="1800" i="1" dirty="0">
                <a:latin typeface="Arial" panose="020B0604020202020204" pitchFamily="34" charset="0"/>
                <a:cs typeface="Arial" panose="020B0604020202020204" pitchFamily="34" charset="0"/>
              </a:rPr>
              <a:t> for nurses and midwives</a:t>
            </a:r>
            <a:r>
              <a:rPr lang="en-US" sz="1800" dirty="0">
                <a:latin typeface="Arial" panose="020B0604020202020204" pitchFamily="34" charset="0"/>
                <a:cs typeface="Arial" panose="020B0604020202020204" pitchFamily="34" charset="0"/>
              </a:rPr>
              <a:t>. Available at: </a:t>
            </a:r>
            <a:r>
              <a:rPr lang="en-US" sz="1800" dirty="0">
                <a:latin typeface="Arial" panose="020B0604020202020204" pitchFamily="34" charset="0"/>
                <a:cs typeface="Arial" panose="020B0604020202020204" pitchFamily="34" charset="0"/>
                <a:hlinkClick r:id="rId3"/>
              </a:rPr>
              <a:t>https://www.nmc.org.uk</a:t>
            </a:r>
            <a:r>
              <a:rPr lang="en-US" sz="1800" dirty="0">
                <a:latin typeface="Arial" panose="020B0604020202020204" pitchFamily="34" charset="0"/>
                <a:cs typeface="Arial" panose="020B0604020202020204" pitchFamily="34" charset="0"/>
              </a:rPr>
              <a:t> (Accessed: </a:t>
            </a:r>
            <a:r>
              <a:rPr lang="en-US" sz="1800" b="1" dirty="0">
                <a:latin typeface="Arial" panose="020B0604020202020204" pitchFamily="34" charset="0"/>
                <a:cs typeface="Arial" panose="020B0604020202020204" pitchFamily="34" charset="0"/>
              </a:rPr>
              <a:t>7 March 2026</a:t>
            </a:r>
            <a:r>
              <a:rPr lang="en-US" sz="1800" dirty="0">
                <a:latin typeface="Arial" panose="020B0604020202020204" pitchFamily="34" charset="0"/>
                <a:cs typeface="Arial" panose="020B0604020202020204" pitchFamily="34" charset="0"/>
              </a:rPr>
              <a:t>).</a:t>
            </a:r>
          </a:p>
          <a:p>
            <a:r>
              <a:rPr lang="en-US" sz="1800" dirty="0">
                <a:latin typeface="Arial" panose="020B0604020202020204" pitchFamily="34" charset="0"/>
                <a:cs typeface="Arial" panose="020B0604020202020204" pitchFamily="34" charset="0"/>
              </a:rPr>
              <a:t>OpenStax (2023) </a:t>
            </a:r>
            <a:r>
              <a:rPr lang="en-US" sz="1800" i="1" dirty="0">
                <a:latin typeface="Arial" panose="020B0604020202020204" pitchFamily="34" charset="0"/>
                <a:cs typeface="Arial" panose="020B0604020202020204" pitchFamily="34" charset="0"/>
              </a:rPr>
              <a:t>22.2 The Lungs</a:t>
            </a:r>
            <a:r>
              <a:rPr lang="en-US" sz="1800" dirty="0">
                <a:latin typeface="Arial" panose="020B0604020202020204" pitchFamily="34" charset="0"/>
                <a:cs typeface="Arial" panose="020B0604020202020204" pitchFamily="34" charset="0"/>
              </a:rPr>
              <a:t>. In: </a:t>
            </a:r>
            <a:r>
              <a:rPr lang="en-US" sz="1800" i="1" dirty="0">
                <a:latin typeface="Arial" panose="020B0604020202020204" pitchFamily="34" charset="0"/>
                <a:cs typeface="Arial" panose="020B0604020202020204" pitchFamily="34" charset="0"/>
              </a:rPr>
              <a:t>Anatomy and Physiology 2e</a:t>
            </a:r>
            <a:r>
              <a:rPr lang="en-US" sz="1800" dirty="0">
                <a:latin typeface="Arial" panose="020B0604020202020204" pitchFamily="34" charset="0"/>
                <a:cs typeface="Arial" panose="020B0604020202020204" pitchFamily="34" charset="0"/>
              </a:rPr>
              <a:t>. Available at: </a:t>
            </a:r>
            <a:r>
              <a:rPr lang="en-US" sz="1800" dirty="0">
                <a:latin typeface="Arial" panose="020B0604020202020204" pitchFamily="34" charset="0"/>
                <a:cs typeface="Arial" panose="020B0604020202020204" pitchFamily="34" charset="0"/>
                <a:hlinkClick r:id="rId4" tooltip="openstax.org"/>
              </a:rPr>
              <a:t>https://openstax.org/books/anatomy-and-physiology-2e/pages/22-2-the-lungs</a:t>
            </a:r>
            <a:r>
              <a:rPr lang="en-US" sz="1800" dirty="0">
                <a:latin typeface="Arial" panose="020B0604020202020204" pitchFamily="34" charset="0"/>
                <a:cs typeface="Arial" panose="020B0604020202020204" pitchFamily="34" charset="0"/>
              </a:rPr>
              <a:t> (Accessed: 20 April 2026).</a:t>
            </a:r>
          </a:p>
          <a:p>
            <a:r>
              <a:rPr lang="en-US" sz="1800" dirty="0">
                <a:latin typeface="Arial" panose="020B0604020202020204" pitchFamily="34" charset="0"/>
                <a:cs typeface="Arial" panose="020B0604020202020204" pitchFamily="34" charset="0"/>
              </a:rPr>
              <a:t>Public Health England (2020) </a:t>
            </a:r>
            <a:r>
              <a:rPr lang="en-US" sz="1800" i="1" dirty="0">
                <a:latin typeface="Arial" panose="020B0604020202020204" pitchFamily="34" charset="0"/>
                <a:cs typeface="Arial" panose="020B0604020202020204" pitchFamily="34" charset="0"/>
              </a:rPr>
              <a:t>Respiratory disease profile</a:t>
            </a:r>
            <a:r>
              <a:rPr lang="en-US" sz="1800" dirty="0">
                <a:latin typeface="Arial" panose="020B0604020202020204" pitchFamily="34" charset="0"/>
                <a:cs typeface="Arial" panose="020B0604020202020204" pitchFamily="34" charset="0"/>
              </a:rPr>
              <a:t>. Available at: https://fingertips.phe.org.uk </a:t>
            </a:r>
            <a:r>
              <a:rPr lang="en-US" sz="1800" dirty="0">
                <a:latin typeface="Arial" panose="020B0604020202020204" pitchFamily="34" charset="0"/>
                <a:cs typeface="Arial" panose="020B0604020202020204" pitchFamily="34" charset="0"/>
                <a:hlinkClick r:id="rId5"/>
              </a:rPr>
              <a:t>(fingertips.phe.org.uk in Bing)</a:t>
            </a:r>
            <a:r>
              <a:rPr lang="en-US" sz="1800" dirty="0">
                <a:latin typeface="Arial" panose="020B0604020202020204" pitchFamily="34" charset="0"/>
                <a:cs typeface="Arial" panose="020B0604020202020204" pitchFamily="34" charset="0"/>
              </a:rPr>
              <a:t> (Accessed: </a:t>
            </a:r>
            <a:r>
              <a:rPr lang="en-US" sz="1800" b="1" dirty="0">
                <a:latin typeface="Arial" panose="020B0604020202020204" pitchFamily="34" charset="0"/>
                <a:cs typeface="Arial" panose="020B0604020202020204" pitchFamily="34" charset="0"/>
              </a:rPr>
              <a:t>4 March 2026</a:t>
            </a:r>
            <a:r>
              <a:rPr lang="en-US" sz="1800" dirty="0">
                <a:latin typeface="Arial" panose="020B0604020202020204" pitchFamily="34" charset="0"/>
                <a:cs typeface="Arial" panose="020B0604020202020204" pitchFamily="34" charset="0"/>
              </a:rPr>
              <a:t>).</a:t>
            </a:r>
          </a:p>
          <a:p>
            <a:r>
              <a:rPr lang="en-US" sz="1800" dirty="0">
                <a:latin typeface="Arial" panose="020B0604020202020204" pitchFamily="34" charset="0"/>
                <a:cs typeface="Arial" panose="020B0604020202020204" pitchFamily="34" charset="0"/>
              </a:rPr>
              <a:t>Rodrigues, F., Silva, M. and Gomez, R. (2021) ‘Pathophysiology of COPD: inflammation, mucus hypersecretion and alveolar destruction’, </a:t>
            </a:r>
            <a:r>
              <a:rPr lang="en-US" sz="1800" i="1" dirty="0">
                <a:latin typeface="Arial" panose="020B0604020202020204" pitchFamily="34" charset="0"/>
                <a:cs typeface="Arial" panose="020B0604020202020204" pitchFamily="34" charset="0"/>
              </a:rPr>
              <a:t>International Journal of Chronic Respiratory Disease</a:t>
            </a:r>
            <a:r>
              <a:rPr lang="en-US" sz="1800" dirty="0">
                <a:latin typeface="Arial" panose="020B0604020202020204" pitchFamily="34" charset="0"/>
                <a:cs typeface="Arial" panose="020B0604020202020204" pitchFamily="34" charset="0"/>
              </a:rPr>
              <a:t>, 18(2), pp. 55–67.</a:t>
            </a:r>
          </a:p>
          <a:p>
            <a:r>
              <a:rPr lang="en-US" sz="1800" dirty="0">
                <a:latin typeface="Arial" panose="020B0604020202020204" pitchFamily="34" charset="0"/>
                <a:cs typeface="Arial" panose="020B0604020202020204" pitchFamily="34" charset="0"/>
              </a:rPr>
              <a:t>Royal College of Nursing (2022) </a:t>
            </a:r>
            <a:r>
              <a:rPr lang="en-US" sz="1800" i="1" dirty="0">
                <a:latin typeface="Arial" panose="020B0604020202020204" pitchFamily="34" charset="0"/>
                <a:cs typeface="Arial" panose="020B0604020202020204" pitchFamily="34" charset="0"/>
              </a:rPr>
              <a:t>Principles of Nursing Practice</a:t>
            </a:r>
            <a:r>
              <a:rPr lang="en-US" sz="1800" dirty="0">
                <a:latin typeface="Arial" panose="020B0604020202020204" pitchFamily="34" charset="0"/>
                <a:cs typeface="Arial" panose="020B0604020202020204" pitchFamily="34" charset="0"/>
              </a:rPr>
              <a:t>. Available at: </a:t>
            </a:r>
            <a:r>
              <a:rPr lang="en-US" sz="1800" dirty="0">
                <a:latin typeface="Arial" panose="020B0604020202020204" pitchFamily="34" charset="0"/>
                <a:cs typeface="Arial" panose="020B0604020202020204" pitchFamily="34" charset="0"/>
                <a:hlinkClick r:id="rId6"/>
              </a:rPr>
              <a:t>https://www.rcn.org.uk</a:t>
            </a:r>
            <a:r>
              <a:rPr lang="en-US" sz="1800" dirty="0">
                <a:latin typeface="Arial" panose="020B0604020202020204" pitchFamily="34" charset="0"/>
                <a:cs typeface="Arial" panose="020B0604020202020204" pitchFamily="34" charset="0"/>
              </a:rPr>
              <a:t> (Accessed: </a:t>
            </a:r>
            <a:r>
              <a:rPr lang="en-US" sz="1800" b="1" dirty="0">
                <a:latin typeface="Arial" panose="020B0604020202020204" pitchFamily="34" charset="0"/>
                <a:cs typeface="Arial" panose="020B0604020202020204" pitchFamily="34" charset="0"/>
              </a:rPr>
              <a:t>5 March 2026</a:t>
            </a:r>
            <a:r>
              <a:rPr lang="en-US" sz="1800" dirty="0">
                <a:latin typeface="Arial" panose="020B0604020202020204" pitchFamily="34" charset="0"/>
                <a:cs typeface="Arial" panose="020B0604020202020204" pitchFamily="34" charset="0"/>
              </a:rPr>
              <a:t>). </a:t>
            </a:r>
          </a:p>
          <a:p>
            <a:r>
              <a:rPr lang="en-US" sz="1800" dirty="0">
                <a:latin typeface="Arial" panose="020B0604020202020204" pitchFamily="34" charset="0"/>
                <a:cs typeface="Arial" panose="020B0604020202020204" pitchFamily="34" charset="0"/>
              </a:rPr>
              <a:t>World Health Organization (2023) </a:t>
            </a:r>
            <a:r>
              <a:rPr lang="en-US" sz="1800" i="1" dirty="0">
                <a:latin typeface="Arial" panose="020B0604020202020204" pitchFamily="34" charset="0"/>
                <a:cs typeface="Arial" panose="020B0604020202020204" pitchFamily="34" charset="0"/>
              </a:rPr>
              <a:t>Chronic respiratory diseases</a:t>
            </a:r>
            <a:r>
              <a:rPr lang="en-US" sz="1800" dirty="0">
                <a:latin typeface="Arial" panose="020B0604020202020204" pitchFamily="34" charset="0"/>
                <a:cs typeface="Arial" panose="020B0604020202020204" pitchFamily="34" charset="0"/>
              </a:rPr>
              <a:t>. Available at: </a:t>
            </a:r>
            <a:r>
              <a:rPr lang="en-US" sz="1800" dirty="0">
                <a:latin typeface="Arial" panose="020B0604020202020204" pitchFamily="34" charset="0"/>
                <a:cs typeface="Arial" panose="020B0604020202020204" pitchFamily="34" charset="0"/>
                <a:hlinkClick r:id="rId7"/>
              </a:rPr>
              <a:t>https://www.who.int</a:t>
            </a:r>
            <a:r>
              <a:rPr lang="en-US" sz="1800" dirty="0">
                <a:latin typeface="Arial" panose="020B0604020202020204" pitchFamily="34" charset="0"/>
                <a:cs typeface="Arial" panose="020B0604020202020204" pitchFamily="34" charset="0"/>
              </a:rPr>
              <a:t> (Accessed: </a:t>
            </a:r>
            <a:r>
              <a:rPr lang="en-US" sz="1800" b="1" dirty="0">
                <a:latin typeface="Arial" panose="020B0604020202020204" pitchFamily="34" charset="0"/>
                <a:cs typeface="Arial" panose="020B0604020202020204" pitchFamily="34" charset="0"/>
              </a:rPr>
              <a:t>3 March 2026</a:t>
            </a:r>
            <a:r>
              <a:rPr lang="en-US" sz="1800" dirty="0">
                <a:latin typeface="Arial" panose="020B0604020202020204" pitchFamily="34" charset="0"/>
                <a:cs typeface="Arial" panose="020B0604020202020204" pitchFamily="34" charset="0"/>
              </a:rPr>
              <a:t>).</a:t>
            </a:r>
          </a:p>
        </p:txBody>
      </p:sp>
      <p:sp>
        <p:nvSpPr>
          <p:cNvPr id="4" name="Date Placeholder 3">
            <a:extLst>
              <a:ext uri="{FF2B5EF4-FFF2-40B4-BE49-F238E27FC236}">
                <a16:creationId xmlns:a16="http://schemas.microsoft.com/office/drawing/2014/main" id="{D2AC1BB3-3F40-69D9-7577-3E169977BD55}"/>
              </a:ext>
            </a:extLst>
          </p:cNvPr>
          <p:cNvSpPr>
            <a:spLocks noGrp="1"/>
          </p:cNvSpPr>
          <p:nvPr>
            <p:ph type="dt" sz="half" idx="10"/>
          </p:nvPr>
        </p:nvSpPr>
        <p:spPr/>
        <p:txBody>
          <a:bodyPr/>
          <a:lstStyle/>
          <a:p>
            <a:pPr>
              <a:defRPr/>
            </a:pPr>
            <a:fld id="{2303D31F-598B-47EE-BA37-93F097A3D676}" type="datetime1">
              <a:rPr lang="en-GB" altLang="en-US" smtClean="0"/>
              <a:pPr>
                <a:defRPr/>
              </a:pPr>
              <a:t>19/04/2026</a:t>
            </a:fld>
            <a:endParaRPr lang="en-GB" altLang="en-US"/>
          </a:p>
        </p:txBody>
      </p:sp>
      <p:sp>
        <p:nvSpPr>
          <p:cNvPr id="5" name="Slide Number Placeholder 4">
            <a:extLst>
              <a:ext uri="{FF2B5EF4-FFF2-40B4-BE49-F238E27FC236}">
                <a16:creationId xmlns:a16="http://schemas.microsoft.com/office/drawing/2014/main" id="{D34A119E-F702-ECFF-0D1C-8C55BED5DFD2}"/>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90568598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15854</TotalTime>
  <Words>1282</Words>
  <Application>Microsoft Office PowerPoint</Application>
  <PresentationFormat>On-screen Show (4:3)</PresentationFormat>
  <Paragraphs>157</Paragraphs>
  <Slides>15</Slides>
  <Notes>2</Notes>
  <HiddenSlides>0</HiddenSlides>
  <MMClips>14</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Myriad Pro</vt:lpstr>
      <vt:lpstr>Arial</vt:lpstr>
      <vt:lpstr>Verdana</vt:lpstr>
      <vt:lpstr>20140311PresentationUWTSDTemplate</vt:lpstr>
      <vt:lpstr>PowerPoint Presentation</vt:lpstr>
      <vt:lpstr>A Fictional Patient and His Condition </vt:lpstr>
      <vt:lpstr>Information About The Patient</vt:lpstr>
      <vt:lpstr>Anatomy of the Respiratory</vt:lpstr>
      <vt:lpstr>Physiology of Breathing &amp; Gas</vt:lpstr>
      <vt:lpstr>How COPD Affects the Body</vt:lpstr>
      <vt:lpstr>Lifestyle &amp; Health Behaviour</vt:lpstr>
      <vt:lpstr>Daily Routine  </vt:lpstr>
      <vt:lpstr>Communication &amp; Ethical Considerations</vt:lpstr>
      <vt:lpstr>Risk factors</vt:lpstr>
      <vt:lpstr>Evidence‑Based Care Routine &amp; Monitoring</vt:lpstr>
      <vt:lpstr>Care Planning &amp; Additional Support</vt:lpstr>
      <vt:lpstr>Conclusion</vt:lpstr>
      <vt:lpstr>References</vt:lpstr>
      <vt:lpstr>Reference</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Emmanuel Babatunde Olukoga (2415105)</cp:lastModifiedBy>
  <cp:revision>240</cp:revision>
  <cp:lastPrinted>2018-07-09T15:27:01Z</cp:lastPrinted>
  <dcterms:created xsi:type="dcterms:W3CDTF">2002-10-07T19:43:58Z</dcterms:created>
  <dcterms:modified xsi:type="dcterms:W3CDTF">2026-04-21T11:31:20Z</dcterms:modified>
</cp:coreProperties>
</file>