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60" r:id="rId4"/>
    <p:sldId id="258" r:id="rId5"/>
    <p:sldId id="277" r:id="rId6"/>
    <p:sldId id="278" r:id="rId7"/>
    <p:sldId id="279" r:id="rId8"/>
    <p:sldId id="280" r:id="rId9"/>
    <p:sldId id="261" r:id="rId10"/>
    <p:sldId id="281" r:id="rId11"/>
    <p:sldId id="268" r:id="rId12"/>
    <p:sldId id="288" r:id="rId13"/>
    <p:sldId id="264" r:id="rId14"/>
    <p:sldId id="282" r:id="rId15"/>
    <p:sldId id="283" r:id="rId16"/>
    <p:sldId id="284" r:id="rId17"/>
    <p:sldId id="285" r:id="rId18"/>
    <p:sldId id="286" r:id="rId19"/>
    <p:sldId id="287" r:id="rId20"/>
    <p:sldId id="266"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5" d="100"/>
          <a:sy n="85" d="100"/>
        </p:scale>
        <p:origin x="74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DF80-92E7-4230-8E51-B5AB582656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0CC42B-47AB-49C1-95FE-BB2FE8E637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66EC69-2CAA-4304-9921-6C5AECC50454}"/>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234FE711-4BF2-4E4A-931B-C856403B95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20535-7144-4B02-A029-E62A2C08948D}"/>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3173361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D68E6-B139-44CA-90B4-C4676D789A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45B6BD-3D4C-4190-8F1F-4F8BE915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1FCD09-C4DD-4717-890B-F0A6DFFAAD22}"/>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056C1214-2DB1-4C45-82EA-472F5E6DD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62011D-37AE-43E2-9CF8-41B19BD4D159}"/>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99738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2B7B6-3E1D-4538-B71F-592F7E8F89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191F4C-CF51-4940-B6A6-8E3EB7AD6B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ABE51A-BDFC-4B92-80BE-08E391C55031}"/>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34781790-2979-4D94-B0E9-0176792C1E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6E82D-8854-40CD-B3C9-B00F0A185015}"/>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4062175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67B6E-A820-49C6-8CA4-F3F1F36577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3BA72B-F2D3-40A7-A566-D29F71E160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57622A-40B9-42D1-9F2D-836899851E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41381F-B90D-49BE-A530-741AB1456A2C}"/>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6" name="Footer Placeholder 5">
            <a:extLst>
              <a:ext uri="{FF2B5EF4-FFF2-40B4-BE49-F238E27FC236}">
                <a16:creationId xmlns:a16="http://schemas.microsoft.com/office/drawing/2014/main" id="{D83CC37A-943E-4C39-ADBF-B5CCB705E9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ACD131-B8FE-4F50-8029-434B95D4C88D}"/>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232659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4C95-94D3-496D-8584-CAD4B3BD3F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2B2A85-F63F-48A3-8B20-E8DE51FC18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21CA49-ECF6-438F-B70F-F715F0FAC7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029F95-F44C-491F-97EB-CBFB385B4D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F3302E-E604-4B2F-8DD0-27C99BC998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CB9610-50D9-4A17-AEF0-9305ADC89C9F}"/>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8" name="Footer Placeholder 7">
            <a:extLst>
              <a:ext uri="{FF2B5EF4-FFF2-40B4-BE49-F238E27FC236}">
                <a16:creationId xmlns:a16="http://schemas.microsoft.com/office/drawing/2014/main" id="{3B643279-ACFC-4E02-99CD-6FC73B7789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3DB8E6-D895-4551-A0E4-AC2CC855F49B}"/>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4042338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F28D-818D-4AAD-9149-8B6812BC8B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AFEBA0-B1AD-46C4-A944-F8AB4B039189}"/>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4" name="Footer Placeholder 3">
            <a:extLst>
              <a:ext uri="{FF2B5EF4-FFF2-40B4-BE49-F238E27FC236}">
                <a16:creationId xmlns:a16="http://schemas.microsoft.com/office/drawing/2014/main" id="{D18BBE4E-0DDB-455A-9639-F3BD133FF5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48315C-87EA-4495-97F3-14B079BC219D}"/>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300592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D2C19D-D4C0-4A5A-8D58-A98AA2934F48}"/>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3" name="Footer Placeholder 2">
            <a:extLst>
              <a:ext uri="{FF2B5EF4-FFF2-40B4-BE49-F238E27FC236}">
                <a16:creationId xmlns:a16="http://schemas.microsoft.com/office/drawing/2014/main" id="{81D2899B-125B-4666-A141-3FE0117396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AFECC1-C86D-4C6E-8C27-14C835996A6F}"/>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402166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6BE57-9B5A-469F-8255-BEA429FA5A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B5B5F8-54A9-4B64-8939-6393146A91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698373-0704-4CD3-A0C5-A0D6AA757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05F4ED-D166-49E3-A241-671910D7ADC4}"/>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6" name="Footer Placeholder 5">
            <a:extLst>
              <a:ext uri="{FF2B5EF4-FFF2-40B4-BE49-F238E27FC236}">
                <a16:creationId xmlns:a16="http://schemas.microsoft.com/office/drawing/2014/main" id="{CEE1C6C3-3273-427A-9653-37D494BBA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02A72-83F1-48CF-91CA-9FDCAE4307CF}"/>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266635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75A75-D998-4B82-8D73-CD09835D76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627194-884B-4CD1-8D43-769767A569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30B2DC-962C-47B2-839C-9188F7FF5A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D1FE9D-B070-4E82-A757-7DC806B6B726}"/>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6" name="Footer Placeholder 5">
            <a:extLst>
              <a:ext uri="{FF2B5EF4-FFF2-40B4-BE49-F238E27FC236}">
                <a16:creationId xmlns:a16="http://schemas.microsoft.com/office/drawing/2014/main" id="{FFC5F578-927A-46DD-8E75-57A0E31545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F8DC4E-3100-424E-98B2-79CA12AEDF4F}"/>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238120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4A9E5-E44E-4014-9BB8-DA42F54E53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FD8D42-98BF-4A99-A6CC-E1D141B06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1A139-188B-4AA7-AE0B-B03D5A981318}"/>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96B08314-434A-4D63-8243-6EE3FDA17C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4996-4E5A-4BE9-8EAE-44C2C17EFD33}"/>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356537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41B1B1-32E1-4C9D-B583-D2428BD2C0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4EF50C-F5C3-453A-BAAB-9503D8D9D5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2C3234-0BDF-4CF8-AA8D-67DE94257F1B}"/>
              </a:ext>
            </a:extLst>
          </p:cNvPr>
          <p:cNvSpPr>
            <a:spLocks noGrp="1"/>
          </p:cNvSpPr>
          <p:nvPr>
            <p:ph type="dt" sz="half" idx="10"/>
          </p:nvPr>
        </p:nvSpPr>
        <p:spPr/>
        <p:txBody>
          <a:body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C0DA8067-FDE0-4F3A-B450-3332723B9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F04F5-30C9-41E1-B771-4849E757FC49}"/>
              </a:ext>
            </a:extLst>
          </p:cNvPr>
          <p:cNvSpPr>
            <a:spLocks noGrp="1"/>
          </p:cNvSpPr>
          <p:nvPr>
            <p:ph type="sldNum" sz="quarter" idx="12"/>
          </p:nvPr>
        </p:nvSpPr>
        <p:spPr/>
        <p:txBody>
          <a:bodyPr/>
          <a:lstStyle/>
          <a:p>
            <a:fld id="{C4E7C819-51AF-4FAF-B8F3-4C3A015FDDAF}" type="slidenum">
              <a:rPr lang="en-GB" smtClean="0"/>
              <a:t>‹#›</a:t>
            </a:fld>
            <a:endParaRPr lang="en-GB"/>
          </a:p>
        </p:txBody>
      </p:sp>
    </p:spTree>
    <p:extLst>
      <p:ext uri="{BB962C8B-B14F-4D97-AF65-F5344CB8AC3E}">
        <p14:creationId xmlns:p14="http://schemas.microsoft.com/office/powerpoint/2010/main" val="193938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B0BE26-0369-4E52-B28B-186D1FD2D9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EE910D-F23E-44E1-B793-E507B8B2E8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88462E-B0FC-4BE7-BA61-6C43A2A5E0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DFC7E6-6393-498F-A6C1-59BA7E9F2122}" type="datetimeFigureOut">
              <a:rPr lang="en-GB" smtClean="0"/>
              <a:t>19/09/2019</a:t>
            </a:fld>
            <a:endParaRPr lang="en-GB"/>
          </a:p>
        </p:txBody>
      </p:sp>
      <p:sp>
        <p:nvSpPr>
          <p:cNvPr id="5" name="Footer Placeholder 4">
            <a:extLst>
              <a:ext uri="{FF2B5EF4-FFF2-40B4-BE49-F238E27FC236}">
                <a16:creationId xmlns:a16="http://schemas.microsoft.com/office/drawing/2014/main" id="{47668ABD-B352-453A-A0C7-E8504FC3CB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173ADF-9B72-4354-89E9-A9A7D607C6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E7C819-51AF-4FAF-B8F3-4C3A015FDDAF}" type="slidenum">
              <a:rPr lang="en-GB" smtClean="0"/>
              <a:t>‹#›</a:t>
            </a:fld>
            <a:endParaRPr lang="en-GB"/>
          </a:p>
        </p:txBody>
      </p:sp>
    </p:spTree>
    <p:extLst>
      <p:ext uri="{BB962C8B-B14F-4D97-AF65-F5344CB8AC3E}">
        <p14:creationId xmlns:p14="http://schemas.microsoft.com/office/powerpoint/2010/main" val="996928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comparethemarket.com/customer-rewards/"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play.google.com/store/apps/details?id=com.mediajackagency.m2for1.discountnetwork&amp;hl=en" TargetMode="Externa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o2even.web.app/" TargetMode="External"/><Relationship Id="rId1" Type="http://schemas.openxmlformats.org/officeDocument/2006/relationships/slideLayout" Target="../slideLayouts/slideLayout2.xml"/><Relationship Id="rId4" Type="http://schemas.openxmlformats.org/officeDocument/2006/relationships/hyperlink" Target="http://www.diggitsolutions.com/"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835435-F5CF-4E34-A9DF-83342E1C8C5A}"/>
              </a:ext>
            </a:extLst>
          </p:cNvPr>
          <p:cNvSpPr>
            <a:spLocks noGrp="1"/>
          </p:cNvSpPr>
          <p:nvPr>
            <p:ph idx="1"/>
          </p:nvPr>
        </p:nvSpPr>
        <p:spPr>
          <a:xfrm>
            <a:off x="2500312" y="2770422"/>
            <a:ext cx="7191375" cy="1189019"/>
          </a:xfrm>
        </p:spPr>
        <p:txBody>
          <a:bodyPr>
            <a:normAutofit/>
          </a:bodyPr>
          <a:lstStyle/>
          <a:p>
            <a:pPr marL="0" indent="0" algn="ctr">
              <a:buNone/>
            </a:pPr>
            <a:r>
              <a:rPr lang="en-US" sz="4500" dirty="0"/>
              <a:t>A Warm Welcome</a:t>
            </a:r>
          </a:p>
        </p:txBody>
      </p:sp>
      <p:pic>
        <p:nvPicPr>
          <p:cNvPr id="4" name="Picture 3" descr="A close up of a logo&#10;&#10;Description automatically generated">
            <a:extLst>
              <a:ext uri="{FF2B5EF4-FFF2-40B4-BE49-F238E27FC236}">
                <a16:creationId xmlns:a16="http://schemas.microsoft.com/office/drawing/2014/main" id="{998F7840-145B-4FCC-BDDC-8141C33B1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
        <p:nvSpPr>
          <p:cNvPr id="5" name="Content Placeholder 2">
            <a:extLst>
              <a:ext uri="{FF2B5EF4-FFF2-40B4-BE49-F238E27FC236}">
                <a16:creationId xmlns:a16="http://schemas.microsoft.com/office/drawing/2014/main" id="{A92012CA-29EA-4A38-84F8-9F32FE886A46}"/>
              </a:ext>
            </a:extLst>
          </p:cNvPr>
          <p:cNvSpPr txBox="1">
            <a:spLocks/>
          </p:cNvSpPr>
          <p:nvPr/>
        </p:nvSpPr>
        <p:spPr>
          <a:xfrm>
            <a:off x="2500312" y="3975779"/>
            <a:ext cx="7191375" cy="1476592"/>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2500" dirty="0"/>
          </a:p>
          <a:p>
            <a:pPr marL="0" indent="0" algn="ctr">
              <a:buFont typeface="Arial" panose="020B0604020202020204" pitchFamily="34" charset="0"/>
              <a:buNone/>
            </a:pPr>
            <a:r>
              <a:rPr lang="en-US" sz="8000" dirty="0"/>
              <a:t>By </a:t>
            </a:r>
          </a:p>
          <a:p>
            <a:pPr marL="0" indent="0" algn="ctr">
              <a:buFont typeface="Arial" panose="020B0604020202020204" pitchFamily="34" charset="0"/>
              <a:buNone/>
            </a:pPr>
            <a:r>
              <a:rPr lang="en-US" sz="8000" dirty="0" err="1"/>
              <a:t>Meher</a:t>
            </a:r>
            <a:r>
              <a:rPr lang="en-US" sz="8000" dirty="0"/>
              <a:t> Kiran </a:t>
            </a:r>
            <a:r>
              <a:rPr lang="en-US" sz="8000" dirty="0" err="1"/>
              <a:t>Arasada</a:t>
            </a:r>
            <a:endParaRPr lang="en-US" sz="8000" dirty="0"/>
          </a:p>
          <a:p>
            <a:pPr marL="0" indent="0" algn="ctr">
              <a:buFont typeface="Arial" panose="020B0604020202020204" pitchFamily="34" charset="0"/>
              <a:buNone/>
            </a:pPr>
            <a:r>
              <a:rPr lang="en-US" sz="7200" dirty="0"/>
              <a:t>MSc Applied Computing</a:t>
            </a:r>
          </a:p>
          <a:p>
            <a:pPr marL="0" indent="0" algn="ctr">
              <a:buFont typeface="Arial" panose="020B0604020202020204" pitchFamily="34" charset="0"/>
              <a:buNone/>
            </a:pPr>
            <a:r>
              <a:rPr lang="en-US" sz="7200" dirty="0"/>
              <a:t>1805462</a:t>
            </a:r>
          </a:p>
        </p:txBody>
      </p:sp>
    </p:spTree>
    <p:extLst>
      <p:ext uri="{BB962C8B-B14F-4D97-AF65-F5344CB8AC3E}">
        <p14:creationId xmlns:p14="http://schemas.microsoft.com/office/powerpoint/2010/main" val="2179512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2267521" y="2408066"/>
            <a:ext cx="7480161" cy="3557727"/>
          </a:xfrm>
        </p:spPr>
        <p:txBody>
          <a:bodyPr>
            <a:noAutofit/>
          </a:bodyPr>
          <a:lstStyle/>
          <a:p>
            <a:r>
              <a:rPr lang="en-GB" sz="4500" dirty="0"/>
              <a:t>Odd 2 Even</a:t>
            </a:r>
            <a:br>
              <a:rPr lang="en-GB" sz="4500" dirty="0"/>
            </a:br>
            <a:br>
              <a:rPr lang="en-GB" sz="4500" dirty="0"/>
            </a:br>
            <a:r>
              <a:rPr lang="en-GB" sz="4500" dirty="0"/>
              <a:t>Progressive Web App (PWA), Agile Methodology &amp; Usability Testing for developing an application for sharing offers and deals</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172288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018593" y="542926"/>
            <a:ext cx="7052865" cy="611402"/>
          </a:xfrm>
        </p:spPr>
        <p:txBody>
          <a:bodyPr>
            <a:noAutofit/>
          </a:bodyPr>
          <a:lstStyle/>
          <a:p>
            <a:r>
              <a:rPr lang="en-US" sz="3500" b="1" dirty="0"/>
              <a:t>A</a:t>
            </a:r>
            <a:r>
              <a:rPr lang="en-GB" sz="3500" b="1" dirty="0"/>
              <a:t>im and Objectives</a:t>
            </a:r>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95854" y="1836752"/>
            <a:ext cx="9144000" cy="3998262"/>
          </a:xfrm>
        </p:spPr>
        <p:txBody>
          <a:bodyPr>
            <a:normAutofit/>
          </a:bodyPr>
          <a:lstStyle/>
          <a:p>
            <a:pPr algn="l"/>
            <a:r>
              <a:rPr lang="en-GB" sz="2800" b="1" dirty="0"/>
              <a:t>Aim:</a:t>
            </a:r>
            <a:endParaRPr lang="en-GB" sz="2800" dirty="0"/>
          </a:p>
          <a:p>
            <a:pPr lvl="0" algn="l"/>
            <a:r>
              <a:rPr lang="en-US" sz="2800" dirty="0"/>
              <a:t>To perform usability testing within Agile process.</a:t>
            </a:r>
            <a:endParaRPr lang="en-GB" sz="2800" dirty="0"/>
          </a:p>
          <a:p>
            <a:pPr algn="l"/>
            <a:r>
              <a:rPr lang="en-GB" sz="2800" b="1" dirty="0"/>
              <a:t>Objectives:</a:t>
            </a:r>
            <a:endParaRPr lang="en-GB" sz="2800" dirty="0"/>
          </a:p>
          <a:p>
            <a:pPr lvl="0" algn="l"/>
            <a:r>
              <a:rPr lang="en-US" sz="2800" dirty="0"/>
              <a:t>To develop the O2E application</a:t>
            </a:r>
            <a:endParaRPr lang="en-GB" sz="2800" dirty="0"/>
          </a:p>
          <a:p>
            <a:pPr lvl="0" algn="l"/>
            <a:r>
              <a:rPr lang="en-US" sz="2800" dirty="0"/>
              <a:t>To carry out Usability testing within Agile Methodology</a:t>
            </a:r>
            <a:endParaRPr lang="en-GB" sz="2800" dirty="0"/>
          </a:p>
          <a:p>
            <a:pPr lvl="0" algn="l"/>
            <a:r>
              <a:rPr lang="en-US" sz="2800" dirty="0"/>
              <a:t>To conduct Performance testing</a:t>
            </a:r>
            <a:endParaRPr lang="en-GB" sz="2800" dirty="0"/>
          </a:p>
          <a:p>
            <a:pPr algn="l"/>
            <a:endParaRPr lang="en-US" dirty="0"/>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200146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25872" y="672077"/>
            <a:ext cx="5528310" cy="485776"/>
          </a:xfrm>
        </p:spPr>
        <p:txBody>
          <a:bodyPr>
            <a:normAutofit fontScale="90000"/>
          </a:bodyPr>
          <a:lstStyle/>
          <a:p>
            <a:r>
              <a:rPr lang="en-GB" sz="3500" b="1" dirty="0"/>
              <a:t>Background Research</a:t>
            </a:r>
            <a:endParaRPr lang="en-GB" sz="3500" dirty="0"/>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24000" y="1473693"/>
            <a:ext cx="9144000" cy="4421079"/>
          </a:xfrm>
        </p:spPr>
        <p:txBody>
          <a:bodyPr>
            <a:no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Usability testing, Agile methodology, Progressive Web App, and Performance testing are the important aspects of this software development.</a:t>
            </a:r>
          </a:p>
          <a:p>
            <a:pPr marL="342900" indent="-342900" algn="l">
              <a:buFont typeface="Arial" panose="020B0604020202020204" pitchFamily="34" charset="0"/>
              <a:buChar char="•"/>
            </a:pPr>
            <a:r>
              <a:rPr lang="en-GB" dirty="0"/>
              <a:t>The drive of this research has produced a  progressive web application which provides the features like push notifications, working offline and it acts like a native app.</a:t>
            </a:r>
          </a:p>
          <a:p>
            <a:pPr marL="342900" indent="-342900" algn="l">
              <a:buFont typeface="Arial" panose="020B0604020202020204" pitchFamily="34" charset="0"/>
              <a:buChar char="•"/>
            </a:pPr>
            <a:r>
              <a:rPr lang="en-US" dirty="0"/>
              <a:t>The application has been hosted on Firebase, which is cost effective, has instant scalability and improved data sharing and security. </a:t>
            </a:r>
          </a:p>
          <a:p>
            <a:pPr marL="342900" indent="-342900" algn="l">
              <a:buFont typeface="Arial" panose="020B0604020202020204" pitchFamily="34" charset="0"/>
              <a:buChar char="•"/>
            </a:pPr>
            <a:r>
              <a:rPr lang="en-GB" dirty="0"/>
              <a:t>Application has undergone usability testing and performance testing within the agile methodology.</a:t>
            </a:r>
          </a:p>
          <a:p>
            <a:pPr algn="l"/>
            <a:endParaRPr lang="en-GB" sz="1500" dirty="0"/>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3099464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25872" y="672077"/>
            <a:ext cx="5528310" cy="485776"/>
          </a:xfrm>
        </p:spPr>
        <p:txBody>
          <a:bodyPr>
            <a:normAutofit fontScale="90000"/>
          </a:bodyPr>
          <a:lstStyle/>
          <a:p>
            <a:r>
              <a:rPr lang="en-GB" sz="3600" b="1" dirty="0"/>
              <a:t>Literature Review</a:t>
            </a:r>
            <a:endParaRPr lang="en-GB" sz="3500" dirty="0"/>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24000" y="1473694"/>
            <a:ext cx="9144000" cy="4443012"/>
          </a:xfrm>
        </p:spPr>
        <p:txBody>
          <a:bodyPr>
            <a:no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US" dirty="0"/>
              <a:t>This literature review based on the usability testing within the agile methodology and the name of this literature was ‘’Usability testing within the Agile methodology”. Articles published related to this title were found in ACM digital library, IEEE Xplore digital library and websites.</a:t>
            </a:r>
          </a:p>
          <a:p>
            <a:pPr marL="342900" indent="-342900" algn="l">
              <a:buFont typeface="Arial" panose="020B0604020202020204" pitchFamily="34" charset="0"/>
              <a:buChar char="•"/>
            </a:pPr>
            <a:r>
              <a:rPr lang="en-US" dirty="0"/>
              <a:t>App competitors in the market  </a:t>
            </a:r>
            <a:endParaRPr lang="en-GB" dirty="0"/>
          </a:p>
          <a:p>
            <a:pPr algn="l"/>
            <a:endParaRPr lang="en-GB" sz="1500" dirty="0"/>
          </a:p>
          <a:p>
            <a:pPr algn="l"/>
            <a:endParaRPr lang="en-GB" sz="1500" dirty="0"/>
          </a:p>
          <a:p>
            <a:pPr algn="l"/>
            <a:endParaRPr lang="en-GB" sz="1500" dirty="0"/>
          </a:p>
          <a:p>
            <a:pPr algn="l"/>
            <a:r>
              <a:rPr lang="en-GB" sz="1500" dirty="0"/>
              <a:t>									</a:t>
            </a:r>
            <a:r>
              <a:rPr lang="en-GB" sz="1500" b="1" i="1" dirty="0"/>
              <a:t>cont.</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1752687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25872" y="672077"/>
            <a:ext cx="5528310" cy="485776"/>
          </a:xfrm>
        </p:spPr>
        <p:txBody>
          <a:bodyPr>
            <a:normAutofit fontScale="90000"/>
          </a:bodyPr>
          <a:lstStyle/>
          <a:p>
            <a:r>
              <a:rPr lang="en-GB" sz="3600" b="1" dirty="0"/>
              <a:t>Literature Review</a:t>
            </a:r>
            <a:endParaRPr lang="en-GB" sz="3500" dirty="0"/>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24000" y="1464169"/>
            <a:ext cx="9144000" cy="5028070"/>
          </a:xfrm>
        </p:spPr>
        <p:txBody>
          <a:bodyPr>
            <a:no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Buy a qualifying product. Get rewards for whole year.</a:t>
            </a:r>
          </a:p>
          <a:p>
            <a:pPr marL="285750" indent="-285750" algn="l">
              <a:buFont typeface="Arial" panose="020B0604020202020204" pitchFamily="34" charset="0"/>
              <a:buChar char="•"/>
            </a:pPr>
            <a:r>
              <a:rPr lang="en-GB" dirty="0">
                <a:hlinkClick r:id="rId2"/>
              </a:rPr>
              <a:t>https://www.comparethemarket.com/customer-rewards/</a:t>
            </a:r>
            <a:endParaRPr lang="en-GB" dirty="0"/>
          </a:p>
          <a:p>
            <a:pPr algn="l"/>
            <a:endParaRPr lang="en-GB" sz="1500" dirty="0"/>
          </a:p>
          <a:p>
            <a:pPr algn="l"/>
            <a:endParaRPr lang="en-GB" sz="1500" dirty="0"/>
          </a:p>
          <a:p>
            <a:pPr algn="l"/>
            <a:endParaRPr lang="en-GB" sz="1500" dirty="0"/>
          </a:p>
          <a:p>
            <a:pPr algn="l"/>
            <a:endParaRPr lang="en-GB" sz="1500" dirty="0"/>
          </a:p>
          <a:p>
            <a:pPr algn="l"/>
            <a:endParaRPr lang="en-GB" sz="1500" dirty="0"/>
          </a:p>
          <a:p>
            <a:pPr algn="l"/>
            <a:r>
              <a:rPr lang="en-GB" sz="1500" dirty="0"/>
              <a:t>									</a:t>
            </a:r>
          </a:p>
          <a:p>
            <a:pPr algn="l"/>
            <a:endParaRPr lang="en-GB" sz="1500" b="1" i="1" dirty="0"/>
          </a:p>
          <a:p>
            <a:pPr algn="l"/>
            <a:endParaRPr lang="en-GB" sz="1500" b="1" i="1" dirty="0"/>
          </a:p>
          <a:p>
            <a:pPr algn="l"/>
            <a:endParaRPr lang="en-GB" sz="1500" b="1" i="1" dirty="0"/>
          </a:p>
          <a:p>
            <a:pPr algn="l"/>
            <a:endParaRPr lang="en-GB" sz="1500" b="1" i="1" dirty="0"/>
          </a:p>
          <a:p>
            <a:pPr algn="l"/>
            <a:r>
              <a:rPr lang="en-GB" sz="1500" b="1" i="1" dirty="0"/>
              <a:t>									cont.</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6" name="Picture 5" descr="A picture containing indoor, person&#10;&#10;Description automatically generated">
            <a:extLst>
              <a:ext uri="{FF2B5EF4-FFF2-40B4-BE49-F238E27FC236}">
                <a16:creationId xmlns:a16="http://schemas.microsoft.com/office/drawing/2014/main" id="{DFA42BE7-FC62-4138-AF2C-647369AAA3C9}"/>
              </a:ext>
            </a:extLst>
          </p:cNvPr>
          <p:cNvPicPr/>
          <p:nvPr/>
        </p:nvPicPr>
        <p:blipFill>
          <a:blip r:embed="rId4">
            <a:extLst>
              <a:ext uri="{28A0092B-C50C-407E-A947-70E740481C1C}">
                <a14:useLocalDpi xmlns:a14="http://schemas.microsoft.com/office/drawing/2010/main" val="0"/>
              </a:ext>
            </a:extLst>
          </a:blip>
          <a:stretch>
            <a:fillRect/>
          </a:stretch>
        </p:blipFill>
        <p:spPr>
          <a:xfrm>
            <a:off x="3469340" y="2994211"/>
            <a:ext cx="4463079" cy="2763424"/>
          </a:xfrm>
          <a:prstGeom prst="rect">
            <a:avLst/>
          </a:prstGeom>
        </p:spPr>
      </p:pic>
    </p:spTree>
    <p:extLst>
      <p:ext uri="{BB962C8B-B14F-4D97-AF65-F5344CB8AC3E}">
        <p14:creationId xmlns:p14="http://schemas.microsoft.com/office/powerpoint/2010/main" val="1501038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25872" y="672077"/>
            <a:ext cx="5528310" cy="485776"/>
          </a:xfrm>
        </p:spPr>
        <p:txBody>
          <a:bodyPr>
            <a:normAutofit fontScale="90000"/>
          </a:bodyPr>
          <a:lstStyle/>
          <a:p>
            <a:r>
              <a:rPr lang="en-GB" sz="3600" b="1" dirty="0"/>
              <a:t>Literature Review</a:t>
            </a:r>
            <a:endParaRPr lang="en-GB" sz="3500" dirty="0"/>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24000" y="1464169"/>
            <a:ext cx="9144000" cy="5028070"/>
          </a:xfrm>
        </p:spPr>
        <p:txBody>
          <a:bodyPr>
            <a:no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Local deals in food, entertainment, health, spas and more</a:t>
            </a:r>
          </a:p>
          <a:p>
            <a:pPr marL="285750" indent="-285750" algn="l">
              <a:buFont typeface="Arial" panose="020B0604020202020204" pitchFamily="34" charset="0"/>
              <a:buChar char="•"/>
            </a:pPr>
            <a:r>
              <a:rPr lang="en-GB" dirty="0">
                <a:hlinkClick r:id="rId2"/>
              </a:rPr>
              <a:t>https://play.google.com/store/apps/details?id=com.mediajackagency.m2for1.discountnetwork&amp;hl=en</a:t>
            </a:r>
            <a:endParaRPr lang="en-GB" dirty="0"/>
          </a:p>
          <a:p>
            <a:pPr algn="l"/>
            <a:endParaRPr lang="en-GB" sz="1500" dirty="0"/>
          </a:p>
          <a:p>
            <a:pPr algn="l"/>
            <a:endParaRPr lang="en-GB" sz="1500" dirty="0"/>
          </a:p>
          <a:p>
            <a:pPr algn="l"/>
            <a:endParaRPr lang="en-GB" sz="1500" dirty="0"/>
          </a:p>
          <a:p>
            <a:pPr algn="l"/>
            <a:endParaRPr lang="en-GB" sz="1500" dirty="0"/>
          </a:p>
          <a:p>
            <a:pPr algn="l"/>
            <a:endParaRPr lang="en-GB" sz="1500" dirty="0"/>
          </a:p>
          <a:p>
            <a:pPr algn="l"/>
            <a:r>
              <a:rPr lang="en-GB" sz="1500" dirty="0"/>
              <a:t>									</a:t>
            </a:r>
          </a:p>
          <a:p>
            <a:pPr algn="l"/>
            <a:endParaRPr lang="en-GB" sz="1500" b="1" i="1" dirty="0"/>
          </a:p>
          <a:p>
            <a:pPr algn="l"/>
            <a:endParaRPr lang="en-GB" sz="1500" b="1" i="1" dirty="0"/>
          </a:p>
          <a:p>
            <a:pPr algn="l"/>
            <a:endParaRPr lang="en-GB" sz="1500" b="1" i="1" dirty="0"/>
          </a:p>
          <a:p>
            <a:pPr algn="l"/>
            <a:r>
              <a:rPr lang="en-GB" sz="1500" b="1" i="1" dirty="0"/>
              <a:t>									cont.</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7" name="Picture 6" descr="A close up of a sign&#10;&#10;Description automatically generated">
            <a:extLst>
              <a:ext uri="{FF2B5EF4-FFF2-40B4-BE49-F238E27FC236}">
                <a16:creationId xmlns:a16="http://schemas.microsoft.com/office/drawing/2014/main" id="{2856AB87-8CC2-4528-910A-486EA02CE766}"/>
              </a:ext>
            </a:extLst>
          </p:cNvPr>
          <p:cNvPicPr/>
          <p:nvPr/>
        </p:nvPicPr>
        <p:blipFill>
          <a:blip r:embed="rId4">
            <a:extLst>
              <a:ext uri="{28A0092B-C50C-407E-A947-70E740481C1C}">
                <a14:useLocalDpi xmlns:a14="http://schemas.microsoft.com/office/drawing/2010/main" val="0"/>
              </a:ext>
            </a:extLst>
          </a:blip>
          <a:stretch>
            <a:fillRect/>
          </a:stretch>
        </p:blipFill>
        <p:spPr>
          <a:xfrm>
            <a:off x="4874894" y="3316605"/>
            <a:ext cx="1964055" cy="1874520"/>
          </a:xfrm>
          <a:prstGeom prst="rect">
            <a:avLst/>
          </a:prstGeom>
        </p:spPr>
      </p:pic>
    </p:spTree>
    <p:extLst>
      <p:ext uri="{BB962C8B-B14F-4D97-AF65-F5344CB8AC3E}">
        <p14:creationId xmlns:p14="http://schemas.microsoft.com/office/powerpoint/2010/main" val="2496748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25872" y="672077"/>
            <a:ext cx="5528310" cy="485776"/>
          </a:xfrm>
        </p:spPr>
        <p:txBody>
          <a:bodyPr>
            <a:normAutofit fontScale="90000"/>
          </a:bodyPr>
          <a:lstStyle/>
          <a:p>
            <a:r>
              <a:rPr lang="en-GB" sz="3600" b="1" dirty="0"/>
              <a:t>Literature Review</a:t>
            </a:r>
            <a:endParaRPr lang="en-GB" sz="3500" dirty="0"/>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524000" y="1464169"/>
            <a:ext cx="9144000" cy="5028070"/>
          </a:xfrm>
        </p:spPr>
        <p:txBody>
          <a:bodyPr>
            <a:no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US" dirty="0"/>
              <a:t>Orange has began to offer 2for1 movie tickets on Wednesdays back in 2003 to orange customers but does not exits any more.</a:t>
            </a:r>
            <a:endParaRPr lang="en-GB" dirty="0"/>
          </a:p>
          <a:p>
            <a:pPr marL="342900" indent="-342900" algn="l">
              <a:buFont typeface="Arial" panose="020B0604020202020204" pitchFamily="34" charset="0"/>
              <a:buChar char="•"/>
            </a:pPr>
            <a:r>
              <a:rPr lang="en-US" dirty="0"/>
              <a:t>Apps in the market are related to one specific content but not altogether like food, travel, and the movie that are present in this app.</a:t>
            </a:r>
            <a:endParaRPr lang="en-GB" dirty="0"/>
          </a:p>
          <a:p>
            <a:pPr marL="342900" indent="-342900" algn="l">
              <a:buFont typeface="Arial" panose="020B0604020202020204" pitchFamily="34" charset="0"/>
              <a:buChar char="•"/>
            </a:pPr>
            <a:endParaRPr lang="en-GB" sz="1500" dirty="0"/>
          </a:p>
          <a:p>
            <a:pPr algn="l"/>
            <a:endParaRPr lang="en-GB" sz="1500" dirty="0"/>
          </a:p>
          <a:p>
            <a:pPr algn="l"/>
            <a:endParaRPr lang="en-GB" sz="1500" dirty="0"/>
          </a:p>
          <a:p>
            <a:pPr algn="l"/>
            <a:endParaRPr lang="en-GB" sz="1500" dirty="0"/>
          </a:p>
          <a:p>
            <a:pPr algn="l"/>
            <a:endParaRPr lang="en-GB" sz="1500" dirty="0"/>
          </a:p>
          <a:p>
            <a:pPr algn="l"/>
            <a:r>
              <a:rPr lang="en-GB" sz="1500" dirty="0"/>
              <a:t>									</a:t>
            </a:r>
          </a:p>
          <a:p>
            <a:pPr algn="l"/>
            <a:endParaRPr lang="en-GB" sz="1500" b="1" i="1" dirty="0"/>
          </a:p>
          <a:p>
            <a:pPr algn="l"/>
            <a:endParaRPr lang="en-GB" sz="1500" b="1" i="1" dirty="0"/>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4004748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962400" y="542925"/>
            <a:ext cx="5555256" cy="636974"/>
          </a:xfrm>
        </p:spPr>
        <p:txBody>
          <a:bodyPr>
            <a:noAutofit/>
          </a:bodyPr>
          <a:lstStyle/>
          <a:p>
            <a:r>
              <a:rPr lang="en-GB" sz="3500" b="1" dirty="0"/>
              <a:t>Methodology</a:t>
            </a:r>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730129" y="1749131"/>
            <a:ext cx="9144000" cy="4337344"/>
          </a:xfrm>
        </p:spPr>
        <p:txBody>
          <a:bodyPr>
            <a:normAutofit fontScale="92500" lnSpcReduction="10000"/>
          </a:bodyPr>
          <a:lstStyle/>
          <a:p>
            <a:pPr algn="l"/>
            <a:r>
              <a:rPr lang="en-US" sz="2600" dirty="0"/>
              <a:t>Stage 1: Positivism Philosophy</a:t>
            </a:r>
            <a:endParaRPr lang="en-GB" sz="2600" dirty="0"/>
          </a:p>
          <a:p>
            <a:pPr lvl="0" algn="l"/>
            <a:r>
              <a:rPr lang="en-US" sz="2600" dirty="0"/>
              <a:t>Agile methodology implemented for software application development.</a:t>
            </a:r>
            <a:endParaRPr lang="en-GB" sz="2600" dirty="0"/>
          </a:p>
          <a:p>
            <a:pPr algn="l"/>
            <a:endParaRPr lang="en-US" dirty="0"/>
          </a:p>
          <a:p>
            <a:pPr algn="l"/>
            <a:endParaRPr lang="en-US" dirty="0"/>
          </a:p>
          <a:p>
            <a:pPr algn="l"/>
            <a:endParaRPr lang="en-US" dirty="0"/>
          </a:p>
          <a:p>
            <a:pPr algn="l"/>
            <a:endParaRPr lang="en-US" dirty="0"/>
          </a:p>
          <a:p>
            <a:pPr algn="l"/>
            <a:endParaRPr lang="en-US" dirty="0"/>
          </a:p>
          <a:p>
            <a:pPr algn="l"/>
            <a:r>
              <a:rPr lang="en-GB" b="1" i="1" dirty="0"/>
              <a:t>		</a:t>
            </a:r>
          </a:p>
          <a:p>
            <a:pPr algn="l"/>
            <a:r>
              <a:rPr lang="en-GB" b="1" i="1" dirty="0"/>
              <a:t>									</a:t>
            </a:r>
          </a:p>
          <a:p>
            <a:pPr algn="l"/>
            <a:r>
              <a:rPr lang="en-GB" sz="1800" b="1" i="1" dirty="0"/>
              <a:t>									cont. </a:t>
            </a:r>
            <a:r>
              <a:rPr lang="en-US" dirty="0"/>
              <a:t>								</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6" name="Picture 5">
            <a:extLst>
              <a:ext uri="{FF2B5EF4-FFF2-40B4-BE49-F238E27FC236}">
                <a16:creationId xmlns:a16="http://schemas.microsoft.com/office/drawing/2014/main" id="{B4CB8C99-16D7-49E2-8B79-BC69D2BF03AC}"/>
              </a:ext>
            </a:extLst>
          </p:cNvPr>
          <p:cNvPicPr/>
          <p:nvPr/>
        </p:nvPicPr>
        <p:blipFill rotWithShape="1">
          <a:blip r:embed="rId3"/>
          <a:srcRect l="56504" t="1" b="2017"/>
          <a:stretch/>
        </p:blipFill>
        <p:spPr bwMode="auto">
          <a:xfrm>
            <a:off x="4781550" y="2731769"/>
            <a:ext cx="2495549" cy="192234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14458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3752850" y="524436"/>
            <a:ext cx="6899910" cy="636974"/>
          </a:xfrm>
        </p:spPr>
        <p:txBody>
          <a:bodyPr>
            <a:noAutofit/>
          </a:bodyPr>
          <a:lstStyle/>
          <a:p>
            <a:r>
              <a:rPr lang="en-GB" sz="3500" b="1" dirty="0"/>
              <a:t>Methodology</a:t>
            </a:r>
          </a:p>
        </p:txBody>
      </p:sp>
      <p:sp>
        <p:nvSpPr>
          <p:cNvPr id="3" name="Subtitle 2">
            <a:extLst>
              <a:ext uri="{FF2B5EF4-FFF2-40B4-BE49-F238E27FC236}">
                <a16:creationId xmlns:a16="http://schemas.microsoft.com/office/drawing/2014/main" id="{5E465A2E-223A-4BF8-B127-1105AB50EB73}"/>
              </a:ext>
            </a:extLst>
          </p:cNvPr>
          <p:cNvSpPr>
            <a:spLocks noGrp="1"/>
          </p:cNvSpPr>
          <p:nvPr>
            <p:ph type="subTitle" idx="1"/>
          </p:nvPr>
        </p:nvSpPr>
        <p:spPr>
          <a:xfrm>
            <a:off x="1674660" y="2119543"/>
            <a:ext cx="9144000" cy="2618913"/>
          </a:xfrm>
        </p:spPr>
        <p:txBody>
          <a:bodyPr>
            <a:normAutofit/>
          </a:bodyPr>
          <a:lstStyle/>
          <a:p>
            <a:pPr algn="l"/>
            <a:r>
              <a:rPr lang="en-US" dirty="0"/>
              <a:t>Stage 2: Inductive Approach</a:t>
            </a:r>
            <a:endParaRPr lang="en-GB" dirty="0"/>
          </a:p>
          <a:p>
            <a:pPr lvl="0" algn="l"/>
            <a:r>
              <a:rPr lang="en-US" dirty="0"/>
              <a:t>Usability testing evaluated by conducting survey which is based on questionnaires.</a:t>
            </a:r>
            <a:endParaRPr lang="en-GB" dirty="0"/>
          </a:p>
          <a:p>
            <a:pPr algn="l"/>
            <a:r>
              <a:rPr lang="en-US" dirty="0"/>
              <a:t>Stage 3: Performance testing of the application was done manually </a:t>
            </a:r>
            <a:endParaRPr lang="en-GB" dirty="0"/>
          </a:p>
          <a:p>
            <a:pPr algn="l"/>
            <a:endParaRPr lang="en-US" dirty="0"/>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2336706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4253619" y="629276"/>
            <a:ext cx="5362575" cy="642938"/>
          </a:xfrm>
        </p:spPr>
        <p:txBody>
          <a:bodyPr>
            <a:normAutofit fontScale="90000"/>
          </a:bodyPr>
          <a:lstStyle/>
          <a:p>
            <a:r>
              <a:rPr lang="en-US" dirty="0"/>
              <a:t>Design of the Application</a:t>
            </a:r>
            <a:endParaRPr lang="en-GB" dirty="0"/>
          </a:p>
        </p:txBody>
      </p:sp>
      <p:pic>
        <p:nvPicPr>
          <p:cNvPr id="3" name="Content Placeholder 2">
            <a:extLst>
              <a:ext uri="{FF2B5EF4-FFF2-40B4-BE49-F238E27FC236}">
                <a16:creationId xmlns:a16="http://schemas.microsoft.com/office/drawing/2014/main" id="{E788E6E0-E1B2-45ED-B401-90A01CA47002}"/>
              </a:ext>
            </a:extLst>
          </p:cNvPr>
          <p:cNvPicPr>
            <a:picLocks noGrp="1" noChangeAspect="1"/>
          </p:cNvPicPr>
          <p:nvPr>
            <p:ph idx="1"/>
          </p:nvPr>
        </p:nvPicPr>
        <p:blipFill>
          <a:blip r:embed="rId2"/>
          <a:stretch>
            <a:fillRect/>
          </a:stretch>
        </p:blipFill>
        <p:spPr>
          <a:xfrm>
            <a:off x="1236599" y="1685440"/>
            <a:ext cx="2873584" cy="4351338"/>
          </a:xfrm>
          <a:prstGeom prst="rect">
            <a:avLst/>
          </a:prstGeom>
        </p:spPr>
      </p:pic>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5" name="Picture 4">
            <a:extLst>
              <a:ext uri="{FF2B5EF4-FFF2-40B4-BE49-F238E27FC236}">
                <a16:creationId xmlns:a16="http://schemas.microsoft.com/office/drawing/2014/main" id="{4B0843AE-FA06-49C1-9D49-6E09BF0E0EE9}"/>
              </a:ext>
            </a:extLst>
          </p:cNvPr>
          <p:cNvPicPr>
            <a:picLocks noChangeAspect="1"/>
          </p:cNvPicPr>
          <p:nvPr/>
        </p:nvPicPr>
        <p:blipFill>
          <a:blip r:embed="rId4"/>
          <a:stretch>
            <a:fillRect/>
          </a:stretch>
        </p:blipFill>
        <p:spPr>
          <a:xfrm>
            <a:off x="4716526" y="1685441"/>
            <a:ext cx="2873585" cy="4351338"/>
          </a:xfrm>
          <a:prstGeom prst="rect">
            <a:avLst/>
          </a:prstGeom>
        </p:spPr>
      </p:pic>
      <p:pic>
        <p:nvPicPr>
          <p:cNvPr id="7" name="Picture 6">
            <a:extLst>
              <a:ext uri="{FF2B5EF4-FFF2-40B4-BE49-F238E27FC236}">
                <a16:creationId xmlns:a16="http://schemas.microsoft.com/office/drawing/2014/main" id="{04A31D87-089D-4229-AE4A-FB0068932F35}"/>
              </a:ext>
            </a:extLst>
          </p:cNvPr>
          <p:cNvPicPr>
            <a:picLocks noChangeAspect="1"/>
          </p:cNvPicPr>
          <p:nvPr/>
        </p:nvPicPr>
        <p:blipFill>
          <a:blip r:embed="rId5"/>
          <a:stretch>
            <a:fillRect/>
          </a:stretch>
        </p:blipFill>
        <p:spPr>
          <a:xfrm>
            <a:off x="8035966" y="1685440"/>
            <a:ext cx="2873584" cy="4351338"/>
          </a:xfrm>
          <a:prstGeom prst="rect">
            <a:avLst/>
          </a:prstGeom>
        </p:spPr>
      </p:pic>
      <p:sp>
        <p:nvSpPr>
          <p:cNvPr id="8" name="Rectangle 7">
            <a:extLst>
              <a:ext uri="{FF2B5EF4-FFF2-40B4-BE49-F238E27FC236}">
                <a16:creationId xmlns:a16="http://schemas.microsoft.com/office/drawing/2014/main" id="{8A389014-5B0B-49BE-88C9-03EC08748E0C}"/>
              </a:ext>
            </a:extLst>
          </p:cNvPr>
          <p:cNvSpPr/>
          <p:nvPr/>
        </p:nvSpPr>
        <p:spPr>
          <a:xfrm>
            <a:off x="10249818" y="6036778"/>
            <a:ext cx="659732" cy="369332"/>
          </a:xfrm>
          <a:prstGeom prst="rect">
            <a:avLst/>
          </a:prstGeom>
        </p:spPr>
        <p:txBody>
          <a:bodyPr wrap="none">
            <a:spAutoFit/>
          </a:bodyPr>
          <a:lstStyle/>
          <a:p>
            <a:r>
              <a:rPr lang="en-GB" b="1" i="1" dirty="0"/>
              <a:t>cont.</a:t>
            </a:r>
            <a:endParaRPr lang="en-GB" dirty="0"/>
          </a:p>
        </p:txBody>
      </p:sp>
    </p:spTree>
    <p:extLst>
      <p:ext uri="{BB962C8B-B14F-4D97-AF65-F5344CB8AC3E}">
        <p14:creationId xmlns:p14="http://schemas.microsoft.com/office/powerpoint/2010/main" val="126245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4110183" y="629276"/>
            <a:ext cx="5362575" cy="642938"/>
          </a:xfrm>
        </p:spPr>
        <p:txBody>
          <a:bodyPr>
            <a:normAutofit fontScale="90000"/>
          </a:bodyPr>
          <a:lstStyle/>
          <a:p>
            <a:r>
              <a:rPr lang="en-US" dirty="0"/>
              <a:t>Design of the Application</a:t>
            </a:r>
            <a:endParaRPr lang="en-GB"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9" name="Picture 8">
            <a:extLst>
              <a:ext uri="{FF2B5EF4-FFF2-40B4-BE49-F238E27FC236}">
                <a16:creationId xmlns:a16="http://schemas.microsoft.com/office/drawing/2014/main" id="{BA92F480-BA94-4D31-91CE-4FA8687AEA22}"/>
              </a:ext>
            </a:extLst>
          </p:cNvPr>
          <p:cNvPicPr>
            <a:picLocks noChangeAspect="1"/>
          </p:cNvPicPr>
          <p:nvPr/>
        </p:nvPicPr>
        <p:blipFill>
          <a:blip r:embed="rId3"/>
          <a:stretch>
            <a:fillRect/>
          </a:stretch>
        </p:blipFill>
        <p:spPr>
          <a:xfrm>
            <a:off x="2503055" y="1699973"/>
            <a:ext cx="2707986" cy="4403099"/>
          </a:xfrm>
          <a:prstGeom prst="rect">
            <a:avLst/>
          </a:prstGeom>
        </p:spPr>
      </p:pic>
      <p:pic>
        <p:nvPicPr>
          <p:cNvPr id="11" name="Picture 10">
            <a:extLst>
              <a:ext uri="{FF2B5EF4-FFF2-40B4-BE49-F238E27FC236}">
                <a16:creationId xmlns:a16="http://schemas.microsoft.com/office/drawing/2014/main" id="{CB8A2555-1790-41EA-A875-AA1FB2B0BFE6}"/>
              </a:ext>
            </a:extLst>
          </p:cNvPr>
          <p:cNvPicPr>
            <a:picLocks noChangeAspect="1"/>
          </p:cNvPicPr>
          <p:nvPr/>
        </p:nvPicPr>
        <p:blipFill>
          <a:blip r:embed="rId4"/>
          <a:stretch>
            <a:fillRect/>
          </a:stretch>
        </p:blipFill>
        <p:spPr>
          <a:xfrm>
            <a:off x="6748751" y="1699973"/>
            <a:ext cx="2940194" cy="4403099"/>
          </a:xfrm>
          <a:prstGeom prst="rect">
            <a:avLst/>
          </a:prstGeom>
        </p:spPr>
      </p:pic>
    </p:spTree>
    <p:extLst>
      <p:ext uri="{BB962C8B-B14F-4D97-AF65-F5344CB8AC3E}">
        <p14:creationId xmlns:p14="http://schemas.microsoft.com/office/powerpoint/2010/main" val="3950951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2338542" y="356236"/>
            <a:ext cx="7052865" cy="628743"/>
          </a:xfrm>
        </p:spPr>
        <p:txBody>
          <a:bodyPr>
            <a:noAutofit/>
          </a:bodyPr>
          <a:lstStyle/>
          <a:p>
            <a:r>
              <a:rPr lang="en-US" sz="3500" b="1" dirty="0"/>
              <a:t>Final Survey</a:t>
            </a:r>
            <a:endParaRPr lang="en-GB" sz="3500" b="1" dirty="0"/>
          </a:p>
        </p:txBody>
      </p:sp>
      <p:pic>
        <p:nvPicPr>
          <p:cNvPr id="4" name="Picture 3">
            <a:extLst>
              <a:ext uri="{FF2B5EF4-FFF2-40B4-BE49-F238E27FC236}">
                <a16:creationId xmlns:a16="http://schemas.microsoft.com/office/drawing/2014/main" id="{7F4028D6-05D2-47D0-B374-785941773FAE}"/>
              </a:ext>
            </a:extLst>
          </p:cNvPr>
          <p:cNvPicPr>
            <a:picLocks noChangeAspect="1"/>
          </p:cNvPicPr>
          <p:nvPr/>
        </p:nvPicPr>
        <p:blipFill>
          <a:blip r:embed="rId2"/>
          <a:stretch>
            <a:fillRect/>
          </a:stretch>
        </p:blipFill>
        <p:spPr>
          <a:xfrm>
            <a:off x="1019524" y="1545254"/>
            <a:ext cx="6022813" cy="4950700"/>
          </a:xfrm>
          <a:prstGeom prst="rect">
            <a:avLst/>
          </a:prstGeom>
        </p:spPr>
      </p:pic>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
        <p:nvSpPr>
          <p:cNvPr id="3" name="TextBox 2">
            <a:extLst>
              <a:ext uri="{FF2B5EF4-FFF2-40B4-BE49-F238E27FC236}">
                <a16:creationId xmlns:a16="http://schemas.microsoft.com/office/drawing/2014/main" id="{66B04616-F274-4923-9214-8CF123D4483B}"/>
              </a:ext>
            </a:extLst>
          </p:cNvPr>
          <p:cNvSpPr txBox="1"/>
          <p:nvPr/>
        </p:nvSpPr>
        <p:spPr>
          <a:xfrm>
            <a:off x="7566212" y="1545254"/>
            <a:ext cx="2895600" cy="1569660"/>
          </a:xfrm>
          <a:prstGeom prst="rect">
            <a:avLst/>
          </a:prstGeom>
          <a:noFill/>
        </p:spPr>
        <p:txBody>
          <a:bodyPr wrap="square" rtlCol="0">
            <a:spAutoFit/>
          </a:bodyPr>
          <a:lstStyle/>
          <a:p>
            <a:r>
              <a:rPr lang="en-US" sz="2400" dirty="0"/>
              <a:t>Questionnaire was refined after conducting a pilot survey </a:t>
            </a:r>
            <a:endParaRPr lang="en-GB" sz="2400" dirty="0"/>
          </a:p>
        </p:txBody>
      </p:sp>
    </p:spTree>
    <p:extLst>
      <p:ext uri="{BB962C8B-B14F-4D97-AF65-F5344CB8AC3E}">
        <p14:creationId xmlns:p14="http://schemas.microsoft.com/office/powerpoint/2010/main" val="2119021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3934946" y="522550"/>
            <a:ext cx="5362575" cy="642938"/>
          </a:xfrm>
        </p:spPr>
        <p:txBody>
          <a:bodyPr>
            <a:normAutofit fontScale="90000"/>
          </a:bodyPr>
          <a:lstStyle/>
          <a:p>
            <a:pPr algn="ctr"/>
            <a:r>
              <a:rPr lang="en-US" dirty="0"/>
              <a:t>Results</a:t>
            </a:r>
            <a:endParaRPr lang="en-GB" dirty="0"/>
          </a:p>
        </p:txBody>
      </p:sp>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838200" y="4839855"/>
            <a:ext cx="10515600" cy="1337108"/>
          </a:xfrm>
        </p:spPr>
        <p:txBody>
          <a:bodyPr>
            <a:normAutofit fontScale="92500" lnSpcReduction="10000"/>
          </a:bodyPr>
          <a:lstStyle/>
          <a:p>
            <a:r>
              <a:rPr lang="en-GB" dirty="0"/>
              <a:t>The reason to chosen India rather than the United Kingdom because when compared with India, iPhone user's percentage is more in the United Kingdom.							</a:t>
            </a:r>
          </a:p>
          <a:p>
            <a:pPr marL="3200400" lvl="7" indent="0">
              <a:buNone/>
            </a:pPr>
            <a:r>
              <a:rPr lang="en-GB" b="1" i="1" dirty="0"/>
              <a:t>							 cont.</a:t>
            </a:r>
            <a:endParaRPr lang="en-US" dirty="0"/>
          </a:p>
          <a:p>
            <a:endParaRPr lang="en-US" dirty="0"/>
          </a:p>
          <a:p>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CAAF7531-F50F-4EC3-861C-AC86D0696000}"/>
              </a:ext>
            </a:extLst>
          </p:cNvPr>
          <p:cNvPicPr/>
          <p:nvPr/>
        </p:nvPicPr>
        <p:blipFill>
          <a:blip r:embed="rId3">
            <a:extLst>
              <a:ext uri="{28A0092B-C50C-407E-A947-70E740481C1C}">
                <a14:useLocalDpi xmlns:a14="http://schemas.microsoft.com/office/drawing/2010/main" val="0"/>
              </a:ext>
            </a:extLst>
          </a:blip>
          <a:stretch>
            <a:fillRect/>
          </a:stretch>
        </p:blipFill>
        <p:spPr>
          <a:xfrm>
            <a:off x="3666952" y="1652039"/>
            <a:ext cx="5356860" cy="2796540"/>
          </a:xfrm>
          <a:prstGeom prst="rect">
            <a:avLst/>
          </a:prstGeom>
        </p:spPr>
      </p:pic>
    </p:spTree>
    <p:extLst>
      <p:ext uri="{BB962C8B-B14F-4D97-AF65-F5344CB8AC3E}">
        <p14:creationId xmlns:p14="http://schemas.microsoft.com/office/powerpoint/2010/main" val="1518240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3934946" y="522550"/>
            <a:ext cx="5362575" cy="642938"/>
          </a:xfrm>
        </p:spPr>
        <p:txBody>
          <a:bodyPr>
            <a:normAutofit fontScale="90000"/>
          </a:bodyPr>
          <a:lstStyle/>
          <a:p>
            <a:pPr algn="ctr"/>
            <a:r>
              <a:rPr lang="en-US" dirty="0"/>
              <a:t>Results</a:t>
            </a:r>
            <a:endParaRPr lang="en-GB" dirty="0"/>
          </a:p>
        </p:txBody>
      </p:sp>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838200" y="4839855"/>
            <a:ext cx="10515600" cy="1337108"/>
          </a:xfrm>
        </p:spPr>
        <p:txBody>
          <a:bodyPr>
            <a:normAutofit fontScale="92500"/>
          </a:bodyPr>
          <a:lstStyle/>
          <a:p>
            <a:r>
              <a:rPr lang="en-GB" dirty="0"/>
              <a:t>60% percentage of the participants who were happy with the navigation and appearance is high.  							</a:t>
            </a:r>
          </a:p>
          <a:p>
            <a:pPr marL="3200400" lvl="7" indent="0">
              <a:buNone/>
            </a:pPr>
            <a:r>
              <a:rPr lang="en-GB" b="1" i="1" dirty="0"/>
              <a:t>							 cont.</a:t>
            </a:r>
            <a:endParaRPr lang="en-US" dirty="0"/>
          </a:p>
          <a:p>
            <a:endParaRPr lang="en-US" dirty="0"/>
          </a:p>
          <a:p>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4EE76339-981C-4B92-818E-3D46EB5C1B44}"/>
              </a:ext>
            </a:extLst>
          </p:cNvPr>
          <p:cNvPicPr/>
          <p:nvPr/>
        </p:nvPicPr>
        <p:blipFill>
          <a:blip r:embed="rId3">
            <a:extLst>
              <a:ext uri="{28A0092B-C50C-407E-A947-70E740481C1C}">
                <a14:useLocalDpi xmlns:a14="http://schemas.microsoft.com/office/drawing/2010/main" val="0"/>
              </a:ext>
            </a:extLst>
          </a:blip>
          <a:stretch>
            <a:fillRect/>
          </a:stretch>
        </p:blipFill>
        <p:spPr>
          <a:xfrm>
            <a:off x="3550515" y="1619641"/>
            <a:ext cx="5362575" cy="2840448"/>
          </a:xfrm>
          <a:prstGeom prst="rect">
            <a:avLst/>
          </a:prstGeom>
        </p:spPr>
      </p:pic>
    </p:spTree>
    <p:extLst>
      <p:ext uri="{BB962C8B-B14F-4D97-AF65-F5344CB8AC3E}">
        <p14:creationId xmlns:p14="http://schemas.microsoft.com/office/powerpoint/2010/main" val="736089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3934946" y="522550"/>
            <a:ext cx="5362575" cy="642938"/>
          </a:xfrm>
        </p:spPr>
        <p:txBody>
          <a:bodyPr>
            <a:normAutofit fontScale="90000"/>
          </a:bodyPr>
          <a:lstStyle/>
          <a:p>
            <a:pPr algn="ctr"/>
            <a:r>
              <a:rPr lang="en-US" dirty="0"/>
              <a:t>Results</a:t>
            </a:r>
            <a:endParaRPr lang="en-GB" dirty="0"/>
          </a:p>
        </p:txBody>
      </p:sp>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838200" y="4839855"/>
            <a:ext cx="10515600" cy="1337108"/>
          </a:xfrm>
        </p:spPr>
        <p:txBody>
          <a:bodyPr>
            <a:normAutofit fontScale="85000" lnSpcReduction="10000"/>
          </a:bodyPr>
          <a:lstStyle/>
          <a:p>
            <a:r>
              <a:rPr lang="en-GB" dirty="0"/>
              <a:t>Based on the results, it has been noticed that 40% of the participants have misunderstood the meaning of the “appreciable” and as a result, the perception of the output has been changed. 						</a:t>
            </a:r>
          </a:p>
          <a:p>
            <a:pPr marL="3200400" lvl="7" indent="0">
              <a:buNone/>
            </a:pPr>
            <a:r>
              <a:rPr lang="en-GB" b="1" i="1" dirty="0"/>
              <a:t>							 cont.</a:t>
            </a:r>
            <a:endParaRPr lang="en-US" dirty="0"/>
          </a:p>
          <a:p>
            <a:endParaRPr lang="en-US" dirty="0"/>
          </a:p>
          <a:p>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33D389B3-CD04-474B-899D-8C88B5B480CC}"/>
              </a:ext>
            </a:extLst>
          </p:cNvPr>
          <p:cNvPicPr/>
          <p:nvPr/>
        </p:nvPicPr>
        <p:blipFill>
          <a:blip r:embed="rId3">
            <a:extLst>
              <a:ext uri="{28A0092B-C50C-407E-A947-70E740481C1C}">
                <a14:useLocalDpi xmlns:a14="http://schemas.microsoft.com/office/drawing/2010/main" val="0"/>
              </a:ext>
            </a:extLst>
          </a:blip>
          <a:stretch>
            <a:fillRect/>
          </a:stretch>
        </p:blipFill>
        <p:spPr>
          <a:xfrm>
            <a:off x="3912869" y="1791855"/>
            <a:ext cx="4944803" cy="2989695"/>
          </a:xfrm>
          <a:prstGeom prst="rect">
            <a:avLst/>
          </a:prstGeom>
        </p:spPr>
      </p:pic>
    </p:spTree>
    <p:extLst>
      <p:ext uri="{BB962C8B-B14F-4D97-AF65-F5344CB8AC3E}">
        <p14:creationId xmlns:p14="http://schemas.microsoft.com/office/powerpoint/2010/main" val="1794712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3934946" y="522550"/>
            <a:ext cx="5362575" cy="642938"/>
          </a:xfrm>
        </p:spPr>
        <p:txBody>
          <a:bodyPr>
            <a:normAutofit fontScale="90000"/>
          </a:bodyPr>
          <a:lstStyle/>
          <a:p>
            <a:pPr algn="ctr"/>
            <a:r>
              <a:rPr lang="en-US" dirty="0"/>
              <a:t>Results</a:t>
            </a:r>
            <a:endParaRPr lang="en-GB" dirty="0"/>
          </a:p>
        </p:txBody>
      </p:sp>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838200" y="4839855"/>
            <a:ext cx="10515600" cy="1337108"/>
          </a:xfrm>
        </p:spPr>
        <p:txBody>
          <a:bodyPr>
            <a:normAutofit/>
          </a:bodyPr>
          <a:lstStyle/>
          <a:p>
            <a:r>
              <a:rPr lang="en-GB" dirty="0"/>
              <a:t>Finally, majority of the participants has given 4-star rating that is around 50%.						</a:t>
            </a:r>
          </a:p>
          <a:p>
            <a:pPr marL="3200400" lvl="7" indent="0">
              <a:buNone/>
            </a:pPr>
            <a:r>
              <a:rPr lang="en-GB" b="1" i="1" dirty="0"/>
              <a:t>							</a:t>
            </a:r>
            <a:endParaRPr lang="en-US" dirty="0"/>
          </a:p>
          <a:p>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D04AF734-3A8B-425C-BCE9-5A20E9D7F170}"/>
              </a:ext>
            </a:extLst>
          </p:cNvPr>
          <p:cNvPicPr/>
          <p:nvPr/>
        </p:nvPicPr>
        <p:blipFill>
          <a:blip r:embed="rId3">
            <a:extLst>
              <a:ext uri="{28A0092B-C50C-407E-A947-70E740481C1C}">
                <a14:useLocalDpi xmlns:a14="http://schemas.microsoft.com/office/drawing/2010/main" val="0"/>
              </a:ext>
            </a:extLst>
          </a:blip>
          <a:stretch>
            <a:fillRect/>
          </a:stretch>
        </p:blipFill>
        <p:spPr>
          <a:xfrm>
            <a:off x="3230245" y="1731401"/>
            <a:ext cx="5701319" cy="2728688"/>
          </a:xfrm>
          <a:prstGeom prst="rect">
            <a:avLst/>
          </a:prstGeom>
        </p:spPr>
      </p:pic>
    </p:spTree>
    <p:extLst>
      <p:ext uri="{BB962C8B-B14F-4D97-AF65-F5344CB8AC3E}">
        <p14:creationId xmlns:p14="http://schemas.microsoft.com/office/powerpoint/2010/main" val="656906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0063-0AB6-4AFC-BEB3-C86319628A95}"/>
              </a:ext>
            </a:extLst>
          </p:cNvPr>
          <p:cNvSpPr>
            <a:spLocks noGrp="1"/>
          </p:cNvSpPr>
          <p:nvPr>
            <p:ph type="title"/>
          </p:nvPr>
        </p:nvSpPr>
        <p:spPr>
          <a:xfrm>
            <a:off x="3934946" y="522550"/>
            <a:ext cx="5578509" cy="642938"/>
          </a:xfrm>
        </p:spPr>
        <p:txBody>
          <a:bodyPr>
            <a:normAutofit fontScale="90000"/>
          </a:bodyPr>
          <a:lstStyle/>
          <a:p>
            <a:pPr algn="ctr"/>
            <a:r>
              <a:rPr lang="en-US" dirty="0"/>
              <a:t>Conclusion &amp; Future Work</a:t>
            </a:r>
            <a:endParaRPr lang="en-GB" dirty="0"/>
          </a:p>
        </p:txBody>
      </p:sp>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1106055" y="1708727"/>
            <a:ext cx="10515600" cy="4461163"/>
          </a:xfrm>
        </p:spPr>
        <p:txBody>
          <a:bodyPr>
            <a:normAutofit/>
          </a:bodyPr>
          <a:lstStyle/>
          <a:p>
            <a:r>
              <a:rPr lang="en-US" dirty="0"/>
              <a:t> Aim of </a:t>
            </a:r>
            <a:r>
              <a:rPr lang="en-US"/>
              <a:t>the study, </a:t>
            </a:r>
            <a:r>
              <a:rPr lang="en-US" dirty="0"/>
              <a:t>is to introduce the usability testing within Scrum, which is one of the agile methods, was implemented and one of the user’s feedback was considered and changes were applied to the app as part of the sprint cycle and uploaded the modified version.</a:t>
            </a:r>
          </a:p>
          <a:p>
            <a:r>
              <a:rPr lang="en-US" dirty="0"/>
              <a:t>An application has been developed in Progressive Web Application (PWA) that has given me a good experience.</a:t>
            </a:r>
          </a:p>
          <a:p>
            <a:r>
              <a:rPr lang="en-US" dirty="0"/>
              <a:t>Future work will involve continuing with the development of this application by implementing all the other requirements</a:t>
            </a:r>
            <a:r>
              <a:rPr lang="en-GB" dirty="0"/>
              <a:t>	 and implement performance testing by using a tool.				</a:t>
            </a:r>
          </a:p>
          <a:p>
            <a:pPr marL="3200400" lvl="7" indent="0">
              <a:buNone/>
            </a:pPr>
            <a:r>
              <a:rPr lang="en-GB" b="1" i="1" dirty="0"/>
              <a:t>							</a:t>
            </a:r>
            <a:endParaRPr lang="en-US" dirty="0"/>
          </a:p>
          <a:p>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1425323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C66D43-64C6-4383-B9F7-331DE332B557}"/>
              </a:ext>
            </a:extLst>
          </p:cNvPr>
          <p:cNvSpPr>
            <a:spLocks noGrp="1"/>
          </p:cNvSpPr>
          <p:nvPr>
            <p:ph idx="1"/>
          </p:nvPr>
        </p:nvSpPr>
        <p:spPr>
          <a:xfrm>
            <a:off x="1106055" y="1708727"/>
            <a:ext cx="10515600" cy="1189018"/>
          </a:xfrm>
        </p:spPr>
        <p:txBody>
          <a:bodyPr>
            <a:normAutofit fontScale="62500" lnSpcReduction="20000"/>
          </a:bodyPr>
          <a:lstStyle/>
          <a:p>
            <a:pPr marL="0" indent="0" algn="ctr">
              <a:buNone/>
            </a:pPr>
            <a:endParaRPr lang="en-GB" dirty="0"/>
          </a:p>
          <a:p>
            <a:pPr marL="0" indent="0" algn="ctr">
              <a:buNone/>
            </a:pPr>
            <a:r>
              <a:rPr lang="en-GB" sz="3500" dirty="0"/>
              <a:t>DEMO</a:t>
            </a:r>
          </a:p>
          <a:p>
            <a:pPr marL="0" indent="0" algn="ctr">
              <a:buNone/>
            </a:pPr>
            <a:r>
              <a:rPr lang="en-GB" b="1" i="1" dirty="0">
                <a:hlinkClick r:id="rId2"/>
              </a:rPr>
              <a:t>https://o2even.web.app</a:t>
            </a:r>
            <a:endParaRPr lang="en-GB" b="1" i="1" dirty="0"/>
          </a:p>
          <a:p>
            <a:pPr marL="3200400" lvl="7" indent="0" algn="ctr">
              <a:buNone/>
            </a:pPr>
            <a:r>
              <a:rPr lang="en-GB" b="1" i="1" dirty="0"/>
              <a:t>					</a:t>
            </a:r>
            <a:endParaRPr lang="en-US" dirty="0"/>
          </a:p>
          <a:p>
            <a:pPr algn="ctr"/>
            <a:endParaRPr lang="en-US" dirty="0"/>
          </a:p>
        </p:txBody>
      </p:sp>
      <p:pic>
        <p:nvPicPr>
          <p:cNvPr id="6" name="Picture 5" descr="A close up of a logo&#10;&#10;Description automatically generated">
            <a:extLst>
              <a:ext uri="{FF2B5EF4-FFF2-40B4-BE49-F238E27FC236}">
                <a16:creationId xmlns:a16="http://schemas.microsoft.com/office/drawing/2014/main" id="{5437C6B5-BBC0-4248-8A64-2E9E9F950D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
        <p:nvSpPr>
          <p:cNvPr id="5" name="Content Placeholder 3">
            <a:extLst>
              <a:ext uri="{FF2B5EF4-FFF2-40B4-BE49-F238E27FC236}">
                <a16:creationId xmlns:a16="http://schemas.microsoft.com/office/drawing/2014/main" id="{1C89685C-86C4-4510-9A22-09A852361D92}"/>
              </a:ext>
            </a:extLst>
          </p:cNvPr>
          <p:cNvSpPr txBox="1">
            <a:spLocks/>
          </p:cNvSpPr>
          <p:nvPr/>
        </p:nvSpPr>
        <p:spPr>
          <a:xfrm>
            <a:off x="1016408" y="3510633"/>
            <a:ext cx="10515600" cy="118901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dirty="0"/>
          </a:p>
          <a:p>
            <a:pPr marL="0" indent="0">
              <a:buNone/>
            </a:pPr>
            <a:r>
              <a:rPr lang="en-US" dirty="0"/>
              <a:t>Requirements of the application were collected from an IT company called </a:t>
            </a:r>
            <a:r>
              <a:rPr lang="en-US" dirty="0" err="1"/>
              <a:t>DiggIT</a:t>
            </a:r>
            <a:r>
              <a:rPr lang="en-US" dirty="0"/>
              <a:t> Solutions Limited based in the UK and the website of the company is </a:t>
            </a:r>
            <a:r>
              <a:rPr lang="en-US" u="sng" dirty="0">
                <a:hlinkClick r:id="rId4"/>
              </a:rPr>
              <a:t>http://www.diggitsolutions.com/</a:t>
            </a:r>
            <a:r>
              <a:rPr lang="en-US" dirty="0"/>
              <a:t> . </a:t>
            </a:r>
            <a:r>
              <a:rPr lang="en-GB" b="1" i="1" dirty="0"/>
              <a:t>					</a:t>
            </a:r>
            <a:endParaRPr lang="en-US" dirty="0"/>
          </a:p>
          <a:p>
            <a:pPr algn="ctr"/>
            <a:endParaRPr lang="en-US" dirty="0"/>
          </a:p>
        </p:txBody>
      </p:sp>
    </p:spTree>
    <p:extLst>
      <p:ext uri="{BB962C8B-B14F-4D97-AF65-F5344CB8AC3E}">
        <p14:creationId xmlns:p14="http://schemas.microsoft.com/office/powerpoint/2010/main" val="743439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2847420" y="2190749"/>
            <a:ext cx="7052865" cy="1909763"/>
          </a:xfrm>
        </p:spPr>
        <p:txBody>
          <a:bodyPr>
            <a:noAutofit/>
          </a:bodyPr>
          <a:lstStyle/>
          <a:p>
            <a:r>
              <a:rPr lang="en-GB" sz="4500" dirty="0"/>
              <a:t>Any Questions Please?</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2878852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766E-1C24-4E20-A23C-42DE11E7A0E4}"/>
              </a:ext>
            </a:extLst>
          </p:cNvPr>
          <p:cNvSpPr>
            <a:spLocks noGrp="1"/>
          </p:cNvSpPr>
          <p:nvPr>
            <p:ph type="ctrTitle"/>
          </p:nvPr>
        </p:nvSpPr>
        <p:spPr>
          <a:xfrm>
            <a:off x="1885176" y="2628899"/>
            <a:ext cx="7758152" cy="1909763"/>
          </a:xfrm>
        </p:spPr>
        <p:txBody>
          <a:bodyPr>
            <a:noAutofit/>
          </a:bodyPr>
          <a:lstStyle/>
          <a:p>
            <a:br>
              <a:rPr lang="en-GB" sz="3200" dirty="0">
                <a:latin typeface="+mn-lt"/>
              </a:rPr>
            </a:br>
            <a:r>
              <a:rPr lang="en-US" sz="3200" dirty="0">
                <a:latin typeface="+mn-lt"/>
              </a:rPr>
              <a:t>Finally, I am thankful to my supervisor who supported me throughout in developing my knowledge and this research work.</a:t>
            </a:r>
            <a:r>
              <a:rPr lang="en-GB" sz="3200" dirty="0">
                <a:latin typeface="+mn-lt"/>
              </a:rPr>
              <a:t> </a:t>
            </a:r>
            <a:br>
              <a:rPr lang="en-GB" sz="3200" dirty="0">
                <a:latin typeface="+mn-lt"/>
              </a:rPr>
            </a:br>
            <a:r>
              <a:rPr lang="en-GB" sz="3200" dirty="0">
                <a:latin typeface="+mn-lt"/>
              </a:rPr>
              <a:t>Thank you all for your time</a:t>
            </a:r>
          </a:p>
        </p:txBody>
      </p:sp>
      <p:pic>
        <p:nvPicPr>
          <p:cNvPr id="5" name="Picture 4" descr="A close up of a logo&#10;&#10;Description automatically generated">
            <a:extLst>
              <a:ext uri="{FF2B5EF4-FFF2-40B4-BE49-F238E27FC236}">
                <a16:creationId xmlns:a16="http://schemas.microsoft.com/office/drawing/2014/main" id="{C079E577-1BC0-48F8-9DF4-69830CC98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3" y="356236"/>
            <a:ext cx="2970657" cy="1189018"/>
          </a:xfrm>
          <a:prstGeom prst="rect">
            <a:avLst/>
          </a:prstGeom>
        </p:spPr>
      </p:pic>
    </p:spTree>
    <p:extLst>
      <p:ext uri="{BB962C8B-B14F-4D97-AF65-F5344CB8AC3E}">
        <p14:creationId xmlns:p14="http://schemas.microsoft.com/office/powerpoint/2010/main" val="7287107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2671</TotalTime>
  <Words>609</Words>
  <Application>Microsoft Office PowerPoint</Application>
  <PresentationFormat>Widescreen</PresentationFormat>
  <Paragraphs>112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Odd 2 Even  Progressive Web App (PWA), Agile Methodology &amp; Usability Testing for developing an application for sharing offers and deals</vt:lpstr>
      <vt:lpstr>Aim and Objectives</vt:lpstr>
      <vt:lpstr>Background Research</vt:lpstr>
      <vt:lpstr>Literature Review</vt:lpstr>
      <vt:lpstr>Literature Review</vt:lpstr>
      <vt:lpstr>Literature Review</vt:lpstr>
      <vt:lpstr>Literature Review</vt:lpstr>
      <vt:lpstr>Methodology</vt:lpstr>
      <vt:lpstr>Methodology</vt:lpstr>
      <vt:lpstr>Design of the Application</vt:lpstr>
      <vt:lpstr>Design of the Application</vt:lpstr>
      <vt:lpstr>Final Survey</vt:lpstr>
      <vt:lpstr>Results</vt:lpstr>
      <vt:lpstr>Results</vt:lpstr>
      <vt:lpstr>Results</vt:lpstr>
      <vt:lpstr>Results</vt:lpstr>
      <vt:lpstr>Conclusion &amp; Future Work</vt:lpstr>
      <vt:lpstr>PowerPoint Presentation</vt:lpstr>
      <vt:lpstr>Any Questions Please?</vt:lpstr>
      <vt:lpstr> Finally, I am thankful to my supervisor who supported me throughout in developing my knowledge and this research work.  Thank you all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65</cp:revision>
  <dcterms:created xsi:type="dcterms:W3CDTF">2019-05-08T19:57:19Z</dcterms:created>
  <dcterms:modified xsi:type="dcterms:W3CDTF">2019-09-19T17:13:27Z</dcterms:modified>
</cp:coreProperties>
</file>