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3"/>
  </p:sldMasterIdLst>
  <p:notesMasterIdLst>
    <p:notesMasterId r:id="rId19"/>
  </p:notesMasterIdLst>
  <p:sldIdLst>
    <p:sldId id="256" r:id="rId4"/>
    <p:sldId id="258" r:id="rId5"/>
    <p:sldId id="261" r:id="rId6"/>
    <p:sldId id="263" r:id="rId7"/>
    <p:sldId id="257" r:id="rId8"/>
    <p:sldId id="259" r:id="rId9"/>
    <p:sldId id="260" r:id="rId10"/>
    <p:sldId id="360" r:id="rId11"/>
    <p:sldId id="491" r:id="rId12"/>
    <p:sldId id="489" r:id="rId13"/>
    <p:sldId id="493" r:id="rId14"/>
    <p:sldId id="495" r:id="rId15"/>
    <p:sldId id="497" r:id="rId16"/>
    <p:sldId id="262"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29BA1E-7480-46BE-BA26-472D83BE2C56}" v="4" dt="2025-09-22T14:14:20.0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6" d="100"/>
          <a:sy n="106" d="100"/>
        </p:scale>
        <p:origin x="7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1.xml"/><Relationship Id="rId21"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4529BA1E-7480-46BE-BA26-472D83BE2C56}"/>
    <pc:docChg chg="custSel addSld delSld modSld">
      <pc:chgData name="Martin Locock" userId="e15b0232-237d-4436-a587-677fdd88485c" providerId="ADAL" clId="{4529BA1E-7480-46BE-BA26-472D83BE2C56}" dt="2025-09-24T08:53:28.359" v="35" actId="6549"/>
      <pc:docMkLst>
        <pc:docMk/>
      </pc:docMkLst>
      <pc:sldChg chg="modSp mod">
        <pc:chgData name="Martin Locock" userId="e15b0232-237d-4436-a587-677fdd88485c" providerId="ADAL" clId="{4529BA1E-7480-46BE-BA26-472D83BE2C56}" dt="2025-09-22T14:01:11.751" v="0" actId="6549"/>
        <pc:sldMkLst>
          <pc:docMk/>
          <pc:sldMk cId="2693026205" sldId="257"/>
        </pc:sldMkLst>
        <pc:spChg chg="mod">
          <ac:chgData name="Martin Locock" userId="e15b0232-237d-4436-a587-677fdd88485c" providerId="ADAL" clId="{4529BA1E-7480-46BE-BA26-472D83BE2C56}" dt="2025-09-22T14:01:11.751" v="0" actId="6549"/>
          <ac:spMkLst>
            <pc:docMk/>
            <pc:sldMk cId="2693026205" sldId="257"/>
            <ac:spMk id="3" creationId="{3FD94106-C708-E920-0606-190761989A41}"/>
          </ac:spMkLst>
        </pc:spChg>
      </pc:sldChg>
      <pc:sldChg chg="add">
        <pc:chgData name="Martin Locock" userId="e15b0232-237d-4436-a587-677fdd88485c" providerId="ADAL" clId="{4529BA1E-7480-46BE-BA26-472D83BE2C56}" dt="2025-09-22T14:14:20.033" v="22"/>
        <pc:sldMkLst>
          <pc:docMk/>
          <pc:sldMk cId="3587380715" sldId="262"/>
        </pc:sldMkLst>
      </pc:sldChg>
      <pc:sldChg chg="modSp mod">
        <pc:chgData name="Martin Locock" userId="e15b0232-237d-4436-a587-677fdd88485c" providerId="ADAL" clId="{4529BA1E-7480-46BE-BA26-472D83BE2C56}" dt="2025-09-24T08:53:28.359" v="35" actId="6549"/>
        <pc:sldMkLst>
          <pc:docMk/>
          <pc:sldMk cId="2232710894" sldId="264"/>
        </pc:sldMkLst>
        <pc:spChg chg="mod">
          <ac:chgData name="Martin Locock" userId="e15b0232-237d-4436-a587-677fdd88485c" providerId="ADAL" clId="{4529BA1E-7480-46BE-BA26-472D83BE2C56}" dt="2025-09-24T08:53:28.359" v="35" actId="6549"/>
          <ac:spMkLst>
            <pc:docMk/>
            <pc:sldMk cId="2232710894" sldId="264"/>
            <ac:spMk id="3" creationId="{7AB0E04C-5041-7513-F2E2-14973DFAE0B9}"/>
          </ac:spMkLst>
        </pc:spChg>
      </pc:sldChg>
      <pc:sldChg chg="modSp mod">
        <pc:chgData name="Martin Locock" userId="e15b0232-237d-4436-a587-677fdd88485c" providerId="ADAL" clId="{4529BA1E-7480-46BE-BA26-472D83BE2C56}" dt="2025-09-22T14:04:16.030" v="3" actId="27636"/>
        <pc:sldMkLst>
          <pc:docMk/>
          <pc:sldMk cId="1311478274" sldId="489"/>
        </pc:sldMkLst>
        <pc:spChg chg="mod">
          <ac:chgData name="Martin Locock" userId="e15b0232-237d-4436-a587-677fdd88485c" providerId="ADAL" clId="{4529BA1E-7480-46BE-BA26-472D83BE2C56}" dt="2025-09-22T14:04:16.030" v="3" actId="27636"/>
          <ac:spMkLst>
            <pc:docMk/>
            <pc:sldMk cId="1311478274" sldId="489"/>
            <ac:spMk id="2" creationId="{C9340257-3F6E-7F31-4774-22FD55B2AD65}"/>
          </ac:spMkLst>
        </pc:spChg>
      </pc:sldChg>
      <pc:sldChg chg="new del">
        <pc:chgData name="Martin Locock" userId="e15b0232-237d-4436-a587-677fdd88485c" providerId="ADAL" clId="{4529BA1E-7480-46BE-BA26-472D83BE2C56}" dt="2025-09-22T14:14:01.080" v="21" actId="2696"/>
        <pc:sldMkLst>
          <pc:docMk/>
          <pc:sldMk cId="2805817752" sldId="492"/>
        </pc:sldMkLst>
      </pc:sldChg>
      <pc:sldChg chg="modSp add mod">
        <pc:chgData name="Martin Locock" userId="e15b0232-237d-4436-a587-677fdd88485c" providerId="ADAL" clId="{4529BA1E-7480-46BE-BA26-472D83BE2C56}" dt="2025-09-22T14:13:06.222" v="14" actId="20577"/>
        <pc:sldMkLst>
          <pc:docMk/>
          <pc:sldMk cId="3846808856" sldId="493"/>
        </pc:sldMkLst>
        <pc:spChg chg="mod">
          <ac:chgData name="Martin Locock" userId="e15b0232-237d-4436-a587-677fdd88485c" providerId="ADAL" clId="{4529BA1E-7480-46BE-BA26-472D83BE2C56}" dt="2025-09-22T14:13:06.222" v="14" actId="20577"/>
          <ac:spMkLst>
            <pc:docMk/>
            <pc:sldMk cId="3846808856" sldId="493"/>
            <ac:spMk id="2" creationId="{EC4D3984-DA8C-369F-4ED0-F2BEA5F99092}"/>
          </ac:spMkLst>
        </pc:spChg>
      </pc:sldChg>
      <pc:sldChg chg="new del">
        <pc:chgData name="Martin Locock" userId="e15b0232-237d-4436-a587-677fdd88485c" providerId="ADAL" clId="{4529BA1E-7480-46BE-BA26-472D83BE2C56}" dt="2025-09-22T14:13:58.468" v="20" actId="2696"/>
        <pc:sldMkLst>
          <pc:docMk/>
          <pc:sldMk cId="1278856507" sldId="494"/>
        </pc:sldMkLst>
      </pc:sldChg>
      <pc:sldChg chg="modSp add mod">
        <pc:chgData name="Martin Locock" userId="e15b0232-237d-4436-a587-677fdd88485c" providerId="ADAL" clId="{4529BA1E-7480-46BE-BA26-472D83BE2C56}" dt="2025-09-24T08:51:29.139" v="24" actId="113"/>
        <pc:sldMkLst>
          <pc:docMk/>
          <pc:sldMk cId="3064471926" sldId="495"/>
        </pc:sldMkLst>
        <pc:spChg chg="mod">
          <ac:chgData name="Martin Locock" userId="e15b0232-237d-4436-a587-677fdd88485c" providerId="ADAL" clId="{4529BA1E-7480-46BE-BA26-472D83BE2C56}" dt="2025-09-24T08:51:29.139" v="24" actId="113"/>
          <ac:spMkLst>
            <pc:docMk/>
            <pc:sldMk cId="3064471926" sldId="495"/>
            <ac:spMk id="3" creationId="{CB605A9D-C3EF-6EE1-D3F2-5FA6C685A411}"/>
          </ac:spMkLst>
        </pc:spChg>
      </pc:sldChg>
      <pc:sldChg chg="new del">
        <pc:chgData name="Martin Locock" userId="e15b0232-237d-4436-a587-677fdd88485c" providerId="ADAL" clId="{4529BA1E-7480-46BE-BA26-472D83BE2C56}" dt="2025-09-22T14:13:54.942" v="19" actId="2696"/>
        <pc:sldMkLst>
          <pc:docMk/>
          <pc:sldMk cId="2730209519" sldId="496"/>
        </pc:sldMkLst>
      </pc:sldChg>
      <pc:sldChg chg="add">
        <pc:chgData name="Martin Locock" userId="e15b0232-237d-4436-a587-677fdd88485c" providerId="ADAL" clId="{4529BA1E-7480-46BE-BA26-472D83BE2C56}" dt="2025-09-22T14:13:51.659" v="18"/>
        <pc:sldMkLst>
          <pc:docMk/>
          <pc:sldMk cId="4052479795" sldId="497"/>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17T12:31:01.642"/>
    </inkml:context>
    <inkml:brush xml:id="br0">
      <inkml:brushProperty name="width" value="0.05" units="cm"/>
      <inkml:brushProperty name="height" value="0.05" units="cm"/>
      <inkml:brushProperty name="color" value="#F6630D"/>
    </inkml:brush>
  </inkml:definitions>
  <inkml:trace contextRef="#ctx0" brushRef="#br0">2935 392 24575,'-83'-32'0,"-2"4"0,0 4 0,-2 3 0,0 4 0,-109-6 0,-450 9 0,526 15 0,-355 17 0,373-7 0,1 3 0,-164 47 0,143-27 0,52-16 0,1 3 0,-91 41 0,152-57 0,0-1 0,1 2 0,-1-1 0,1 1 0,0 0 0,1 0 0,-1 1 0,1 0 0,1 0 0,-1 1 0,1-1 0,1 1 0,-1 0 0,-2 9 0,-6 15 0,2 1 0,-10 47 0,11-42 0,0 10 0,2-1 0,-5 95 0,16 102 0,1-92 0,-5-94 0,0-10 0,2 0 0,2 0 0,13 69 0,-13-103 0,0 0 0,2-1 0,-1 0 0,2 0 0,0 0 0,0-1 0,1 0 0,1 0 0,0 0 0,0-1 0,1-1 0,1 1 0,0-1 0,0-1 0,1 0 0,17 11 0,-1-5 0,0-1 0,1-1 0,0-2 0,1-1 0,0-1 0,1-1 0,56 6 0,220 0 0,-210-13 0,537 37 0,-234-9 0,-92-27 0,-246-7 0,1-2 0,117-30 0,599-148 0,-623 165 0,80-13 0,-195 25 0,-1-2 0,0-1 0,63-28 0,-93 35 0,0-1 0,-1 1 0,1-2 0,-1 1 0,-1-1 0,1 0 0,-1-1 0,0 0 0,0 0 0,-1 0 0,0-1 0,5-9 0,-5 5 0,0 0 0,-1-1 0,0 1 0,-1-1 0,-1-1 0,0 1 0,0 0 0,0-15 0,2-352 0,-8 215 0,3 86 0,-11-84 0,6 134 0,0 0 0,-2 1 0,-1-1 0,-1 1 0,-2 1 0,-16-33 0,10 28 0,-2 0 0,-1 0 0,-39-45 0,49 66 0,0 0 0,-1 1 0,-1 0 0,0 1 0,0 0 0,0 1 0,-1 1 0,-1-1 0,1 2 0,-1 0 0,-26-7 0,-278-86 0,194 56 0,-151-31 0,247 69 0,0 1 0,-1 2 0,1 1 0,-1 1 0,1 1 0,-1 2 0,1 0 0,-52 15 0,31-2 0,2 2 0,0 2 0,0 2 0,-44 30 0,-19 9-1365,86-49-5461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69C72-4EDD-4136-A84C-3C1C2AD09CD5}" type="datetimeFigureOut">
              <a:rPr lang="en-GB" smtClean="0"/>
              <a:t>24/09/2025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03C302-D2ED-4CD8-B026-9F44895CFA7D}" type="slidenum">
              <a:rPr lang="en-GB" smtClean="0"/>
              <a:t>‹#›</a:t>
            </a:fld>
            <a:endParaRPr lang="en-GB"/>
          </a:p>
        </p:txBody>
      </p:sp>
    </p:spTree>
    <p:extLst>
      <p:ext uri="{BB962C8B-B14F-4D97-AF65-F5344CB8AC3E}">
        <p14:creationId xmlns:p14="http://schemas.microsoft.com/office/powerpoint/2010/main" val="11500673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 Non Academic Misconduct Policy is to foster a culture where non-academic misconduct is not tolerated and to provide an inclusive, supportive, and safe learning environment in which all students and staff can flourish and are able to fulfil their personal potential. </a:t>
            </a:r>
          </a:p>
          <a:p>
            <a:r>
              <a:rPr lang="en-GB" dirty="0"/>
              <a:t>The policy also aims to ensure that procedures for non-academic misconduct are conducted in a fair and transparent manner, that the University exercises an appropriate duty of care, applies principles of natural justice, and complies with equal rights, human rights and all other relevant legislation in this area. </a:t>
            </a:r>
          </a:p>
        </p:txBody>
      </p:sp>
      <p:sp>
        <p:nvSpPr>
          <p:cNvPr id="4" name="Slide Number Placeholder 3"/>
          <p:cNvSpPr>
            <a:spLocks noGrp="1"/>
          </p:cNvSpPr>
          <p:nvPr>
            <p:ph type="sldNum" sz="quarter" idx="5"/>
          </p:nvPr>
        </p:nvSpPr>
        <p:spPr/>
        <p:txBody>
          <a:bodyPr/>
          <a:lstStyle/>
          <a:p>
            <a:fld id="{29F38600-3538-44B5-9AF1-0DF25A2B67C2}" type="slidenum">
              <a:rPr lang="en-GB" smtClean="0"/>
              <a:t>8</a:t>
            </a:fld>
            <a:endParaRPr lang="en-GB" dirty="0"/>
          </a:p>
        </p:txBody>
      </p:sp>
    </p:spTree>
    <p:extLst>
      <p:ext uri="{BB962C8B-B14F-4D97-AF65-F5344CB8AC3E}">
        <p14:creationId xmlns:p14="http://schemas.microsoft.com/office/powerpoint/2010/main" val="2415567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Purpose of Non Academic Misconduct Policy is to foster a culture where non-academic misconduct is not tolerated and to provide an inclusive, supportive, and safe learning environment in which all students and staff can flourish and are able to fulfil their personal potential. </a:t>
            </a:r>
          </a:p>
          <a:p>
            <a:r>
              <a:rPr lang="en-GB" dirty="0"/>
              <a:t>The policy also aims to ensure that procedures for non-academic misconduct are conducted in a fair and transparent manner, that the University exercises an appropriate duty of care, applies principles of natural justice, and complies with equal rights, human rights and all other relevant legislation in this area. </a:t>
            </a:r>
          </a:p>
        </p:txBody>
      </p:sp>
      <p:sp>
        <p:nvSpPr>
          <p:cNvPr id="4" name="Slide Number Placeholder 3"/>
          <p:cNvSpPr>
            <a:spLocks noGrp="1"/>
          </p:cNvSpPr>
          <p:nvPr>
            <p:ph type="sldNum" sz="quarter" idx="5"/>
          </p:nvPr>
        </p:nvSpPr>
        <p:spPr/>
        <p:txBody>
          <a:bodyPr/>
          <a:lstStyle/>
          <a:p>
            <a:fld id="{29F38600-3538-44B5-9AF1-0DF25A2B67C2}" type="slidenum">
              <a:rPr lang="en-GB" smtClean="0"/>
              <a:t>9</a:t>
            </a:fld>
            <a:endParaRPr lang="en-GB" dirty="0"/>
          </a:p>
        </p:txBody>
      </p:sp>
    </p:spTree>
    <p:extLst>
      <p:ext uri="{BB962C8B-B14F-4D97-AF65-F5344CB8AC3E}">
        <p14:creationId xmlns:p14="http://schemas.microsoft.com/office/powerpoint/2010/main" val="3313497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5756E-E179-92D9-4A41-3BAAEA94A6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E3D6FBF-1FDF-2799-021A-1CA942E9BB6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7834F8-3007-2893-2272-24CB508F5B93}"/>
              </a:ext>
            </a:extLst>
          </p:cNvPr>
          <p:cNvSpPr>
            <a:spLocks noGrp="1"/>
          </p:cNvSpPr>
          <p:nvPr>
            <p:ph type="dt" sz="half" idx="10"/>
          </p:nvPr>
        </p:nvSpPr>
        <p:spPr/>
        <p:txBody>
          <a:bodyPr/>
          <a:lstStyle/>
          <a:p>
            <a:fld id="{C1D51937-E270-458D-BFDA-CDB908DA02FA}" type="datetimeFigureOut">
              <a:rPr lang="en-GB" smtClean="0"/>
              <a:t>24/09/2025</a:t>
            </a:fld>
            <a:endParaRPr lang="en-GB"/>
          </a:p>
        </p:txBody>
      </p:sp>
      <p:sp>
        <p:nvSpPr>
          <p:cNvPr id="5" name="Footer Placeholder 4">
            <a:extLst>
              <a:ext uri="{FF2B5EF4-FFF2-40B4-BE49-F238E27FC236}">
                <a16:creationId xmlns:a16="http://schemas.microsoft.com/office/drawing/2014/main" id="{0F0590A8-D3E4-6C28-2572-ECE0C44D9A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C2DEA5-8969-154B-4377-9EEFC3A570CA}"/>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3797903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98C7B-BAEF-DCC5-C31E-BDEFA89FB1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624801-AB17-6BC3-9299-112587EECC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1A478B-2099-06BA-DE3D-E3F62D57684F}"/>
              </a:ext>
            </a:extLst>
          </p:cNvPr>
          <p:cNvSpPr>
            <a:spLocks noGrp="1"/>
          </p:cNvSpPr>
          <p:nvPr>
            <p:ph type="dt" sz="half" idx="10"/>
          </p:nvPr>
        </p:nvSpPr>
        <p:spPr/>
        <p:txBody>
          <a:bodyPr/>
          <a:lstStyle/>
          <a:p>
            <a:fld id="{C1D51937-E270-458D-BFDA-CDB908DA02FA}" type="datetimeFigureOut">
              <a:rPr lang="en-GB" smtClean="0"/>
              <a:t>24/09/2025</a:t>
            </a:fld>
            <a:endParaRPr lang="en-GB"/>
          </a:p>
        </p:txBody>
      </p:sp>
      <p:sp>
        <p:nvSpPr>
          <p:cNvPr id="5" name="Footer Placeholder 4">
            <a:extLst>
              <a:ext uri="{FF2B5EF4-FFF2-40B4-BE49-F238E27FC236}">
                <a16:creationId xmlns:a16="http://schemas.microsoft.com/office/drawing/2014/main" id="{EC056CA4-8927-8EA1-8D61-987E4AB22D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692F20-B4B7-16F9-42B2-78C347FA481D}"/>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16636152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AC2FF-23BE-8EC7-8AFE-D1CA7266A2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37440A-A24D-0C13-2D68-BC7804F5695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D033C1-7A91-F33D-D867-D14CD3B53D0E}"/>
              </a:ext>
            </a:extLst>
          </p:cNvPr>
          <p:cNvSpPr>
            <a:spLocks noGrp="1"/>
          </p:cNvSpPr>
          <p:nvPr>
            <p:ph type="dt" sz="half" idx="10"/>
          </p:nvPr>
        </p:nvSpPr>
        <p:spPr/>
        <p:txBody>
          <a:bodyPr/>
          <a:lstStyle/>
          <a:p>
            <a:fld id="{C1D51937-E270-458D-BFDA-CDB908DA02FA}" type="datetimeFigureOut">
              <a:rPr lang="en-GB" smtClean="0"/>
              <a:t>24/09/2025</a:t>
            </a:fld>
            <a:endParaRPr lang="en-GB"/>
          </a:p>
        </p:txBody>
      </p:sp>
      <p:sp>
        <p:nvSpPr>
          <p:cNvPr id="5" name="Footer Placeholder 4">
            <a:extLst>
              <a:ext uri="{FF2B5EF4-FFF2-40B4-BE49-F238E27FC236}">
                <a16:creationId xmlns:a16="http://schemas.microsoft.com/office/drawing/2014/main" id="{2FC1A46E-BCF8-D9E1-55B5-24B448ED62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32C8AA-4EF5-E4BD-829C-9BEA878006EA}"/>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4083216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64BB7-25DB-CB28-7A3B-EB290D98E8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F9768FF-127A-03D5-CA57-A80A77531F0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40713A-1210-96E7-F188-422A0FBA48F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170EFB5-7377-55AF-CC59-53C76DFC2D69}"/>
              </a:ext>
            </a:extLst>
          </p:cNvPr>
          <p:cNvSpPr>
            <a:spLocks noGrp="1"/>
          </p:cNvSpPr>
          <p:nvPr>
            <p:ph type="dt" sz="half" idx="10"/>
          </p:nvPr>
        </p:nvSpPr>
        <p:spPr/>
        <p:txBody>
          <a:bodyPr/>
          <a:lstStyle/>
          <a:p>
            <a:fld id="{C1D51937-E270-458D-BFDA-CDB908DA02FA}" type="datetimeFigureOut">
              <a:rPr lang="en-GB" smtClean="0"/>
              <a:t>24/09/2025</a:t>
            </a:fld>
            <a:endParaRPr lang="en-GB"/>
          </a:p>
        </p:txBody>
      </p:sp>
      <p:sp>
        <p:nvSpPr>
          <p:cNvPr id="6" name="Footer Placeholder 5">
            <a:extLst>
              <a:ext uri="{FF2B5EF4-FFF2-40B4-BE49-F238E27FC236}">
                <a16:creationId xmlns:a16="http://schemas.microsoft.com/office/drawing/2014/main" id="{A4AF518A-A826-D7CB-B8B9-C9F18CEE79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6EBE1F-4281-D277-FB42-B6415363F377}"/>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1012801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1574E-A299-77C0-0D33-1FB2850D44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D9E475-B7BA-27F1-6B8E-8AF77488A9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B21272-380F-28B6-EF15-11173C01BE4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E233DCA-A593-2EAC-7230-D8077F3798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F6A5B7-CB49-216B-9D5D-FA4C41D302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B0E25B-8C16-104C-4190-45AEEE35B66C}"/>
              </a:ext>
            </a:extLst>
          </p:cNvPr>
          <p:cNvSpPr>
            <a:spLocks noGrp="1"/>
          </p:cNvSpPr>
          <p:nvPr>
            <p:ph type="dt" sz="half" idx="10"/>
          </p:nvPr>
        </p:nvSpPr>
        <p:spPr/>
        <p:txBody>
          <a:bodyPr/>
          <a:lstStyle/>
          <a:p>
            <a:fld id="{C1D51937-E270-458D-BFDA-CDB908DA02FA}" type="datetimeFigureOut">
              <a:rPr lang="en-GB" smtClean="0"/>
              <a:t>24/09/2025</a:t>
            </a:fld>
            <a:endParaRPr lang="en-GB"/>
          </a:p>
        </p:txBody>
      </p:sp>
      <p:sp>
        <p:nvSpPr>
          <p:cNvPr id="8" name="Footer Placeholder 7">
            <a:extLst>
              <a:ext uri="{FF2B5EF4-FFF2-40B4-BE49-F238E27FC236}">
                <a16:creationId xmlns:a16="http://schemas.microsoft.com/office/drawing/2014/main" id="{1DCA07C1-AF54-A72F-EE97-181E8FB4FB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088F400-4ACB-24CD-144F-E9CAB4DEDC7B}"/>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233322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3E77D-14EB-E8B7-1862-F17B5E59CD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1BBDEF-6B35-A1B3-BD23-1A11F96650C6}"/>
              </a:ext>
            </a:extLst>
          </p:cNvPr>
          <p:cNvSpPr>
            <a:spLocks noGrp="1"/>
          </p:cNvSpPr>
          <p:nvPr>
            <p:ph type="dt" sz="half" idx="10"/>
          </p:nvPr>
        </p:nvSpPr>
        <p:spPr/>
        <p:txBody>
          <a:bodyPr/>
          <a:lstStyle/>
          <a:p>
            <a:fld id="{C1D51937-E270-458D-BFDA-CDB908DA02FA}" type="datetimeFigureOut">
              <a:rPr lang="en-GB" smtClean="0"/>
              <a:t>24/09/2025</a:t>
            </a:fld>
            <a:endParaRPr lang="en-GB"/>
          </a:p>
        </p:txBody>
      </p:sp>
      <p:sp>
        <p:nvSpPr>
          <p:cNvPr id="4" name="Footer Placeholder 3">
            <a:extLst>
              <a:ext uri="{FF2B5EF4-FFF2-40B4-BE49-F238E27FC236}">
                <a16:creationId xmlns:a16="http://schemas.microsoft.com/office/drawing/2014/main" id="{E4EF9B0C-9BEB-B0ED-4F92-434625C1AE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D2AFFA-F3CB-AF36-D964-BFC6F4E12383}"/>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3702452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107FE9-8BC2-2A68-3E5B-4FA69CB0E620}"/>
              </a:ext>
            </a:extLst>
          </p:cNvPr>
          <p:cNvSpPr>
            <a:spLocks noGrp="1"/>
          </p:cNvSpPr>
          <p:nvPr>
            <p:ph type="dt" sz="half" idx="10"/>
          </p:nvPr>
        </p:nvSpPr>
        <p:spPr/>
        <p:txBody>
          <a:bodyPr/>
          <a:lstStyle/>
          <a:p>
            <a:fld id="{C1D51937-E270-458D-BFDA-CDB908DA02FA}" type="datetimeFigureOut">
              <a:rPr lang="en-GB" smtClean="0"/>
              <a:t>24/09/2025</a:t>
            </a:fld>
            <a:endParaRPr lang="en-GB"/>
          </a:p>
        </p:txBody>
      </p:sp>
      <p:sp>
        <p:nvSpPr>
          <p:cNvPr id="3" name="Footer Placeholder 2">
            <a:extLst>
              <a:ext uri="{FF2B5EF4-FFF2-40B4-BE49-F238E27FC236}">
                <a16:creationId xmlns:a16="http://schemas.microsoft.com/office/drawing/2014/main" id="{FD2D5EEE-1184-3C7D-FEAD-751C60F1DF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D4CAC79-5310-FCAD-E796-B7FE2647C0ED}"/>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1809928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E28D2-CD9D-BC5B-53C4-9390E84371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223D07C-EB0D-BC88-7C53-899283F573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19A83F3-EBD1-615A-A5CC-C581CCB65F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E1BD44-9A80-DFD1-3B8E-BF585B975EC6}"/>
              </a:ext>
            </a:extLst>
          </p:cNvPr>
          <p:cNvSpPr>
            <a:spLocks noGrp="1"/>
          </p:cNvSpPr>
          <p:nvPr>
            <p:ph type="dt" sz="half" idx="10"/>
          </p:nvPr>
        </p:nvSpPr>
        <p:spPr/>
        <p:txBody>
          <a:bodyPr/>
          <a:lstStyle/>
          <a:p>
            <a:fld id="{C1D51937-E270-458D-BFDA-CDB908DA02FA}" type="datetimeFigureOut">
              <a:rPr lang="en-GB" smtClean="0"/>
              <a:t>24/09/2025</a:t>
            </a:fld>
            <a:endParaRPr lang="en-GB"/>
          </a:p>
        </p:txBody>
      </p:sp>
      <p:sp>
        <p:nvSpPr>
          <p:cNvPr id="6" name="Footer Placeholder 5">
            <a:extLst>
              <a:ext uri="{FF2B5EF4-FFF2-40B4-BE49-F238E27FC236}">
                <a16:creationId xmlns:a16="http://schemas.microsoft.com/office/drawing/2014/main" id="{949EF61D-3306-5F0A-7632-5D6E05EC2B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8B1DFC-1315-1D69-F54D-916A523934C0}"/>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3786579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67BDC-7360-4DAE-C880-463BF634BF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F98214-A62D-253E-B6E0-A723184881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280424-9311-7100-CD14-1D00F687B7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88F085-F452-412C-40F1-510605CDB524}"/>
              </a:ext>
            </a:extLst>
          </p:cNvPr>
          <p:cNvSpPr>
            <a:spLocks noGrp="1"/>
          </p:cNvSpPr>
          <p:nvPr>
            <p:ph type="dt" sz="half" idx="10"/>
          </p:nvPr>
        </p:nvSpPr>
        <p:spPr/>
        <p:txBody>
          <a:bodyPr/>
          <a:lstStyle/>
          <a:p>
            <a:fld id="{C1D51937-E270-458D-BFDA-CDB908DA02FA}" type="datetimeFigureOut">
              <a:rPr lang="en-GB" smtClean="0"/>
              <a:t>24/09/2025</a:t>
            </a:fld>
            <a:endParaRPr lang="en-GB"/>
          </a:p>
        </p:txBody>
      </p:sp>
      <p:sp>
        <p:nvSpPr>
          <p:cNvPr id="6" name="Footer Placeholder 5">
            <a:extLst>
              <a:ext uri="{FF2B5EF4-FFF2-40B4-BE49-F238E27FC236}">
                <a16:creationId xmlns:a16="http://schemas.microsoft.com/office/drawing/2014/main" id="{64AD6200-892A-25C0-A66F-CEFAF8F999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A5675A-3D5C-106C-2B6C-C8B52F4C1AF4}"/>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86662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74D9B-8F34-E1BC-4DBF-C943D597CB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E0771F-F996-46D6-0C43-EFE0ABBE59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390C4E-2F14-5AF4-B251-2A45C16CD6A6}"/>
              </a:ext>
            </a:extLst>
          </p:cNvPr>
          <p:cNvSpPr>
            <a:spLocks noGrp="1"/>
          </p:cNvSpPr>
          <p:nvPr>
            <p:ph type="dt" sz="half" idx="10"/>
          </p:nvPr>
        </p:nvSpPr>
        <p:spPr/>
        <p:txBody>
          <a:bodyPr/>
          <a:lstStyle/>
          <a:p>
            <a:fld id="{C1D51937-E270-458D-BFDA-CDB908DA02FA}" type="datetimeFigureOut">
              <a:rPr lang="en-GB" smtClean="0"/>
              <a:t>24/09/2025</a:t>
            </a:fld>
            <a:endParaRPr lang="en-GB"/>
          </a:p>
        </p:txBody>
      </p:sp>
      <p:sp>
        <p:nvSpPr>
          <p:cNvPr id="5" name="Footer Placeholder 4">
            <a:extLst>
              <a:ext uri="{FF2B5EF4-FFF2-40B4-BE49-F238E27FC236}">
                <a16:creationId xmlns:a16="http://schemas.microsoft.com/office/drawing/2014/main" id="{728183D0-AE5B-7458-338F-B23E70E040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38FD39-F95C-38B5-286D-C02655829A54}"/>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725607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1DC153-3A86-5A00-6708-4D3D7E44DD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28724D-5956-2FF6-88DB-6CE09EB9CC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0717FC-3D6D-C50B-4D35-EFD95A754881}"/>
              </a:ext>
            </a:extLst>
          </p:cNvPr>
          <p:cNvSpPr>
            <a:spLocks noGrp="1"/>
          </p:cNvSpPr>
          <p:nvPr>
            <p:ph type="dt" sz="half" idx="10"/>
          </p:nvPr>
        </p:nvSpPr>
        <p:spPr/>
        <p:txBody>
          <a:bodyPr/>
          <a:lstStyle/>
          <a:p>
            <a:fld id="{C1D51937-E270-458D-BFDA-CDB908DA02FA}" type="datetimeFigureOut">
              <a:rPr lang="en-GB" smtClean="0"/>
              <a:t>24/09/2025</a:t>
            </a:fld>
            <a:endParaRPr lang="en-GB"/>
          </a:p>
        </p:txBody>
      </p:sp>
      <p:sp>
        <p:nvSpPr>
          <p:cNvPr id="5" name="Footer Placeholder 4">
            <a:extLst>
              <a:ext uri="{FF2B5EF4-FFF2-40B4-BE49-F238E27FC236}">
                <a16:creationId xmlns:a16="http://schemas.microsoft.com/office/drawing/2014/main" id="{3C57ED48-67C8-3697-12F2-210257E170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21FA83-33AF-3A34-F649-18A3ABD69A6C}"/>
              </a:ext>
            </a:extLst>
          </p:cNvPr>
          <p:cNvSpPr>
            <a:spLocks noGrp="1"/>
          </p:cNvSpPr>
          <p:nvPr>
            <p:ph type="sldNum" sz="quarter" idx="12"/>
          </p:nvPr>
        </p:nvSpPr>
        <p:spPr/>
        <p:txBody>
          <a:bodyPr/>
          <a:lstStyle/>
          <a:p>
            <a:fld id="{E6519A36-5833-45E8-A004-B91A78EAE85D}" type="slidenum">
              <a:rPr lang="en-GB" smtClean="0"/>
              <a:t>‹#›</a:t>
            </a:fld>
            <a:endParaRPr lang="en-GB"/>
          </a:p>
        </p:txBody>
      </p:sp>
    </p:spTree>
    <p:extLst>
      <p:ext uri="{BB962C8B-B14F-4D97-AF65-F5344CB8AC3E}">
        <p14:creationId xmlns:p14="http://schemas.microsoft.com/office/powerpoint/2010/main" val="9998681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9CF3903-5969-0DA6-2B1B-A97B93D438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05E73D-0E77-6C46-5B55-72FFCC026E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15CD0C-B49A-51CA-737B-666D6465068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1D51937-E270-458D-BFDA-CDB908DA02FA}" type="datetimeFigureOut">
              <a:rPr lang="en-GB" smtClean="0"/>
              <a:t>24/09/2025</a:t>
            </a:fld>
            <a:endParaRPr lang="en-GB"/>
          </a:p>
        </p:txBody>
      </p:sp>
      <p:sp>
        <p:nvSpPr>
          <p:cNvPr id="5" name="Footer Placeholder 4">
            <a:extLst>
              <a:ext uri="{FF2B5EF4-FFF2-40B4-BE49-F238E27FC236}">
                <a16:creationId xmlns:a16="http://schemas.microsoft.com/office/drawing/2014/main" id="{F44AB857-8F49-787E-4BE7-09A4861F4C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73BE6F-5722-47FF-2CB6-D8217F3FB5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6519A36-5833-45E8-A004-B91A78EAE85D}" type="slidenum">
              <a:rPr lang="en-GB" smtClean="0"/>
              <a:t>‹#›</a:t>
            </a:fld>
            <a:endParaRPr lang="en-GB"/>
          </a:p>
        </p:txBody>
      </p:sp>
    </p:spTree>
    <p:extLst>
      <p:ext uri="{BB962C8B-B14F-4D97-AF65-F5344CB8AC3E}">
        <p14:creationId xmlns:p14="http://schemas.microsoft.com/office/powerpoint/2010/main" val="2451123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intranet.uwtsd.ac.uk/departments/library-and-learning-resources/academic-and-infoskill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9.xml"/><Relationship Id="rId1" Type="http://schemas.openxmlformats.org/officeDocument/2006/relationships/video" Target="https://www.youtube.com/embed/AKCue0kuOn0?start=7&amp;feature=oembed" TargetMode="External"/><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9.xml"/><Relationship Id="rId1" Type="http://schemas.openxmlformats.org/officeDocument/2006/relationships/video" Target="https://player.vimeo.com/video/894846427?app_id=122963" TargetMode="External"/><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9.xml"/><Relationship Id="rId1" Type="http://schemas.openxmlformats.org/officeDocument/2006/relationships/video" Target="https://www.youtube.com/embed/gCvMXBB-nrg?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CD3BB-2D92-BC5F-C3DF-1F25A531BBEF}"/>
              </a:ext>
            </a:extLst>
          </p:cNvPr>
          <p:cNvSpPr>
            <a:spLocks noGrp="1"/>
          </p:cNvSpPr>
          <p:nvPr>
            <p:ph type="ctrTitle"/>
          </p:nvPr>
        </p:nvSpPr>
        <p:spPr/>
        <p:txBody>
          <a:bodyPr/>
          <a:lstStyle/>
          <a:p>
            <a:r>
              <a:rPr lang="en-GB"/>
              <a:t>Archaeological Practice induction 25/9/24</a:t>
            </a:r>
          </a:p>
        </p:txBody>
      </p:sp>
      <p:sp>
        <p:nvSpPr>
          <p:cNvPr id="3" name="Subtitle 2">
            <a:extLst>
              <a:ext uri="{FF2B5EF4-FFF2-40B4-BE49-F238E27FC236}">
                <a16:creationId xmlns:a16="http://schemas.microsoft.com/office/drawing/2014/main" id="{C0BA2954-0654-2234-42EE-69D0E2CF5D0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75210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2FB5E-B638-31E7-EE1A-AB35A1857940}"/>
              </a:ext>
            </a:extLst>
          </p:cNvPr>
          <p:cNvSpPr>
            <a:spLocks noGrp="1"/>
          </p:cNvSpPr>
          <p:nvPr>
            <p:ph type="title"/>
          </p:nvPr>
        </p:nvSpPr>
        <p:spPr/>
        <p:txBody>
          <a:bodyPr/>
          <a:lstStyle/>
          <a:p>
            <a:r>
              <a:rPr lang="en-GB"/>
              <a:t>Programme team</a:t>
            </a:r>
          </a:p>
        </p:txBody>
      </p:sp>
      <p:sp>
        <p:nvSpPr>
          <p:cNvPr id="3" name="Content Placeholder 2">
            <a:extLst>
              <a:ext uri="{FF2B5EF4-FFF2-40B4-BE49-F238E27FC236}">
                <a16:creationId xmlns:a16="http://schemas.microsoft.com/office/drawing/2014/main" id="{851DD566-00BB-357B-5680-EB59F45B4D76}"/>
              </a:ext>
            </a:extLst>
          </p:cNvPr>
          <p:cNvSpPr>
            <a:spLocks noGrp="1"/>
          </p:cNvSpPr>
          <p:nvPr>
            <p:ph idx="1"/>
          </p:nvPr>
        </p:nvSpPr>
        <p:spPr/>
        <p:txBody>
          <a:bodyPr/>
          <a:lstStyle/>
          <a:p>
            <a:r>
              <a:rPr lang="en-GB"/>
              <a:t>Martin and Nigel</a:t>
            </a:r>
          </a:p>
          <a:p>
            <a:endParaRPr lang="en-GB"/>
          </a:p>
          <a:p>
            <a:pPr marL="0" indent="0">
              <a:buNone/>
            </a:pPr>
            <a:endParaRPr lang="en-GB"/>
          </a:p>
          <a:p>
            <a:endParaRPr lang="en-GB"/>
          </a:p>
          <a:p>
            <a:endParaRPr lang="en-GB"/>
          </a:p>
          <a:p>
            <a:endParaRPr lang="en-GB"/>
          </a:p>
        </p:txBody>
      </p:sp>
    </p:spTree>
    <p:extLst>
      <p:ext uri="{BB962C8B-B14F-4D97-AF65-F5344CB8AC3E}">
        <p14:creationId xmlns:p14="http://schemas.microsoft.com/office/powerpoint/2010/main" val="604027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74083-1646-A939-FC08-5FDFD6CD7A93}"/>
              </a:ext>
            </a:extLst>
          </p:cNvPr>
          <p:cNvSpPr>
            <a:spLocks noGrp="1"/>
          </p:cNvSpPr>
          <p:nvPr>
            <p:ph type="title"/>
          </p:nvPr>
        </p:nvSpPr>
        <p:spPr/>
        <p:txBody>
          <a:bodyPr/>
          <a:lstStyle/>
          <a:p>
            <a:r>
              <a:rPr lang="en-GB"/>
              <a:t>Permitted use of Generative AI</a:t>
            </a:r>
          </a:p>
        </p:txBody>
      </p:sp>
      <p:graphicFrame>
        <p:nvGraphicFramePr>
          <p:cNvPr id="6" name="Table 5">
            <a:extLst>
              <a:ext uri="{FF2B5EF4-FFF2-40B4-BE49-F238E27FC236}">
                <a16:creationId xmlns:a16="http://schemas.microsoft.com/office/drawing/2014/main" id="{3193C89A-FE8A-3790-A5CE-A73932A8B76F}"/>
              </a:ext>
            </a:extLst>
          </p:cNvPr>
          <p:cNvGraphicFramePr>
            <a:graphicFrameLocks noGrp="1"/>
          </p:cNvGraphicFramePr>
          <p:nvPr/>
        </p:nvGraphicFramePr>
        <p:xfrm>
          <a:off x="3219450" y="3648646"/>
          <a:ext cx="5753100" cy="710057"/>
        </p:xfrm>
        <a:graphic>
          <a:graphicData uri="http://schemas.openxmlformats.org/drawingml/2006/table">
            <a:tbl>
              <a:tblPr firstRow="1" firstCol="1" bandRow="1">
                <a:tableStyleId>{5C22544A-7EE6-4342-B048-85BDC9FD1C3A}</a:tableStyleId>
              </a:tblPr>
              <a:tblGrid>
                <a:gridCol w="1692752">
                  <a:extLst>
                    <a:ext uri="{9D8B030D-6E8A-4147-A177-3AD203B41FA5}">
                      <a16:colId xmlns:a16="http://schemas.microsoft.com/office/drawing/2014/main" val="3283361298"/>
                    </a:ext>
                  </a:extLst>
                </a:gridCol>
                <a:gridCol w="4060348">
                  <a:extLst>
                    <a:ext uri="{9D8B030D-6E8A-4147-A177-3AD203B41FA5}">
                      <a16:colId xmlns:a16="http://schemas.microsoft.com/office/drawing/2014/main" val="1786931425"/>
                    </a:ext>
                  </a:extLst>
                </a:gridCol>
              </a:tblGrid>
              <a:tr h="190500">
                <a:tc>
                  <a:txBody>
                    <a:bodyPr/>
                    <a:lstStyle/>
                    <a:p>
                      <a:pPr>
                        <a:lnSpc>
                          <a:spcPct val="107000"/>
                        </a:lnSpc>
                      </a:pPr>
                      <a:r>
                        <a:rPr lang="en-GB" sz="1100">
                          <a:effectLst/>
                        </a:rPr>
                        <a:t>PROOFREADING</a:t>
                      </a:r>
                      <a:endParaRPr lang="en-GB" sz="1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pPr>
                      <a:r>
                        <a:rPr lang="en-GB" sz="1100">
                          <a:effectLst/>
                        </a:rPr>
                        <a:t>For this assessment, you can use Generative AI to check your own text/creation for grammatical and syntactical mistakes, including rephrasing of your own work within specific standards.</a:t>
                      </a:r>
                      <a:endParaRPr lang="en-GB" sz="1000">
                        <a:effectLst/>
                        <a:latin typeface="Times New Roman" panose="02020603050405020304" pitchFamily="18" charset="0"/>
                        <a:ea typeface="Times New Roman" panose="02020603050405020304" pitchFamily="18" charset="0"/>
                      </a:endParaRPr>
                    </a:p>
                  </a:txBody>
                  <a:tcPr marL="66675" marR="66675" marT="0" marB="0"/>
                </a:tc>
                <a:extLst>
                  <a:ext uri="{0D108BD9-81ED-4DB2-BD59-A6C34878D82A}">
                    <a16:rowId xmlns:a16="http://schemas.microsoft.com/office/drawing/2014/main" val="950948454"/>
                  </a:ext>
                </a:extLst>
              </a:tr>
            </a:tbl>
          </a:graphicData>
        </a:graphic>
      </p:graphicFrame>
      <p:graphicFrame>
        <p:nvGraphicFramePr>
          <p:cNvPr id="9" name="Table 8">
            <a:extLst>
              <a:ext uri="{FF2B5EF4-FFF2-40B4-BE49-F238E27FC236}">
                <a16:creationId xmlns:a16="http://schemas.microsoft.com/office/drawing/2014/main" id="{7AF0D6EF-D510-64C9-F470-BC369A419291}"/>
              </a:ext>
            </a:extLst>
          </p:cNvPr>
          <p:cNvGraphicFramePr>
            <a:graphicFrameLocks noGrp="1"/>
          </p:cNvGraphicFramePr>
          <p:nvPr>
            <p:extLst>
              <p:ext uri="{D42A27DB-BD31-4B8C-83A1-F6EECF244321}">
                <p14:modId xmlns:p14="http://schemas.microsoft.com/office/powerpoint/2010/main" val="1866972711"/>
              </p:ext>
            </p:extLst>
          </p:nvPr>
        </p:nvGraphicFramePr>
        <p:xfrm>
          <a:off x="394052" y="2212433"/>
          <a:ext cx="11403895" cy="2872426"/>
        </p:xfrm>
        <a:graphic>
          <a:graphicData uri="http://schemas.openxmlformats.org/drawingml/2006/table">
            <a:tbl>
              <a:tblPr firstRow="1" firstCol="1" bandRow="1">
                <a:tableStyleId>{5C22544A-7EE6-4342-B048-85BDC9FD1C3A}</a:tableStyleId>
              </a:tblPr>
              <a:tblGrid>
                <a:gridCol w="3355402">
                  <a:extLst>
                    <a:ext uri="{9D8B030D-6E8A-4147-A177-3AD203B41FA5}">
                      <a16:colId xmlns:a16="http://schemas.microsoft.com/office/drawing/2014/main" val="3327141963"/>
                    </a:ext>
                  </a:extLst>
                </a:gridCol>
                <a:gridCol w="8048493">
                  <a:extLst>
                    <a:ext uri="{9D8B030D-6E8A-4147-A177-3AD203B41FA5}">
                      <a16:colId xmlns:a16="http://schemas.microsoft.com/office/drawing/2014/main" val="123211198"/>
                    </a:ext>
                  </a:extLst>
                </a:gridCol>
              </a:tblGrid>
              <a:tr h="2872426">
                <a:tc>
                  <a:txBody>
                    <a:bodyPr/>
                    <a:lstStyle/>
                    <a:p>
                      <a:pPr>
                        <a:lnSpc>
                          <a:spcPct val="107000"/>
                        </a:lnSpc>
                      </a:pPr>
                      <a:r>
                        <a:rPr lang="en-GB" sz="2800">
                          <a:effectLst/>
                        </a:rPr>
                        <a:t>PROOFREADING</a:t>
                      </a:r>
                      <a:endParaRPr lang="en-GB" sz="2000">
                        <a:effectLst/>
                        <a:latin typeface="Times New Roman" panose="02020603050405020304" pitchFamily="18" charset="0"/>
                        <a:ea typeface="Times New Roman" panose="02020603050405020304" pitchFamily="18" charset="0"/>
                      </a:endParaRPr>
                    </a:p>
                  </a:txBody>
                  <a:tcPr marL="66675" marR="66675" marT="0" marB="0"/>
                </a:tc>
                <a:tc>
                  <a:txBody>
                    <a:bodyPr/>
                    <a:lstStyle/>
                    <a:p>
                      <a:pPr>
                        <a:lnSpc>
                          <a:spcPct val="107000"/>
                        </a:lnSpc>
                      </a:pPr>
                      <a:r>
                        <a:rPr lang="en-GB" sz="2800">
                          <a:effectLst/>
                        </a:rPr>
                        <a:t>For this assessment, you can use Generative AI to check your own text/creation for grammatical and syntactical mistakes, including rephrasing of your own work within specific standards.</a:t>
                      </a:r>
                      <a:endParaRPr lang="en-GB" sz="2000">
                        <a:effectLst/>
                        <a:latin typeface="Times New Roman" panose="02020603050405020304" pitchFamily="18" charset="0"/>
                        <a:ea typeface="Times New Roman" panose="02020603050405020304" pitchFamily="18" charset="0"/>
                      </a:endParaRPr>
                    </a:p>
                  </a:txBody>
                  <a:tcPr marL="66675" marR="66675" marT="0" marB="0"/>
                </a:tc>
                <a:extLst>
                  <a:ext uri="{0D108BD9-81ED-4DB2-BD59-A6C34878D82A}">
                    <a16:rowId xmlns:a16="http://schemas.microsoft.com/office/drawing/2014/main" val="1681176848"/>
                  </a:ext>
                </a:extLst>
              </a:tr>
            </a:tbl>
          </a:graphicData>
        </a:graphic>
      </p:graphicFrame>
      <p:sp>
        <p:nvSpPr>
          <p:cNvPr id="10" name="TextBox 9">
            <a:extLst>
              <a:ext uri="{FF2B5EF4-FFF2-40B4-BE49-F238E27FC236}">
                <a16:creationId xmlns:a16="http://schemas.microsoft.com/office/drawing/2014/main" id="{10E4E718-6987-AF60-88E6-86F101DB6310}"/>
              </a:ext>
            </a:extLst>
          </p:cNvPr>
          <p:cNvSpPr txBox="1"/>
          <p:nvPr/>
        </p:nvSpPr>
        <p:spPr>
          <a:xfrm>
            <a:off x="503853" y="5896947"/>
            <a:ext cx="7884367" cy="523220"/>
          </a:xfrm>
          <a:prstGeom prst="rect">
            <a:avLst/>
          </a:prstGeom>
          <a:noFill/>
        </p:spPr>
        <p:txBody>
          <a:bodyPr wrap="square" rtlCol="0">
            <a:spAutoFit/>
          </a:bodyPr>
          <a:lstStyle/>
          <a:p>
            <a:r>
              <a:rPr lang="en-GB" sz="2800"/>
              <a:t>Not for other purposes</a:t>
            </a:r>
          </a:p>
        </p:txBody>
      </p:sp>
    </p:spTree>
    <p:extLst>
      <p:ext uri="{BB962C8B-B14F-4D97-AF65-F5344CB8AC3E}">
        <p14:creationId xmlns:p14="http://schemas.microsoft.com/office/powerpoint/2010/main" val="600579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05ACA-F116-8926-5CEC-5B35B96B54B9}"/>
              </a:ext>
            </a:extLst>
          </p:cNvPr>
          <p:cNvSpPr>
            <a:spLocks noGrp="1"/>
          </p:cNvSpPr>
          <p:nvPr>
            <p:ph type="title"/>
          </p:nvPr>
        </p:nvSpPr>
        <p:spPr/>
        <p:txBody>
          <a:bodyPr/>
          <a:lstStyle/>
          <a:p>
            <a:r>
              <a:rPr lang="en-GB"/>
              <a:t>Student Staff Committee</a:t>
            </a:r>
          </a:p>
        </p:txBody>
      </p:sp>
      <p:sp>
        <p:nvSpPr>
          <p:cNvPr id="3" name="Content Placeholder 2">
            <a:extLst>
              <a:ext uri="{FF2B5EF4-FFF2-40B4-BE49-F238E27FC236}">
                <a16:creationId xmlns:a16="http://schemas.microsoft.com/office/drawing/2014/main" id="{3E4EC5CF-8E2A-4650-A7B1-2B5262D1BB47}"/>
              </a:ext>
            </a:extLst>
          </p:cNvPr>
          <p:cNvSpPr>
            <a:spLocks noGrp="1"/>
          </p:cNvSpPr>
          <p:nvPr>
            <p:ph idx="1"/>
          </p:nvPr>
        </p:nvSpPr>
        <p:spPr/>
        <p:txBody>
          <a:bodyPr/>
          <a:lstStyle/>
          <a:p>
            <a:r>
              <a:rPr lang="en-GB"/>
              <a:t>Student Voice rep</a:t>
            </a:r>
          </a:p>
          <a:p>
            <a:r>
              <a:rPr lang="en-GB"/>
              <a:t>2 meetings/year</a:t>
            </a:r>
          </a:p>
          <a:p>
            <a:r>
              <a:rPr lang="en-GB"/>
              <a:t>Students Union training</a:t>
            </a:r>
          </a:p>
          <a:p>
            <a:r>
              <a:rPr lang="en-GB"/>
              <a:t>Gather feedback </a:t>
            </a:r>
          </a:p>
          <a:p>
            <a:endParaRPr lang="en-GB"/>
          </a:p>
          <a:p>
            <a:endParaRPr lang="en-GB"/>
          </a:p>
          <a:p>
            <a:endParaRPr lang="en-GB"/>
          </a:p>
          <a:p>
            <a:endParaRPr lang="en-GB"/>
          </a:p>
        </p:txBody>
      </p:sp>
    </p:spTree>
    <p:extLst>
      <p:ext uri="{BB962C8B-B14F-4D97-AF65-F5344CB8AC3E}">
        <p14:creationId xmlns:p14="http://schemas.microsoft.com/office/powerpoint/2010/main" val="1338511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51585-B46C-5036-7DEF-10433A8D5752}"/>
              </a:ext>
            </a:extLst>
          </p:cNvPr>
          <p:cNvSpPr>
            <a:spLocks noGrp="1"/>
          </p:cNvSpPr>
          <p:nvPr>
            <p:ph type="title"/>
          </p:nvPr>
        </p:nvSpPr>
        <p:spPr/>
        <p:txBody>
          <a:bodyPr/>
          <a:lstStyle/>
          <a:p>
            <a:r>
              <a:rPr lang="en-GB"/>
              <a:t>LLR Resources</a:t>
            </a:r>
          </a:p>
        </p:txBody>
      </p:sp>
      <p:sp>
        <p:nvSpPr>
          <p:cNvPr id="3" name="Content Placeholder 2">
            <a:extLst>
              <a:ext uri="{FF2B5EF4-FFF2-40B4-BE49-F238E27FC236}">
                <a16:creationId xmlns:a16="http://schemas.microsoft.com/office/drawing/2014/main" id="{3FD94106-C708-E920-0606-190761989A41}"/>
              </a:ext>
            </a:extLst>
          </p:cNvPr>
          <p:cNvSpPr>
            <a:spLocks noGrp="1"/>
          </p:cNvSpPr>
          <p:nvPr>
            <p:ph idx="1"/>
          </p:nvPr>
        </p:nvSpPr>
        <p:spPr/>
        <p:txBody>
          <a:bodyPr/>
          <a:lstStyle/>
          <a:p>
            <a:pPr lvl="1"/>
            <a:r>
              <a:rPr lang="en-GB"/>
              <a:t>CIS   Construction Information Service resources</a:t>
            </a:r>
          </a:p>
          <a:p>
            <a:pPr lvl="1"/>
            <a:endParaRPr lang="en-GB"/>
          </a:p>
          <a:p>
            <a:pPr lvl="1"/>
            <a:endParaRPr lang="en-GB"/>
          </a:p>
          <a:p>
            <a:pPr lvl="1"/>
            <a:endParaRPr lang="en-GB"/>
          </a:p>
          <a:p>
            <a:pPr lvl="1"/>
            <a:endParaRPr lang="en-GB"/>
          </a:p>
          <a:p>
            <a:pPr lvl="1"/>
            <a:endParaRPr lang="en-GB"/>
          </a:p>
          <a:p>
            <a:pPr lvl="1"/>
            <a:endParaRPr lang="en-GB"/>
          </a:p>
          <a:p>
            <a:pPr lvl="1"/>
            <a:endParaRPr lang="en-GB"/>
          </a:p>
          <a:p>
            <a:pPr lvl="1"/>
            <a:endParaRPr lang="en-GB"/>
          </a:p>
          <a:p>
            <a:pPr lvl="1"/>
            <a:endParaRPr lang="en-GB"/>
          </a:p>
          <a:p>
            <a:pPr lvl="1"/>
            <a:endParaRPr lang="en-GB"/>
          </a:p>
          <a:p>
            <a:endParaRPr lang="en-GB"/>
          </a:p>
          <a:p>
            <a:pPr marL="457200" lvl="1" indent="0">
              <a:buNone/>
            </a:pPr>
            <a:endParaRPr lang="en-GB"/>
          </a:p>
          <a:p>
            <a:pPr marL="457200" lvl="1" indent="0">
              <a:buNone/>
            </a:pPr>
            <a:endParaRPr lang="en-GB"/>
          </a:p>
        </p:txBody>
      </p:sp>
      <p:pic>
        <p:nvPicPr>
          <p:cNvPr id="5" name="Picture 4">
            <a:extLst>
              <a:ext uri="{FF2B5EF4-FFF2-40B4-BE49-F238E27FC236}">
                <a16:creationId xmlns:a16="http://schemas.microsoft.com/office/drawing/2014/main" id="{115F1550-813D-C274-77A4-65D7F8D67762}"/>
              </a:ext>
            </a:extLst>
          </p:cNvPr>
          <p:cNvPicPr>
            <a:picLocks noChangeAspect="1"/>
          </p:cNvPicPr>
          <p:nvPr/>
        </p:nvPicPr>
        <p:blipFill>
          <a:blip r:embed="rId2"/>
          <a:stretch>
            <a:fillRect/>
          </a:stretch>
        </p:blipFill>
        <p:spPr>
          <a:xfrm>
            <a:off x="1074198" y="2272684"/>
            <a:ext cx="7697749" cy="3326312"/>
          </a:xfrm>
          <a:prstGeom prst="rect">
            <a:avLst/>
          </a:prstGeom>
        </p:spPr>
      </p:pic>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E68AB7BA-02A4-49DE-36A5-A9A7C9C75469}"/>
                  </a:ext>
                </a:extLst>
              </p14:cNvPr>
              <p14:cNvContentPartPr/>
              <p14:nvPr/>
            </p14:nvContentPartPr>
            <p14:xfrm>
              <a:off x="2336112" y="4675574"/>
              <a:ext cx="1450080" cy="756360"/>
            </p14:xfrm>
          </p:contentPart>
        </mc:Choice>
        <mc:Fallback xmlns="">
          <p:pic>
            <p:nvPicPr>
              <p:cNvPr id="6" name="Ink 5">
                <a:extLst>
                  <a:ext uri="{FF2B5EF4-FFF2-40B4-BE49-F238E27FC236}">
                    <a16:creationId xmlns:a16="http://schemas.microsoft.com/office/drawing/2014/main" id="{E68AB7BA-02A4-49DE-36A5-A9A7C9C75469}"/>
                  </a:ext>
                </a:extLst>
              </p:cNvPr>
              <p:cNvPicPr/>
              <p:nvPr/>
            </p:nvPicPr>
            <p:blipFill>
              <a:blip r:embed="rId4"/>
              <a:stretch>
                <a:fillRect/>
              </a:stretch>
            </p:blipFill>
            <p:spPr>
              <a:xfrm>
                <a:off x="2327112" y="4666934"/>
                <a:ext cx="1467720" cy="774000"/>
              </a:xfrm>
              <a:prstGeom prst="rect">
                <a:avLst/>
              </a:prstGeom>
            </p:spPr>
          </p:pic>
        </mc:Fallback>
      </mc:AlternateContent>
    </p:spTree>
    <p:extLst>
      <p:ext uri="{BB962C8B-B14F-4D97-AF65-F5344CB8AC3E}">
        <p14:creationId xmlns:p14="http://schemas.microsoft.com/office/powerpoint/2010/main" val="2693026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AE45B-9307-3298-5879-AECA939A2556}"/>
              </a:ext>
            </a:extLst>
          </p:cNvPr>
          <p:cNvSpPr>
            <a:spLocks noGrp="1"/>
          </p:cNvSpPr>
          <p:nvPr>
            <p:ph type="title"/>
          </p:nvPr>
        </p:nvSpPr>
        <p:spPr/>
        <p:txBody>
          <a:bodyPr/>
          <a:lstStyle/>
          <a:p>
            <a:r>
              <a:rPr lang="en-GB"/>
              <a:t>Welsh Language standards</a:t>
            </a:r>
          </a:p>
        </p:txBody>
      </p:sp>
      <p:sp>
        <p:nvSpPr>
          <p:cNvPr id="3" name="Content Placeholder 2">
            <a:extLst>
              <a:ext uri="{FF2B5EF4-FFF2-40B4-BE49-F238E27FC236}">
                <a16:creationId xmlns:a16="http://schemas.microsoft.com/office/drawing/2014/main" id="{4026F783-0863-E0F7-AFCD-7E775080ADDE}"/>
              </a:ext>
            </a:extLst>
          </p:cNvPr>
          <p:cNvSpPr>
            <a:spLocks noGrp="1"/>
          </p:cNvSpPr>
          <p:nvPr>
            <p:ph idx="1"/>
          </p:nvPr>
        </p:nvSpPr>
        <p:spPr/>
        <p:txBody>
          <a:bodyPr/>
          <a:lstStyle/>
          <a:p>
            <a:r>
              <a:rPr lang="en-GB"/>
              <a:t>Can use Welsh to contact university</a:t>
            </a:r>
          </a:p>
          <a:p>
            <a:r>
              <a:rPr lang="en-GB"/>
              <a:t>Opportunities to develop Welsh language skills</a:t>
            </a:r>
          </a:p>
        </p:txBody>
      </p:sp>
    </p:spTree>
    <p:extLst>
      <p:ext uri="{BB962C8B-B14F-4D97-AF65-F5344CB8AC3E}">
        <p14:creationId xmlns:p14="http://schemas.microsoft.com/office/powerpoint/2010/main" val="16635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9E4E8-E9AB-F083-4A30-90E3017EB4F3}"/>
              </a:ext>
            </a:extLst>
          </p:cNvPr>
          <p:cNvSpPr>
            <a:spLocks noGrp="1"/>
          </p:cNvSpPr>
          <p:nvPr>
            <p:ph type="title"/>
          </p:nvPr>
        </p:nvSpPr>
        <p:spPr/>
        <p:txBody>
          <a:bodyPr/>
          <a:lstStyle/>
          <a:p>
            <a:r>
              <a:rPr lang="en-GB"/>
              <a:t>Learning and Wellbeing Support</a:t>
            </a:r>
          </a:p>
        </p:txBody>
      </p:sp>
      <p:sp>
        <p:nvSpPr>
          <p:cNvPr id="3" name="Content Placeholder 2">
            <a:extLst>
              <a:ext uri="{FF2B5EF4-FFF2-40B4-BE49-F238E27FC236}">
                <a16:creationId xmlns:a16="http://schemas.microsoft.com/office/drawing/2014/main" id="{FA8CA514-CEE1-F97A-CBED-ECCA122B10A1}"/>
              </a:ext>
            </a:extLst>
          </p:cNvPr>
          <p:cNvSpPr>
            <a:spLocks noGrp="1"/>
          </p:cNvSpPr>
          <p:nvPr>
            <p:ph idx="1"/>
          </p:nvPr>
        </p:nvSpPr>
        <p:spPr/>
        <p:txBody>
          <a:bodyPr>
            <a:normAutofit fontScale="92500" lnSpcReduction="10000"/>
          </a:bodyPr>
          <a:lstStyle/>
          <a:p>
            <a:r>
              <a:rPr lang="en-GB"/>
              <a:t>Assessment</a:t>
            </a:r>
          </a:p>
          <a:p>
            <a:pPr lvl="1"/>
            <a:r>
              <a:rPr lang="en-GB"/>
              <a:t>Compensatory Measures</a:t>
            </a:r>
          </a:p>
          <a:p>
            <a:pPr lvl="2"/>
            <a:r>
              <a:rPr lang="en-GB"/>
              <a:t>Differentiated deadlines</a:t>
            </a:r>
          </a:p>
          <a:p>
            <a:pPr lvl="2"/>
            <a:r>
              <a:rPr lang="en-GB"/>
              <a:t>Tutorial support</a:t>
            </a:r>
          </a:p>
          <a:p>
            <a:pPr lvl="2"/>
            <a:r>
              <a:rPr lang="en-GB"/>
              <a:t>Study skills</a:t>
            </a:r>
          </a:p>
          <a:p>
            <a:pPr marL="914400" lvl="2" indent="0">
              <a:buNone/>
            </a:pPr>
            <a:endParaRPr lang="en-GB"/>
          </a:p>
          <a:p>
            <a:r>
              <a:rPr lang="en-GB"/>
              <a:t>InfoSkills sessions  </a:t>
            </a:r>
          </a:p>
          <a:p>
            <a:pPr lvl="1"/>
            <a:r>
              <a:rPr lang="en-GB">
                <a:hlinkClick r:id="rId2"/>
              </a:rPr>
              <a:t>https://intranet.uwtsd.ac.uk/departments/library-and-learning-resources/academic-and-infoskills</a:t>
            </a:r>
            <a:endParaRPr lang="en-GB"/>
          </a:p>
          <a:p>
            <a:pPr lvl="1"/>
            <a:endParaRPr lang="en-GB"/>
          </a:p>
          <a:p>
            <a:pPr marL="0" indent="0">
              <a:buNone/>
            </a:pPr>
            <a:r>
              <a:rPr lang="en-GB"/>
              <a:t>Wellbeing Support</a:t>
            </a:r>
          </a:p>
          <a:p>
            <a:r>
              <a:rPr lang="en-GB"/>
              <a:t>Cause for Concern </a:t>
            </a:r>
          </a:p>
          <a:p>
            <a:pPr lvl="1"/>
            <a:endParaRPr lang="en-GB"/>
          </a:p>
        </p:txBody>
      </p:sp>
    </p:spTree>
    <p:extLst>
      <p:ext uri="{BB962C8B-B14F-4D97-AF65-F5344CB8AC3E}">
        <p14:creationId xmlns:p14="http://schemas.microsoft.com/office/powerpoint/2010/main" val="609160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64DCBD5-EB3A-BCA9-2E7C-E8E46A486E8E}"/>
              </a:ext>
            </a:extLst>
          </p:cNvPr>
          <p:cNvSpPr txBox="1"/>
          <p:nvPr/>
        </p:nvSpPr>
        <p:spPr>
          <a:xfrm>
            <a:off x="251691" y="332571"/>
            <a:ext cx="8467436" cy="584775"/>
          </a:xfrm>
          <a:prstGeom prst="rect">
            <a:avLst/>
          </a:prstGeom>
          <a:noFill/>
        </p:spPr>
        <p:txBody>
          <a:bodyPr wrap="square">
            <a:spAutoFit/>
          </a:bodyPr>
          <a:lstStyle/>
          <a:p>
            <a:r>
              <a:rPr lang="en-GB" sz="3200" b="1" dirty="0">
                <a:solidFill>
                  <a:schemeClr val="accent1">
                    <a:lumMod val="50000"/>
                  </a:schemeClr>
                </a:solidFill>
              </a:rPr>
              <a:t>Safeguarding presentation – Rhys Dart</a:t>
            </a:r>
          </a:p>
        </p:txBody>
      </p:sp>
      <p:pic>
        <p:nvPicPr>
          <p:cNvPr id="2" name="Online Media 1" title="Safeguarding at UWTSD">
            <a:hlinkClick r:id="" action="ppaction://media"/>
            <a:extLst>
              <a:ext uri="{FF2B5EF4-FFF2-40B4-BE49-F238E27FC236}">
                <a16:creationId xmlns:a16="http://schemas.microsoft.com/office/drawing/2014/main" id="{29C28FE8-0479-8A69-8358-9D154C6418B5}"/>
              </a:ext>
            </a:extLst>
          </p:cNvPr>
          <p:cNvPicPr>
            <a:picLocks noRot="1" noChangeAspect="1"/>
          </p:cNvPicPr>
          <p:nvPr>
            <a:videoFile r:link="rId1"/>
          </p:nvPr>
        </p:nvPicPr>
        <p:blipFill>
          <a:blip r:embed="rId4"/>
          <a:stretch>
            <a:fillRect/>
          </a:stretch>
        </p:blipFill>
        <p:spPr>
          <a:xfrm>
            <a:off x="1739900" y="971550"/>
            <a:ext cx="8712200" cy="4750520"/>
          </a:xfrm>
          <a:prstGeom prst="rect">
            <a:avLst/>
          </a:prstGeom>
        </p:spPr>
      </p:pic>
    </p:spTree>
    <p:extLst>
      <p:ext uri="{BB962C8B-B14F-4D97-AF65-F5344CB8AC3E}">
        <p14:creationId xmlns:p14="http://schemas.microsoft.com/office/powerpoint/2010/main" val="39486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64DCBD5-EB3A-BCA9-2E7C-E8E46A486E8E}"/>
              </a:ext>
            </a:extLst>
          </p:cNvPr>
          <p:cNvSpPr txBox="1"/>
          <p:nvPr/>
        </p:nvSpPr>
        <p:spPr>
          <a:xfrm>
            <a:off x="251691" y="332571"/>
            <a:ext cx="7680036" cy="584775"/>
          </a:xfrm>
          <a:prstGeom prst="rect">
            <a:avLst/>
          </a:prstGeom>
          <a:noFill/>
        </p:spPr>
        <p:txBody>
          <a:bodyPr wrap="square">
            <a:spAutoFit/>
          </a:bodyPr>
          <a:lstStyle/>
          <a:p>
            <a:r>
              <a:rPr lang="en-GB" sz="3200" b="1" dirty="0">
                <a:solidFill>
                  <a:schemeClr val="accent1">
                    <a:lumMod val="50000"/>
                  </a:schemeClr>
                </a:solidFill>
              </a:rPr>
              <a:t>Prevent Duty presentation – Rhys Dart</a:t>
            </a:r>
          </a:p>
        </p:txBody>
      </p:sp>
      <p:pic>
        <p:nvPicPr>
          <p:cNvPr id="2" name="Online Media 1" title="PREVENT">
            <a:hlinkClick r:id="" action="ppaction://media"/>
            <a:extLst>
              <a:ext uri="{FF2B5EF4-FFF2-40B4-BE49-F238E27FC236}">
                <a16:creationId xmlns:a16="http://schemas.microsoft.com/office/drawing/2014/main" id="{040863E7-E74D-AACF-57FA-EB2B9FF5C625}"/>
              </a:ext>
            </a:extLst>
          </p:cNvPr>
          <p:cNvPicPr>
            <a:picLocks noRot="1" noChangeAspect="1"/>
          </p:cNvPicPr>
          <p:nvPr>
            <a:videoFile r:link="rId1"/>
          </p:nvPr>
        </p:nvPicPr>
        <p:blipFill>
          <a:blip r:embed="rId4"/>
          <a:stretch>
            <a:fillRect/>
          </a:stretch>
        </p:blipFill>
        <p:spPr>
          <a:xfrm>
            <a:off x="1376313" y="992761"/>
            <a:ext cx="8012784" cy="4513656"/>
          </a:xfrm>
          <a:prstGeom prst="rect">
            <a:avLst/>
          </a:prstGeom>
        </p:spPr>
      </p:pic>
    </p:spTree>
    <p:extLst>
      <p:ext uri="{BB962C8B-B14F-4D97-AF65-F5344CB8AC3E}">
        <p14:creationId xmlns:p14="http://schemas.microsoft.com/office/powerpoint/2010/main" val="3467655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40257-3F6E-7F31-4774-22FD55B2AD65}"/>
              </a:ext>
            </a:extLst>
          </p:cNvPr>
          <p:cNvSpPr>
            <a:spLocks noGrp="1"/>
          </p:cNvSpPr>
          <p:nvPr>
            <p:ph type="title"/>
          </p:nvPr>
        </p:nvSpPr>
        <p:spPr>
          <a:xfrm>
            <a:off x="623887" y="311216"/>
            <a:ext cx="7529513" cy="476435"/>
          </a:xfrm>
        </p:spPr>
        <p:txBody>
          <a:bodyPr>
            <a:normAutofit fontScale="90000"/>
          </a:bodyPr>
          <a:lstStyle/>
          <a:p>
            <a:r>
              <a:rPr lang="en-GB" dirty="0"/>
              <a:t>British Values - Prevent</a:t>
            </a:r>
          </a:p>
        </p:txBody>
      </p:sp>
      <p:pic>
        <p:nvPicPr>
          <p:cNvPr id="5" name="Online Media 4" title="British Values: What are they?">
            <a:hlinkClick r:id="" action="ppaction://media"/>
            <a:extLst>
              <a:ext uri="{FF2B5EF4-FFF2-40B4-BE49-F238E27FC236}">
                <a16:creationId xmlns:a16="http://schemas.microsoft.com/office/drawing/2014/main" id="{19B8E9FB-15FF-1182-F43E-5127E7FF8819}"/>
              </a:ext>
            </a:extLst>
          </p:cNvPr>
          <p:cNvPicPr>
            <a:picLocks noRot="1" noChangeAspect="1"/>
          </p:cNvPicPr>
          <p:nvPr>
            <a:videoFile r:link="rId1"/>
          </p:nvPr>
        </p:nvPicPr>
        <p:blipFill>
          <a:blip r:embed="rId3"/>
          <a:stretch>
            <a:fillRect/>
          </a:stretch>
        </p:blipFill>
        <p:spPr>
          <a:xfrm>
            <a:off x="1883332" y="1111316"/>
            <a:ext cx="7916290" cy="4465895"/>
          </a:xfrm>
          <a:prstGeom prst="rect">
            <a:avLst/>
          </a:prstGeom>
        </p:spPr>
      </p:pic>
    </p:spTree>
    <p:extLst>
      <p:ext uri="{BB962C8B-B14F-4D97-AF65-F5344CB8AC3E}">
        <p14:creationId xmlns:p14="http://schemas.microsoft.com/office/powerpoint/2010/main" val="1311478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D3984-DA8C-369F-4ED0-F2BEA5F99092}"/>
              </a:ext>
            </a:extLst>
          </p:cNvPr>
          <p:cNvSpPr>
            <a:spLocks noGrp="1"/>
          </p:cNvSpPr>
          <p:nvPr>
            <p:ph type="title"/>
          </p:nvPr>
        </p:nvSpPr>
        <p:spPr/>
        <p:txBody>
          <a:bodyPr/>
          <a:lstStyle/>
          <a:p>
            <a:r>
              <a:rPr lang="en-GB"/>
              <a:t>HPAR7005  Dissertation </a:t>
            </a:r>
          </a:p>
        </p:txBody>
      </p:sp>
      <p:sp>
        <p:nvSpPr>
          <p:cNvPr id="3" name="Content Placeholder 2">
            <a:extLst>
              <a:ext uri="{FF2B5EF4-FFF2-40B4-BE49-F238E27FC236}">
                <a16:creationId xmlns:a16="http://schemas.microsoft.com/office/drawing/2014/main" id="{7231398D-4197-FAC9-17E8-2E939834836E}"/>
              </a:ext>
            </a:extLst>
          </p:cNvPr>
          <p:cNvSpPr>
            <a:spLocks noGrp="1"/>
          </p:cNvSpPr>
          <p:nvPr>
            <p:ph idx="1"/>
          </p:nvPr>
        </p:nvSpPr>
        <p:spPr/>
        <p:txBody>
          <a:bodyPr/>
          <a:lstStyle/>
          <a:p>
            <a:r>
              <a:rPr lang="en-GB"/>
              <a:t>15,000 words</a:t>
            </a:r>
          </a:p>
          <a:p>
            <a:r>
              <a:rPr lang="en-GB"/>
              <a:t>including figure captions and tables </a:t>
            </a:r>
          </a:p>
          <a:p>
            <a:r>
              <a:rPr lang="en-GB"/>
              <a:t>excluding bibliography and appendices</a:t>
            </a:r>
          </a:p>
          <a:p>
            <a:endParaRPr lang="en-GB"/>
          </a:p>
          <a:p>
            <a:r>
              <a:rPr lang="en-GB"/>
              <a:t>a piece of research that examines a topic</a:t>
            </a:r>
          </a:p>
          <a:p>
            <a:r>
              <a:rPr lang="en-GB"/>
              <a:t>can include primary data (new for this study), existing raw data, synthesis of previous work</a:t>
            </a:r>
          </a:p>
          <a:p>
            <a:endParaRPr lang="en-GB"/>
          </a:p>
        </p:txBody>
      </p:sp>
    </p:spTree>
    <p:extLst>
      <p:ext uri="{BB962C8B-B14F-4D97-AF65-F5344CB8AC3E}">
        <p14:creationId xmlns:p14="http://schemas.microsoft.com/office/powerpoint/2010/main" val="38468088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B5936-EFF7-6FA3-32AD-4CCE3572C923}"/>
              </a:ext>
            </a:extLst>
          </p:cNvPr>
          <p:cNvSpPr>
            <a:spLocks noGrp="1"/>
          </p:cNvSpPr>
          <p:nvPr>
            <p:ph type="title"/>
          </p:nvPr>
        </p:nvSpPr>
        <p:spPr/>
        <p:txBody>
          <a:bodyPr/>
          <a:lstStyle/>
          <a:p>
            <a:r>
              <a:rPr lang="en-GB"/>
              <a:t>Process</a:t>
            </a:r>
          </a:p>
        </p:txBody>
      </p:sp>
      <p:sp>
        <p:nvSpPr>
          <p:cNvPr id="3" name="Content Placeholder 2">
            <a:extLst>
              <a:ext uri="{FF2B5EF4-FFF2-40B4-BE49-F238E27FC236}">
                <a16:creationId xmlns:a16="http://schemas.microsoft.com/office/drawing/2014/main" id="{CB605A9D-C3EF-6EE1-D3F2-5FA6C685A411}"/>
              </a:ext>
            </a:extLst>
          </p:cNvPr>
          <p:cNvSpPr>
            <a:spLocks noGrp="1"/>
          </p:cNvSpPr>
          <p:nvPr>
            <p:ph idx="1"/>
          </p:nvPr>
        </p:nvSpPr>
        <p:spPr/>
        <p:txBody>
          <a:bodyPr>
            <a:normAutofit/>
          </a:bodyPr>
          <a:lstStyle/>
          <a:p>
            <a:r>
              <a:rPr lang="en-GB"/>
              <a:t>Project idea</a:t>
            </a:r>
          </a:p>
          <a:p>
            <a:r>
              <a:rPr lang="en-GB" b="1"/>
              <a:t>Project title</a:t>
            </a:r>
          </a:p>
          <a:p>
            <a:r>
              <a:rPr lang="en-GB" b="1"/>
              <a:t>Project Proposal</a:t>
            </a:r>
          </a:p>
          <a:p>
            <a:r>
              <a:rPr lang="en-GB"/>
              <a:t>Supervisor appointed</a:t>
            </a:r>
          </a:p>
          <a:p>
            <a:r>
              <a:rPr lang="en-GB"/>
              <a:t>Ethical approval</a:t>
            </a:r>
          </a:p>
          <a:p>
            <a:r>
              <a:rPr lang="en-GB"/>
              <a:t>Start research</a:t>
            </a:r>
          </a:p>
          <a:p>
            <a:r>
              <a:rPr lang="en-GB"/>
              <a:t>Write dissertation</a:t>
            </a:r>
          </a:p>
          <a:p>
            <a:r>
              <a:rPr lang="en-GB"/>
              <a:t>Submit   </a:t>
            </a:r>
          </a:p>
        </p:txBody>
      </p:sp>
    </p:spTree>
    <p:extLst>
      <p:ext uri="{BB962C8B-B14F-4D97-AF65-F5344CB8AC3E}">
        <p14:creationId xmlns:p14="http://schemas.microsoft.com/office/powerpoint/2010/main" val="3064471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BEF03-D453-03F9-3A5A-C28675FA8BBF}"/>
              </a:ext>
            </a:extLst>
          </p:cNvPr>
          <p:cNvSpPr>
            <a:spLocks noGrp="1"/>
          </p:cNvSpPr>
          <p:nvPr>
            <p:ph type="title"/>
          </p:nvPr>
        </p:nvSpPr>
        <p:spPr/>
        <p:txBody>
          <a:bodyPr/>
          <a:lstStyle/>
          <a:p>
            <a:r>
              <a:rPr lang="en-GB"/>
              <a:t>Writing process</a:t>
            </a:r>
          </a:p>
        </p:txBody>
      </p:sp>
      <p:sp>
        <p:nvSpPr>
          <p:cNvPr id="3" name="Content Placeholder 2">
            <a:extLst>
              <a:ext uri="{FF2B5EF4-FFF2-40B4-BE49-F238E27FC236}">
                <a16:creationId xmlns:a16="http://schemas.microsoft.com/office/drawing/2014/main" id="{3A1D6DBB-AD8A-EEE6-DF1F-6C214A401C20}"/>
              </a:ext>
            </a:extLst>
          </p:cNvPr>
          <p:cNvSpPr>
            <a:spLocks noGrp="1"/>
          </p:cNvSpPr>
          <p:nvPr>
            <p:ph idx="1"/>
          </p:nvPr>
        </p:nvSpPr>
        <p:spPr/>
        <p:txBody>
          <a:bodyPr>
            <a:normAutofit fontScale="85000" lnSpcReduction="20000"/>
          </a:bodyPr>
          <a:lstStyle/>
          <a:p>
            <a:r>
              <a:rPr lang="en-GB"/>
              <a:t>Supervision meeting every 4 weeks (form)</a:t>
            </a:r>
          </a:p>
          <a:p>
            <a:r>
              <a:rPr lang="en-GB"/>
              <a:t>Scope</a:t>
            </a:r>
          </a:p>
          <a:p>
            <a:r>
              <a:rPr lang="en-GB"/>
              <a:t>Additional sources</a:t>
            </a:r>
          </a:p>
          <a:p>
            <a:r>
              <a:rPr lang="en-GB"/>
              <a:t>Research</a:t>
            </a:r>
          </a:p>
          <a:p>
            <a:r>
              <a:rPr lang="en-GB"/>
              <a:t>Data collection</a:t>
            </a:r>
          </a:p>
          <a:p>
            <a:r>
              <a:rPr lang="en-GB"/>
              <a:t>Analysis</a:t>
            </a:r>
          </a:p>
          <a:p>
            <a:r>
              <a:rPr lang="en-GB"/>
              <a:t>Draft- literature review</a:t>
            </a:r>
          </a:p>
          <a:p>
            <a:r>
              <a:rPr lang="en-GB"/>
              <a:t>Draft – methods</a:t>
            </a:r>
          </a:p>
          <a:p>
            <a:r>
              <a:rPr lang="en-GB"/>
              <a:t>Draft- results</a:t>
            </a:r>
          </a:p>
          <a:p>
            <a:r>
              <a:rPr lang="en-GB"/>
              <a:t>Draft – conclusions</a:t>
            </a:r>
          </a:p>
          <a:p>
            <a:r>
              <a:rPr lang="en-GB"/>
              <a:t>Expectations/ actual (I thought/ it was thought/ but now)</a:t>
            </a:r>
          </a:p>
        </p:txBody>
      </p:sp>
    </p:spTree>
    <p:extLst>
      <p:ext uri="{BB962C8B-B14F-4D97-AF65-F5344CB8AC3E}">
        <p14:creationId xmlns:p14="http://schemas.microsoft.com/office/powerpoint/2010/main" val="4052479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5ED79-476E-3EE1-4E9D-0341B86AC8D3}"/>
              </a:ext>
            </a:extLst>
          </p:cNvPr>
          <p:cNvSpPr>
            <a:spLocks noGrp="1"/>
          </p:cNvSpPr>
          <p:nvPr>
            <p:ph type="title"/>
          </p:nvPr>
        </p:nvSpPr>
        <p:spPr/>
        <p:txBody>
          <a:bodyPr/>
          <a:lstStyle/>
          <a:p>
            <a:r>
              <a:rPr lang="en-GB"/>
              <a:t>Submission process</a:t>
            </a:r>
          </a:p>
        </p:txBody>
      </p:sp>
      <p:sp>
        <p:nvSpPr>
          <p:cNvPr id="3" name="Content Placeholder 2">
            <a:extLst>
              <a:ext uri="{FF2B5EF4-FFF2-40B4-BE49-F238E27FC236}">
                <a16:creationId xmlns:a16="http://schemas.microsoft.com/office/drawing/2014/main" id="{815B834C-E636-2DCC-12D4-CE2D9961613D}"/>
              </a:ext>
            </a:extLst>
          </p:cNvPr>
          <p:cNvSpPr>
            <a:spLocks noGrp="1"/>
          </p:cNvSpPr>
          <p:nvPr>
            <p:ph idx="1"/>
          </p:nvPr>
        </p:nvSpPr>
        <p:spPr/>
        <p:txBody>
          <a:bodyPr/>
          <a:lstStyle/>
          <a:p>
            <a:r>
              <a:rPr lang="en-GB"/>
              <a:t>Declaration form</a:t>
            </a:r>
          </a:p>
          <a:p>
            <a:r>
              <a:rPr lang="en-GB"/>
              <a:t>Main text</a:t>
            </a:r>
          </a:p>
          <a:p>
            <a:r>
              <a:rPr lang="en-GB"/>
              <a:t>Appendices</a:t>
            </a:r>
          </a:p>
          <a:p>
            <a:endParaRPr lang="en-GB"/>
          </a:p>
          <a:p>
            <a:r>
              <a:rPr lang="en-GB"/>
              <a:t>Data Repository </a:t>
            </a:r>
          </a:p>
          <a:p>
            <a:endParaRPr lang="en-GB"/>
          </a:p>
        </p:txBody>
      </p:sp>
    </p:spTree>
    <p:extLst>
      <p:ext uri="{BB962C8B-B14F-4D97-AF65-F5344CB8AC3E}">
        <p14:creationId xmlns:p14="http://schemas.microsoft.com/office/powerpoint/2010/main" val="35873807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3EEB9-4556-E658-DC5A-A23AB4C410BA}"/>
              </a:ext>
            </a:extLst>
          </p:cNvPr>
          <p:cNvSpPr>
            <a:spLocks noGrp="1"/>
          </p:cNvSpPr>
          <p:nvPr>
            <p:ph type="title"/>
          </p:nvPr>
        </p:nvSpPr>
        <p:spPr/>
        <p:txBody>
          <a:bodyPr/>
          <a:lstStyle/>
          <a:p>
            <a:r>
              <a:rPr lang="en-GB"/>
              <a:t>End Point Assessment</a:t>
            </a:r>
          </a:p>
        </p:txBody>
      </p:sp>
      <p:sp>
        <p:nvSpPr>
          <p:cNvPr id="3" name="Content Placeholder 2">
            <a:extLst>
              <a:ext uri="{FF2B5EF4-FFF2-40B4-BE49-F238E27FC236}">
                <a16:creationId xmlns:a16="http://schemas.microsoft.com/office/drawing/2014/main" id="{7AB0E04C-5041-7513-F2E2-14973DFAE0B9}"/>
              </a:ext>
            </a:extLst>
          </p:cNvPr>
          <p:cNvSpPr>
            <a:spLocks noGrp="1"/>
          </p:cNvSpPr>
          <p:nvPr>
            <p:ph idx="1"/>
          </p:nvPr>
        </p:nvSpPr>
        <p:spPr/>
        <p:txBody>
          <a:bodyPr>
            <a:normAutofit fontScale="92500" lnSpcReduction="10000"/>
          </a:bodyPr>
          <a:lstStyle/>
          <a:p>
            <a:pPr marL="0" indent="0">
              <a:buNone/>
            </a:pPr>
            <a:r>
              <a:rPr lang="en-GB" b="1"/>
              <a:t>Gateway   </a:t>
            </a:r>
            <a:r>
              <a:rPr lang="en-GB"/>
              <a:t> 							 July-September 2026</a:t>
            </a:r>
          </a:p>
          <a:p>
            <a:r>
              <a:rPr lang="en-GB"/>
              <a:t>Completed MA  (dissertation submitted and marked)</a:t>
            </a:r>
          </a:p>
          <a:p>
            <a:r>
              <a:rPr lang="en-GB"/>
              <a:t>Portfolio of KSB evidence signed off by employer</a:t>
            </a:r>
          </a:p>
          <a:p>
            <a:r>
              <a:rPr lang="en-GB"/>
              <a:t>Level 2 Eng/Maths certificates  </a:t>
            </a:r>
          </a:p>
          <a:p>
            <a:r>
              <a:rPr lang="en-GB"/>
              <a:t>Work-based project proposal</a:t>
            </a:r>
          </a:p>
          <a:p>
            <a:endParaRPr lang="en-GB"/>
          </a:p>
          <a:p>
            <a:pPr marL="0" indent="0">
              <a:buNone/>
            </a:pPr>
            <a:r>
              <a:rPr lang="en-GB" b="1"/>
              <a:t>End Point Assessment      </a:t>
            </a:r>
            <a:r>
              <a:rPr lang="en-GB"/>
              <a:t>				December 2026</a:t>
            </a:r>
          </a:p>
          <a:p>
            <a:r>
              <a:rPr lang="en-GB"/>
              <a:t>Work-based project report with questioning</a:t>
            </a:r>
          </a:p>
          <a:p>
            <a:r>
              <a:rPr lang="en-GB"/>
              <a:t>Professional Discussion based on portfolio</a:t>
            </a:r>
          </a:p>
          <a:p>
            <a:endParaRPr lang="en-GB"/>
          </a:p>
          <a:p>
            <a:endParaRPr lang="en-GB"/>
          </a:p>
        </p:txBody>
      </p:sp>
    </p:spTree>
    <p:extLst>
      <p:ext uri="{BB962C8B-B14F-4D97-AF65-F5344CB8AC3E}">
        <p14:creationId xmlns:p14="http://schemas.microsoft.com/office/powerpoint/2010/main" val="22327108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62149D3-0FC6-44F8-8AC1-7536E6B138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4FA2987-CFED-4916-BAE2-42983888304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151</TotalTime>
  <Words>535</Words>
  <Application>Microsoft Office PowerPoint</Application>
  <PresentationFormat>Widescreen</PresentationFormat>
  <Paragraphs>100</Paragraphs>
  <Slides>15</Slides>
  <Notes>2</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Times New Roman</vt:lpstr>
      <vt:lpstr>Office Theme</vt:lpstr>
      <vt:lpstr>Archaeological Practice induction 25/9/24</vt:lpstr>
      <vt:lpstr>Programme team</vt:lpstr>
      <vt:lpstr>Permitted use of Generative AI</vt:lpstr>
      <vt:lpstr>Student Staff Committee</vt:lpstr>
      <vt:lpstr>LLR Resources</vt:lpstr>
      <vt:lpstr>Welsh Language standards</vt:lpstr>
      <vt:lpstr>Learning and Wellbeing Support</vt:lpstr>
      <vt:lpstr>PowerPoint Presentation</vt:lpstr>
      <vt:lpstr>PowerPoint Presentation</vt:lpstr>
      <vt:lpstr>British Values - Prevent</vt:lpstr>
      <vt:lpstr>HPAR7005  Dissertation </vt:lpstr>
      <vt:lpstr>Process</vt:lpstr>
      <vt:lpstr>Writing process</vt:lpstr>
      <vt:lpstr>Submission process</vt:lpstr>
      <vt:lpstr>End Point Assessment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Martin Locock</dc:creator>
  <cp:lastModifiedBy>Martin Locock</cp:lastModifiedBy>
  <cp:revision>1</cp:revision>
  <dcterms:created xsi:type="dcterms:W3CDTF">2024-09-17T12:18:59Z</dcterms:created>
  <dcterms:modified xsi:type="dcterms:W3CDTF">2025-09-24T08:53:28Z</dcterms:modified>
</cp:coreProperties>
</file>