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68E5A-0A24-C3DA-EC86-AF5C76DA17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26A527-8BD8-0D76-241E-2C5110011B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F816A6-E696-C78D-FDE8-78BE7C81E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D2C9-069F-BC48-9535-99317E383E2F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0749-3F56-5779-2539-A33E4B6AF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7C24A5-664D-8FB6-808E-8B786B9D8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96F91-625B-FA40-AA66-5284D36A8A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886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DE2A1-A593-E66E-48CE-76330451A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F2AD0-5112-A2C8-0332-0CB1A1ACF3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6045D9-7549-0A1F-22D0-EA3F038B6A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D2C9-069F-BC48-9535-99317E383E2F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8CDF76-7872-7061-93EF-2DC0ABAC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3192EB-B4C4-0C0F-5C83-A8C34FCC2C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96F91-625B-FA40-AA66-5284D36A8A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205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5AA60-69A9-8A25-CF5F-5207BBBE0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656C33-CA00-0886-07C0-0F8DE61622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FC922-8765-38F2-3219-A4A960818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D2C9-069F-BC48-9535-99317E383E2F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809004-E329-81C2-BD64-D36C029E54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7C9B78-5F01-FF90-58EE-C94D6965D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96F91-625B-FA40-AA66-5284D36A8A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942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7BA0F-4932-AD3C-40A8-52D20CFF8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A7643-6BB5-1C22-E77B-5F2AEB2C54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99D357-5F3E-91C1-F896-DF933DF05A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EAC373-C7F8-D382-4752-C997CEAA4A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D2C9-069F-BC48-9535-99317E383E2F}" type="datetimeFigureOut">
              <a:rPr lang="en-US" smtClean="0"/>
              <a:t>3/8/26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7B71D5-86A9-4E8A-B932-9E122FEDE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871859-746A-6354-39EB-7D009C227F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96F91-625B-FA40-AA66-5284D36A8A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668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A3983-1BA4-82B2-68A4-8D65A040E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94A5CB-6F46-B1EE-97BA-000520061D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061989-545F-EB11-A31C-41BE46096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F56DED-D7EC-13CD-3DE0-B8654F9A83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5DF3A8-3374-AD36-E69D-619962676D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809CE1-52DE-E8D3-854F-79659AB67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D2C9-069F-BC48-9535-99317E383E2F}" type="datetimeFigureOut">
              <a:rPr lang="en-US" smtClean="0"/>
              <a:t>3/8/26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0408B6-9416-358A-A335-E072645F3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103076-96C8-1D0C-C12D-2C5CC532C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96F91-625B-FA40-AA66-5284D36A8A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349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DADD6-413A-7AC5-57D6-167D5037E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0B1B21-A63F-1DEF-1C7B-F67FAE748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D2C9-069F-BC48-9535-99317E383E2F}" type="datetimeFigureOut">
              <a:rPr lang="en-US" smtClean="0"/>
              <a:t>3/8/26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5BE629-CA67-67F3-FF82-907427117D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71C40D-7D1D-8C2B-E8F2-A3C920E0B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96F91-625B-FA40-AA66-5284D36A8A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164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95E375-B894-470C-BABB-B75F89979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D2C9-069F-BC48-9535-99317E383E2F}" type="datetimeFigureOut">
              <a:rPr lang="en-US" smtClean="0"/>
              <a:t>3/8/26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32A783-50E4-A642-4B07-F9EDE14A7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997EDF-9379-D060-5FB5-7BA36747E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96F91-625B-FA40-AA66-5284D36A8A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848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4546B-28A8-B94B-33BB-F34D34F8F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AF0D3-FC1C-78F9-0C6F-C4BD7314A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B9F3F4-884C-E7CF-9099-19D0878CDE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D8B65D-6710-AB54-9408-586F23B96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D2C9-069F-BC48-9535-99317E383E2F}" type="datetimeFigureOut">
              <a:rPr lang="en-US" smtClean="0"/>
              <a:t>3/8/26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82602F-B287-623B-802F-306F90476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80BFEC-5A78-C456-B456-D0C663818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96F91-625B-FA40-AA66-5284D36A8A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289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EDB2A-1BA3-0F10-5550-3769D05B7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70F7E4-BA69-7437-470D-ABED944526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238B69-FFCF-C76F-22BF-E57C54DEAD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5ED67A-20CD-2729-1DC9-39739A0708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D2C9-069F-BC48-9535-99317E383E2F}" type="datetimeFigureOut">
              <a:rPr lang="en-US" smtClean="0"/>
              <a:t>3/8/26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4F39F3-DC84-80BE-2D4B-CD0621A6F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C402A6-A9B9-F5A6-615D-2231F1F05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96F91-625B-FA40-AA66-5284D36A8A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073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91FE1-6876-483F-6FAF-CC1565FA0B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4A5507-8966-E4C6-0E7F-E7896F88D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5EA6AE-CDCB-5649-052E-9432FAAA3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D2C9-069F-BC48-9535-99317E383E2F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13C2E-5CC8-4F73-08D7-C27B6ACE9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6C25F-D7E1-CA43-9EE4-3A87DE4A0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96F91-625B-FA40-AA66-5284D36A8A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857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27B695-A840-9BC1-F9C3-DBC850DA861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3E915D-343D-355A-2E8A-644542AD85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FA05-075C-C082-3253-24A716622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D2C9-069F-BC48-9535-99317E383E2F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F9B70E-F298-BA81-3C07-FCD1227193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BC3668-F701-3816-121E-4E9203662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96F91-625B-FA40-AA66-5284D36A8A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33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EC8E3C-92B8-3A52-3FC8-750D7EA0B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DCDAE3-4A71-01E9-AC11-42EB766D94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BDB06B-C42E-09F1-9CB5-5AD16A0D4A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A7D2C9-069F-BC48-9535-99317E383E2F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5EDA6F-B234-5123-3238-2E0BF0859F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240618-B550-38A8-4B46-0B98F483A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A96F91-625B-FA40-AA66-5284D36A8A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43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chatgpt://generic-entity?number=1" TargetMode="External"/><Relationship Id="rId2" Type="http://schemas.openxmlformats.org/officeDocument/2006/relationships/hyperlink" Target="chatgpt://generic-entity?number=0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chatgpt://generic-entity?number=2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020DEE-C215-4F2E-FBC6-3085DEC45C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b="1" i="0" u="none" strike="noStrike" cap="all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  <a:t>NAME: </a:t>
            </a:r>
            <a:r>
              <a:rPr lang="en-US" sz="3400" b="1" i="0" u="none" strike="noStrike" cap="all" dirty="0" err="1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  <a:t>SHUMAILA</a:t>
            </a:r>
            <a:r>
              <a:rPr lang="en-US" sz="3400" b="1" i="0" u="none" strike="noStrike" cap="all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  <a:t> ABRAR</a:t>
            </a:r>
            <a:br>
              <a:rPr lang="en-US" sz="3400" b="0" i="0" u="none" strike="noStrike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</a:br>
            <a:r>
              <a:rPr lang="en-US" sz="3400" b="1" i="0" u="none" strike="noStrike" cap="all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  <a:t>STUDENT NUMBER: 2028447</a:t>
            </a:r>
            <a:br>
              <a:rPr lang="en-US" sz="3400" b="0" i="0" u="none" strike="noStrike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</a:br>
            <a:r>
              <a:rPr lang="en-US" sz="3400" b="1" i="0" u="none" strike="noStrike" cap="all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  <a:t>LECTURER NAME: JOANNE DAVIES</a:t>
            </a:r>
            <a:br>
              <a:rPr lang="en-US" sz="3400" b="0" i="0" u="none" strike="noStrike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</a:br>
            <a:r>
              <a:rPr lang="en-US" sz="3400" b="1" i="0" u="none" strike="noStrike" cap="all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  <a:t>MODULE: DIGITAL TRANSFORMATION IN THE HEALTH AND CARE PROFESSIONS</a:t>
            </a:r>
            <a:br>
              <a:rPr lang="en-US" sz="3400" b="1" i="0" u="none" strike="noStrike" cap="all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</a:br>
            <a:r>
              <a:rPr lang="en-US" sz="3400" b="1" i="0" u="none" strike="noStrike" cap="all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  <a:t>MODULE CODE: BMHP6026</a:t>
            </a:r>
            <a:br>
              <a:rPr lang="en-US" sz="3400" b="1" i="0" u="none" strike="noStrike" cap="all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</a:br>
            <a:endParaRPr lang="en-US" sz="3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66092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71AA91-1C58-5A0F-9433-8548CC563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Introduction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CA057-3F55-5CAB-C485-CACE315C5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Digital technology is changing health and social care services in the UK.</a:t>
            </a:r>
          </a:p>
          <a:p>
            <a:r>
              <a:rPr lang="en-GB" sz="2000"/>
              <a:t>Many GP practices now use online consultation systems such as </a:t>
            </a:r>
            <a:r>
              <a:rPr lang="en-GB" sz="2000">
                <a:hlinkClick r:id="rId2"/>
              </a:rPr>
              <a:t>eConsult</a:t>
            </a:r>
            <a:r>
              <a:rPr lang="en-GB" sz="2000"/>
              <a:t> and </a:t>
            </a:r>
            <a:r>
              <a:rPr lang="en-GB" sz="2000">
                <a:hlinkClick r:id="rId3"/>
              </a:rPr>
              <a:t>Accurx</a:t>
            </a:r>
            <a:r>
              <a:rPr lang="en-GB" sz="2000"/>
              <a:t>.</a:t>
            </a:r>
          </a:p>
          <a:p>
            <a:r>
              <a:rPr lang="en-GB" sz="2000"/>
              <a:t>These systems allow patients to send their symptoms or questions online.</a:t>
            </a:r>
          </a:p>
          <a:p>
            <a:r>
              <a:rPr lang="en-GB" sz="2000"/>
              <a:t>GP staff then review the information and decide what care is needed.</a:t>
            </a:r>
          </a:p>
          <a:p>
            <a:r>
              <a:rPr lang="en-GB" sz="2000"/>
              <a:t>Digital consultations can help improve access to healthcare services (Bakhai, Croney and Waller, 2020).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46795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220B29-6649-BC74-95B2-DE62AD8F5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anchor="ctr"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</a:rPr>
              <a:t>Background: Digital Change in the NHS</a:t>
            </a:r>
            <a:endParaRPr lang="en-US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3B346-4210-731C-678B-B3F0A467F7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2302" y="891713"/>
            <a:ext cx="4584882" cy="5160790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bg1"/>
                </a:solidFill>
              </a:rPr>
              <a:t>Digital technology is becoming more important in the NHS.</a:t>
            </a:r>
          </a:p>
          <a:p>
            <a:r>
              <a:rPr lang="en-GB" sz="1800">
                <a:solidFill>
                  <a:schemeClr val="bg1"/>
                </a:solidFill>
              </a:rPr>
              <a:t>The </a:t>
            </a:r>
            <a:r>
              <a:rPr lang="en-GB" sz="1800">
                <a:solidFill>
                  <a:schemeClr val="bg1"/>
                </a:solidFill>
                <a:hlinkClick r:id="rId2"/>
              </a:rPr>
              <a:t>NHS England</a:t>
            </a:r>
            <a:r>
              <a:rPr lang="en-GB" sz="1800">
                <a:solidFill>
                  <a:schemeClr val="bg1"/>
                </a:solidFill>
              </a:rPr>
              <a:t> encourages healthcare services to use digital systems to improve care (NHS England, 2019).</a:t>
            </a:r>
          </a:p>
          <a:p>
            <a:r>
              <a:rPr lang="en-GB" sz="1800">
                <a:solidFill>
                  <a:schemeClr val="bg1"/>
                </a:solidFill>
              </a:rPr>
              <a:t>During the COVID-19 pandemic, GP practices started using more remote consultations.</a:t>
            </a:r>
          </a:p>
          <a:p>
            <a:r>
              <a:rPr lang="en-GB" sz="1800">
                <a:solidFill>
                  <a:schemeClr val="bg1"/>
                </a:solidFill>
              </a:rPr>
              <a:t>Many patients were asked to contact their GP online instead of visiting the practice (NHS England, 2020a).</a:t>
            </a:r>
          </a:p>
          <a:p>
            <a:r>
              <a:rPr lang="en-GB" sz="1800">
                <a:solidFill>
                  <a:schemeClr val="bg1"/>
                </a:solidFill>
              </a:rPr>
              <a:t>This created a big change in how patients access healthcare (Marshall et al., 2020).</a:t>
            </a:r>
          </a:p>
        </p:txBody>
      </p:sp>
    </p:spTree>
    <p:extLst>
      <p:ext uri="{BB962C8B-B14F-4D97-AF65-F5344CB8AC3E}">
        <p14:creationId xmlns:p14="http://schemas.microsoft.com/office/powerpoint/2010/main" val="38522494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3ED902-647E-F757-44EB-44B2289D5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 b="1">
                <a:solidFill>
                  <a:schemeClr val="bg1"/>
                </a:solidFill>
              </a:rPr>
              <a:t>Benefits of Online Consultations</a:t>
            </a:r>
            <a:endParaRPr lang="en-US" sz="4000">
              <a:solidFill>
                <a:schemeClr val="bg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AC20C-041C-D0A7-38B0-1CED196AD7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r>
              <a:rPr lang="en-GB" sz="2400"/>
              <a:t>Online consultation systems have several benefits:</a:t>
            </a:r>
          </a:p>
          <a:p>
            <a:r>
              <a:rPr lang="en-GB" sz="2400"/>
              <a:t>Patients can contact their GP more easily (Bakhai, Croney and Waller, 2020).</a:t>
            </a:r>
          </a:p>
          <a:p>
            <a:r>
              <a:rPr lang="en-GB" sz="2400"/>
              <a:t>Some problems can be solved without visiting the clinic.</a:t>
            </a:r>
          </a:p>
          <a:p>
            <a:r>
              <a:rPr lang="en-GB" sz="2400"/>
              <a:t>Doctors can prioritise urgent cases more quickly.</a:t>
            </a:r>
          </a:p>
          <a:p>
            <a:r>
              <a:rPr lang="en-GB" sz="2400"/>
              <a:t>It can reduce pressure on GP appointments.</a:t>
            </a:r>
          </a:p>
          <a:p>
            <a:r>
              <a:rPr lang="en-GB" sz="2400"/>
              <a:t>Patients may find it more convenient.</a:t>
            </a:r>
          </a:p>
          <a:p>
            <a:r>
              <a:rPr lang="en-GB" sz="2400"/>
              <a:t>These systems can help improve communication between patients and healthcare staff.</a:t>
            </a:r>
          </a:p>
        </p:txBody>
      </p:sp>
    </p:spTree>
    <p:extLst>
      <p:ext uri="{BB962C8B-B14F-4D97-AF65-F5344CB8AC3E}">
        <p14:creationId xmlns:p14="http://schemas.microsoft.com/office/powerpoint/2010/main" val="3586600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913C48-2018-201F-405B-854DB3441A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b="1" dirty="0"/>
              <a:t>Challenges of Online Consultations</a:t>
            </a:r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1E3E8-AF23-B8B1-BB77-9FB2AFD45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 sz="2000"/>
              <a:t>There are also some problems with digital consultations:</a:t>
            </a:r>
          </a:p>
          <a:p>
            <a:r>
              <a:rPr lang="en-GB" sz="2000"/>
              <a:t>Some people cannot use digital technology easily (Watts, 2020).</a:t>
            </a:r>
          </a:p>
          <a:p>
            <a:r>
              <a:rPr lang="en-GB" sz="2000"/>
              <a:t>Older adults or people without internet access may struggle.</a:t>
            </a:r>
          </a:p>
          <a:p>
            <a:r>
              <a:rPr lang="en-GB" sz="2000"/>
              <a:t>GP staff may receive more online requests, increasing their workload (Murphy et al., 2021).</a:t>
            </a:r>
          </a:p>
          <a:p>
            <a:r>
              <a:rPr lang="en-GB" sz="2000"/>
              <a:t>Important health information might sometimes be missed online.</a:t>
            </a:r>
          </a:p>
          <a:p>
            <a:r>
              <a:rPr lang="en-GB" sz="2000"/>
              <a:t>Demand for GP services may increase (British Medical Association, 2021).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258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EF2AD0-461A-ABF1-41B7-524D0B43A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Impact on Health and Social Care Staff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3A43C-EB4A-09DD-1029-EF4AA29931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Digital consultations have changed how healthcare staff work:</a:t>
            </a:r>
          </a:p>
          <a:p>
            <a:r>
              <a:rPr lang="en-GB" sz="1800">
                <a:solidFill>
                  <a:schemeClr val="tx2"/>
                </a:solidFill>
              </a:rPr>
              <a:t>Staff now spend more time reviewing online requests.</a:t>
            </a:r>
          </a:p>
          <a:p>
            <a:r>
              <a:rPr lang="en-GB" sz="1800">
                <a:solidFill>
                  <a:schemeClr val="tx2"/>
                </a:solidFill>
              </a:rPr>
              <a:t>Communication with patients often happens through digital systems.</a:t>
            </a:r>
          </a:p>
          <a:p>
            <a:r>
              <a:rPr lang="en-GB" sz="1800">
                <a:solidFill>
                  <a:schemeClr val="tx2"/>
                </a:solidFill>
              </a:rPr>
              <a:t>Healthcare workers need new digital skills.</a:t>
            </a:r>
          </a:p>
          <a:p>
            <a:r>
              <a:rPr lang="en-GB" sz="1800">
                <a:solidFill>
                  <a:schemeClr val="tx2"/>
                </a:solidFill>
              </a:rPr>
              <a:t>Training is important to help staff use new technologies effectively (Health Education England, 2019).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0A14DEC0-6FFF-43FF-9DED-11A66E7104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493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DEF12C-CD73-4810-E04E-4212CC262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</a:rPr>
              <a:t>Theoretical Framework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22B24-DF6B-4FB3-F4F8-E44C7F286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1500">
                <a:solidFill>
                  <a:schemeClr val="bg1"/>
                </a:solidFill>
              </a:rPr>
              <a:t>This research used digital health theories to understand how technology works in healthcare.</a:t>
            </a:r>
            <a:br>
              <a:rPr lang="en-GB" sz="1500">
                <a:solidFill>
                  <a:schemeClr val="bg1"/>
                </a:solidFill>
              </a:rPr>
            </a:br>
            <a:endParaRPr lang="en-GB" sz="1500">
              <a:solidFill>
                <a:schemeClr val="bg1"/>
              </a:solidFill>
            </a:endParaRPr>
          </a:p>
          <a:p>
            <a:r>
              <a:rPr lang="en-GB" sz="1500">
                <a:solidFill>
                  <a:schemeClr val="bg1"/>
                </a:solidFill>
              </a:rPr>
              <a:t>Two important frameworks include:</a:t>
            </a:r>
          </a:p>
          <a:p>
            <a:r>
              <a:rPr lang="en-GB" sz="1500">
                <a:solidFill>
                  <a:schemeClr val="bg1"/>
                </a:solidFill>
              </a:rPr>
              <a:t>The VOCAL study, which examined the advantages and limitations of online consultations (Greenhalgh et al., 2016).</a:t>
            </a:r>
          </a:p>
          <a:p>
            <a:r>
              <a:rPr lang="en-GB" sz="1500">
                <a:solidFill>
                  <a:schemeClr val="bg1"/>
                </a:solidFill>
              </a:rPr>
              <a:t>The NASSS framework, which explains why some healthcare technologies succeed or fail (Greenhalgh et al., 2017).</a:t>
            </a:r>
          </a:p>
          <a:p>
            <a:endParaRPr lang="en-GB" sz="1500">
              <a:solidFill>
                <a:schemeClr val="bg1"/>
              </a:solidFill>
            </a:endParaRPr>
          </a:p>
          <a:p>
            <a:r>
              <a:rPr lang="en-GB" sz="1500">
                <a:solidFill>
                  <a:schemeClr val="bg1"/>
                </a:solidFill>
              </a:rPr>
              <a:t>These frameworks show that digital technology must work well with people and healthcare systems.</a:t>
            </a:r>
          </a:p>
        </p:txBody>
      </p:sp>
    </p:spTree>
    <p:extLst>
      <p:ext uri="{BB962C8B-B14F-4D97-AF65-F5344CB8AC3E}">
        <p14:creationId xmlns:p14="http://schemas.microsoft.com/office/powerpoint/2010/main" val="27494896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112AC23-F046-4DC5-9B92-07CA6CC7C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75AAFE7-143D-45AC-B616-09521E0F5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A5DB72-E109-4D37-B6DD-C328D5397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C34EE77-74D1-42B4-801B-40B35A68C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2152B4E-1BCF-43D1-814C-F560CEB52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5486774-B7FC-480F-9AAF-9F55F4C43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8FA6A4C-BA1F-4EF8-B3BD-F28CB66DE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F89DB3-EA73-4FD0-AACB-5FE32C149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CBAB203A-25C6-422F-9DB6-C69F0EE9F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74730A1-7A3A-4ACF-965D-A6DCEC7DB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EB2D1A1F-B200-4444-AE01-EFC97AF7B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4" y="1042604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0E4CB9D-2256-4786-8DDF-ADFBF353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80841E3-DFCC-429A-B907-8B06EDB1E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4698A1-0C53-4620-97E1-B4689288C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CDBDFF7F-BD40-4085-952D-F6EC5908D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F29CA06-4FE5-44A6-8D40-A9C36449C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568E6F37-AE05-46BF-A77F-5505926E9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D6F5ECB-975C-4A38-BD48-A3C2B38E9E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8BF36011-C922-4FD6-B09D-781A87054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1FD3DC2-6A33-4C9E-B0F5-5D6209717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0E4F800E-82BC-4AEF-9F07-7F95C8B8C3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21811EB-3E21-ABA2-1AE9-BB6788FF0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4989918" cy="5478640"/>
          </a:xfrm>
          <a:noFill/>
        </p:spPr>
        <p:txBody>
          <a:bodyPr anchor="ctr"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Recommendations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8D9C5DD-B8B3-46A0-8FBC-EE462F96C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801066" y="497785"/>
            <a:ext cx="5678424" cy="567484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20000"/>
                </a:schemeClr>
              </a:gs>
              <a:gs pos="100000">
                <a:schemeClr val="tx1"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77729-0402-97B1-FD68-DFC03F804C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1946" y="630936"/>
            <a:ext cx="4982273" cy="5478672"/>
          </a:xfrm>
          <a:noFill/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bg1"/>
                </a:solidFill>
              </a:rPr>
              <a:t>To improve digital consultation systems:</a:t>
            </a:r>
          </a:p>
          <a:p>
            <a:r>
              <a:rPr lang="en-GB" sz="1800">
                <a:solidFill>
                  <a:schemeClr val="bg1"/>
                </a:solidFill>
              </a:rPr>
              <a:t>Provide support to help patients learn how to use digital services (The King’s Fund, 2021).</a:t>
            </a:r>
          </a:p>
          <a:p>
            <a:r>
              <a:rPr lang="en-GB" sz="1800">
                <a:solidFill>
                  <a:schemeClr val="bg1"/>
                </a:solidFill>
              </a:rPr>
              <a:t>Keep alternative ways to contact GP practices for people who cannot use digital systems.</a:t>
            </a:r>
          </a:p>
          <a:p>
            <a:r>
              <a:rPr lang="en-GB" sz="1800">
                <a:solidFill>
                  <a:schemeClr val="bg1"/>
                </a:solidFill>
              </a:rPr>
              <a:t>Train healthcare staff in digital technology (Health Education England, 2019).</a:t>
            </a:r>
          </a:p>
          <a:p>
            <a:r>
              <a:rPr lang="en-GB" sz="1800">
                <a:solidFill>
                  <a:schemeClr val="bg1"/>
                </a:solidFill>
              </a:rPr>
              <a:t>Continue monitoring the safety and quality of remote consultations.</a:t>
            </a:r>
          </a:p>
          <a:p>
            <a:endParaRPr lang="en-US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543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5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6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47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208A996-37DE-35AE-EA0C-3CA643524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</a:rPr>
              <a:t>Conclusion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75507-6C27-7F7F-089D-19C84F2AA5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Online consultation systems have changed how patients access GP services in the UK.</a:t>
            </a:r>
          </a:p>
          <a:p>
            <a:r>
              <a:rPr lang="en-GB" sz="2200">
                <a:solidFill>
                  <a:schemeClr val="bg1"/>
                </a:solidFill>
              </a:rPr>
              <a:t>These systems can improve access and communication in healthcare.</a:t>
            </a:r>
          </a:p>
          <a:p>
            <a:r>
              <a:rPr lang="en-GB" sz="2200">
                <a:solidFill>
                  <a:schemeClr val="bg1"/>
                </a:solidFill>
              </a:rPr>
              <a:t>However, digital consultations can also create challenges such as digital exclusion and increased workload.</a:t>
            </a:r>
          </a:p>
          <a:p>
            <a:r>
              <a:rPr lang="en-GB" sz="2200">
                <a:solidFill>
                  <a:schemeClr val="bg1"/>
                </a:solidFill>
              </a:rPr>
              <a:t>Healthcare services must balance technology with patient-centred care.</a:t>
            </a:r>
          </a:p>
        </p:txBody>
      </p:sp>
    </p:spTree>
    <p:extLst>
      <p:ext uri="{BB962C8B-B14F-4D97-AF65-F5344CB8AC3E}">
        <p14:creationId xmlns:p14="http://schemas.microsoft.com/office/powerpoint/2010/main" val="23623713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C32DF3D-3F59-481D-A237-77C31AD49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CE55BE-62B4-B617-22BE-F67CA4743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43467"/>
            <a:ext cx="3840480" cy="5571066"/>
          </a:xfrm>
        </p:spPr>
        <p:txBody>
          <a:bodyPr anchor="ctr">
            <a:normAutofit/>
          </a:bodyPr>
          <a:lstStyle/>
          <a:p>
            <a:r>
              <a:rPr lang="en-GB" sz="5400" b="1"/>
              <a:t>References</a:t>
            </a:r>
            <a:endParaRPr lang="en-US" sz="540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2F02326-30C4-4095-988F-932A425AE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39686" y="0"/>
            <a:ext cx="7152315" cy="6858000"/>
          </a:xfrm>
          <a:custGeom>
            <a:avLst/>
            <a:gdLst>
              <a:gd name="connsiteX0" fmla="*/ 17101 w 7152315"/>
              <a:gd name="connsiteY0" fmla="*/ 0 h 6858000"/>
              <a:gd name="connsiteX1" fmla="*/ 7152315 w 7152315"/>
              <a:gd name="connsiteY1" fmla="*/ 0 h 6858000"/>
              <a:gd name="connsiteX2" fmla="*/ 7152315 w 7152315"/>
              <a:gd name="connsiteY2" fmla="*/ 6858000 h 6858000"/>
              <a:gd name="connsiteX3" fmla="*/ 15999 w 7152315"/>
              <a:gd name="connsiteY3" fmla="*/ 6858000 h 6858000"/>
              <a:gd name="connsiteX4" fmla="*/ 9729 w 7152315"/>
              <a:gd name="connsiteY4" fmla="*/ 6734157 h 6858000"/>
              <a:gd name="connsiteX5" fmla="*/ 15819 w 7152315"/>
              <a:gd name="connsiteY5" fmla="*/ 6122264 h 6858000"/>
              <a:gd name="connsiteX6" fmla="*/ 11379 w 7152315"/>
              <a:gd name="connsiteY6" fmla="*/ 5614784 h 6858000"/>
              <a:gd name="connsiteX7" fmla="*/ 20006 w 7152315"/>
              <a:gd name="connsiteY7" fmla="*/ 5204359 h 6858000"/>
              <a:gd name="connsiteX8" fmla="*/ 16962 w 7152315"/>
              <a:gd name="connsiteY8" fmla="*/ 4811696 h 6858000"/>
              <a:gd name="connsiteX9" fmla="*/ 13409 w 7152315"/>
              <a:gd name="connsiteY9" fmla="*/ 4358135 h 6858000"/>
              <a:gd name="connsiteX10" fmla="*/ 12774 w 7152315"/>
              <a:gd name="connsiteY10" fmla="*/ 4038423 h 6858000"/>
              <a:gd name="connsiteX11" fmla="*/ 10110 w 7152315"/>
              <a:gd name="connsiteY11" fmla="*/ 3630663 h 6858000"/>
              <a:gd name="connsiteX12" fmla="*/ 16581 w 7152315"/>
              <a:gd name="connsiteY12" fmla="*/ 3275427 h 6858000"/>
              <a:gd name="connsiteX13" fmla="*/ 27872 w 7152315"/>
              <a:gd name="connsiteY13" fmla="*/ 2871219 h 6858000"/>
              <a:gd name="connsiteX14" fmla="*/ 17596 w 7152315"/>
              <a:gd name="connsiteY14" fmla="*/ 2235600 h 6858000"/>
              <a:gd name="connsiteX15" fmla="*/ 14170 w 7152315"/>
              <a:gd name="connsiteY15" fmla="*/ 1894827 h 6858000"/>
              <a:gd name="connsiteX16" fmla="*/ 11632 w 7152315"/>
              <a:gd name="connsiteY16" fmla="*/ 1603026 h 6858000"/>
              <a:gd name="connsiteX17" fmla="*/ 14551 w 7152315"/>
              <a:gd name="connsiteY17" fmla="*/ 1307799 h 6858000"/>
              <a:gd name="connsiteX18" fmla="*/ 14551 w 7152315"/>
              <a:gd name="connsiteY18" fmla="*/ 887733 h 6858000"/>
              <a:gd name="connsiteX19" fmla="*/ 849 w 7152315"/>
              <a:gd name="connsiteY19" fmla="*/ 349169 h 6858000"/>
              <a:gd name="connsiteX20" fmla="*/ 1404 w 7152315"/>
              <a:gd name="connsiteY20" fmla="*/ 16059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152315" h="6858000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6653F-93AC-A5DB-46AE-E0FBE8719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696" y="643467"/>
            <a:ext cx="5788152" cy="5571066"/>
          </a:xfrm>
        </p:spPr>
        <p:txBody>
          <a:bodyPr anchor="ctr">
            <a:normAutofit/>
          </a:bodyPr>
          <a:lstStyle/>
          <a:p>
            <a:r>
              <a:rPr lang="en-GB" sz="1000" dirty="0" err="1">
                <a:solidFill>
                  <a:srgbClr val="FFFFFF"/>
                </a:solidFill>
              </a:rPr>
              <a:t>Bakhai</a:t>
            </a:r>
            <a:r>
              <a:rPr lang="en-GB" sz="1000" dirty="0">
                <a:solidFill>
                  <a:srgbClr val="FFFFFF"/>
                </a:solidFill>
              </a:rPr>
              <a:t>, M., </a:t>
            </a:r>
            <a:r>
              <a:rPr lang="en-GB" sz="1000" dirty="0" err="1">
                <a:solidFill>
                  <a:srgbClr val="FFFFFF"/>
                </a:solidFill>
              </a:rPr>
              <a:t>Croney</a:t>
            </a:r>
            <a:r>
              <a:rPr lang="en-GB" sz="1000" dirty="0">
                <a:solidFill>
                  <a:srgbClr val="FFFFFF"/>
                </a:solidFill>
              </a:rPr>
              <a:t>, L. and Waller, O. (2020) ‘</a:t>
            </a:r>
            <a:r>
              <a:rPr lang="en-GB" sz="1000" i="1" dirty="0">
                <a:solidFill>
                  <a:srgbClr val="FFFFFF"/>
                </a:solidFill>
              </a:rPr>
              <a:t>Hottest topic: digital consultations in primary care’, BJGP Open</a:t>
            </a:r>
            <a:r>
              <a:rPr lang="en-GB" sz="1000" dirty="0">
                <a:solidFill>
                  <a:srgbClr val="FFFFFF"/>
                </a:solidFill>
              </a:rPr>
              <a:t>, 4(3), pp. 1–3.</a:t>
            </a:r>
          </a:p>
          <a:p>
            <a:r>
              <a:rPr lang="en-GB" sz="1000" dirty="0">
                <a:solidFill>
                  <a:srgbClr val="FFFFFF"/>
                </a:solidFill>
              </a:rPr>
              <a:t>British Medical Association (2021) </a:t>
            </a:r>
            <a:r>
              <a:rPr lang="en-GB" sz="1000" i="1" dirty="0">
                <a:solidFill>
                  <a:srgbClr val="FFFFFF"/>
                </a:solidFill>
              </a:rPr>
              <a:t>Pressures in general practice</a:t>
            </a:r>
            <a:r>
              <a:rPr lang="en-GB" sz="1000" dirty="0">
                <a:solidFill>
                  <a:srgbClr val="FFFFFF"/>
                </a:solidFill>
              </a:rPr>
              <a:t>. London: BMA.</a:t>
            </a:r>
            <a:br>
              <a:rPr lang="en-GB" sz="1000" dirty="0">
                <a:solidFill>
                  <a:srgbClr val="FFFFFF"/>
                </a:solidFill>
              </a:rPr>
            </a:br>
            <a:endParaRPr lang="en-GB" sz="1000" dirty="0">
              <a:solidFill>
                <a:srgbClr val="FFFFFF"/>
              </a:solidFill>
            </a:endParaRPr>
          </a:p>
          <a:p>
            <a:r>
              <a:rPr lang="en-GB" sz="1000" dirty="0" err="1">
                <a:solidFill>
                  <a:srgbClr val="FFFFFF"/>
                </a:solidFill>
              </a:rPr>
              <a:t>Greenhalgh</a:t>
            </a:r>
            <a:r>
              <a:rPr lang="en-GB" sz="1000" dirty="0">
                <a:solidFill>
                  <a:srgbClr val="FFFFFF"/>
                </a:solidFill>
              </a:rPr>
              <a:t>, T. et al. (2016) ‘Virtual online consultations: advantages and limitations (VOCAL) study’, BMJ, 352, i115.</a:t>
            </a:r>
            <a:br>
              <a:rPr lang="en-GB" sz="1000" dirty="0">
                <a:solidFill>
                  <a:srgbClr val="FFFFFF"/>
                </a:solidFill>
              </a:rPr>
            </a:br>
            <a:endParaRPr lang="en-GB" sz="1000" dirty="0">
              <a:solidFill>
                <a:srgbClr val="FFFFFF"/>
              </a:solidFill>
            </a:endParaRPr>
          </a:p>
          <a:p>
            <a:r>
              <a:rPr lang="en-GB" sz="1000" dirty="0" err="1">
                <a:solidFill>
                  <a:srgbClr val="FFFFFF"/>
                </a:solidFill>
              </a:rPr>
              <a:t>Greenhalgh</a:t>
            </a:r>
            <a:r>
              <a:rPr lang="en-GB" sz="1000" dirty="0">
                <a:solidFill>
                  <a:srgbClr val="FFFFFF"/>
                </a:solidFill>
              </a:rPr>
              <a:t>, T. et al. (2017) ‘</a:t>
            </a:r>
            <a:r>
              <a:rPr lang="en-GB" sz="1000" i="1" dirty="0">
                <a:solidFill>
                  <a:srgbClr val="FFFFFF"/>
                </a:solidFill>
              </a:rPr>
              <a:t>Beyond adoption: a new framework for evaluating health technologies</a:t>
            </a:r>
            <a:r>
              <a:rPr lang="en-GB" sz="1000" dirty="0">
                <a:solidFill>
                  <a:srgbClr val="FFFFFF"/>
                </a:solidFill>
              </a:rPr>
              <a:t>’, Journal of Medical Internet Research, 19(11), e367.</a:t>
            </a:r>
            <a:br>
              <a:rPr lang="en-GB" sz="1000" dirty="0">
                <a:solidFill>
                  <a:srgbClr val="FFFFFF"/>
                </a:solidFill>
              </a:rPr>
            </a:br>
            <a:endParaRPr lang="en-GB" sz="1000" dirty="0">
              <a:solidFill>
                <a:srgbClr val="FFFFFF"/>
              </a:solidFill>
            </a:endParaRPr>
          </a:p>
          <a:p>
            <a:r>
              <a:rPr lang="en-GB" sz="1000" dirty="0">
                <a:solidFill>
                  <a:srgbClr val="FFFFFF"/>
                </a:solidFill>
              </a:rPr>
              <a:t>Health Education England (2019) </a:t>
            </a:r>
            <a:r>
              <a:rPr lang="en-GB" sz="1000" i="1" dirty="0">
                <a:solidFill>
                  <a:srgbClr val="FFFFFF"/>
                </a:solidFill>
              </a:rPr>
              <a:t>The </a:t>
            </a:r>
            <a:r>
              <a:rPr lang="en-GB" sz="1000" i="1" dirty="0" err="1">
                <a:solidFill>
                  <a:srgbClr val="FFFFFF"/>
                </a:solidFill>
              </a:rPr>
              <a:t>Topol</a:t>
            </a:r>
            <a:r>
              <a:rPr lang="en-GB" sz="1000" i="1" dirty="0">
                <a:solidFill>
                  <a:srgbClr val="FFFFFF"/>
                </a:solidFill>
              </a:rPr>
              <a:t> Review.</a:t>
            </a:r>
            <a:r>
              <a:rPr lang="en-GB" sz="1000" dirty="0">
                <a:solidFill>
                  <a:srgbClr val="FFFFFF"/>
                </a:solidFill>
              </a:rPr>
              <a:t> London: HEE.</a:t>
            </a:r>
          </a:p>
          <a:p>
            <a:r>
              <a:rPr lang="en-GB" sz="1000" dirty="0" err="1">
                <a:solidFill>
                  <a:srgbClr val="FFFFFF"/>
                </a:solidFill>
              </a:rPr>
              <a:t>Kotter</a:t>
            </a:r>
            <a:r>
              <a:rPr lang="en-GB" sz="1000" dirty="0">
                <a:solidFill>
                  <a:srgbClr val="FFFFFF"/>
                </a:solidFill>
              </a:rPr>
              <a:t>, J.P. (1996) </a:t>
            </a:r>
            <a:r>
              <a:rPr lang="en-GB" sz="1000" i="1" dirty="0">
                <a:solidFill>
                  <a:srgbClr val="FFFFFF"/>
                </a:solidFill>
              </a:rPr>
              <a:t>Leading change</a:t>
            </a:r>
            <a:r>
              <a:rPr lang="en-GB" sz="1000" dirty="0">
                <a:solidFill>
                  <a:srgbClr val="FFFFFF"/>
                </a:solidFill>
              </a:rPr>
              <a:t>. Boston: Harvard Business School Press.</a:t>
            </a:r>
          </a:p>
          <a:p>
            <a:r>
              <a:rPr lang="en-GB" sz="1000" dirty="0">
                <a:solidFill>
                  <a:srgbClr val="FFFFFF"/>
                </a:solidFill>
              </a:rPr>
              <a:t>Marshall, M. et al. (2020) ‘</a:t>
            </a:r>
            <a:r>
              <a:rPr lang="en-GB" sz="1000" i="1" dirty="0">
                <a:solidFill>
                  <a:srgbClr val="FFFFFF"/>
                </a:solidFill>
              </a:rPr>
              <a:t>COVID-19: a danger and an opportunity for general practice</a:t>
            </a:r>
            <a:r>
              <a:rPr lang="en-GB" sz="1000" dirty="0">
                <a:solidFill>
                  <a:srgbClr val="FFFFFF"/>
                </a:solidFill>
              </a:rPr>
              <a:t>’, British Journal of General Practice, 70(695), pp. 270–271.</a:t>
            </a:r>
          </a:p>
          <a:p>
            <a:r>
              <a:rPr lang="en-GB" sz="1000" dirty="0">
                <a:solidFill>
                  <a:srgbClr val="FFFFFF"/>
                </a:solidFill>
              </a:rPr>
              <a:t>Murphy, M. et al. (2021) ‘</a:t>
            </a:r>
            <a:r>
              <a:rPr lang="en-GB" sz="1000" i="1" dirty="0">
                <a:solidFill>
                  <a:srgbClr val="FFFFFF"/>
                </a:solidFill>
              </a:rPr>
              <a:t>Implementation of remote consulting in UK primary care’</a:t>
            </a:r>
            <a:r>
              <a:rPr lang="en-GB" sz="1000" dirty="0">
                <a:solidFill>
                  <a:srgbClr val="FFFFFF"/>
                </a:solidFill>
              </a:rPr>
              <a:t>, British Journal of General Practice, 71(704), pp. e166–e177.</a:t>
            </a:r>
            <a:br>
              <a:rPr lang="en-GB" sz="1000" dirty="0">
                <a:solidFill>
                  <a:srgbClr val="FFFFFF"/>
                </a:solidFill>
              </a:rPr>
            </a:br>
            <a:endParaRPr lang="en-GB" sz="1000" dirty="0">
              <a:solidFill>
                <a:srgbClr val="FFFFFF"/>
              </a:solidFill>
            </a:endParaRPr>
          </a:p>
          <a:p>
            <a:r>
              <a:rPr lang="en-GB" sz="1000" dirty="0">
                <a:solidFill>
                  <a:srgbClr val="FFFFFF"/>
                </a:solidFill>
              </a:rPr>
              <a:t>NHS England (2019) </a:t>
            </a:r>
            <a:r>
              <a:rPr lang="en-GB" sz="1000" i="1" dirty="0">
                <a:solidFill>
                  <a:srgbClr val="FFFFFF"/>
                </a:solidFill>
              </a:rPr>
              <a:t>The NHS Long Term Plan</a:t>
            </a:r>
            <a:r>
              <a:rPr lang="en-GB" sz="1000" dirty="0">
                <a:solidFill>
                  <a:srgbClr val="FFFFFF"/>
                </a:solidFill>
              </a:rPr>
              <a:t>. London: NHS England.</a:t>
            </a:r>
          </a:p>
          <a:p>
            <a:r>
              <a:rPr lang="en-GB" sz="1000" dirty="0">
                <a:solidFill>
                  <a:srgbClr val="FFFFFF"/>
                </a:solidFill>
              </a:rPr>
              <a:t>NHS England (2020a) </a:t>
            </a:r>
            <a:r>
              <a:rPr lang="en-GB" sz="1000" i="1" dirty="0">
                <a:solidFill>
                  <a:srgbClr val="FFFFFF"/>
                </a:solidFill>
              </a:rPr>
              <a:t>Supporting general practice in the response to COVID-19</a:t>
            </a:r>
            <a:r>
              <a:rPr lang="en-GB" sz="1000" dirty="0">
                <a:solidFill>
                  <a:srgbClr val="FFFFFF"/>
                </a:solidFill>
              </a:rPr>
              <a:t>. London: NHS England</a:t>
            </a:r>
            <a:r>
              <a:rPr lang="sd-Deva-IN" sz="1000" dirty="0">
                <a:solidFill>
                  <a:srgbClr val="FFFFFF"/>
                </a:solidFill>
              </a:rPr>
              <a:t>.</a:t>
            </a:r>
            <a:br>
              <a:rPr lang="en-GB" sz="1000" dirty="0">
                <a:solidFill>
                  <a:srgbClr val="FFFFFF"/>
                </a:solidFill>
              </a:rPr>
            </a:br>
            <a:endParaRPr lang="en-GB" sz="1000" dirty="0">
              <a:solidFill>
                <a:srgbClr val="FFFFFF"/>
              </a:solidFill>
            </a:endParaRPr>
          </a:p>
          <a:p>
            <a:r>
              <a:rPr lang="en-GB" sz="1000" dirty="0">
                <a:solidFill>
                  <a:srgbClr val="FFFFFF"/>
                </a:solidFill>
              </a:rPr>
              <a:t>NHS England (2020b) </a:t>
            </a:r>
            <a:r>
              <a:rPr lang="en-GB" sz="1000" i="1" dirty="0">
                <a:solidFill>
                  <a:srgbClr val="FFFFFF"/>
                </a:solidFill>
              </a:rPr>
              <a:t>Digital first primary care: implementation guidance</a:t>
            </a:r>
            <a:r>
              <a:rPr lang="en-GB" sz="1000" dirty="0">
                <a:solidFill>
                  <a:srgbClr val="FFFFFF"/>
                </a:solidFill>
              </a:rPr>
              <a:t>. London: NHS England.</a:t>
            </a:r>
            <a:br>
              <a:rPr lang="en-GB" sz="1000" dirty="0">
                <a:solidFill>
                  <a:srgbClr val="FFFFFF"/>
                </a:solidFill>
              </a:rPr>
            </a:br>
            <a:endParaRPr lang="en-GB" sz="1000" dirty="0">
              <a:solidFill>
                <a:srgbClr val="FFFFFF"/>
              </a:solidFill>
            </a:endParaRPr>
          </a:p>
          <a:p>
            <a:r>
              <a:rPr lang="en-GB" sz="1000" dirty="0">
                <a:solidFill>
                  <a:srgbClr val="FFFFFF"/>
                </a:solidFill>
              </a:rPr>
              <a:t>The King’s Fund (2021) </a:t>
            </a:r>
            <a:r>
              <a:rPr lang="en-GB" sz="1000" i="1" dirty="0">
                <a:solidFill>
                  <a:srgbClr val="FFFFFF"/>
                </a:solidFill>
              </a:rPr>
              <a:t>Digital change and health inequalities.</a:t>
            </a:r>
            <a:r>
              <a:rPr lang="en-GB" sz="1000" dirty="0">
                <a:solidFill>
                  <a:srgbClr val="FFFFFF"/>
                </a:solidFill>
              </a:rPr>
              <a:t> London: The King’s Fund.</a:t>
            </a:r>
            <a:br>
              <a:rPr lang="en-GB" sz="1000" dirty="0">
                <a:solidFill>
                  <a:srgbClr val="FFFFFF"/>
                </a:solidFill>
              </a:rPr>
            </a:br>
            <a:endParaRPr lang="en-GB" sz="1000" dirty="0">
              <a:solidFill>
                <a:srgbClr val="FFFFFF"/>
              </a:solidFill>
            </a:endParaRPr>
          </a:p>
          <a:p>
            <a:r>
              <a:rPr lang="en-GB" sz="1000" dirty="0">
                <a:solidFill>
                  <a:srgbClr val="FFFFFF"/>
                </a:solidFill>
              </a:rPr>
              <a:t>Watts, G. (2020) ‘</a:t>
            </a:r>
            <a:r>
              <a:rPr lang="en-GB" sz="1000" i="1" dirty="0">
                <a:solidFill>
                  <a:srgbClr val="FFFFFF"/>
                </a:solidFill>
              </a:rPr>
              <a:t>COVID-19 and the digital divide in the UK’, The Lancet Digital Health</a:t>
            </a:r>
            <a:r>
              <a:rPr lang="en-GB" sz="1000" dirty="0">
                <a:solidFill>
                  <a:srgbClr val="FFFFFF"/>
                </a:solidFill>
              </a:rPr>
              <a:t>, 2(8), pp. e395–e396.</a:t>
            </a:r>
          </a:p>
          <a:p>
            <a:endParaRPr lang="en-US" sz="1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64225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NAME: SHUMAILA ABRAR STUDENT NUMBER: 2028447 LECTURER NAME: JOANNE DAVIES MODULE: DIGITAL TRANSFORMATION IN THE HEALTH AND CARE PROFESSIONS MODULE CODE: BMHP6026 </vt:lpstr>
      <vt:lpstr>Introduction</vt:lpstr>
      <vt:lpstr>Background: Digital Change in the NHS</vt:lpstr>
      <vt:lpstr>Benefits of Online Consultations</vt:lpstr>
      <vt:lpstr>Challenges of Online Consultations</vt:lpstr>
      <vt:lpstr>Impact on Health and Social Care Staff</vt:lpstr>
      <vt:lpstr>Theoretical Framework</vt:lpstr>
      <vt:lpstr>Recommendations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NAME: SHUMAILA ABRAR STUDENT NUMBER: 2028447 LECTURER NAME: JOANNE DAVIES MODULE: DIGITAL TRANSFORMATION IN THE HEALTH AND CARE PROFESSIONS MODULE CODE: BMHP6026 </dc:title>
  <dc:creator>Mohammad Ilyas (2029045)</dc:creator>
  <cp:lastModifiedBy>Mohammad Ilyas (2029045)</cp:lastModifiedBy>
  <cp:revision>1</cp:revision>
  <dcterms:created xsi:type="dcterms:W3CDTF">2026-03-08T20:59:40Z</dcterms:created>
  <dcterms:modified xsi:type="dcterms:W3CDTF">2026-03-08T21:20:40Z</dcterms:modified>
</cp:coreProperties>
</file>