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Lst>
  <p:sldSz cy="5143500" cx="9144000"/>
  <p:notesSz cx="6858000" cy="9144000"/>
  <p:embeddedFontLst>
    <p:embeddedFont>
      <p:font typeface="Old Standard TT"/>
      <p:regular r:id="rId15"/>
      <p:bold r:id="rId16"/>
      <p:italic r:id="rId1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font" Target="fonts/OldStandardTT-regular.fntdata"/><Relationship Id="rId14" Type="http://schemas.openxmlformats.org/officeDocument/2006/relationships/slide" Target="slides/slide10.xml"/><Relationship Id="rId17" Type="http://schemas.openxmlformats.org/officeDocument/2006/relationships/font" Target="fonts/OldStandardTT-italic.fntdata"/><Relationship Id="rId16" Type="http://schemas.openxmlformats.org/officeDocument/2006/relationships/font" Target="fonts/OldStandardTT-bold.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317500" lvl="0" marL="457200">
              <a:spcBef>
                <a:spcPts val="0"/>
              </a:spcBef>
              <a:spcAft>
                <a:spcPts val="0"/>
              </a:spcAft>
              <a:buSzPts val="1400"/>
              <a:buChar char="●"/>
              <a:defRPr sz="1100"/>
            </a:lvl1pPr>
            <a:lvl2pPr indent="-317500" lvl="1" marL="914400">
              <a:spcBef>
                <a:spcPts val="0"/>
              </a:spcBef>
              <a:spcAft>
                <a:spcPts val="0"/>
              </a:spcAft>
              <a:buSzPts val="1400"/>
              <a:buChar char="○"/>
              <a:defRPr sz="1100"/>
            </a:lvl2pPr>
            <a:lvl3pPr indent="-317500" lvl="2" marL="1371600">
              <a:spcBef>
                <a:spcPts val="0"/>
              </a:spcBef>
              <a:spcAft>
                <a:spcPts val="0"/>
              </a:spcAft>
              <a:buSzPts val="1400"/>
              <a:buChar char="■"/>
              <a:defRPr sz="1100"/>
            </a:lvl3pPr>
            <a:lvl4pPr indent="-317500" lvl="3" marL="1828800">
              <a:spcBef>
                <a:spcPts val="0"/>
              </a:spcBef>
              <a:spcAft>
                <a:spcPts val="0"/>
              </a:spcAft>
              <a:buSzPts val="1400"/>
              <a:buChar char="●"/>
              <a:defRPr sz="1100"/>
            </a:lvl4pPr>
            <a:lvl5pPr indent="-317500" lvl="4" marL="2286000">
              <a:spcBef>
                <a:spcPts val="0"/>
              </a:spcBef>
              <a:spcAft>
                <a:spcPts val="0"/>
              </a:spcAft>
              <a:buSzPts val="1400"/>
              <a:buChar char="○"/>
              <a:defRPr sz="1100"/>
            </a:lvl5pPr>
            <a:lvl6pPr indent="-317500" lvl="5" marL="2743200">
              <a:spcBef>
                <a:spcPts val="0"/>
              </a:spcBef>
              <a:spcAft>
                <a:spcPts val="0"/>
              </a:spcAft>
              <a:buSzPts val="1400"/>
              <a:buChar char="■"/>
              <a:defRPr sz="1100"/>
            </a:lvl6pPr>
            <a:lvl7pPr indent="-317500" lvl="6" marL="3200400">
              <a:spcBef>
                <a:spcPts val="0"/>
              </a:spcBef>
              <a:spcAft>
                <a:spcPts val="0"/>
              </a:spcAft>
              <a:buSzPts val="1400"/>
              <a:buChar char="●"/>
              <a:defRPr sz="1100"/>
            </a:lvl7pPr>
            <a:lvl8pPr indent="-317500" lvl="7" marL="3657600">
              <a:spcBef>
                <a:spcPts val="0"/>
              </a:spcBef>
              <a:spcAft>
                <a:spcPts val="0"/>
              </a:spcAft>
              <a:buSzPts val="1400"/>
              <a:buChar char="○"/>
              <a:defRPr sz="1100"/>
            </a:lvl8pPr>
            <a:lvl9pPr indent="-317500" lvl="8" marL="4114800">
              <a:spcBef>
                <a:spcPts val="0"/>
              </a:spcBef>
              <a:spcAft>
                <a:spcPts val="0"/>
              </a:spcAft>
              <a:buSzPts val="14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5" name="Shape 55"/>
        <p:cNvGrpSpPr/>
        <p:nvPr/>
      </p:nvGrpSpPr>
      <p:grpSpPr>
        <a:xfrm>
          <a:off x="0" y="0"/>
          <a:ext cx="0" cy="0"/>
          <a:chOff x="0" y="0"/>
          <a:chExt cx="0" cy="0"/>
        </a:xfrm>
      </p:grpSpPr>
      <p:sp>
        <p:nvSpPr>
          <p:cNvPr id="56" name="Google Shape;56;gc6f90357f_0_0: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gc6f90357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1" name="Shape 61"/>
        <p:cNvGrpSpPr/>
        <p:nvPr/>
      </p:nvGrpSpPr>
      <p:grpSpPr>
        <a:xfrm>
          <a:off x="0" y="0"/>
          <a:ext cx="0" cy="0"/>
          <a:chOff x="0" y="0"/>
          <a:chExt cx="0" cy="0"/>
        </a:xfrm>
      </p:grpSpPr>
      <p:sp>
        <p:nvSpPr>
          <p:cNvPr id="62" name="Google Shape;62;gc6f90357f_0_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63" name="Google Shape;63;gc6f90357f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t/>
            </a:r>
            <a:endParaRPr>
              <a:solidFill>
                <a:schemeClr val="dk1"/>
              </a:solidFil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7" name="Shape 67"/>
        <p:cNvGrpSpPr/>
        <p:nvPr/>
      </p:nvGrpSpPr>
      <p:grpSpPr>
        <a:xfrm>
          <a:off x="0" y="0"/>
          <a:ext cx="0" cy="0"/>
          <a:chOff x="0" y="0"/>
          <a:chExt cx="0" cy="0"/>
        </a:xfrm>
      </p:grpSpPr>
      <p:sp>
        <p:nvSpPr>
          <p:cNvPr id="68" name="Google Shape;68;gc6f90357f_0_9: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69" name="Google Shape;69;gc6f90357f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50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3" name="Shape 73"/>
        <p:cNvGrpSpPr/>
        <p:nvPr/>
      </p:nvGrpSpPr>
      <p:grpSpPr>
        <a:xfrm>
          <a:off x="0" y="0"/>
          <a:ext cx="0" cy="0"/>
          <a:chOff x="0" y="0"/>
          <a:chExt cx="0" cy="0"/>
        </a:xfrm>
      </p:grpSpPr>
      <p:sp>
        <p:nvSpPr>
          <p:cNvPr id="74" name="Google Shape;74;gc6f90357f_0_13: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c6f90357f_0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3" name="Shape 83"/>
        <p:cNvGrpSpPr/>
        <p:nvPr/>
      </p:nvGrpSpPr>
      <p:grpSpPr>
        <a:xfrm>
          <a:off x="0" y="0"/>
          <a:ext cx="0" cy="0"/>
          <a:chOff x="0" y="0"/>
          <a:chExt cx="0" cy="0"/>
        </a:xfrm>
      </p:grpSpPr>
      <p:sp>
        <p:nvSpPr>
          <p:cNvPr id="84" name="Google Shape;84;gc6f90357f_0_19: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85" name="Google Shape;85;gc6f90357f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t/>
            </a:r>
            <a:endParaRPr>
              <a:solidFill>
                <a:schemeClr val="dk1"/>
              </a:solidFil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4" name="Shape 94"/>
        <p:cNvGrpSpPr/>
        <p:nvPr/>
      </p:nvGrpSpPr>
      <p:grpSpPr>
        <a:xfrm>
          <a:off x="0" y="0"/>
          <a:ext cx="0" cy="0"/>
          <a:chOff x="0" y="0"/>
          <a:chExt cx="0" cy="0"/>
        </a:xfrm>
      </p:grpSpPr>
      <p:sp>
        <p:nvSpPr>
          <p:cNvPr id="95" name="Google Shape;95;gc6f90357f_0_47: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c6f90357f_0_4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solidFill>
                <a:schemeClr val="dk1"/>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2" name="Shape 102"/>
        <p:cNvGrpSpPr/>
        <p:nvPr/>
      </p:nvGrpSpPr>
      <p:grpSpPr>
        <a:xfrm>
          <a:off x="0" y="0"/>
          <a:ext cx="0" cy="0"/>
          <a:chOff x="0" y="0"/>
          <a:chExt cx="0" cy="0"/>
        </a:xfrm>
      </p:grpSpPr>
      <p:sp>
        <p:nvSpPr>
          <p:cNvPr id="103" name="Google Shape;103;gc6f90357f_0_35: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c6f90357f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3" name="Shape 113"/>
        <p:cNvGrpSpPr/>
        <p:nvPr/>
      </p:nvGrpSpPr>
      <p:grpSpPr>
        <a:xfrm>
          <a:off x="0" y="0"/>
          <a:ext cx="0" cy="0"/>
          <a:chOff x="0" y="0"/>
          <a:chExt cx="0" cy="0"/>
        </a:xfrm>
      </p:grpSpPr>
      <p:sp>
        <p:nvSpPr>
          <p:cNvPr id="114" name="Google Shape;114;gc6f90357f_0_41: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15" name="Google Shape;115;gc6f90357f_0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9" name="Shape 119"/>
        <p:cNvGrpSpPr/>
        <p:nvPr/>
      </p:nvGrpSpPr>
      <p:grpSpPr>
        <a:xfrm>
          <a:off x="0" y="0"/>
          <a:ext cx="0" cy="0"/>
          <a:chOff x="0" y="0"/>
          <a:chExt cx="0" cy="0"/>
        </a:xfrm>
      </p:grpSpPr>
      <p:sp>
        <p:nvSpPr>
          <p:cNvPr id="120" name="Google Shape;120;g552446f66f_2_4: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21" name="Google Shape;121;g552446f66f_2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7" name="Shape 127"/>
        <p:cNvGrpSpPr/>
        <p:nvPr/>
      </p:nvGrpSpPr>
      <p:grpSpPr>
        <a:xfrm>
          <a:off x="0" y="0"/>
          <a:ext cx="0" cy="0"/>
          <a:chOff x="0" y="0"/>
          <a:chExt cx="0" cy="0"/>
        </a:xfrm>
      </p:grpSpPr>
      <p:sp>
        <p:nvSpPr>
          <p:cNvPr id="128" name="Google Shape;128;g590d4032ed_0_1:notes"/>
          <p:cNvSpPr/>
          <p:nvPr>
            <p:ph idx="2" type="sldImg"/>
          </p:nvPr>
        </p:nvSpPr>
        <p:spPr>
          <a:xfrm>
            <a:off x="381188" y="685800"/>
            <a:ext cx="6096300" cy="3429000"/>
          </a:xfrm>
          <a:custGeom>
            <a:rect b="b" l="l" r="r" t="t"/>
            <a:pathLst>
              <a:path extrusionOk="0" h="120000" w="120000">
                <a:moveTo>
                  <a:pt x="0" y="0"/>
                </a:moveTo>
                <a:lnTo>
                  <a:pt x="120000" y="0"/>
                </a:lnTo>
                <a:lnTo>
                  <a:pt x="120000" y="120000"/>
                </a:lnTo>
                <a:lnTo>
                  <a:pt x="0" y="120000"/>
                </a:lnTo>
                <a:close/>
              </a:path>
            </a:pathLst>
          </a:custGeom>
        </p:spPr>
      </p:sp>
      <p:sp>
        <p:nvSpPr>
          <p:cNvPr id="129" name="Google Shape;129;g590d4032ed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dk1"/>
        </a:solidFill>
      </p:bgPr>
    </p:bg>
    <p:spTree>
      <p:nvGrpSpPr>
        <p:cNvPr id="9"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11" name="Google Shape;11;p2"/>
          <p:cNvCxnSpPr/>
          <p:nvPr/>
        </p:nvCxnSpPr>
        <p:spPr>
          <a:xfrm>
            <a:off x="641934" y="3597500"/>
            <a:ext cx="390300" cy="0"/>
          </a:xfrm>
          <a:prstGeom prst="straightConnector1">
            <a:avLst/>
          </a:prstGeom>
          <a:noFill/>
          <a:ln cap="flat" cmpd="sng" w="28575">
            <a:solidFill>
              <a:schemeClr val="accent1"/>
            </a:solidFill>
            <a:prstDash val="solid"/>
            <a:round/>
            <a:headEnd len="sm" w="sm" type="none"/>
            <a:tailEnd len="sm" w="sm" type="none"/>
          </a:ln>
        </p:spPr>
      </p:cxnSp>
      <p:sp>
        <p:nvSpPr>
          <p:cNvPr id="12" name="Google Shape;12;p2"/>
          <p:cNvSpPr txBox="1"/>
          <p:nvPr>
            <p:ph type="ctrTitle"/>
          </p:nvPr>
        </p:nvSpPr>
        <p:spPr>
          <a:xfrm>
            <a:off x="512700" y="1893300"/>
            <a:ext cx="8118600" cy="1522800"/>
          </a:xfrm>
          <a:prstGeom prst="rect">
            <a:avLst/>
          </a:prstGeom>
        </p:spPr>
        <p:txBody>
          <a:bodyPr anchorCtr="0" anchor="b" bIns="91425" lIns="91425" spcFirstLastPara="1" rIns="91425" wrap="square" tIns="91425"/>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p:txBody>
      </p:sp>
      <p:sp>
        <p:nvSpPr>
          <p:cNvPr id="13" name="Google Shape;13;p2"/>
          <p:cNvSpPr txBox="1"/>
          <p:nvPr>
            <p:ph idx="1" type="subTitle"/>
          </p:nvPr>
        </p:nvSpPr>
        <p:spPr>
          <a:xfrm>
            <a:off x="512700" y="3840639"/>
            <a:ext cx="8118600" cy="787500"/>
          </a:xfrm>
          <a:prstGeom prst="rect">
            <a:avLst/>
          </a:prstGeom>
        </p:spPr>
        <p:txBody>
          <a:bodyPr anchorCtr="0" anchor="t" bIns="91425" lIns="91425" spcFirstLastPara="1" rIns="91425" wrap="square" tIns="91425"/>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p:txBody>
      </p:sp>
      <p:sp>
        <p:nvSpPr>
          <p:cNvPr id="14" name="Google Shape;14;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5"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cap="flat" cmpd="sng" w="28575">
            <a:solidFill>
              <a:schemeClr val="lt2"/>
            </a:solidFill>
            <a:prstDash val="solid"/>
            <a:round/>
            <a:headEnd len="sm" w="sm" type="none"/>
            <a:tailEnd len="sm" w="sm" type="none"/>
          </a:ln>
        </p:spPr>
      </p:cxnSp>
      <p:sp>
        <p:nvSpPr>
          <p:cNvPr id="17" name="Google Shape;17;p3"/>
          <p:cNvSpPr txBox="1"/>
          <p:nvPr>
            <p:ph type="title"/>
          </p:nvPr>
        </p:nvSpPr>
        <p:spPr>
          <a:xfrm>
            <a:off x="512700" y="1893300"/>
            <a:ext cx="8118600" cy="1522800"/>
          </a:xfrm>
          <a:prstGeom prst="rect">
            <a:avLst/>
          </a:prstGeom>
        </p:spPr>
        <p:txBody>
          <a:bodyPr anchorCtr="0" anchor="b" bIns="91425" lIns="91425" spcFirstLastPara="1" rIns="91425" wrap="square" tIns="91425"/>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9"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4"/>
          <p:cNvSpPr txBox="1"/>
          <p:nvPr>
            <p:ph type="title"/>
          </p:nvPr>
        </p:nvSpPr>
        <p:spPr>
          <a:xfrm>
            <a:off x="311700" y="445025"/>
            <a:ext cx="8520600" cy="6132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171600"/>
            <a:ext cx="8520600" cy="33972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3" name="Google Shape;23;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4" name="Shape 24"/>
        <p:cNvGrpSpPr/>
        <p:nvPr/>
      </p:nvGrpSpPr>
      <p:grpSpPr>
        <a:xfrm>
          <a:off x="0" y="0"/>
          <a:ext cx="0" cy="0"/>
          <a:chOff x="0" y="0"/>
          <a:chExt cx="0" cy="0"/>
        </a:xfrm>
      </p:grpSpPr>
      <p:sp>
        <p:nvSpPr>
          <p:cNvPr id="25" name="Google Shape;25;p5"/>
          <p:cNvSpPr txBox="1"/>
          <p:nvPr>
            <p:ph type="title"/>
          </p:nvPr>
        </p:nvSpPr>
        <p:spPr>
          <a:xfrm>
            <a:off x="311700" y="445025"/>
            <a:ext cx="8520600" cy="6132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Google Shape;26;p5"/>
          <p:cNvSpPr txBox="1"/>
          <p:nvPr>
            <p:ph idx="1" type="body"/>
          </p:nvPr>
        </p:nvSpPr>
        <p:spPr>
          <a:xfrm>
            <a:off x="311700" y="1171675"/>
            <a:ext cx="3999900" cy="33972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7" name="Google Shape;27;p5"/>
          <p:cNvSpPr txBox="1"/>
          <p:nvPr>
            <p:ph idx="2" type="body"/>
          </p:nvPr>
        </p:nvSpPr>
        <p:spPr>
          <a:xfrm>
            <a:off x="4832400" y="1171675"/>
            <a:ext cx="3999900" cy="33972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8" name="Google Shape;28;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9" name="Shape 29"/>
        <p:cNvGrpSpPr/>
        <p:nvPr/>
      </p:nvGrpSpPr>
      <p:grpSpPr>
        <a:xfrm>
          <a:off x="0" y="0"/>
          <a:ext cx="0" cy="0"/>
          <a:chOff x="0" y="0"/>
          <a:chExt cx="0" cy="0"/>
        </a:xfrm>
      </p:grpSpPr>
      <p:sp>
        <p:nvSpPr>
          <p:cNvPr id="30" name="Google Shape;30;p6"/>
          <p:cNvSpPr txBox="1"/>
          <p:nvPr>
            <p:ph type="title"/>
          </p:nvPr>
        </p:nvSpPr>
        <p:spPr>
          <a:xfrm>
            <a:off x="311700" y="445025"/>
            <a:ext cx="8520600" cy="6132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1" name="Google Shape;31;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2" name="Shape 32"/>
        <p:cNvGrpSpPr/>
        <p:nvPr/>
      </p:nvGrpSpPr>
      <p:grpSpPr>
        <a:xfrm>
          <a:off x="0" y="0"/>
          <a:ext cx="0" cy="0"/>
          <a:chOff x="0" y="0"/>
          <a:chExt cx="0" cy="0"/>
        </a:xfrm>
      </p:grpSpPr>
      <p:sp>
        <p:nvSpPr>
          <p:cNvPr id="33" name="Google Shape;33;p7"/>
          <p:cNvSpPr txBox="1"/>
          <p:nvPr>
            <p:ph type="title"/>
          </p:nvPr>
        </p:nvSpPr>
        <p:spPr>
          <a:xfrm>
            <a:off x="311700" y="555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4" name="Google Shape;34;p7"/>
          <p:cNvSpPr txBox="1"/>
          <p:nvPr>
            <p:ph idx="1" type="body"/>
          </p:nvPr>
        </p:nvSpPr>
        <p:spPr>
          <a:xfrm>
            <a:off x="311700" y="1389600"/>
            <a:ext cx="2808000" cy="31794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5" name="Google Shape;35;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lt2"/>
        </a:solidFill>
      </p:bgPr>
    </p:bg>
    <p:spTree>
      <p:nvGrpSpPr>
        <p:cNvPr id="36" name="Shape 36"/>
        <p:cNvGrpSpPr/>
        <p:nvPr/>
      </p:nvGrpSpPr>
      <p:grpSpPr>
        <a:xfrm>
          <a:off x="0" y="0"/>
          <a:ext cx="0" cy="0"/>
          <a:chOff x="0" y="0"/>
          <a:chExt cx="0" cy="0"/>
        </a:xfrm>
      </p:grpSpPr>
      <p:sp>
        <p:nvSpPr>
          <p:cNvPr id="37" name="Google Shape;37;p8"/>
          <p:cNvSpPr txBox="1"/>
          <p:nvPr>
            <p:ph type="title"/>
          </p:nvPr>
        </p:nvSpPr>
        <p:spPr>
          <a:xfrm>
            <a:off x="490250" y="526350"/>
            <a:ext cx="5604000" cy="4090800"/>
          </a:xfrm>
          <a:prstGeom prst="rect">
            <a:avLst/>
          </a:prstGeom>
        </p:spPr>
        <p:txBody>
          <a:bodyPr anchorCtr="0" anchor="ctr" bIns="91425" lIns="91425" spcFirstLastPara="1" rIns="91425" wrap="square" tIns="91425"/>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p:txBody>
      </p:sp>
      <p:sp>
        <p:nvSpPr>
          <p:cNvPr id="38" name="Google Shape;38;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9"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1" name="Google Shape;41;p9"/>
          <p:cNvCxnSpPr/>
          <p:nvPr/>
        </p:nvCxnSpPr>
        <p:spPr>
          <a:xfrm>
            <a:off x="5029675" y="4495500"/>
            <a:ext cx="686400" cy="0"/>
          </a:xfrm>
          <a:prstGeom prst="straightConnector1">
            <a:avLst/>
          </a:prstGeom>
          <a:noFill/>
          <a:ln cap="flat" cmpd="sng" w="19050">
            <a:solidFill>
              <a:schemeClr val="lt2"/>
            </a:solidFill>
            <a:prstDash val="solid"/>
            <a:round/>
            <a:headEnd len="sm" w="sm" type="none"/>
            <a:tailEnd len="sm" w="sm" type="none"/>
          </a:ln>
        </p:spPr>
      </p:cxnSp>
      <p:sp>
        <p:nvSpPr>
          <p:cNvPr id="42" name="Google Shape;42;p9"/>
          <p:cNvSpPr txBox="1"/>
          <p:nvPr>
            <p:ph type="title"/>
          </p:nvPr>
        </p:nvSpPr>
        <p:spPr>
          <a:xfrm>
            <a:off x="265500" y="1382350"/>
            <a:ext cx="4045200" cy="1333200"/>
          </a:xfrm>
          <a:prstGeom prst="rect">
            <a:avLst/>
          </a:prstGeom>
        </p:spPr>
        <p:txBody>
          <a:bodyPr anchorCtr="0" anchor="b" bIns="91425" lIns="91425" spcFirstLastPara="1" rIns="91425" wrap="square" tIns="91425"/>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p:txBody>
      </p:sp>
      <p:sp>
        <p:nvSpPr>
          <p:cNvPr id="43" name="Google Shape;43;p9"/>
          <p:cNvSpPr txBox="1"/>
          <p:nvPr>
            <p:ph idx="1" type="subTitle"/>
          </p:nvPr>
        </p:nvSpPr>
        <p:spPr>
          <a:xfrm>
            <a:off x="265500" y="2769001"/>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4" name="Google Shape;44;p9"/>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Clr>
                <a:schemeClr val="accent1"/>
              </a:buClr>
              <a:buSzPts val="1800"/>
              <a:buChar char="●"/>
              <a:defRPr>
                <a:solidFill>
                  <a:schemeClr val="accent1"/>
                </a:solidFill>
              </a:defRPr>
            </a:lvl1pPr>
            <a:lvl2pPr indent="-317500" lvl="1" marL="914400">
              <a:spcBef>
                <a:spcPts val="1600"/>
              </a:spcBef>
              <a:spcAft>
                <a:spcPts val="0"/>
              </a:spcAft>
              <a:buClr>
                <a:schemeClr val="accent1"/>
              </a:buClr>
              <a:buSzPts val="1400"/>
              <a:buChar char="○"/>
              <a:defRPr>
                <a:solidFill>
                  <a:schemeClr val="accent1"/>
                </a:solidFill>
              </a:defRPr>
            </a:lvl2pPr>
            <a:lvl3pPr indent="-317500" lvl="2" marL="1371600">
              <a:spcBef>
                <a:spcPts val="1600"/>
              </a:spcBef>
              <a:spcAft>
                <a:spcPts val="0"/>
              </a:spcAft>
              <a:buClr>
                <a:schemeClr val="accent1"/>
              </a:buClr>
              <a:buSzPts val="1400"/>
              <a:buChar char="■"/>
              <a:defRPr>
                <a:solidFill>
                  <a:schemeClr val="accent1"/>
                </a:solidFill>
              </a:defRPr>
            </a:lvl3pPr>
            <a:lvl4pPr indent="-317500" lvl="3" marL="1828800">
              <a:spcBef>
                <a:spcPts val="1600"/>
              </a:spcBef>
              <a:spcAft>
                <a:spcPts val="0"/>
              </a:spcAft>
              <a:buClr>
                <a:schemeClr val="accent1"/>
              </a:buClr>
              <a:buSzPts val="1400"/>
              <a:buChar char="●"/>
              <a:defRPr>
                <a:solidFill>
                  <a:schemeClr val="accent1"/>
                </a:solidFill>
              </a:defRPr>
            </a:lvl4pPr>
            <a:lvl5pPr indent="-317500" lvl="4" marL="2286000">
              <a:spcBef>
                <a:spcPts val="1600"/>
              </a:spcBef>
              <a:spcAft>
                <a:spcPts val="0"/>
              </a:spcAft>
              <a:buClr>
                <a:schemeClr val="accent1"/>
              </a:buClr>
              <a:buSzPts val="1400"/>
              <a:buChar char="○"/>
              <a:defRPr>
                <a:solidFill>
                  <a:schemeClr val="accent1"/>
                </a:solidFill>
              </a:defRPr>
            </a:lvl5pPr>
            <a:lvl6pPr indent="-317500" lvl="5" marL="2743200">
              <a:spcBef>
                <a:spcPts val="1600"/>
              </a:spcBef>
              <a:spcAft>
                <a:spcPts val="0"/>
              </a:spcAft>
              <a:buClr>
                <a:schemeClr val="accent1"/>
              </a:buClr>
              <a:buSzPts val="1400"/>
              <a:buChar char="■"/>
              <a:defRPr>
                <a:solidFill>
                  <a:schemeClr val="accent1"/>
                </a:solidFill>
              </a:defRPr>
            </a:lvl6pPr>
            <a:lvl7pPr indent="-317500" lvl="6" marL="3200400">
              <a:spcBef>
                <a:spcPts val="1600"/>
              </a:spcBef>
              <a:spcAft>
                <a:spcPts val="0"/>
              </a:spcAft>
              <a:buClr>
                <a:schemeClr val="accent1"/>
              </a:buClr>
              <a:buSzPts val="1400"/>
              <a:buChar char="●"/>
              <a:defRPr>
                <a:solidFill>
                  <a:schemeClr val="accent1"/>
                </a:solidFill>
              </a:defRPr>
            </a:lvl7pPr>
            <a:lvl8pPr indent="-317500" lvl="7" marL="3657600">
              <a:spcBef>
                <a:spcPts val="1600"/>
              </a:spcBef>
              <a:spcAft>
                <a:spcPts val="0"/>
              </a:spcAft>
              <a:buClr>
                <a:schemeClr val="accent1"/>
              </a:buClr>
              <a:buSzPts val="1400"/>
              <a:buChar char="○"/>
              <a:defRPr>
                <a:solidFill>
                  <a:schemeClr val="accent1"/>
                </a:solidFill>
              </a:defRPr>
            </a:lvl8pPr>
            <a:lvl9pPr indent="-317500" lvl="8" marL="4114800">
              <a:spcBef>
                <a:spcPts val="1600"/>
              </a:spcBef>
              <a:spcAft>
                <a:spcPts val="1600"/>
              </a:spcAft>
              <a:buClr>
                <a:schemeClr val="accent1"/>
              </a:buClr>
              <a:buSzPts val="1400"/>
              <a:buChar char="■"/>
              <a:defRPr>
                <a:solidFill>
                  <a:schemeClr val="accent1"/>
                </a:solidFill>
              </a:defRPr>
            </a:lvl9pPr>
          </a:lstStyle>
          <a:p/>
        </p:txBody>
      </p:sp>
      <p:sp>
        <p:nvSpPr>
          <p:cNvPr id="45" name="Google Shape;45;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6" name="Shape 46"/>
        <p:cNvGrpSpPr/>
        <p:nvPr/>
      </p:nvGrpSpPr>
      <p:grpSpPr>
        <a:xfrm>
          <a:off x="0" y="0"/>
          <a:ext cx="0" cy="0"/>
          <a:chOff x="0" y="0"/>
          <a:chExt cx="0" cy="0"/>
        </a:xfrm>
      </p:grpSpPr>
      <p:sp>
        <p:nvSpPr>
          <p:cNvPr id="47" name="Google Shape;47;p10"/>
          <p:cNvSpPr txBox="1"/>
          <p:nvPr>
            <p:ph idx="1" type="body"/>
          </p:nvPr>
        </p:nvSpPr>
        <p:spPr>
          <a:xfrm>
            <a:off x="311700" y="4230575"/>
            <a:ext cx="5998800" cy="6051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48" name="Google Shape;48;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9" name="Shape 49"/>
        <p:cNvGrpSpPr/>
        <p:nvPr/>
      </p:nvGrpSpPr>
      <p:grpSpPr>
        <a:xfrm>
          <a:off x="0" y="0"/>
          <a:ext cx="0" cy="0"/>
          <a:chOff x="0" y="0"/>
          <a:chExt cx="0" cy="0"/>
        </a:xfrm>
      </p:grpSpPr>
      <p:sp>
        <p:nvSpPr>
          <p:cNvPr id="50" name="Google Shape;50;p11"/>
          <p:cNvSpPr txBox="1"/>
          <p:nvPr>
            <p:ph hasCustomPrompt="1" type="title"/>
          </p:nvPr>
        </p:nvSpPr>
        <p:spPr>
          <a:xfrm>
            <a:off x="311700" y="1039650"/>
            <a:ext cx="8520600" cy="2106300"/>
          </a:xfrm>
          <a:prstGeom prst="rect">
            <a:avLst/>
          </a:prstGeom>
        </p:spPr>
        <p:txBody>
          <a:bodyPr anchorCtr="0" anchor="b" bIns="91425" lIns="91425" spcFirstLastPara="1" rIns="91425" wrap="square" tIns="91425"/>
          <a:lstStyle>
            <a:lvl1pPr lvl="0" algn="ctr">
              <a:spcBef>
                <a:spcPts val="0"/>
              </a:spcBef>
              <a:spcAft>
                <a:spcPts val="0"/>
              </a:spcAft>
              <a:buSzPts val="14000"/>
              <a:buNone/>
              <a:defRPr b="1" sz="14000"/>
            </a:lvl1pPr>
            <a:lvl2pPr lvl="1" algn="ctr">
              <a:spcBef>
                <a:spcPts val="0"/>
              </a:spcBef>
              <a:spcAft>
                <a:spcPts val="0"/>
              </a:spcAft>
              <a:buSzPts val="14000"/>
              <a:buNone/>
              <a:defRPr b="1" sz="14000"/>
            </a:lvl2pPr>
            <a:lvl3pPr lvl="2" algn="ctr">
              <a:spcBef>
                <a:spcPts val="0"/>
              </a:spcBef>
              <a:spcAft>
                <a:spcPts val="0"/>
              </a:spcAft>
              <a:buSzPts val="14000"/>
              <a:buNone/>
              <a:defRPr b="1" sz="14000"/>
            </a:lvl3pPr>
            <a:lvl4pPr lvl="3" algn="ctr">
              <a:spcBef>
                <a:spcPts val="0"/>
              </a:spcBef>
              <a:spcAft>
                <a:spcPts val="0"/>
              </a:spcAft>
              <a:buSzPts val="14000"/>
              <a:buNone/>
              <a:defRPr b="1" sz="14000"/>
            </a:lvl4pPr>
            <a:lvl5pPr lvl="4" algn="ctr">
              <a:spcBef>
                <a:spcPts val="0"/>
              </a:spcBef>
              <a:spcAft>
                <a:spcPts val="0"/>
              </a:spcAft>
              <a:buSzPts val="14000"/>
              <a:buNone/>
              <a:defRPr b="1" sz="14000"/>
            </a:lvl5pPr>
            <a:lvl6pPr lvl="5" algn="ctr">
              <a:spcBef>
                <a:spcPts val="0"/>
              </a:spcBef>
              <a:spcAft>
                <a:spcPts val="0"/>
              </a:spcAft>
              <a:buSzPts val="14000"/>
              <a:buNone/>
              <a:defRPr b="1" sz="14000"/>
            </a:lvl6pPr>
            <a:lvl7pPr lvl="6" algn="ctr">
              <a:spcBef>
                <a:spcPts val="0"/>
              </a:spcBef>
              <a:spcAft>
                <a:spcPts val="0"/>
              </a:spcAft>
              <a:buSzPts val="14000"/>
              <a:buNone/>
              <a:defRPr b="1" sz="14000"/>
            </a:lvl7pPr>
            <a:lvl8pPr lvl="7" algn="ctr">
              <a:spcBef>
                <a:spcPts val="0"/>
              </a:spcBef>
              <a:spcAft>
                <a:spcPts val="0"/>
              </a:spcAft>
              <a:buSzPts val="14000"/>
              <a:buNone/>
              <a:defRPr b="1" sz="14000"/>
            </a:lvl8pPr>
            <a:lvl9pPr lvl="8" algn="ctr">
              <a:spcBef>
                <a:spcPts val="0"/>
              </a:spcBef>
              <a:spcAft>
                <a:spcPts val="0"/>
              </a:spcAft>
              <a:buSzPts val="14000"/>
              <a:buNone/>
              <a:defRPr b="1" sz="14000"/>
            </a:lvl9pPr>
          </a:lstStyle>
          <a:p>
            <a:r>
              <a:t>xx%</a:t>
            </a:r>
          </a:p>
        </p:txBody>
      </p:sp>
      <p:sp>
        <p:nvSpPr>
          <p:cNvPr id="51" name="Google Shape;51;p11"/>
          <p:cNvSpPr txBox="1"/>
          <p:nvPr>
            <p:ph idx="1" type="body"/>
          </p:nvPr>
        </p:nvSpPr>
        <p:spPr>
          <a:xfrm>
            <a:off x="311700" y="3228425"/>
            <a:ext cx="8520600" cy="13008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52" name="Google Shape;52;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paperback">
    <p:bg>
      <p:bgPr>
        <a:solidFill>
          <a:schemeClr val="accen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6132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p:txBody>
      </p:sp>
      <p:sp>
        <p:nvSpPr>
          <p:cNvPr id="7" name="Google Shape;7;p1"/>
          <p:cNvSpPr txBox="1"/>
          <p:nvPr>
            <p:ph idx="1" type="body"/>
          </p:nvPr>
        </p:nvSpPr>
        <p:spPr>
          <a:xfrm>
            <a:off x="311700" y="1171600"/>
            <a:ext cx="8520600" cy="33972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indent="-317500" lvl="1" marL="9144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indent="-317500" lvl="2" marL="13716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indent="-317500" lvl="3" marL="18288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indent="-317500" lvl="4" marL="22860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indent="-317500" lvl="5" marL="27432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indent="-317500" lvl="6" marL="32004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indent="-317500" lvl="7" marL="3657600">
              <a:lnSpc>
                <a:spcPct val="115000"/>
              </a:lnSpc>
              <a:spcBef>
                <a:spcPts val="160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indent="-317500" lvl="8" marL="4114800">
              <a:lnSpc>
                <a:spcPct val="115000"/>
              </a:lnSpc>
              <a:spcBef>
                <a:spcPts val="1600"/>
              </a:spcBef>
              <a:spcAft>
                <a:spcPts val="160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4.xml"/><Relationship Id="rId3" Type="http://schemas.openxmlformats.org/officeDocument/2006/relationships/image" Target="../media/image3.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hyperlink" Target="http://www.youtube.com/watch?v=9SqRNUUOk7s" TargetMode="External"/><Relationship Id="rId4" Type="http://schemas.openxmlformats.org/officeDocument/2006/relationships/image" Target="../media/image5.jpg"/><Relationship Id="rId5" Type="http://schemas.openxmlformats.org/officeDocument/2006/relationships/image" Target="../media/image1.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 Id="rId3" Type="http://schemas.openxmlformats.org/officeDocument/2006/relationships/image" Target="../media/image2.jpg"/><Relationship Id="rId4" Type="http://schemas.openxmlformats.org/officeDocument/2006/relationships/image" Target="../media/image4.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9.xml"/><Relationship Id="rId3" Type="http://schemas.openxmlformats.org/officeDocument/2006/relationships/hyperlink" Target="https://twitter.com/samkalidi/status/631664255016669185"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0.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58" name="Shape 58"/>
        <p:cNvGrpSpPr/>
        <p:nvPr/>
      </p:nvGrpSpPr>
      <p:grpSpPr>
        <a:xfrm>
          <a:off x="0" y="0"/>
          <a:ext cx="0" cy="0"/>
          <a:chOff x="0" y="0"/>
          <a:chExt cx="0" cy="0"/>
        </a:xfrm>
      </p:grpSpPr>
      <p:sp>
        <p:nvSpPr>
          <p:cNvPr id="59" name="Google Shape;59;p13"/>
          <p:cNvSpPr txBox="1"/>
          <p:nvPr>
            <p:ph type="ctrTitle"/>
          </p:nvPr>
        </p:nvSpPr>
        <p:spPr>
          <a:xfrm>
            <a:off x="512700" y="1893300"/>
            <a:ext cx="8118600" cy="1522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Assimilation or Liberation</a:t>
            </a:r>
            <a:endParaRPr/>
          </a:p>
        </p:txBody>
      </p:sp>
      <p:sp>
        <p:nvSpPr>
          <p:cNvPr id="60" name="Google Shape;60;p13"/>
          <p:cNvSpPr txBox="1"/>
          <p:nvPr>
            <p:ph idx="1" type="subTitle"/>
          </p:nvPr>
        </p:nvSpPr>
        <p:spPr>
          <a:xfrm>
            <a:off x="512700" y="3840639"/>
            <a:ext cx="8118600" cy="787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Maxwell Davies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64" name="Shape 64"/>
        <p:cNvGrpSpPr/>
        <p:nvPr/>
      </p:nvGrpSpPr>
      <p:grpSpPr>
        <a:xfrm>
          <a:off x="0" y="0"/>
          <a:ext cx="0" cy="0"/>
          <a:chOff x="0" y="0"/>
          <a:chExt cx="0" cy="0"/>
        </a:xfrm>
      </p:grpSpPr>
      <p:sp>
        <p:nvSpPr>
          <p:cNvPr id="65" name="Google Shape;65;p14"/>
          <p:cNvSpPr txBox="1"/>
          <p:nvPr>
            <p:ph type="title"/>
          </p:nvPr>
        </p:nvSpPr>
        <p:spPr>
          <a:xfrm>
            <a:off x="490250" y="526350"/>
            <a:ext cx="5604000" cy="40908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The </a:t>
            </a:r>
            <a:r>
              <a:rPr lang="en"/>
              <a:t>Declaration</a:t>
            </a:r>
            <a:r>
              <a:rPr lang="en"/>
              <a:t> of Human Rights</a:t>
            </a:r>
            <a:endParaRPr/>
          </a:p>
        </p:txBody>
      </p:sp>
      <p:sp>
        <p:nvSpPr>
          <p:cNvPr id="66" name="Google Shape;66;p14"/>
          <p:cNvSpPr txBox="1"/>
          <p:nvPr/>
        </p:nvSpPr>
        <p:spPr>
          <a:xfrm>
            <a:off x="619125" y="3683000"/>
            <a:ext cx="5119800" cy="1232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200">
                <a:solidFill>
                  <a:schemeClr val="dk1"/>
                </a:solidFill>
              </a:rPr>
              <a:t>“Article 7. All are equal before the law and are entitled without any discrimination to equal protection of the law. All are entitled to equal protection against any discrimination in violation of this declaration and against any incitement to such discrimination” (Un.org. n.d.)</a:t>
            </a:r>
            <a:endParaRPr sz="1200">
              <a:latin typeface="Old Standard TT"/>
              <a:ea typeface="Old Standard TT"/>
              <a:cs typeface="Old Standard TT"/>
              <a:sym typeface="Old Standard TT"/>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0" name="Shape 70"/>
        <p:cNvGrpSpPr/>
        <p:nvPr/>
      </p:nvGrpSpPr>
      <p:grpSpPr>
        <a:xfrm>
          <a:off x="0" y="0"/>
          <a:ext cx="0" cy="0"/>
          <a:chOff x="0" y="0"/>
          <a:chExt cx="0" cy="0"/>
        </a:xfrm>
      </p:grpSpPr>
      <p:sp>
        <p:nvSpPr>
          <p:cNvPr id="71" name="Google Shape;71;p15"/>
          <p:cNvSpPr txBox="1"/>
          <p:nvPr>
            <p:ph type="title"/>
          </p:nvPr>
        </p:nvSpPr>
        <p:spPr>
          <a:xfrm>
            <a:off x="512700" y="1893300"/>
            <a:ext cx="8118600" cy="1522800"/>
          </a:xfrm>
          <a:prstGeom prst="rect">
            <a:avLst/>
          </a:prstGeom>
        </p:spPr>
        <p:txBody>
          <a:bodyPr anchorCtr="0" anchor="b" bIns="91425" lIns="91425" spcFirstLastPara="1" rIns="91425" wrap="square" tIns="91425">
            <a:noAutofit/>
          </a:bodyPr>
          <a:lstStyle/>
          <a:p>
            <a:pPr indent="0" lvl="0" marL="0" rtl="0" algn="l">
              <a:spcBef>
                <a:spcPts val="0"/>
              </a:spcBef>
              <a:spcAft>
                <a:spcPts val="0"/>
              </a:spcAft>
              <a:buNone/>
            </a:pPr>
            <a:r>
              <a:rPr lang="en"/>
              <a:t>Perverts, Psychopaths, Deviants and the like</a:t>
            </a:r>
            <a:endParaRPr/>
          </a:p>
        </p:txBody>
      </p:sp>
      <p:sp>
        <p:nvSpPr>
          <p:cNvPr id="72" name="Google Shape;72;p15"/>
          <p:cNvSpPr txBox="1"/>
          <p:nvPr/>
        </p:nvSpPr>
        <p:spPr>
          <a:xfrm>
            <a:off x="564550" y="3720900"/>
            <a:ext cx="2044500" cy="675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1100">
                <a:solidFill>
                  <a:srgbClr val="FFFFFF"/>
                </a:solidFill>
              </a:rPr>
              <a:t>D’Emilio 1983, 53</a:t>
            </a:r>
            <a:endParaRPr>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6" name="Shape 76"/>
        <p:cNvGrpSpPr/>
        <p:nvPr/>
      </p:nvGrpSpPr>
      <p:grpSpPr>
        <a:xfrm>
          <a:off x="0" y="0"/>
          <a:ext cx="0" cy="0"/>
          <a:chOff x="0" y="0"/>
          <a:chExt cx="0" cy="0"/>
        </a:xfrm>
      </p:grpSpPr>
      <p:sp>
        <p:nvSpPr>
          <p:cNvPr id="77" name="Google Shape;77;p16"/>
          <p:cNvSpPr txBox="1"/>
          <p:nvPr>
            <p:ph type="title"/>
          </p:nvPr>
        </p:nvSpPr>
        <p:spPr>
          <a:xfrm>
            <a:off x="274075" y="659100"/>
            <a:ext cx="4045200" cy="1333200"/>
          </a:xfrm>
          <a:prstGeom prst="rect">
            <a:avLst/>
          </a:prstGeom>
        </p:spPr>
        <p:txBody>
          <a:bodyPr anchorCtr="0" anchor="b" bIns="91425" lIns="91425" spcFirstLastPara="1" rIns="91425" wrap="square" tIns="91425">
            <a:noAutofit/>
          </a:bodyPr>
          <a:lstStyle/>
          <a:p>
            <a:pPr indent="0" lvl="0" marL="0" rtl="0" algn="ctr">
              <a:spcBef>
                <a:spcPts val="0"/>
              </a:spcBef>
              <a:spcAft>
                <a:spcPts val="0"/>
              </a:spcAft>
              <a:buNone/>
            </a:pPr>
            <a:r>
              <a:rPr lang="en"/>
              <a:t>The Mattachine Society</a:t>
            </a:r>
            <a:endParaRPr/>
          </a:p>
        </p:txBody>
      </p:sp>
      <p:sp>
        <p:nvSpPr>
          <p:cNvPr id="78" name="Google Shape;78;p16"/>
          <p:cNvSpPr txBox="1"/>
          <p:nvPr>
            <p:ph idx="2" type="body"/>
          </p:nvPr>
        </p:nvSpPr>
        <p:spPr>
          <a:xfrm>
            <a:off x="4947425" y="351125"/>
            <a:ext cx="3837000" cy="2212800"/>
          </a:xfrm>
          <a:prstGeom prst="rect">
            <a:avLst/>
          </a:prstGeom>
        </p:spPr>
        <p:txBody>
          <a:bodyPr anchorCtr="0" anchor="ctr" bIns="91425" lIns="91425" spcFirstLastPara="1" rIns="91425" wrap="square" tIns="91425">
            <a:noAutofit/>
          </a:bodyPr>
          <a:lstStyle/>
          <a:p>
            <a:pPr indent="0" lvl="0" marL="0" rtl="0" algn="ctr">
              <a:spcBef>
                <a:spcPts val="0"/>
              </a:spcBef>
              <a:spcAft>
                <a:spcPts val="1600"/>
              </a:spcAft>
              <a:buNone/>
            </a:pPr>
            <a:r>
              <a:rPr lang="en" sz="4200"/>
              <a:t>The Stonewall Riot</a:t>
            </a:r>
            <a:endParaRPr sz="4200"/>
          </a:p>
        </p:txBody>
      </p:sp>
      <p:pic>
        <p:nvPicPr>
          <p:cNvPr id="79" name="Google Shape;79;p16"/>
          <p:cNvPicPr preferRelativeResize="0"/>
          <p:nvPr/>
        </p:nvPicPr>
        <p:blipFill>
          <a:blip r:embed="rId3">
            <a:alphaModFix/>
          </a:blip>
          <a:stretch>
            <a:fillRect/>
          </a:stretch>
        </p:blipFill>
        <p:spPr>
          <a:xfrm>
            <a:off x="971400" y="2524800"/>
            <a:ext cx="2650550" cy="1848750"/>
          </a:xfrm>
          <a:prstGeom prst="rect">
            <a:avLst/>
          </a:prstGeom>
          <a:noFill/>
          <a:ln>
            <a:noFill/>
          </a:ln>
        </p:spPr>
      </p:pic>
      <p:pic>
        <p:nvPicPr>
          <p:cNvPr id="80" name="Google Shape;80;p16"/>
          <p:cNvPicPr preferRelativeResize="0"/>
          <p:nvPr/>
        </p:nvPicPr>
        <p:blipFill>
          <a:blip r:embed="rId4">
            <a:alphaModFix/>
          </a:blip>
          <a:stretch>
            <a:fillRect/>
          </a:stretch>
        </p:blipFill>
        <p:spPr>
          <a:xfrm>
            <a:off x="5302250" y="2456536"/>
            <a:ext cx="3529375" cy="1985275"/>
          </a:xfrm>
          <a:prstGeom prst="rect">
            <a:avLst/>
          </a:prstGeom>
          <a:noFill/>
          <a:ln>
            <a:noFill/>
          </a:ln>
        </p:spPr>
      </p:pic>
      <p:sp>
        <p:nvSpPr>
          <p:cNvPr id="81" name="Google Shape;81;p16"/>
          <p:cNvSpPr txBox="1"/>
          <p:nvPr/>
        </p:nvSpPr>
        <p:spPr>
          <a:xfrm>
            <a:off x="971400" y="4441800"/>
            <a:ext cx="2394000" cy="449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chemeClr val="dk1"/>
                </a:solidFill>
              </a:rPr>
              <a:t>A poster for the Mattachine Society (circa 1960)</a:t>
            </a:r>
            <a:endParaRPr sz="800">
              <a:solidFill>
                <a:schemeClr val="dk1"/>
              </a:solidFill>
            </a:endParaRPr>
          </a:p>
        </p:txBody>
      </p:sp>
      <p:sp>
        <p:nvSpPr>
          <p:cNvPr id="82" name="Google Shape;82;p16"/>
          <p:cNvSpPr txBox="1"/>
          <p:nvPr/>
        </p:nvSpPr>
        <p:spPr>
          <a:xfrm>
            <a:off x="5191125" y="4592475"/>
            <a:ext cx="1174800" cy="158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800">
                <a:solidFill>
                  <a:srgbClr val="FFFFFF"/>
                </a:solidFill>
              </a:rPr>
              <a:t>(McDarrah, 1974)</a:t>
            </a:r>
            <a:endParaRPr sz="800">
              <a:solidFill>
                <a:srgbClr val="FFFFFF"/>
              </a:solidFill>
              <a:latin typeface="Old Standard TT"/>
              <a:ea typeface="Old Standard TT"/>
              <a:cs typeface="Old Standard TT"/>
              <a:sym typeface="Old Standard TT"/>
            </a:endParaRPr>
          </a:p>
          <a:p>
            <a:pPr indent="0" lvl="0" marL="0" rtl="0" algn="l">
              <a:spcBef>
                <a:spcPts val="0"/>
              </a:spcBef>
              <a:spcAft>
                <a:spcPts val="0"/>
              </a:spcAft>
              <a:buNone/>
            </a:pPr>
            <a:r>
              <a:t/>
            </a:r>
            <a:endParaRPr>
              <a:latin typeface="Old Standard TT"/>
              <a:ea typeface="Old Standard TT"/>
              <a:cs typeface="Old Standard TT"/>
              <a:sym typeface="Old Standard TT"/>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6" name="Shape 86"/>
        <p:cNvGrpSpPr/>
        <p:nvPr/>
      </p:nvGrpSpPr>
      <p:grpSpPr>
        <a:xfrm>
          <a:off x="0" y="0"/>
          <a:ext cx="0" cy="0"/>
          <a:chOff x="0" y="0"/>
          <a:chExt cx="0" cy="0"/>
        </a:xfrm>
      </p:grpSpPr>
      <p:sp>
        <p:nvSpPr>
          <p:cNvPr id="87" name="Google Shape;87;p17"/>
          <p:cNvSpPr/>
          <p:nvPr/>
        </p:nvSpPr>
        <p:spPr>
          <a:xfrm>
            <a:off x="7725" y="7725"/>
            <a:ext cx="9144000" cy="51435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17"/>
          <p:cNvSpPr/>
          <p:nvPr/>
        </p:nvSpPr>
        <p:spPr>
          <a:xfrm>
            <a:off x="7725" y="827600"/>
            <a:ext cx="9144000" cy="3349200"/>
          </a:xfrm>
          <a:prstGeom prst="rect">
            <a:avLst/>
          </a:prstGeom>
          <a:solidFill>
            <a:srgbClr val="00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9" name="Google Shape;89;p17"/>
          <p:cNvSpPr txBox="1"/>
          <p:nvPr>
            <p:ph idx="1" type="body"/>
          </p:nvPr>
        </p:nvSpPr>
        <p:spPr>
          <a:xfrm>
            <a:off x="121375" y="1332288"/>
            <a:ext cx="2697000" cy="2478900"/>
          </a:xfrm>
          <a:prstGeom prst="rect">
            <a:avLst/>
          </a:prstGeom>
        </p:spPr>
        <p:txBody>
          <a:bodyPr anchorCtr="0" anchor="t" bIns="91425" lIns="91425" spcFirstLastPara="1" rIns="91425" wrap="square" tIns="91425">
            <a:noAutofit/>
          </a:bodyPr>
          <a:lstStyle/>
          <a:p>
            <a:pPr indent="-330200" lvl="0" marL="457200" rtl="0" algn="l">
              <a:spcBef>
                <a:spcPts val="0"/>
              </a:spcBef>
              <a:spcAft>
                <a:spcPts val="0"/>
              </a:spcAft>
              <a:buClr>
                <a:srgbClr val="FFFFFF"/>
              </a:buClr>
              <a:buSzPts val="1600"/>
              <a:buAutoNum type="arabicPeriod"/>
            </a:pPr>
            <a:r>
              <a:rPr lang="en" sz="1600">
                <a:solidFill>
                  <a:srgbClr val="FFFFFF"/>
                </a:solidFill>
              </a:rPr>
              <a:t>MILITARY DADT</a:t>
            </a:r>
            <a:endParaRPr sz="1600">
              <a:solidFill>
                <a:srgbClr val="FFFFFF"/>
              </a:solidFill>
            </a:endParaRPr>
          </a:p>
          <a:p>
            <a:pPr indent="-330200" lvl="0" marL="457200" rtl="0" algn="l">
              <a:spcBef>
                <a:spcPts val="1600"/>
              </a:spcBef>
              <a:spcAft>
                <a:spcPts val="0"/>
              </a:spcAft>
              <a:buClr>
                <a:srgbClr val="FFFFFF"/>
              </a:buClr>
              <a:buSzPts val="1600"/>
              <a:buAutoNum type="arabicPeriod"/>
            </a:pPr>
            <a:r>
              <a:rPr lang="en" sz="1600">
                <a:solidFill>
                  <a:srgbClr val="FFFFFF"/>
                </a:solidFill>
              </a:rPr>
              <a:t>MONOGAMY</a:t>
            </a:r>
            <a:endParaRPr sz="1600">
              <a:solidFill>
                <a:srgbClr val="FFFFFF"/>
              </a:solidFill>
            </a:endParaRPr>
          </a:p>
          <a:p>
            <a:pPr indent="-330200" lvl="0" marL="457200" rtl="0" algn="l">
              <a:spcBef>
                <a:spcPts val="1600"/>
              </a:spcBef>
              <a:spcAft>
                <a:spcPts val="0"/>
              </a:spcAft>
              <a:buClr>
                <a:srgbClr val="FFFFFF"/>
              </a:buClr>
              <a:buSzPts val="1600"/>
              <a:buAutoNum type="arabicPeriod"/>
            </a:pPr>
            <a:r>
              <a:rPr lang="en" sz="1600">
                <a:solidFill>
                  <a:srgbClr val="FFFFFF"/>
                </a:solidFill>
              </a:rPr>
              <a:t>GAY MARRIAGE</a:t>
            </a:r>
            <a:endParaRPr sz="1600">
              <a:solidFill>
                <a:srgbClr val="FFFFFF"/>
              </a:solidFill>
            </a:endParaRPr>
          </a:p>
          <a:p>
            <a:pPr indent="-330200" lvl="0" marL="457200" rtl="0" algn="l">
              <a:spcBef>
                <a:spcPts val="1600"/>
              </a:spcBef>
              <a:spcAft>
                <a:spcPts val="1600"/>
              </a:spcAft>
              <a:buClr>
                <a:srgbClr val="FFFFFF"/>
              </a:buClr>
              <a:buSzPts val="1600"/>
              <a:buAutoNum type="arabicPeriod"/>
            </a:pPr>
            <a:r>
              <a:rPr lang="en" sz="1600">
                <a:solidFill>
                  <a:srgbClr val="FFFFFF"/>
                </a:solidFill>
              </a:rPr>
              <a:t>AIDS</a:t>
            </a:r>
            <a:endParaRPr sz="1600">
              <a:solidFill>
                <a:srgbClr val="FFFFFF"/>
              </a:solidFill>
            </a:endParaRPr>
          </a:p>
        </p:txBody>
      </p:sp>
      <p:pic>
        <p:nvPicPr>
          <p:cNvPr descr="Iconic Public Information Film courtesy of HM Government" id="90" name="Google Shape;90;p17" title="Public Information Film - Aids 1986">
            <a:hlinkClick r:id="rId3"/>
          </p:cNvPr>
          <p:cNvPicPr preferRelativeResize="0"/>
          <p:nvPr/>
        </p:nvPicPr>
        <p:blipFill>
          <a:blip r:embed="rId4">
            <a:alphaModFix/>
          </a:blip>
          <a:stretch>
            <a:fillRect/>
          </a:stretch>
        </p:blipFill>
        <p:spPr>
          <a:xfrm>
            <a:off x="4844025" y="1171675"/>
            <a:ext cx="4127075" cy="2717670"/>
          </a:xfrm>
          <a:prstGeom prst="rect">
            <a:avLst/>
          </a:prstGeom>
          <a:noFill/>
          <a:ln>
            <a:noFill/>
          </a:ln>
        </p:spPr>
      </p:pic>
      <p:pic>
        <p:nvPicPr>
          <p:cNvPr id="91" name="Google Shape;91;p17"/>
          <p:cNvPicPr preferRelativeResize="0"/>
          <p:nvPr/>
        </p:nvPicPr>
        <p:blipFill>
          <a:blip r:embed="rId5">
            <a:alphaModFix/>
          </a:blip>
          <a:stretch>
            <a:fillRect/>
          </a:stretch>
        </p:blipFill>
        <p:spPr>
          <a:xfrm>
            <a:off x="2632773" y="1171675"/>
            <a:ext cx="2058851" cy="2717675"/>
          </a:xfrm>
          <a:prstGeom prst="rect">
            <a:avLst/>
          </a:prstGeom>
          <a:noFill/>
          <a:ln>
            <a:noFill/>
          </a:ln>
        </p:spPr>
      </p:pic>
      <p:sp>
        <p:nvSpPr>
          <p:cNvPr id="92" name="Google Shape;92;p17"/>
          <p:cNvSpPr txBox="1"/>
          <p:nvPr/>
        </p:nvSpPr>
        <p:spPr>
          <a:xfrm>
            <a:off x="5294325" y="3859400"/>
            <a:ext cx="1865400" cy="317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lang="en" sz="800">
                <a:solidFill>
                  <a:srgbClr val="FFFFFF"/>
                </a:solidFill>
              </a:rPr>
              <a:t>HM Government (1986)</a:t>
            </a:r>
            <a:endParaRPr sz="800">
              <a:latin typeface="Old Standard TT"/>
              <a:ea typeface="Old Standard TT"/>
              <a:cs typeface="Old Standard TT"/>
              <a:sym typeface="Old Standard TT"/>
            </a:endParaRPr>
          </a:p>
        </p:txBody>
      </p:sp>
      <p:sp>
        <p:nvSpPr>
          <p:cNvPr id="93" name="Google Shape;93;p17"/>
          <p:cNvSpPr txBox="1"/>
          <p:nvPr/>
        </p:nvSpPr>
        <p:spPr>
          <a:xfrm>
            <a:off x="2590825" y="3889350"/>
            <a:ext cx="1404900" cy="317400"/>
          </a:xfrm>
          <a:prstGeom prst="rect">
            <a:avLst/>
          </a:prstGeom>
          <a:noFill/>
          <a:ln>
            <a:noFill/>
          </a:ln>
        </p:spPr>
        <p:txBody>
          <a:bodyPr anchorCtr="0" anchor="t" bIns="91425" lIns="91425" spcFirstLastPara="1" rIns="91425" wrap="square" tIns="91425">
            <a:noAutofit/>
          </a:bodyPr>
          <a:lstStyle/>
          <a:p>
            <a:pPr indent="0" lvl="0" marL="0" marR="38100" rtl="0" algn="l">
              <a:lnSpc>
                <a:spcPct val="114285"/>
              </a:lnSpc>
              <a:spcBef>
                <a:spcPts val="0"/>
              </a:spcBef>
              <a:spcAft>
                <a:spcPts val="0"/>
              </a:spcAft>
              <a:buClr>
                <a:schemeClr val="dk1"/>
              </a:buClr>
              <a:buSzPts val="1100"/>
              <a:buFont typeface="Arial"/>
              <a:buNone/>
            </a:pPr>
            <a:r>
              <a:rPr lang="en" sz="800">
                <a:solidFill>
                  <a:srgbClr val="FFFFFF"/>
                </a:solidFill>
              </a:rPr>
              <a:t>Matlovich, (1975)</a:t>
            </a:r>
            <a:endParaRPr sz="800">
              <a:latin typeface="Old Standard TT"/>
              <a:ea typeface="Old Standard TT"/>
              <a:cs typeface="Old Standard TT"/>
              <a:sym typeface="Old Standard TT"/>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7" name="Shape 97"/>
        <p:cNvGrpSpPr/>
        <p:nvPr/>
      </p:nvGrpSpPr>
      <p:grpSpPr>
        <a:xfrm>
          <a:off x="0" y="0"/>
          <a:ext cx="0" cy="0"/>
          <a:chOff x="0" y="0"/>
          <a:chExt cx="0" cy="0"/>
        </a:xfrm>
      </p:grpSpPr>
      <p:sp>
        <p:nvSpPr>
          <p:cNvPr id="98" name="Google Shape;98;p18"/>
          <p:cNvSpPr/>
          <p:nvPr/>
        </p:nvSpPr>
        <p:spPr>
          <a:xfrm>
            <a:off x="7725" y="0"/>
            <a:ext cx="9144000" cy="5035200"/>
          </a:xfrm>
          <a:prstGeom prst="rect">
            <a:avLst/>
          </a:prstGeom>
          <a:solidFill>
            <a:srgbClr val="00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99" name="Google Shape;99;p18"/>
          <p:cNvPicPr preferRelativeResize="0"/>
          <p:nvPr/>
        </p:nvPicPr>
        <p:blipFill>
          <a:blip r:embed="rId3">
            <a:alphaModFix/>
          </a:blip>
          <a:stretch>
            <a:fillRect/>
          </a:stretch>
        </p:blipFill>
        <p:spPr>
          <a:xfrm>
            <a:off x="2714875" y="465725"/>
            <a:ext cx="6155625" cy="4103750"/>
          </a:xfrm>
          <a:prstGeom prst="rect">
            <a:avLst/>
          </a:prstGeom>
          <a:noFill/>
          <a:ln>
            <a:noFill/>
          </a:ln>
        </p:spPr>
      </p:pic>
      <p:sp>
        <p:nvSpPr>
          <p:cNvPr id="100" name="Google Shape;100;p18"/>
          <p:cNvSpPr txBox="1"/>
          <p:nvPr>
            <p:ph idx="1" type="body"/>
          </p:nvPr>
        </p:nvSpPr>
        <p:spPr>
          <a:xfrm>
            <a:off x="193375" y="3202125"/>
            <a:ext cx="2521500" cy="1790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lt2"/>
                </a:solidFill>
              </a:rPr>
              <a:t>Heteronormativity</a:t>
            </a:r>
            <a:endParaRPr>
              <a:solidFill>
                <a:schemeClr val="lt2"/>
              </a:solidFill>
            </a:endParaRPr>
          </a:p>
          <a:p>
            <a:pPr indent="0" lvl="0" marL="0" rtl="0" algn="l">
              <a:spcBef>
                <a:spcPts val="1600"/>
              </a:spcBef>
              <a:spcAft>
                <a:spcPts val="0"/>
              </a:spcAft>
              <a:buNone/>
            </a:pPr>
            <a:r>
              <a:rPr lang="en">
                <a:solidFill>
                  <a:schemeClr val="lt2"/>
                </a:solidFill>
              </a:rPr>
              <a:t>Homonormativity</a:t>
            </a:r>
            <a:endParaRPr>
              <a:solidFill>
                <a:schemeClr val="lt2"/>
              </a:solidFill>
            </a:endParaRPr>
          </a:p>
          <a:p>
            <a:pPr indent="0" lvl="0" marL="0" rtl="0" algn="l">
              <a:spcBef>
                <a:spcPts val="1600"/>
              </a:spcBef>
              <a:spcAft>
                <a:spcPts val="1600"/>
              </a:spcAft>
              <a:buNone/>
            </a:pPr>
            <a:r>
              <a:rPr lang="en">
                <a:solidFill>
                  <a:schemeClr val="lt2"/>
                </a:solidFill>
              </a:rPr>
              <a:t>Homonationalism</a:t>
            </a:r>
            <a:endParaRPr>
              <a:solidFill>
                <a:schemeClr val="lt2"/>
              </a:solidFill>
            </a:endParaRPr>
          </a:p>
        </p:txBody>
      </p:sp>
      <p:sp>
        <p:nvSpPr>
          <p:cNvPr id="101" name="Google Shape;101;p18"/>
          <p:cNvSpPr txBox="1"/>
          <p:nvPr/>
        </p:nvSpPr>
        <p:spPr>
          <a:xfrm>
            <a:off x="2674950" y="4619650"/>
            <a:ext cx="1476300" cy="1905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solidFill>
                  <a:srgbClr val="FFFFFF"/>
                </a:solidFill>
                <a:latin typeface="Old Standard TT"/>
                <a:ea typeface="Old Standard TT"/>
                <a:cs typeface="Old Standard TT"/>
                <a:sym typeface="Old Standard TT"/>
              </a:rPr>
              <a:t>Pink News, (2015)</a:t>
            </a:r>
            <a:endParaRPr sz="800">
              <a:solidFill>
                <a:srgbClr val="FFFFFF"/>
              </a:solidFill>
              <a:latin typeface="Old Standard TT"/>
              <a:ea typeface="Old Standard TT"/>
              <a:cs typeface="Old Standard TT"/>
              <a:sym typeface="Old Standard TT"/>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5" name="Shape 105"/>
        <p:cNvGrpSpPr/>
        <p:nvPr/>
      </p:nvGrpSpPr>
      <p:grpSpPr>
        <a:xfrm>
          <a:off x="0" y="0"/>
          <a:ext cx="0" cy="0"/>
          <a:chOff x="0" y="0"/>
          <a:chExt cx="0" cy="0"/>
        </a:xfrm>
      </p:grpSpPr>
      <p:sp>
        <p:nvSpPr>
          <p:cNvPr id="106" name="Google Shape;106;p19"/>
          <p:cNvSpPr txBox="1"/>
          <p:nvPr>
            <p:ph idx="1" type="body"/>
          </p:nvPr>
        </p:nvSpPr>
        <p:spPr>
          <a:xfrm>
            <a:off x="311700" y="1171675"/>
            <a:ext cx="3502500" cy="6708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b="1" lang="en" sz="1800"/>
              <a:t>No Blacks, Fats or Femmes</a:t>
            </a:r>
            <a:endParaRPr b="1" sz="1800"/>
          </a:p>
          <a:p>
            <a:pPr indent="0" lvl="0" marL="0" rtl="0" algn="l">
              <a:spcBef>
                <a:spcPts val="1600"/>
              </a:spcBef>
              <a:spcAft>
                <a:spcPts val="1600"/>
              </a:spcAft>
              <a:buNone/>
            </a:pPr>
            <a:r>
              <a:t/>
            </a:r>
            <a:endParaRPr sz="1600"/>
          </a:p>
        </p:txBody>
      </p:sp>
      <p:sp>
        <p:nvSpPr>
          <p:cNvPr id="107" name="Google Shape;107;p19"/>
          <p:cNvSpPr txBox="1"/>
          <p:nvPr>
            <p:ph idx="2" type="body"/>
          </p:nvPr>
        </p:nvSpPr>
        <p:spPr>
          <a:xfrm>
            <a:off x="5063125" y="1171675"/>
            <a:ext cx="2843700" cy="20490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b="1" lang="en" sz="1700"/>
              <a:t>Lesbians Vs </a:t>
            </a:r>
            <a:r>
              <a:rPr b="1" lang="en" sz="1700"/>
              <a:t>Trans Women</a:t>
            </a:r>
            <a:endParaRPr b="1" sz="1700"/>
          </a:p>
          <a:p>
            <a:pPr indent="0" lvl="0" marL="0" rtl="0" algn="l">
              <a:spcBef>
                <a:spcPts val="1600"/>
              </a:spcBef>
              <a:spcAft>
                <a:spcPts val="1600"/>
              </a:spcAft>
              <a:buNone/>
            </a:pPr>
            <a:r>
              <a:t/>
            </a:r>
            <a:endParaRPr sz="1600"/>
          </a:p>
        </p:txBody>
      </p:sp>
      <p:sp>
        <p:nvSpPr>
          <p:cNvPr id="108" name="Google Shape;108;p19"/>
          <p:cNvSpPr txBox="1"/>
          <p:nvPr>
            <p:ph type="title"/>
          </p:nvPr>
        </p:nvSpPr>
        <p:spPr>
          <a:xfrm>
            <a:off x="311700" y="445025"/>
            <a:ext cx="8520600" cy="6132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t>Internal Discrimination</a:t>
            </a:r>
            <a:endParaRPr/>
          </a:p>
        </p:txBody>
      </p:sp>
      <p:pic>
        <p:nvPicPr>
          <p:cNvPr id="109" name="Google Shape;109;p19"/>
          <p:cNvPicPr preferRelativeResize="0"/>
          <p:nvPr/>
        </p:nvPicPr>
        <p:blipFill>
          <a:blip r:embed="rId3">
            <a:alphaModFix/>
          </a:blip>
          <a:stretch>
            <a:fillRect/>
          </a:stretch>
        </p:blipFill>
        <p:spPr>
          <a:xfrm>
            <a:off x="311700" y="1955913"/>
            <a:ext cx="3810000" cy="2886075"/>
          </a:xfrm>
          <a:prstGeom prst="rect">
            <a:avLst/>
          </a:prstGeom>
          <a:noFill/>
          <a:ln>
            <a:noFill/>
          </a:ln>
        </p:spPr>
      </p:pic>
      <p:pic>
        <p:nvPicPr>
          <p:cNvPr id="110" name="Google Shape;110;p19"/>
          <p:cNvPicPr preferRelativeResize="0"/>
          <p:nvPr/>
        </p:nvPicPr>
        <p:blipFill>
          <a:blip r:embed="rId4">
            <a:alphaModFix/>
          </a:blip>
          <a:stretch>
            <a:fillRect/>
          </a:stretch>
        </p:blipFill>
        <p:spPr>
          <a:xfrm>
            <a:off x="5063114" y="1955925"/>
            <a:ext cx="2843717" cy="2886075"/>
          </a:xfrm>
          <a:prstGeom prst="rect">
            <a:avLst/>
          </a:prstGeom>
          <a:noFill/>
          <a:ln>
            <a:noFill/>
          </a:ln>
        </p:spPr>
      </p:pic>
      <p:sp>
        <p:nvSpPr>
          <p:cNvPr id="111" name="Google Shape;111;p19"/>
          <p:cNvSpPr txBox="1"/>
          <p:nvPr/>
        </p:nvSpPr>
        <p:spPr>
          <a:xfrm>
            <a:off x="311700" y="4722900"/>
            <a:ext cx="1920900" cy="420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800">
                <a:latin typeface="Old Standard TT"/>
                <a:ea typeface="Old Standard TT"/>
                <a:cs typeface="Old Standard TT"/>
                <a:sym typeface="Old Standard TT"/>
              </a:rPr>
              <a:t>Kalidi (2015)</a:t>
            </a:r>
            <a:endParaRPr sz="800">
              <a:latin typeface="Old Standard TT"/>
              <a:ea typeface="Old Standard TT"/>
              <a:cs typeface="Old Standard TT"/>
              <a:sym typeface="Old Standard TT"/>
            </a:endParaRPr>
          </a:p>
        </p:txBody>
      </p:sp>
      <p:sp>
        <p:nvSpPr>
          <p:cNvPr id="112" name="Google Shape;112;p19"/>
          <p:cNvSpPr txBox="1"/>
          <p:nvPr/>
        </p:nvSpPr>
        <p:spPr>
          <a:xfrm>
            <a:off x="4986925" y="4773600"/>
            <a:ext cx="1833600" cy="1668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800">
                <a:latin typeface="Old Standard TT"/>
                <a:ea typeface="Old Standard TT"/>
                <a:cs typeface="Old Standard TT"/>
                <a:sym typeface="Old Standard TT"/>
              </a:rPr>
              <a:t>Get the L Out, (2018)</a:t>
            </a:r>
            <a:endParaRPr sz="800">
              <a:latin typeface="Old Standard TT"/>
              <a:ea typeface="Old Standard TT"/>
              <a:cs typeface="Old Standard TT"/>
              <a:sym typeface="Old Standard TT"/>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2"/>
        </a:solidFill>
      </p:bgPr>
    </p:bg>
    <p:spTree>
      <p:nvGrpSpPr>
        <p:cNvPr id="116" name="Shape 116"/>
        <p:cNvGrpSpPr/>
        <p:nvPr/>
      </p:nvGrpSpPr>
      <p:grpSpPr>
        <a:xfrm>
          <a:off x="0" y="0"/>
          <a:ext cx="0" cy="0"/>
          <a:chOff x="0" y="0"/>
          <a:chExt cx="0" cy="0"/>
        </a:xfrm>
      </p:grpSpPr>
      <p:sp>
        <p:nvSpPr>
          <p:cNvPr id="117" name="Google Shape;117;p20"/>
          <p:cNvSpPr/>
          <p:nvPr/>
        </p:nvSpPr>
        <p:spPr>
          <a:xfrm>
            <a:off x="8550" y="8550"/>
            <a:ext cx="4576200" cy="5143500"/>
          </a:xfrm>
          <a:prstGeom prst="rect">
            <a:avLst/>
          </a:prstGeom>
          <a:solidFill>
            <a:srgbClr val="00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20"/>
          <p:cNvSpPr txBox="1"/>
          <p:nvPr>
            <p:ph idx="1" type="body"/>
          </p:nvPr>
        </p:nvSpPr>
        <p:spPr>
          <a:xfrm>
            <a:off x="1572600" y="2277750"/>
            <a:ext cx="5998800" cy="724500"/>
          </a:xfrm>
          <a:prstGeom prst="rect">
            <a:avLst/>
          </a:prstGeom>
          <a:solidFill>
            <a:schemeClr val="lt1"/>
          </a:solidFill>
        </p:spPr>
        <p:txBody>
          <a:bodyPr anchorCtr="0" anchor="ctr" bIns="91425" lIns="91425" spcFirstLastPara="1" rIns="91425" wrap="square" tIns="91425">
            <a:noAutofit/>
          </a:bodyPr>
          <a:lstStyle/>
          <a:p>
            <a:pPr indent="0" lvl="0" marL="0" rtl="0" algn="ctr">
              <a:spcBef>
                <a:spcPts val="0"/>
              </a:spcBef>
              <a:spcAft>
                <a:spcPts val="0"/>
              </a:spcAft>
              <a:buNone/>
            </a:pPr>
            <a:r>
              <a:rPr lang="en" sz="4200"/>
              <a:t>Conclusion</a:t>
            </a:r>
            <a:endParaRPr sz="42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2"/>
        </a:solidFill>
      </p:bgPr>
    </p:bg>
    <p:spTree>
      <p:nvGrpSpPr>
        <p:cNvPr id="122" name="Shape 122"/>
        <p:cNvGrpSpPr/>
        <p:nvPr/>
      </p:nvGrpSpPr>
      <p:grpSpPr>
        <a:xfrm>
          <a:off x="0" y="0"/>
          <a:ext cx="0" cy="0"/>
          <a:chOff x="0" y="0"/>
          <a:chExt cx="0" cy="0"/>
        </a:xfrm>
      </p:grpSpPr>
      <p:sp>
        <p:nvSpPr>
          <p:cNvPr id="123" name="Google Shape;123;p21"/>
          <p:cNvSpPr/>
          <p:nvPr/>
        </p:nvSpPr>
        <p:spPr>
          <a:xfrm>
            <a:off x="8550" y="8550"/>
            <a:ext cx="4576200" cy="5143500"/>
          </a:xfrm>
          <a:prstGeom prst="rect">
            <a:avLst/>
          </a:prstGeom>
          <a:solidFill>
            <a:srgbClr val="00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21"/>
          <p:cNvSpPr txBox="1"/>
          <p:nvPr>
            <p:ph idx="1" type="body"/>
          </p:nvPr>
        </p:nvSpPr>
        <p:spPr>
          <a:xfrm>
            <a:off x="1572600" y="482825"/>
            <a:ext cx="5998800" cy="724500"/>
          </a:xfrm>
          <a:prstGeom prst="rect">
            <a:avLst/>
          </a:prstGeom>
          <a:solidFill>
            <a:schemeClr val="lt1"/>
          </a:solidFill>
        </p:spPr>
        <p:txBody>
          <a:bodyPr anchorCtr="0" anchor="ctr" bIns="91425" lIns="91425" spcFirstLastPara="1" rIns="91425" wrap="square" tIns="91425">
            <a:noAutofit/>
          </a:bodyPr>
          <a:lstStyle/>
          <a:p>
            <a:pPr indent="0" lvl="0" marL="0" rtl="0" algn="ctr">
              <a:spcBef>
                <a:spcPts val="0"/>
              </a:spcBef>
              <a:spcAft>
                <a:spcPts val="0"/>
              </a:spcAft>
              <a:buNone/>
            </a:pPr>
            <a:r>
              <a:rPr lang="en" sz="4200"/>
              <a:t>References</a:t>
            </a:r>
            <a:endParaRPr sz="4200"/>
          </a:p>
        </p:txBody>
      </p:sp>
      <p:sp>
        <p:nvSpPr>
          <p:cNvPr id="125" name="Google Shape;125;p21"/>
          <p:cNvSpPr txBox="1"/>
          <p:nvPr/>
        </p:nvSpPr>
        <p:spPr>
          <a:xfrm>
            <a:off x="2200250" y="-2872650"/>
            <a:ext cx="5380200" cy="2881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6" name="Google Shape;126;p21"/>
          <p:cNvSpPr txBox="1"/>
          <p:nvPr/>
        </p:nvSpPr>
        <p:spPr>
          <a:xfrm>
            <a:off x="594000" y="1646500"/>
            <a:ext cx="7956000" cy="3867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solidFill>
                  <a:schemeClr val="lt1"/>
                </a:solidFill>
              </a:rPr>
              <a:t>D’Emilio, J. (1983). </a:t>
            </a:r>
            <a:r>
              <a:rPr i="1" lang="en" sz="1200">
                <a:solidFill>
                  <a:schemeClr val="lt1"/>
                </a:solidFill>
              </a:rPr>
              <a:t>Sexual Politics, Sexual Communities: The Making of a Homosexual Minority in the United States, 1940-1970.</a:t>
            </a:r>
            <a:r>
              <a:rPr lang="en" sz="1200">
                <a:solidFill>
                  <a:schemeClr val="lt1"/>
                </a:solidFill>
              </a:rPr>
              <a:t> Chicago: University of Chicago Press. </a:t>
            </a:r>
            <a:endParaRPr sz="1200">
              <a:solidFill>
                <a:schemeClr val="lt1"/>
              </a:solidFill>
            </a:endParaRPr>
          </a:p>
          <a:p>
            <a:pPr indent="0" lvl="0" marL="0" rtl="0" algn="l">
              <a:lnSpc>
                <a:spcPct val="115000"/>
              </a:lnSpc>
              <a:spcBef>
                <a:spcPts val="0"/>
              </a:spcBef>
              <a:spcAft>
                <a:spcPts val="0"/>
              </a:spcAft>
              <a:buNone/>
            </a:pPr>
            <a:r>
              <a:t/>
            </a:r>
            <a:endParaRPr sz="1200">
              <a:solidFill>
                <a:schemeClr val="lt1"/>
              </a:solidFill>
            </a:endParaRPr>
          </a:p>
          <a:p>
            <a:pPr indent="0" lvl="0" marL="0" rtl="0" algn="l">
              <a:spcBef>
                <a:spcPts val="0"/>
              </a:spcBef>
              <a:spcAft>
                <a:spcPts val="0"/>
              </a:spcAft>
              <a:buNone/>
            </a:pPr>
            <a:r>
              <a:rPr lang="en" sz="1200">
                <a:solidFill>
                  <a:schemeClr val="lt1"/>
                </a:solidFill>
              </a:rPr>
              <a:t>Get the L Out (2018). </a:t>
            </a:r>
            <a:r>
              <a:rPr i="1" lang="en" sz="1200">
                <a:solidFill>
                  <a:schemeClr val="lt1"/>
                </a:solidFill>
              </a:rPr>
              <a:t>Trans Activism Erases Lesbians</a:t>
            </a:r>
            <a:r>
              <a:rPr lang="en" sz="1200">
                <a:solidFill>
                  <a:schemeClr val="lt1"/>
                </a:solidFill>
              </a:rPr>
              <a:t>. [image] Available at: https://getthelout.wordpress.com/2018/07/05/the-journey-begins/ [Accessed 26 Mar. 2019].</a:t>
            </a:r>
            <a:endParaRPr sz="1200">
              <a:solidFill>
                <a:schemeClr val="lt1"/>
              </a:solidFill>
            </a:endParaRPr>
          </a:p>
          <a:p>
            <a:pPr indent="0" lvl="0" marL="0" rtl="0" algn="l">
              <a:spcBef>
                <a:spcPts val="0"/>
              </a:spcBef>
              <a:spcAft>
                <a:spcPts val="0"/>
              </a:spcAft>
              <a:buNone/>
            </a:pPr>
            <a:r>
              <a:t/>
            </a:r>
            <a:endParaRPr sz="1200">
              <a:solidFill>
                <a:schemeClr val="lt1"/>
              </a:solidFill>
            </a:endParaRPr>
          </a:p>
          <a:p>
            <a:pPr indent="0" lvl="0" marL="0" rtl="0" algn="l">
              <a:lnSpc>
                <a:spcPct val="115000"/>
              </a:lnSpc>
              <a:spcBef>
                <a:spcPts val="0"/>
              </a:spcBef>
              <a:spcAft>
                <a:spcPts val="0"/>
              </a:spcAft>
              <a:buNone/>
            </a:pPr>
            <a:r>
              <a:rPr lang="en" sz="1200">
                <a:solidFill>
                  <a:schemeClr val="lt1"/>
                </a:solidFill>
              </a:rPr>
              <a:t>HM Government (1986). </a:t>
            </a:r>
            <a:r>
              <a:rPr i="1" lang="en" sz="1200">
                <a:solidFill>
                  <a:schemeClr val="lt1"/>
                </a:solidFill>
              </a:rPr>
              <a:t>Public Information Film - Aids 1986</a:t>
            </a:r>
            <a:r>
              <a:rPr lang="en" sz="1200">
                <a:solidFill>
                  <a:schemeClr val="lt1"/>
                </a:solidFill>
              </a:rPr>
              <a:t>. [video] Available at: https://www.youtube.com/watch?v=9SqRNUUOk7s [Accessed 29 Dec. 2018].</a:t>
            </a:r>
            <a:endParaRPr sz="1200">
              <a:solidFill>
                <a:schemeClr val="lt1"/>
              </a:solidFill>
            </a:endParaRPr>
          </a:p>
          <a:p>
            <a:pPr indent="0" lvl="0" marL="0" rtl="0" algn="l">
              <a:spcBef>
                <a:spcPts val="0"/>
              </a:spcBef>
              <a:spcAft>
                <a:spcPts val="0"/>
              </a:spcAft>
              <a:buNone/>
            </a:pPr>
            <a:r>
              <a:t/>
            </a:r>
            <a:endParaRPr sz="1200">
              <a:solidFill>
                <a:schemeClr val="lt1"/>
              </a:solidFill>
            </a:endParaRPr>
          </a:p>
          <a:p>
            <a:pPr indent="0" lvl="0" marL="0" rtl="0" algn="l">
              <a:spcBef>
                <a:spcPts val="0"/>
              </a:spcBef>
              <a:spcAft>
                <a:spcPts val="0"/>
              </a:spcAft>
              <a:buNone/>
            </a:pPr>
            <a:r>
              <a:rPr lang="en" sz="1200">
                <a:solidFill>
                  <a:schemeClr val="lt1"/>
                </a:solidFill>
              </a:rPr>
              <a:t>Kalidi, S (2015) </a:t>
            </a:r>
            <a:r>
              <a:rPr i="1" lang="en" sz="1200">
                <a:solidFill>
                  <a:schemeClr val="lt1"/>
                </a:solidFill>
              </a:rPr>
              <a:t>Twitter</a:t>
            </a:r>
            <a:r>
              <a:rPr lang="en" sz="1200">
                <a:solidFill>
                  <a:schemeClr val="lt1"/>
                </a:solidFill>
              </a:rPr>
              <a:t>. 12 August. Avaliable at </a:t>
            </a:r>
            <a:r>
              <a:rPr lang="en" sz="1200" u="sng">
                <a:solidFill>
                  <a:schemeClr val="lt1"/>
                </a:solidFill>
                <a:hlinkClick r:id="rId3"/>
              </a:rPr>
              <a:t>https://twitter.com/samkalidi/status/631664255016669185</a:t>
            </a:r>
            <a:r>
              <a:rPr lang="en" sz="1200">
                <a:solidFill>
                  <a:schemeClr val="lt1"/>
                </a:solidFill>
              </a:rPr>
              <a:t> Accessed: 26 March 2019 </a:t>
            </a:r>
            <a:endParaRPr sz="1200">
              <a:solidFill>
                <a:schemeClr val="lt1"/>
              </a:solidFill>
            </a:endParaRPr>
          </a:p>
          <a:p>
            <a:pPr indent="0" lvl="0" marL="0" rtl="0" algn="l">
              <a:spcBef>
                <a:spcPts val="0"/>
              </a:spcBef>
              <a:spcAft>
                <a:spcPts val="0"/>
              </a:spcAft>
              <a:buNone/>
            </a:pPr>
            <a:r>
              <a:t/>
            </a:r>
            <a:endParaRPr sz="1200">
              <a:solidFill>
                <a:schemeClr val="lt1"/>
              </a:solidFill>
            </a:endParaRPr>
          </a:p>
          <a:p>
            <a:pPr indent="0" lvl="0" marL="0" rtl="0" algn="l">
              <a:spcBef>
                <a:spcPts val="0"/>
              </a:spcBef>
              <a:spcAft>
                <a:spcPts val="0"/>
              </a:spcAft>
              <a:buNone/>
            </a:pPr>
            <a:r>
              <a:t/>
            </a:r>
            <a:endParaRPr sz="1200">
              <a:solidFill>
                <a:schemeClr val="lt1"/>
              </a:solidFill>
            </a:endParaRPr>
          </a:p>
          <a:p>
            <a:pPr indent="0" lvl="0" marL="0" rtl="0" algn="l">
              <a:spcBef>
                <a:spcPts val="0"/>
              </a:spcBef>
              <a:spcAft>
                <a:spcPts val="0"/>
              </a:spcAft>
              <a:buNone/>
            </a:pPr>
            <a:r>
              <a:t/>
            </a:r>
            <a:endParaRPr sz="1200">
              <a:solidFill>
                <a:schemeClr val="lt1"/>
              </a:solidFill>
            </a:endParaRPr>
          </a:p>
          <a:p>
            <a:pPr indent="0" lvl="0" marL="0" rtl="0" algn="l">
              <a:lnSpc>
                <a:spcPct val="115000"/>
              </a:lnSpc>
              <a:spcBef>
                <a:spcPts val="0"/>
              </a:spcBef>
              <a:spcAft>
                <a:spcPts val="0"/>
              </a:spcAft>
              <a:buNone/>
            </a:pPr>
            <a:r>
              <a:t/>
            </a:r>
            <a:endParaRPr sz="1200">
              <a:solidFill>
                <a:schemeClr val="lt1"/>
              </a:solidFill>
            </a:endParaRPr>
          </a:p>
          <a:p>
            <a:pPr indent="0" lvl="0" marL="0" rtl="0" algn="l">
              <a:lnSpc>
                <a:spcPct val="115000"/>
              </a:lnSpc>
              <a:spcBef>
                <a:spcPts val="0"/>
              </a:spcBef>
              <a:spcAft>
                <a:spcPts val="0"/>
              </a:spcAft>
              <a:buNone/>
            </a:pPr>
            <a:r>
              <a:t/>
            </a:r>
            <a:endParaRPr sz="1200">
              <a:solidFill>
                <a:schemeClr val="lt1"/>
              </a:solidFill>
            </a:endParaRPr>
          </a:p>
          <a:p>
            <a:pPr indent="0" lvl="0" marL="0" rtl="0" algn="l">
              <a:spcBef>
                <a:spcPts val="0"/>
              </a:spcBef>
              <a:spcAft>
                <a:spcPts val="0"/>
              </a:spcAft>
              <a:buNone/>
            </a:pPr>
            <a:r>
              <a:t/>
            </a:r>
            <a:endParaRPr sz="1200">
              <a:solidFill>
                <a:schemeClr val="lt1"/>
              </a:solidFill>
            </a:endParaRPr>
          </a:p>
          <a:p>
            <a:pPr indent="0" lvl="0" marL="0" rtl="0" algn="l">
              <a:spcBef>
                <a:spcPts val="0"/>
              </a:spcBef>
              <a:spcAft>
                <a:spcPts val="0"/>
              </a:spcAft>
              <a:buClr>
                <a:schemeClr val="dk1"/>
              </a:buClr>
              <a:buSzPts val="1100"/>
              <a:buFont typeface="Arial"/>
              <a:buNone/>
            </a:pPr>
            <a:r>
              <a:t/>
            </a:r>
            <a:endParaRPr sz="1200">
              <a:solidFill>
                <a:schemeClr val="l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chemeClr val="lt2"/>
        </a:solidFill>
      </p:bgPr>
    </p:bg>
    <p:spTree>
      <p:nvGrpSpPr>
        <p:cNvPr id="130" name="Shape 130"/>
        <p:cNvGrpSpPr/>
        <p:nvPr/>
      </p:nvGrpSpPr>
      <p:grpSpPr>
        <a:xfrm>
          <a:off x="0" y="0"/>
          <a:ext cx="0" cy="0"/>
          <a:chOff x="0" y="0"/>
          <a:chExt cx="0" cy="0"/>
        </a:xfrm>
      </p:grpSpPr>
      <p:sp>
        <p:nvSpPr>
          <p:cNvPr id="131" name="Google Shape;131;p22"/>
          <p:cNvSpPr/>
          <p:nvPr/>
        </p:nvSpPr>
        <p:spPr>
          <a:xfrm>
            <a:off x="8550" y="8550"/>
            <a:ext cx="4576200" cy="5143500"/>
          </a:xfrm>
          <a:prstGeom prst="rect">
            <a:avLst/>
          </a:prstGeom>
          <a:solidFill>
            <a:srgbClr val="00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2" name="Google Shape;132;p22"/>
          <p:cNvSpPr txBox="1"/>
          <p:nvPr>
            <p:ph idx="1" type="body"/>
          </p:nvPr>
        </p:nvSpPr>
        <p:spPr>
          <a:xfrm>
            <a:off x="1572600" y="482825"/>
            <a:ext cx="5998800" cy="724500"/>
          </a:xfrm>
          <a:prstGeom prst="rect">
            <a:avLst/>
          </a:prstGeom>
          <a:solidFill>
            <a:schemeClr val="lt1"/>
          </a:solidFill>
        </p:spPr>
        <p:txBody>
          <a:bodyPr anchorCtr="0" anchor="ctr" bIns="91425" lIns="91425" spcFirstLastPara="1" rIns="91425" wrap="square" tIns="91425">
            <a:noAutofit/>
          </a:bodyPr>
          <a:lstStyle/>
          <a:p>
            <a:pPr indent="0" lvl="0" marL="0" rtl="0" algn="ctr">
              <a:spcBef>
                <a:spcPts val="0"/>
              </a:spcBef>
              <a:spcAft>
                <a:spcPts val="0"/>
              </a:spcAft>
              <a:buNone/>
            </a:pPr>
            <a:r>
              <a:rPr lang="en" sz="4200"/>
              <a:t>References</a:t>
            </a:r>
            <a:endParaRPr sz="4200"/>
          </a:p>
        </p:txBody>
      </p:sp>
      <p:sp>
        <p:nvSpPr>
          <p:cNvPr id="133" name="Google Shape;133;p22"/>
          <p:cNvSpPr txBox="1"/>
          <p:nvPr/>
        </p:nvSpPr>
        <p:spPr>
          <a:xfrm>
            <a:off x="2200250" y="-2872650"/>
            <a:ext cx="5380200" cy="2881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4" name="Google Shape;134;p22"/>
          <p:cNvSpPr txBox="1"/>
          <p:nvPr/>
        </p:nvSpPr>
        <p:spPr>
          <a:xfrm>
            <a:off x="256675" y="1687350"/>
            <a:ext cx="8552400" cy="3167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Clr>
                <a:schemeClr val="dk1"/>
              </a:buClr>
              <a:buSzPts val="1100"/>
              <a:buFont typeface="Arial"/>
              <a:buNone/>
            </a:pPr>
            <a:r>
              <a:rPr lang="en" sz="1200">
                <a:solidFill>
                  <a:srgbClr val="FFFFFF"/>
                </a:solidFill>
              </a:rPr>
              <a:t>T</a:t>
            </a:r>
            <a:r>
              <a:rPr lang="en" sz="1200">
                <a:solidFill>
                  <a:srgbClr val="FFFFFF"/>
                </a:solidFill>
              </a:rPr>
              <a:t>he Mattachine Society (1960). </a:t>
            </a:r>
            <a:r>
              <a:rPr i="1" lang="en" sz="1200">
                <a:solidFill>
                  <a:srgbClr val="FFFFFF"/>
                </a:solidFill>
              </a:rPr>
              <a:t>Homosexuals ARE different... But… </a:t>
            </a:r>
            <a:r>
              <a:rPr lang="en" sz="1200">
                <a:solidFill>
                  <a:srgbClr val="FFFFFF"/>
                </a:solidFill>
              </a:rPr>
              <a:t>[image] Available at: </a:t>
            </a:r>
            <a:r>
              <a:rPr lang="en" sz="1100">
                <a:solidFill>
                  <a:srgbClr val="FFFFFF"/>
                </a:solidFill>
              </a:rPr>
              <a:t>https://www.reddit.com/r/lgbt/comments/7tvdk1/homosexuals_are_different_but_1960_prolgbt_poster/ [Accessed 02 Apr. 2019].</a:t>
            </a:r>
            <a:endParaRPr sz="1200">
              <a:solidFill>
                <a:srgbClr val="FFFFFF"/>
              </a:solidFill>
            </a:endParaRPr>
          </a:p>
          <a:p>
            <a:pPr indent="0" lvl="0" marL="0" rtl="0" algn="l">
              <a:lnSpc>
                <a:spcPct val="115000"/>
              </a:lnSpc>
              <a:spcBef>
                <a:spcPts val="0"/>
              </a:spcBef>
              <a:spcAft>
                <a:spcPts val="0"/>
              </a:spcAft>
              <a:buClr>
                <a:schemeClr val="dk1"/>
              </a:buClr>
              <a:buSzPts val="1100"/>
              <a:buFont typeface="Arial"/>
              <a:buNone/>
            </a:pPr>
            <a:r>
              <a:t/>
            </a:r>
            <a:endParaRPr sz="1200">
              <a:solidFill>
                <a:schemeClr val="lt1"/>
              </a:solidFill>
            </a:endParaRPr>
          </a:p>
          <a:p>
            <a:pPr indent="0" lvl="0" marL="0" rtl="0" algn="l">
              <a:spcBef>
                <a:spcPts val="0"/>
              </a:spcBef>
              <a:spcAft>
                <a:spcPts val="0"/>
              </a:spcAft>
              <a:buClr>
                <a:schemeClr val="dk1"/>
              </a:buClr>
              <a:buSzPts val="1100"/>
              <a:buFont typeface="Arial"/>
              <a:buNone/>
            </a:pPr>
            <a:r>
              <a:rPr lang="en" sz="1200">
                <a:solidFill>
                  <a:schemeClr val="lt1"/>
                </a:solidFill>
              </a:rPr>
              <a:t>McDarrah, F. (1974). </a:t>
            </a:r>
            <a:r>
              <a:rPr i="1" lang="en" sz="1200">
                <a:solidFill>
                  <a:schemeClr val="lt1"/>
                </a:solidFill>
              </a:rPr>
              <a:t>STONEWALL MEANS…FIGHT BACK! SMASH GAY OPPRESSION! GAY CAUCUS OF Y.A.W.F.</a:t>
            </a:r>
            <a:r>
              <a:rPr lang="en" sz="1200">
                <a:solidFill>
                  <a:schemeClr val="lt1"/>
                </a:solidFill>
              </a:rPr>
              <a:t>. [image] Available at: http://lgbt-history-archive.tumblr.com/post/145907471682/stonewall-meansfight-back-smash-gay-oppression [Accessed 26 Mar. 2019].</a:t>
            </a:r>
            <a:endParaRPr sz="1200">
              <a:solidFill>
                <a:schemeClr val="lt1"/>
              </a:solidFill>
            </a:endParaRPr>
          </a:p>
          <a:p>
            <a:pPr indent="0" lvl="0" marL="0" rtl="0" algn="l">
              <a:spcBef>
                <a:spcPts val="0"/>
              </a:spcBef>
              <a:spcAft>
                <a:spcPts val="0"/>
              </a:spcAft>
              <a:buClr>
                <a:schemeClr val="dk1"/>
              </a:buClr>
              <a:buSzPts val="1100"/>
              <a:buFont typeface="Arial"/>
              <a:buNone/>
            </a:pPr>
            <a:r>
              <a:t/>
            </a:r>
            <a:endParaRPr sz="1200">
              <a:solidFill>
                <a:schemeClr val="lt1"/>
              </a:solidFill>
            </a:endParaRPr>
          </a:p>
          <a:p>
            <a:pPr indent="0" lvl="0" marL="0" marR="38100" rtl="0" algn="l">
              <a:lnSpc>
                <a:spcPct val="114285"/>
              </a:lnSpc>
              <a:spcBef>
                <a:spcPts val="0"/>
              </a:spcBef>
              <a:spcAft>
                <a:spcPts val="0"/>
              </a:spcAft>
              <a:buClr>
                <a:schemeClr val="dk1"/>
              </a:buClr>
              <a:buSzPts val="1100"/>
              <a:buFont typeface="Arial"/>
              <a:buNone/>
            </a:pPr>
            <a:r>
              <a:rPr lang="en" sz="1200">
                <a:solidFill>
                  <a:schemeClr val="lt1"/>
                </a:solidFill>
              </a:rPr>
              <a:t>Matlovich, L (1975) on the Sept. 8, cover of </a:t>
            </a:r>
            <a:r>
              <a:rPr i="1" lang="en" sz="1200">
                <a:solidFill>
                  <a:schemeClr val="lt1"/>
                </a:solidFill>
              </a:rPr>
              <a:t>TIME  Magazine </a:t>
            </a:r>
            <a:r>
              <a:rPr lang="en" sz="1200">
                <a:solidFill>
                  <a:schemeClr val="lt1"/>
                </a:solidFill>
              </a:rPr>
              <a:t>Cover Credit: TED THAI</a:t>
            </a:r>
            <a:endParaRPr sz="1200">
              <a:solidFill>
                <a:schemeClr val="lt1"/>
              </a:solidFill>
            </a:endParaRPr>
          </a:p>
          <a:p>
            <a:pPr indent="0" lvl="0" marL="0" rtl="0" algn="l">
              <a:spcBef>
                <a:spcPts val="0"/>
              </a:spcBef>
              <a:spcAft>
                <a:spcPts val="0"/>
              </a:spcAft>
              <a:buClr>
                <a:schemeClr val="dk1"/>
              </a:buClr>
              <a:buSzPts val="1100"/>
              <a:buFont typeface="Arial"/>
              <a:buNone/>
            </a:pPr>
            <a:r>
              <a:t/>
            </a:r>
            <a:endParaRPr sz="1200">
              <a:solidFill>
                <a:schemeClr val="lt1"/>
              </a:solidFill>
            </a:endParaRPr>
          </a:p>
          <a:p>
            <a:pPr indent="0" lvl="0" marL="0" rtl="0" algn="l">
              <a:spcBef>
                <a:spcPts val="0"/>
              </a:spcBef>
              <a:spcAft>
                <a:spcPts val="0"/>
              </a:spcAft>
              <a:buClr>
                <a:schemeClr val="dk1"/>
              </a:buClr>
              <a:buSzPts val="1100"/>
              <a:buFont typeface="Arial"/>
              <a:buNone/>
            </a:pPr>
            <a:r>
              <a:rPr lang="en" sz="1200">
                <a:solidFill>
                  <a:schemeClr val="lt1"/>
                </a:solidFill>
              </a:rPr>
              <a:t>Pink News (2015). </a:t>
            </a:r>
            <a:r>
              <a:rPr i="1" lang="en" sz="1200">
                <a:solidFill>
                  <a:schemeClr val="lt1"/>
                </a:solidFill>
              </a:rPr>
              <a:t>Stonewall the Movie</a:t>
            </a:r>
            <a:r>
              <a:rPr lang="en" sz="1200">
                <a:solidFill>
                  <a:schemeClr val="lt1"/>
                </a:solidFill>
              </a:rPr>
              <a:t>. [image] Available at: https://www.pinknews.co.uk/2015/08/07/jeremy-irvine-responds-to-claims-of-whitewashing-in-stonewall-film/ [Accessed 26 Mar. 2019].</a:t>
            </a:r>
            <a:endParaRPr sz="1200">
              <a:solidFill>
                <a:schemeClr val="dk1"/>
              </a:solidFill>
            </a:endParaRPr>
          </a:p>
          <a:p>
            <a:pPr indent="0" lvl="0" marL="0" rtl="0" algn="l">
              <a:spcBef>
                <a:spcPts val="0"/>
              </a:spcBef>
              <a:spcAft>
                <a:spcPts val="0"/>
              </a:spcAft>
              <a:buClr>
                <a:schemeClr val="dk1"/>
              </a:buClr>
              <a:buSzPts val="1100"/>
              <a:buFont typeface="Arial"/>
              <a:buNone/>
            </a:pPr>
            <a:r>
              <a:t/>
            </a:r>
            <a:endParaRPr sz="1200">
              <a:solidFill>
                <a:schemeClr val="lt1"/>
              </a:solidFill>
            </a:endParaRPr>
          </a:p>
          <a:p>
            <a:pPr indent="0" lvl="0" marL="0" rtl="0" algn="l">
              <a:lnSpc>
                <a:spcPct val="115000"/>
              </a:lnSpc>
              <a:spcBef>
                <a:spcPts val="0"/>
              </a:spcBef>
              <a:spcAft>
                <a:spcPts val="0"/>
              </a:spcAft>
              <a:buClr>
                <a:schemeClr val="dk1"/>
              </a:buClr>
              <a:buSzPts val="1100"/>
              <a:buFont typeface="Arial"/>
              <a:buNone/>
            </a:pPr>
            <a:r>
              <a:rPr lang="en" sz="1200">
                <a:solidFill>
                  <a:schemeClr val="lt1"/>
                </a:solidFill>
              </a:rPr>
              <a:t>Un.org. (n.d.). </a:t>
            </a:r>
            <a:r>
              <a:rPr i="1" lang="en" sz="1200">
                <a:solidFill>
                  <a:schemeClr val="lt1"/>
                </a:solidFill>
              </a:rPr>
              <a:t>Universal Declaration of Human Rights</a:t>
            </a:r>
            <a:r>
              <a:rPr lang="en" sz="1200">
                <a:solidFill>
                  <a:schemeClr val="lt1"/>
                </a:solidFill>
              </a:rPr>
              <a:t>. [online] Available at: http://www.un.org/en/universal-declaration-human-rights/ [Accessed 21 Dec. 2018].</a:t>
            </a:r>
            <a:endParaRPr sz="1200"/>
          </a:p>
        </p:txBody>
      </p:sp>
    </p:spTree>
  </p:cSld>
  <p:clrMapOvr>
    <a:masterClrMapping/>
  </p:clrMapOvr>
</p:sld>
</file>

<file path=ppt/theme/theme1.xml><?xml version="1.0" encoding="utf-8"?>
<a:theme xmlns:a="http://schemas.openxmlformats.org/drawingml/2006/main" xmlns:r="http://schemas.openxmlformats.org/officeDocument/2006/relationships"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