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79" r:id="rId3"/>
    <p:sldId id="418" r:id="rId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972"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A873BE-7C7C-45FD-A13D-0E29ED4F4239}" type="datetimeFigureOut">
              <a:rPr lang="en-GB" smtClean="0"/>
              <a:t>06/02/2020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1444C7-3CD8-4DE5-9233-A28B51030707}" type="slidenum">
              <a:rPr lang="en-GB" smtClean="0"/>
              <a:t>‹#›</a:t>
            </a:fld>
            <a:endParaRPr lang="en-GB"/>
          </a:p>
        </p:txBody>
      </p:sp>
    </p:spTree>
    <p:extLst>
      <p:ext uri="{BB962C8B-B14F-4D97-AF65-F5344CB8AC3E}">
        <p14:creationId xmlns:p14="http://schemas.microsoft.com/office/powerpoint/2010/main" val="766394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fld id="{A8A87F77-8281-B94B-8458-C4A0F4B2D2A8}" type="slidenum">
              <a:rPr lang="en-US" smtClean="0"/>
              <a:t>2</a:t>
            </a:fld>
            <a:endParaRPr lang="en-US"/>
          </a:p>
        </p:txBody>
      </p:sp>
    </p:spTree>
    <p:extLst>
      <p:ext uri="{BB962C8B-B14F-4D97-AF65-F5344CB8AC3E}">
        <p14:creationId xmlns:p14="http://schemas.microsoft.com/office/powerpoint/2010/main" val="1111227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1031">
            <a:extLst>
              <a:ext uri="{FF2B5EF4-FFF2-40B4-BE49-F238E27FC236}">
                <a16:creationId xmlns:a16="http://schemas.microsoft.com/office/drawing/2014/main" id="{42185411-5A8E-4B6C-A566-8DC98EAA438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542B46-BE8E-4761-A5C7-FD164440B974}" type="slidenum">
              <a:rPr lang="en-US" altLang="en-US" smtClean="0"/>
              <a:pPr>
                <a:spcBef>
                  <a:spcPct val="0"/>
                </a:spcBef>
              </a:pPr>
              <a:t>3</a:t>
            </a:fld>
            <a:endParaRPr lang="en-US" altLang="en-US"/>
          </a:p>
        </p:txBody>
      </p:sp>
      <p:sp>
        <p:nvSpPr>
          <p:cNvPr id="227330" name="Rectangle 2">
            <a:extLst>
              <a:ext uri="{FF2B5EF4-FFF2-40B4-BE49-F238E27FC236}">
                <a16:creationId xmlns:a16="http://schemas.microsoft.com/office/drawing/2014/main" id="{889E85C1-46F7-425D-B831-3A04AA8E43E3}"/>
              </a:ext>
            </a:extLst>
          </p:cNvPr>
          <p:cNvSpPr>
            <a:spLocks noChangeArrowheads="1"/>
          </p:cNvSpPr>
          <p:nvPr/>
        </p:nvSpPr>
        <p:spPr bwMode="auto">
          <a:xfrm>
            <a:off x="3911600" y="0"/>
            <a:ext cx="2933700"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r>
              <a:rPr lang="en-US" altLang="en-US">
                <a:latin typeface="Times New Roman" panose="02020603050405020304" pitchFamily="18" charset="0"/>
              </a:rPr>
              <a:t>10/14/99</a:t>
            </a:r>
          </a:p>
        </p:txBody>
      </p:sp>
      <p:sp>
        <p:nvSpPr>
          <p:cNvPr id="227331" name="Rectangle 3">
            <a:extLst>
              <a:ext uri="{FF2B5EF4-FFF2-40B4-BE49-F238E27FC236}">
                <a16:creationId xmlns:a16="http://schemas.microsoft.com/office/drawing/2014/main" id="{AE75636B-7642-4215-9A66-DCC5CAA93999}"/>
              </a:ext>
            </a:extLst>
          </p:cNvPr>
          <p:cNvSpPr>
            <a:spLocks noChangeArrowheads="1"/>
          </p:cNvSpPr>
          <p:nvPr/>
        </p:nvSpPr>
        <p:spPr bwMode="auto">
          <a:xfrm>
            <a:off x="3911600" y="8677275"/>
            <a:ext cx="293370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r>
              <a:rPr lang="en-US" altLang="en-US">
                <a:latin typeface="Times New Roman" panose="02020603050405020304" pitchFamily="18" charset="0"/>
              </a:rPr>
              <a:t>8</a:t>
            </a:r>
          </a:p>
        </p:txBody>
      </p:sp>
      <p:sp>
        <p:nvSpPr>
          <p:cNvPr id="227332" name="Rectangle 4">
            <a:extLst>
              <a:ext uri="{FF2B5EF4-FFF2-40B4-BE49-F238E27FC236}">
                <a16:creationId xmlns:a16="http://schemas.microsoft.com/office/drawing/2014/main" id="{AD73F2B2-3CC6-4540-8BB4-F4A3C476BD45}"/>
              </a:ext>
            </a:extLst>
          </p:cNvPr>
          <p:cNvSpPr>
            <a:spLocks noChangeArrowheads="1"/>
          </p:cNvSpPr>
          <p:nvPr/>
        </p:nvSpPr>
        <p:spPr bwMode="auto">
          <a:xfrm>
            <a:off x="0" y="0"/>
            <a:ext cx="3008313"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endParaRPr lang="en-GB" altLang="en-US" sz="1800"/>
          </a:p>
        </p:txBody>
      </p:sp>
      <p:sp>
        <p:nvSpPr>
          <p:cNvPr id="227333" name="Rectangle 5">
            <a:extLst>
              <a:ext uri="{FF2B5EF4-FFF2-40B4-BE49-F238E27FC236}">
                <a16:creationId xmlns:a16="http://schemas.microsoft.com/office/drawing/2014/main" id="{15265BF7-E10A-4228-8591-730639466EE6}"/>
              </a:ext>
            </a:extLst>
          </p:cNvPr>
          <p:cNvSpPr>
            <a:spLocks noGrp="1" noRot="1" noChangeAspect="1" noChangeArrowheads="1" noTextEdit="1"/>
          </p:cNvSpPr>
          <p:nvPr>
            <p:ph type="sldImg"/>
          </p:nvPr>
        </p:nvSpPr>
        <p:spPr bwMode="auto">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7334" name="Rectangle 6">
            <a:extLst>
              <a:ext uri="{FF2B5EF4-FFF2-40B4-BE49-F238E27FC236}">
                <a16:creationId xmlns:a16="http://schemas.microsoft.com/office/drawing/2014/main" id="{5C8A3BB2-458E-4571-A3EC-8AE9F4D1AD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eaLnBrk="1" hangingPunct="1">
              <a:spcBef>
                <a:spcPct val="0"/>
              </a:spcBef>
            </a:pPr>
            <a:r>
              <a:rPr lang="en-GB" altLang="en-US"/>
              <a:t>Also, Assignment 1 is now up on moodle as you should all probably be aware!</a:t>
            </a:r>
          </a:p>
          <a:p>
            <a:pPr eaLnBrk="1" hangingPunct="1">
              <a:spcBef>
                <a:spcPct val="0"/>
              </a:spcBef>
            </a:pPr>
            <a:endParaRPr lang="en-GB" altLang="en-US"/>
          </a:p>
          <a:p>
            <a:pPr eaLnBrk="1" hangingPunct="1">
              <a:spcBef>
                <a:spcPct val="0"/>
              </a:spcBef>
            </a:pPr>
            <a:r>
              <a:rPr lang="en-GB" altLang="en-US"/>
              <a:t>The main premise is to report on a body of freshwater of your choice, giving an overview, report on it’s ecology, evaluate it’s status.</a:t>
            </a:r>
          </a:p>
          <a:p>
            <a:pPr eaLnBrk="1" hangingPunct="1">
              <a:spcBef>
                <a:spcPct val="0"/>
              </a:spcBef>
            </a:pPr>
            <a:r>
              <a:rPr lang="en-GB" altLang="en-US"/>
              <a:t>It’s not due till 30 Jan, but we do need you to email either myself or Lara (I recommend Lara), to let us know your water body of choice by the end of this week (Friday 9</a:t>
            </a:r>
            <a:r>
              <a:rPr lang="en-GB" altLang="en-US" baseline="30000"/>
              <a:t>th</a:t>
            </a:r>
            <a:r>
              <a:rPr lang="en-GB" altLang="en-US"/>
              <a:t> November).</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462973-8F1D-4860-BAB0-E119A1337F21}"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567264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462973-8F1D-4860-BAB0-E119A1337F21}"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777476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E462973-8F1D-4860-BAB0-E119A1337F21}"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3537643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462973-8F1D-4860-BAB0-E119A1337F21}" type="datetimeFigureOut">
              <a:rPr lang="en-GB" smtClean="0"/>
              <a:t>06/02/2020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531460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462973-8F1D-4860-BAB0-E119A1337F21}" type="datetimeFigureOut">
              <a:rPr lang="en-GB" smtClean="0"/>
              <a:t>06/02/2020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1714414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462973-8F1D-4860-BAB0-E119A1337F21}" type="datetimeFigureOut">
              <a:rPr lang="en-GB" smtClean="0"/>
              <a:t>06/02/2020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2813412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462973-8F1D-4860-BAB0-E119A1337F21}" type="datetimeFigureOut">
              <a:rPr lang="en-GB" smtClean="0"/>
              <a:t>06/02/2020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307493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E462973-8F1D-4860-BAB0-E119A1337F21}" type="datetimeFigureOut">
              <a:rPr lang="en-GB" smtClean="0"/>
              <a:t>06/02/2020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3648753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E462973-8F1D-4860-BAB0-E119A1337F21}" type="datetimeFigureOut">
              <a:rPr lang="en-GB" smtClean="0"/>
              <a:t>06/02/2020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1648138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462973-8F1D-4860-BAB0-E119A1337F21}"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1152545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462973-8F1D-4860-BAB0-E119A1337F21}" type="datetimeFigureOut">
              <a:rPr lang="en-GB" smtClean="0"/>
              <a:t>06/02/2020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720216-7614-43AE-9AE7-7F26BB199613}" type="slidenum">
              <a:rPr lang="en-GB" smtClean="0"/>
              <a:t>‹#›</a:t>
            </a:fld>
            <a:endParaRPr lang="en-GB"/>
          </a:p>
        </p:txBody>
      </p:sp>
    </p:spTree>
    <p:extLst>
      <p:ext uri="{BB962C8B-B14F-4D97-AF65-F5344CB8AC3E}">
        <p14:creationId xmlns:p14="http://schemas.microsoft.com/office/powerpoint/2010/main" val="286664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462973-8F1D-4860-BAB0-E119A1337F21}" type="datetimeFigureOut">
              <a:rPr lang="en-GB" smtClean="0"/>
              <a:t>06/02/2020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720216-7614-43AE-9AE7-7F26BB199613}" type="slidenum">
              <a:rPr lang="en-GB" smtClean="0"/>
              <a:t>‹#›</a:t>
            </a:fld>
            <a:endParaRPr lang="en-GB"/>
          </a:p>
        </p:txBody>
      </p:sp>
    </p:spTree>
    <p:extLst>
      <p:ext uri="{BB962C8B-B14F-4D97-AF65-F5344CB8AC3E}">
        <p14:creationId xmlns:p14="http://schemas.microsoft.com/office/powerpoint/2010/main" val="33536009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4URapRHxsm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tif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91C5C-E6F0-40F2-9CA6-7BFBF33805F5}"/>
              </a:ext>
            </a:extLst>
          </p:cNvPr>
          <p:cNvSpPr>
            <a:spLocks noGrp="1"/>
          </p:cNvSpPr>
          <p:nvPr>
            <p:ph type="ctrTitle"/>
          </p:nvPr>
        </p:nvSpPr>
        <p:spPr/>
        <p:txBody>
          <a:bodyPr/>
          <a:lstStyle/>
          <a:p>
            <a:r>
              <a:rPr lang="en-GB" b="1" dirty="0"/>
              <a:t>Future of Freshwater</a:t>
            </a:r>
          </a:p>
        </p:txBody>
      </p:sp>
      <p:sp>
        <p:nvSpPr>
          <p:cNvPr id="3" name="Subtitle 2">
            <a:extLst>
              <a:ext uri="{FF2B5EF4-FFF2-40B4-BE49-F238E27FC236}">
                <a16:creationId xmlns:a16="http://schemas.microsoft.com/office/drawing/2014/main" id="{4C7897A1-F63B-4A63-8DAA-DD283E7F019D}"/>
              </a:ext>
            </a:extLst>
          </p:cNvPr>
          <p:cNvSpPr>
            <a:spLocks noGrp="1"/>
          </p:cNvSpPr>
          <p:nvPr>
            <p:ph type="subTitle" idx="1"/>
          </p:nvPr>
        </p:nvSpPr>
        <p:spPr/>
        <p:txBody>
          <a:bodyPr/>
          <a:lstStyle/>
          <a:p>
            <a:r>
              <a:rPr lang="en-GB" dirty="0"/>
              <a:t>Discussion &amp; Self-led Tutorial</a:t>
            </a:r>
          </a:p>
        </p:txBody>
      </p:sp>
      <p:pic>
        <p:nvPicPr>
          <p:cNvPr id="4" name="Picture 5">
            <a:extLst>
              <a:ext uri="{FF2B5EF4-FFF2-40B4-BE49-F238E27FC236}">
                <a16:creationId xmlns:a16="http://schemas.microsoft.com/office/drawing/2014/main" id="{C3FA94DE-94C5-4ABC-8AAA-3180F358D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62275"/>
            <a:ext cx="9144000" cy="24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9923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92A90-1EE5-104F-914B-54F4099952C6}"/>
              </a:ext>
            </a:extLst>
          </p:cNvPr>
          <p:cNvSpPr>
            <a:spLocks noGrp="1"/>
          </p:cNvSpPr>
          <p:nvPr>
            <p:ph type="title"/>
          </p:nvPr>
        </p:nvSpPr>
        <p:spPr>
          <a:xfrm>
            <a:off x="971550" y="395739"/>
            <a:ext cx="7200900" cy="1114425"/>
          </a:xfrm>
        </p:spPr>
        <p:txBody>
          <a:bodyPr>
            <a:normAutofit/>
          </a:bodyPr>
          <a:lstStyle/>
          <a:p>
            <a:r>
              <a:rPr lang="en-GB" sz="3000" dirty="0"/>
              <a:t>The Future of Water</a:t>
            </a:r>
          </a:p>
        </p:txBody>
      </p:sp>
      <p:sp>
        <p:nvSpPr>
          <p:cNvPr id="3" name="Content Placeholder 2">
            <a:extLst>
              <a:ext uri="{FF2B5EF4-FFF2-40B4-BE49-F238E27FC236}">
                <a16:creationId xmlns:a16="http://schemas.microsoft.com/office/drawing/2014/main" id="{CD8EDD57-BBBE-E44A-829F-498DDACF0125}"/>
              </a:ext>
            </a:extLst>
          </p:cNvPr>
          <p:cNvSpPr>
            <a:spLocks noGrp="1"/>
          </p:cNvSpPr>
          <p:nvPr>
            <p:ph idx="1"/>
          </p:nvPr>
        </p:nvSpPr>
        <p:spPr>
          <a:xfrm>
            <a:off x="971550" y="1298719"/>
            <a:ext cx="7382436" cy="3176867"/>
          </a:xfrm>
        </p:spPr>
        <p:txBody>
          <a:bodyPr>
            <a:normAutofit fontScale="70000" lnSpcReduction="20000"/>
          </a:bodyPr>
          <a:lstStyle/>
          <a:p>
            <a:pPr marL="0" indent="0">
              <a:buNone/>
            </a:pPr>
            <a:r>
              <a:rPr lang="en-GB" dirty="0"/>
              <a:t>The world’s supply of cheap and clean fresh water will likely plummet as the climate warms and populations boom. Can we find ways to conserve, cut waste, and find new sources before it’s too late?</a:t>
            </a:r>
            <a:br>
              <a:rPr lang="en-GB" dirty="0"/>
            </a:br>
            <a:br>
              <a:rPr lang="en-GB" dirty="0"/>
            </a:br>
            <a:r>
              <a:rPr lang="en-GB" b="1" dirty="0"/>
              <a:t>Take notes on the insightful mitigations/plans and management practices mentioned within the short documentary </a:t>
            </a:r>
            <a:r>
              <a:rPr lang="en-GB" b="1" i="1" dirty="0"/>
              <a:t>The Future of Water (2018) </a:t>
            </a:r>
            <a:r>
              <a:rPr lang="en-GB" b="1" dirty="0"/>
              <a:t>watched in lecture.</a:t>
            </a:r>
            <a:br>
              <a:rPr lang="en-GB" b="1" dirty="0"/>
            </a:br>
            <a:br>
              <a:rPr lang="en-GB" b="1" dirty="0"/>
            </a:br>
            <a:r>
              <a:rPr lang="en-GB" b="1" dirty="0"/>
              <a:t>Research into these notes you make, how these systems work, where else around the world they may have been implemented, or other water management systems.</a:t>
            </a:r>
            <a:br>
              <a:rPr lang="en-GB" dirty="0"/>
            </a:br>
            <a:endParaRPr lang="en-GB" b="1" dirty="0"/>
          </a:p>
          <a:p>
            <a:pPr marL="0" indent="0">
              <a:buNone/>
            </a:pPr>
            <a:r>
              <a:rPr lang="en-GB" b="1" dirty="0">
                <a:hlinkClick r:id="rId3"/>
              </a:rPr>
              <a:t>https://www.youtube.com/watch?v=4URapRHxsmE</a:t>
            </a:r>
            <a:r>
              <a:rPr lang="en-GB" b="1" dirty="0"/>
              <a:t> </a:t>
            </a:r>
          </a:p>
        </p:txBody>
      </p:sp>
      <p:pic>
        <p:nvPicPr>
          <p:cNvPr id="5" name="Picture 5">
            <a:extLst>
              <a:ext uri="{FF2B5EF4-FFF2-40B4-BE49-F238E27FC236}">
                <a16:creationId xmlns:a16="http://schemas.microsoft.com/office/drawing/2014/main" id="{FBDA5FEF-C604-7F45-BEC8-FA2F06FACE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78386"/>
            <a:ext cx="9144000" cy="282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B46B591A-A9DA-4B4A-8527-F5881CB6298E}"/>
              </a:ext>
            </a:extLst>
          </p:cNvPr>
          <p:cNvSpPr/>
          <p:nvPr/>
        </p:nvSpPr>
        <p:spPr>
          <a:xfrm>
            <a:off x="0" y="6361315"/>
            <a:ext cx="1890774" cy="300082"/>
          </a:xfrm>
          <a:prstGeom prst="rect">
            <a:avLst/>
          </a:prstGeom>
        </p:spPr>
        <p:txBody>
          <a:bodyPr wrap="none">
            <a:spAutoFit/>
          </a:bodyPr>
          <a:lstStyle/>
          <a:p>
            <a:r>
              <a:rPr lang="en-GB" sz="1350" dirty="0" err="1"/>
              <a:t>s.pengelly@uwtsd.ac.uk</a:t>
            </a:r>
            <a:endParaRPr lang="en-US" sz="1350" dirty="0"/>
          </a:p>
        </p:txBody>
      </p:sp>
    </p:spTree>
    <p:extLst>
      <p:ext uri="{BB962C8B-B14F-4D97-AF65-F5344CB8AC3E}">
        <p14:creationId xmlns:p14="http://schemas.microsoft.com/office/powerpoint/2010/main" val="2705906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A3FD1C-C4B8-414E-A4F2-E08E70A319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32236">
            <a:off x="5476875" y="2619375"/>
            <a:ext cx="2928938" cy="3521075"/>
          </a:xfrm>
          <a:prstGeom prst="rect">
            <a:avLst/>
          </a:prstGeom>
          <a:noFill/>
          <a:ln>
            <a:noFill/>
          </a:ln>
          <a:effectLst>
            <a:outerShdw blurRad="50800" dist="50800" dir="54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6306" name="Rectangle 2">
            <a:extLst>
              <a:ext uri="{FF2B5EF4-FFF2-40B4-BE49-F238E27FC236}">
                <a16:creationId xmlns:a16="http://schemas.microsoft.com/office/drawing/2014/main" id="{37ECCB57-55C5-4646-A6AA-93BC05F04DB1}"/>
              </a:ext>
            </a:extLst>
          </p:cNvPr>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226307" name="Rectangle 3">
            <a:extLst>
              <a:ext uri="{FF2B5EF4-FFF2-40B4-BE49-F238E27FC236}">
                <a16:creationId xmlns:a16="http://schemas.microsoft.com/office/drawing/2014/main" id="{3685C4D2-F983-4F2C-9F9F-7092F1317DD9}"/>
              </a:ext>
            </a:extLst>
          </p:cNvPr>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226308" name="Rectangle 5">
            <a:extLst>
              <a:ext uri="{FF2B5EF4-FFF2-40B4-BE49-F238E27FC236}">
                <a16:creationId xmlns:a16="http://schemas.microsoft.com/office/drawing/2014/main" id="{6902F8AD-718B-499D-9DAE-2012B73C6237}"/>
              </a:ext>
            </a:extLst>
          </p:cNvPr>
          <p:cNvSpPr>
            <a:spLocks noGrp="1"/>
          </p:cNvSpPr>
          <p:nvPr>
            <p:ph idx="1"/>
          </p:nvPr>
        </p:nvSpPr>
        <p:spPr>
          <a:xfrm>
            <a:off x="557213" y="1066800"/>
            <a:ext cx="7993062" cy="1282700"/>
          </a:xfrm>
          <a:noFill/>
        </p:spPr>
        <p:txBody>
          <a:bodyPr lIns="90488" tIns="44450" rIns="90488" bIns="44450">
            <a:normAutofit lnSpcReduction="10000"/>
          </a:bodyPr>
          <a:lstStyle/>
          <a:p>
            <a:pPr marL="0" indent="0" algn="ctr">
              <a:buFont typeface="Arial" panose="020B0604020202020204" pitchFamily="34" charset="0"/>
              <a:buNone/>
            </a:pPr>
            <a:r>
              <a:rPr lang="en-GB" altLang="en-US" sz="2500" b="1" dirty="0">
                <a:cs typeface="Calibri" panose="020F0502020204030204" pitchFamily="34" charset="0"/>
              </a:rPr>
              <a:t>Choose a specific named freshwater body or part of it, which is sufficiently complex and significant. </a:t>
            </a:r>
            <a:br>
              <a:rPr lang="en-GB" altLang="en-US" sz="2500" b="1" dirty="0">
                <a:cs typeface="Calibri" panose="020F0502020204030204" pitchFamily="34" charset="0"/>
              </a:rPr>
            </a:br>
            <a:r>
              <a:rPr lang="en-GB" altLang="en-US" sz="2500" dirty="0">
                <a:cs typeface="Calibri" panose="020F0502020204030204" pitchFamily="34" charset="0"/>
              </a:rPr>
              <a:t>It does not have to be in the UK.</a:t>
            </a:r>
          </a:p>
          <a:p>
            <a:pPr marL="0" indent="0" eaLnBrk="1" hangingPunct="1">
              <a:buFont typeface="Arial" panose="020B0604020202020204" pitchFamily="34" charset="0"/>
              <a:buNone/>
            </a:pPr>
            <a:r>
              <a:rPr lang="en-US" altLang="en-US" sz="1000" b="1" dirty="0">
                <a:cs typeface="Calibri" panose="020F0502020204030204" pitchFamily="34" charset="0"/>
              </a:rPr>
              <a:t> </a:t>
            </a:r>
          </a:p>
        </p:txBody>
      </p:sp>
      <p:pic>
        <p:nvPicPr>
          <p:cNvPr id="226309" name="Picture 5">
            <a:extLst>
              <a:ext uri="{FF2B5EF4-FFF2-40B4-BE49-F238E27FC236}">
                <a16:creationId xmlns:a16="http://schemas.microsoft.com/office/drawing/2014/main" id="{DAEE8A05-502D-4A40-85C4-583C67D20C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3" y="5297681"/>
            <a:ext cx="9180513" cy="3892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6310" name="Text Box 3">
            <a:extLst>
              <a:ext uri="{FF2B5EF4-FFF2-40B4-BE49-F238E27FC236}">
                <a16:creationId xmlns:a16="http://schemas.microsoft.com/office/drawing/2014/main" id="{AD9E8CD3-6570-42FF-BD95-0346E1B855C6}"/>
              </a:ext>
            </a:extLst>
          </p:cNvPr>
          <p:cNvSpPr txBox="1">
            <a:spLocks noChangeArrowheads="1"/>
          </p:cNvSpPr>
          <p:nvPr/>
        </p:nvSpPr>
        <p:spPr bwMode="auto">
          <a:xfrm>
            <a:off x="2918306" y="203290"/>
            <a:ext cx="3101494"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500" b="1" dirty="0"/>
              <a:t>Assignment 2!</a:t>
            </a:r>
            <a:endParaRPr lang="en-US" altLang="en-US" sz="2500" b="1" dirty="0"/>
          </a:p>
        </p:txBody>
      </p:sp>
      <p:sp>
        <p:nvSpPr>
          <p:cNvPr id="10" name="Rectangle 5">
            <a:extLst>
              <a:ext uri="{FF2B5EF4-FFF2-40B4-BE49-F238E27FC236}">
                <a16:creationId xmlns:a16="http://schemas.microsoft.com/office/drawing/2014/main" id="{17399A50-3D61-3E45-8579-4EDA5479A74D}"/>
              </a:ext>
            </a:extLst>
          </p:cNvPr>
          <p:cNvSpPr txBox="1">
            <a:spLocks/>
          </p:cNvSpPr>
          <p:nvPr/>
        </p:nvSpPr>
        <p:spPr bwMode="auto">
          <a:xfrm>
            <a:off x="525463" y="2349500"/>
            <a:ext cx="4511675" cy="237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Font typeface="Arial" panose="020B0604020202020204" pitchFamily="34" charset="0"/>
              <a:buNone/>
              <a:defRPr/>
            </a:pPr>
            <a:r>
              <a:rPr lang="en-US" altLang="en-US" sz="1000" b="1" dirty="0">
                <a:cs typeface="Calibri" panose="020F0502020204030204" pitchFamily="34" charset="0"/>
              </a:rPr>
              <a:t> </a:t>
            </a:r>
          </a:p>
          <a:p>
            <a:pPr marL="0" indent="0">
              <a:buFont typeface="Arial" panose="020B0604020202020204" pitchFamily="34" charset="0"/>
              <a:buNone/>
              <a:defRPr/>
            </a:pPr>
            <a:r>
              <a:rPr lang="en-GB" sz="1800" b="1" dirty="0"/>
              <a:t>(2500 word report) should include:</a:t>
            </a:r>
          </a:p>
          <a:p>
            <a:pPr marL="0" indent="0">
              <a:buFont typeface="Arial" panose="020B0604020202020204" pitchFamily="34" charset="0"/>
              <a:buNone/>
              <a:defRPr/>
            </a:pPr>
            <a:endParaRPr lang="en-GB" sz="1800" b="1" dirty="0"/>
          </a:p>
          <a:p>
            <a:pPr>
              <a:defRPr/>
            </a:pPr>
            <a:r>
              <a:rPr lang="en-GB" sz="1800" dirty="0"/>
              <a:t>General overview </a:t>
            </a:r>
          </a:p>
          <a:p>
            <a:pPr>
              <a:defRPr/>
            </a:pPr>
            <a:r>
              <a:rPr lang="en-GB" sz="1800" dirty="0"/>
              <a:t>Past and current pollution episodes - its impact on the environment.</a:t>
            </a:r>
          </a:p>
          <a:p>
            <a:pPr>
              <a:defRPr/>
            </a:pPr>
            <a:r>
              <a:rPr lang="en-GB" sz="1800" dirty="0"/>
              <a:t>Ecology, scarcity and /or economic value.</a:t>
            </a:r>
          </a:p>
          <a:p>
            <a:pPr>
              <a:defRPr/>
            </a:pPr>
            <a:r>
              <a:rPr lang="en-GB" sz="1800" dirty="0"/>
              <a:t>Evaluation and assessment of its current status.</a:t>
            </a:r>
          </a:p>
          <a:p>
            <a:pPr>
              <a:defRPr/>
            </a:pPr>
            <a:r>
              <a:rPr lang="en-GB" sz="1800" dirty="0"/>
              <a:t>Description and evaluation of any relevant Management/legislation aspects.</a:t>
            </a:r>
            <a:endParaRPr lang="en-US" altLang="en-US" sz="2000" dirty="0">
              <a:cs typeface="Calibri" panose="020F0502020204030204" pitchFamily="34" charset="0"/>
            </a:endParaRPr>
          </a:p>
          <a:p>
            <a:pPr eaLnBrk="1" hangingPunct="1">
              <a:defRPr/>
            </a:pPr>
            <a:endParaRPr lang="en-US" altLang="en-US" sz="2000" dirty="0">
              <a:cs typeface="Calibri" panose="020F0502020204030204" pitchFamily="34" charset="0"/>
            </a:endParaRPr>
          </a:p>
          <a:p>
            <a:pPr marL="0" indent="0" eaLnBrk="1" hangingPunct="1">
              <a:buFont typeface="Arial" panose="020B0604020202020204" pitchFamily="34" charset="0"/>
              <a:buNone/>
              <a:defRPr/>
            </a:pPr>
            <a:r>
              <a:rPr lang="en-US" altLang="en-US" sz="1000" dirty="0">
                <a:cs typeface="Calibri" panose="020F0502020204030204" pitchFamily="34" charset="0"/>
              </a:rPr>
              <a:t> </a:t>
            </a:r>
          </a:p>
        </p:txBody>
      </p:sp>
      <p:sp>
        <p:nvSpPr>
          <p:cNvPr id="226312" name="Rectangle 5">
            <a:extLst>
              <a:ext uri="{FF2B5EF4-FFF2-40B4-BE49-F238E27FC236}">
                <a16:creationId xmlns:a16="http://schemas.microsoft.com/office/drawing/2014/main" id="{572DA189-213E-4698-A122-707A85F576C6}"/>
              </a:ext>
            </a:extLst>
          </p:cNvPr>
          <p:cNvSpPr txBox="1">
            <a:spLocks/>
          </p:cNvSpPr>
          <p:nvPr/>
        </p:nvSpPr>
        <p:spPr bwMode="auto">
          <a:xfrm rot="953987">
            <a:off x="7059613" y="2039938"/>
            <a:ext cx="2022475" cy="61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 typeface="Arial" panose="020B0604020202020204" pitchFamily="34" charset="0"/>
              <a:buNone/>
            </a:pPr>
            <a:r>
              <a:rPr lang="en-US" altLang="en-US" sz="2000" b="1" dirty="0">
                <a:cs typeface="Calibri" panose="020F0502020204030204" pitchFamily="34" charset="0"/>
              </a:rPr>
              <a:t> 13 April</a:t>
            </a:r>
          </a:p>
          <a:p>
            <a:pPr>
              <a:buFont typeface="Arial" panose="020B0604020202020204" pitchFamily="34" charset="0"/>
              <a:buNone/>
            </a:pPr>
            <a:endParaRPr lang="en-GB" altLang="en-US" sz="1800" b="1" dirty="0"/>
          </a:p>
        </p:txBody>
      </p:sp>
    </p:spTree>
  </p:cSld>
  <p:clrMapOvr>
    <a:masterClrMapping/>
  </p:clrMapOvr>
  <p:transition spd="slow"/>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TotalTime>
  <Words>313</Words>
  <Application>Microsoft Office PowerPoint</Application>
  <PresentationFormat>On-screen Show (4:3)</PresentationFormat>
  <Paragraphs>28</Paragraphs>
  <Slides>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Future of Freshwater</vt:lpstr>
      <vt:lpstr>The Future of Water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of Freshwater</dc:title>
  <dc:creator>Samantha Pengelly</dc:creator>
  <cp:lastModifiedBy>Samantha Pengelly</cp:lastModifiedBy>
  <cp:revision>2</cp:revision>
  <dcterms:created xsi:type="dcterms:W3CDTF">2020-02-06T14:18:11Z</dcterms:created>
  <dcterms:modified xsi:type="dcterms:W3CDTF">2020-02-06T15:38:56Z</dcterms:modified>
</cp:coreProperties>
</file>