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57" r:id="rId2"/>
    <p:sldId id="259" r:id="rId3"/>
    <p:sldId id="278" r:id="rId4"/>
    <p:sldId id="294" r:id="rId5"/>
    <p:sldId id="279" r:id="rId6"/>
    <p:sldId id="296" r:id="rId7"/>
    <p:sldId id="261" r:id="rId8"/>
    <p:sldId id="280" r:id="rId9"/>
    <p:sldId id="264" r:id="rId10"/>
    <p:sldId id="284" r:id="rId11"/>
    <p:sldId id="285" r:id="rId12"/>
    <p:sldId id="286" r:id="rId13"/>
    <p:sldId id="287" r:id="rId14"/>
    <p:sldId id="290" r:id="rId15"/>
    <p:sldId id="288" r:id="rId16"/>
    <p:sldId id="272" r:id="rId17"/>
    <p:sldId id="274" r:id="rId18"/>
    <p:sldId id="273" r:id="rId19"/>
    <p:sldId id="298" r:id="rId20"/>
    <p:sldId id="299" r:id="rId2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69BC17C-4453-3D47-AFC0-D44A52C0B443}" v="302" dt="2022-09-21T08:16:15.39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5268"/>
  </p:normalViewPr>
  <p:slideViewPr>
    <p:cSldViewPr snapToGrid="0">
      <p:cViewPr varScale="1">
        <p:scale>
          <a:sx n="80" d="100"/>
          <a:sy n="80" d="100"/>
        </p:scale>
        <p:origin x="1264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microsoft.com/office/2015/10/relationships/revisionInfo" Target="revisionInfo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73DD28D-7EC6-4AE2-A164-872CC1B9BBCD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B8D0B80-123B-4E8E-AA04-09739842844A}">
      <dgm:prSet/>
      <dgm:spPr/>
      <dgm:t>
        <a:bodyPr/>
        <a:lstStyle/>
        <a:p>
          <a:r>
            <a:rPr lang="en-US"/>
            <a:t>THANK YOU</a:t>
          </a:r>
        </a:p>
      </dgm:t>
    </dgm:pt>
    <dgm:pt modelId="{6548C329-BDFC-472C-8E62-AB646139849F}" type="parTrans" cxnId="{EE891C04-0B3D-4360-B1F8-559F713DF59A}">
      <dgm:prSet/>
      <dgm:spPr/>
      <dgm:t>
        <a:bodyPr/>
        <a:lstStyle/>
        <a:p>
          <a:endParaRPr lang="en-US"/>
        </a:p>
      </dgm:t>
    </dgm:pt>
    <dgm:pt modelId="{2A96B975-6504-4E61-A50E-7A218B20153C}" type="sibTrans" cxnId="{EE891C04-0B3D-4360-B1F8-559F713DF59A}">
      <dgm:prSet/>
      <dgm:spPr/>
      <dgm:t>
        <a:bodyPr/>
        <a:lstStyle/>
        <a:p>
          <a:endParaRPr lang="en-US"/>
        </a:p>
      </dgm:t>
    </dgm:pt>
    <dgm:pt modelId="{C58BE97E-3E90-4CD4-9812-3D4FA9BD0DE5}">
      <dgm:prSet/>
      <dgm:spPr/>
      <dgm:t>
        <a:bodyPr/>
        <a:lstStyle/>
        <a:p>
          <a:r>
            <a:rPr lang="en-GB" b="1" dirty="0"/>
            <a:t>QUESTIONS </a:t>
          </a:r>
          <a:endParaRPr lang="en-US" dirty="0"/>
        </a:p>
      </dgm:t>
    </dgm:pt>
    <dgm:pt modelId="{BCFB8531-07C0-4471-BD26-4027C0C524DE}" type="parTrans" cxnId="{6DDA8F8A-0574-4DDF-BA27-EF56AC92E9D6}">
      <dgm:prSet/>
      <dgm:spPr/>
      <dgm:t>
        <a:bodyPr/>
        <a:lstStyle/>
        <a:p>
          <a:endParaRPr lang="en-US"/>
        </a:p>
      </dgm:t>
    </dgm:pt>
    <dgm:pt modelId="{5DC1D254-6BE6-430C-A7FA-175426B5F0C5}" type="sibTrans" cxnId="{6DDA8F8A-0574-4DDF-BA27-EF56AC92E9D6}">
      <dgm:prSet/>
      <dgm:spPr/>
      <dgm:t>
        <a:bodyPr/>
        <a:lstStyle/>
        <a:p>
          <a:endParaRPr lang="en-US"/>
        </a:p>
      </dgm:t>
    </dgm:pt>
    <dgm:pt modelId="{161331BE-3E0A-924B-B719-E64DEF1229E7}" type="pres">
      <dgm:prSet presAssocID="{773DD28D-7EC6-4AE2-A164-872CC1B9BBCD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21FA8910-5E5B-BD48-BD68-D1B2EB64D5DB}" type="pres">
      <dgm:prSet presAssocID="{EB8D0B80-123B-4E8E-AA04-09739842844A}" presName="hierRoot1" presStyleCnt="0"/>
      <dgm:spPr/>
    </dgm:pt>
    <dgm:pt modelId="{C7BC6E43-549D-6847-B7E4-D6FAC873B147}" type="pres">
      <dgm:prSet presAssocID="{EB8D0B80-123B-4E8E-AA04-09739842844A}" presName="composite" presStyleCnt="0"/>
      <dgm:spPr/>
    </dgm:pt>
    <dgm:pt modelId="{4E20975C-3D8E-094C-BAF6-1D09A8E5AB2A}" type="pres">
      <dgm:prSet presAssocID="{EB8D0B80-123B-4E8E-AA04-09739842844A}" presName="background" presStyleLbl="node0" presStyleIdx="0" presStyleCnt="2"/>
      <dgm:spPr/>
    </dgm:pt>
    <dgm:pt modelId="{C9A33C72-DCF5-344B-AD20-44E2370624FA}" type="pres">
      <dgm:prSet presAssocID="{EB8D0B80-123B-4E8E-AA04-09739842844A}" presName="text" presStyleLbl="fgAcc0" presStyleIdx="0" presStyleCnt="2">
        <dgm:presLayoutVars>
          <dgm:chPref val="3"/>
        </dgm:presLayoutVars>
      </dgm:prSet>
      <dgm:spPr/>
    </dgm:pt>
    <dgm:pt modelId="{2EC8F7AE-E14A-0F41-8B63-7EB994F6048C}" type="pres">
      <dgm:prSet presAssocID="{EB8D0B80-123B-4E8E-AA04-09739842844A}" presName="hierChild2" presStyleCnt="0"/>
      <dgm:spPr/>
    </dgm:pt>
    <dgm:pt modelId="{256798B4-8BE8-034F-863D-FAEB2969F532}" type="pres">
      <dgm:prSet presAssocID="{C58BE97E-3E90-4CD4-9812-3D4FA9BD0DE5}" presName="hierRoot1" presStyleCnt="0"/>
      <dgm:spPr/>
    </dgm:pt>
    <dgm:pt modelId="{D12B0A87-D8FF-2D49-B958-24A1E7473DAD}" type="pres">
      <dgm:prSet presAssocID="{C58BE97E-3E90-4CD4-9812-3D4FA9BD0DE5}" presName="composite" presStyleCnt="0"/>
      <dgm:spPr/>
    </dgm:pt>
    <dgm:pt modelId="{69755CF1-9461-F643-AB6E-3AC37CCFBAC9}" type="pres">
      <dgm:prSet presAssocID="{C58BE97E-3E90-4CD4-9812-3D4FA9BD0DE5}" presName="background" presStyleLbl="node0" presStyleIdx="1" presStyleCnt="2"/>
      <dgm:spPr/>
    </dgm:pt>
    <dgm:pt modelId="{357AFC87-13F5-8840-A7DE-E41EA7938BF8}" type="pres">
      <dgm:prSet presAssocID="{C58BE97E-3E90-4CD4-9812-3D4FA9BD0DE5}" presName="text" presStyleLbl="fgAcc0" presStyleIdx="1" presStyleCnt="2">
        <dgm:presLayoutVars>
          <dgm:chPref val="3"/>
        </dgm:presLayoutVars>
      </dgm:prSet>
      <dgm:spPr/>
    </dgm:pt>
    <dgm:pt modelId="{2A3A7E79-A075-2C45-A0B6-48E36306F76F}" type="pres">
      <dgm:prSet presAssocID="{C58BE97E-3E90-4CD4-9812-3D4FA9BD0DE5}" presName="hierChild2" presStyleCnt="0"/>
      <dgm:spPr/>
    </dgm:pt>
  </dgm:ptLst>
  <dgm:cxnLst>
    <dgm:cxn modelId="{EE891C04-0B3D-4360-B1F8-559F713DF59A}" srcId="{773DD28D-7EC6-4AE2-A164-872CC1B9BBCD}" destId="{EB8D0B80-123B-4E8E-AA04-09739842844A}" srcOrd="0" destOrd="0" parTransId="{6548C329-BDFC-472C-8E62-AB646139849F}" sibTransId="{2A96B975-6504-4E61-A50E-7A218B20153C}"/>
    <dgm:cxn modelId="{2BC66211-3177-1F42-850D-DA1D8B42FCFD}" type="presOf" srcId="{EB8D0B80-123B-4E8E-AA04-09739842844A}" destId="{C9A33C72-DCF5-344B-AD20-44E2370624FA}" srcOrd="0" destOrd="0" presId="urn:microsoft.com/office/officeart/2005/8/layout/hierarchy1"/>
    <dgm:cxn modelId="{2A58F94B-5155-1340-8F87-C72B7294AE96}" type="presOf" srcId="{773DD28D-7EC6-4AE2-A164-872CC1B9BBCD}" destId="{161331BE-3E0A-924B-B719-E64DEF1229E7}" srcOrd="0" destOrd="0" presId="urn:microsoft.com/office/officeart/2005/8/layout/hierarchy1"/>
    <dgm:cxn modelId="{6DDA8F8A-0574-4DDF-BA27-EF56AC92E9D6}" srcId="{773DD28D-7EC6-4AE2-A164-872CC1B9BBCD}" destId="{C58BE97E-3E90-4CD4-9812-3D4FA9BD0DE5}" srcOrd="1" destOrd="0" parTransId="{BCFB8531-07C0-4471-BD26-4027C0C524DE}" sibTransId="{5DC1D254-6BE6-430C-A7FA-175426B5F0C5}"/>
    <dgm:cxn modelId="{2F0794AE-63FE-9347-ABA6-11F7DBCCEF65}" type="presOf" srcId="{C58BE97E-3E90-4CD4-9812-3D4FA9BD0DE5}" destId="{357AFC87-13F5-8840-A7DE-E41EA7938BF8}" srcOrd="0" destOrd="0" presId="urn:microsoft.com/office/officeart/2005/8/layout/hierarchy1"/>
    <dgm:cxn modelId="{2AB3C16E-3EAC-6742-B8FD-6E03042B10C2}" type="presParOf" srcId="{161331BE-3E0A-924B-B719-E64DEF1229E7}" destId="{21FA8910-5E5B-BD48-BD68-D1B2EB64D5DB}" srcOrd="0" destOrd="0" presId="urn:microsoft.com/office/officeart/2005/8/layout/hierarchy1"/>
    <dgm:cxn modelId="{88A84404-0E2C-FA4E-B6CC-DB8D8BB0FFAF}" type="presParOf" srcId="{21FA8910-5E5B-BD48-BD68-D1B2EB64D5DB}" destId="{C7BC6E43-549D-6847-B7E4-D6FAC873B147}" srcOrd="0" destOrd="0" presId="urn:microsoft.com/office/officeart/2005/8/layout/hierarchy1"/>
    <dgm:cxn modelId="{68492F64-84AA-0142-8BA8-5DD147504089}" type="presParOf" srcId="{C7BC6E43-549D-6847-B7E4-D6FAC873B147}" destId="{4E20975C-3D8E-094C-BAF6-1D09A8E5AB2A}" srcOrd="0" destOrd="0" presId="urn:microsoft.com/office/officeart/2005/8/layout/hierarchy1"/>
    <dgm:cxn modelId="{ABA2B372-8378-FC42-A9A1-294F07A4D57D}" type="presParOf" srcId="{C7BC6E43-549D-6847-B7E4-D6FAC873B147}" destId="{C9A33C72-DCF5-344B-AD20-44E2370624FA}" srcOrd="1" destOrd="0" presId="urn:microsoft.com/office/officeart/2005/8/layout/hierarchy1"/>
    <dgm:cxn modelId="{C138FAB5-0A4A-5E46-B9A9-C369151837D9}" type="presParOf" srcId="{21FA8910-5E5B-BD48-BD68-D1B2EB64D5DB}" destId="{2EC8F7AE-E14A-0F41-8B63-7EB994F6048C}" srcOrd="1" destOrd="0" presId="urn:microsoft.com/office/officeart/2005/8/layout/hierarchy1"/>
    <dgm:cxn modelId="{456940C6-FFAC-2540-A107-EA16D4654C15}" type="presParOf" srcId="{161331BE-3E0A-924B-B719-E64DEF1229E7}" destId="{256798B4-8BE8-034F-863D-FAEB2969F532}" srcOrd="1" destOrd="0" presId="urn:microsoft.com/office/officeart/2005/8/layout/hierarchy1"/>
    <dgm:cxn modelId="{E690F569-3793-FD48-88E3-714E5A93612B}" type="presParOf" srcId="{256798B4-8BE8-034F-863D-FAEB2969F532}" destId="{D12B0A87-D8FF-2D49-B958-24A1E7473DAD}" srcOrd="0" destOrd="0" presId="urn:microsoft.com/office/officeart/2005/8/layout/hierarchy1"/>
    <dgm:cxn modelId="{92C0D4F5-0336-974F-8C65-7ACBD6E38415}" type="presParOf" srcId="{D12B0A87-D8FF-2D49-B958-24A1E7473DAD}" destId="{69755CF1-9461-F643-AB6E-3AC37CCFBAC9}" srcOrd="0" destOrd="0" presId="urn:microsoft.com/office/officeart/2005/8/layout/hierarchy1"/>
    <dgm:cxn modelId="{09AE917E-66BC-4B42-B296-E576F99017B6}" type="presParOf" srcId="{D12B0A87-D8FF-2D49-B958-24A1E7473DAD}" destId="{357AFC87-13F5-8840-A7DE-E41EA7938BF8}" srcOrd="1" destOrd="0" presId="urn:microsoft.com/office/officeart/2005/8/layout/hierarchy1"/>
    <dgm:cxn modelId="{D64AF8E1-2DC9-A843-A538-F6C51B51AD25}" type="presParOf" srcId="{256798B4-8BE8-034F-863D-FAEB2969F532}" destId="{2A3A7E79-A075-2C45-A0B6-48E36306F76F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20975C-3D8E-094C-BAF6-1D09A8E5AB2A}">
      <dsp:nvSpPr>
        <dsp:cNvPr id="0" name=""/>
        <dsp:cNvSpPr/>
      </dsp:nvSpPr>
      <dsp:spPr>
        <a:xfrm>
          <a:off x="1283" y="507350"/>
          <a:ext cx="4505585" cy="28610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A33C72-DCF5-344B-AD20-44E2370624FA}">
      <dsp:nvSpPr>
        <dsp:cNvPr id="0" name=""/>
        <dsp:cNvSpPr/>
      </dsp:nvSpPr>
      <dsp:spPr>
        <a:xfrm>
          <a:off x="501904" y="982940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6220" tIns="236220" rIns="236220" bIns="236220" numCol="1" spcCol="1270" anchor="ctr" anchorCtr="0">
          <a:noAutofit/>
        </a:bodyPr>
        <a:lstStyle/>
        <a:p>
          <a:pPr marL="0" lvl="0" indent="0" algn="ctr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200" kern="1200"/>
            <a:t>THANK YOU</a:t>
          </a:r>
        </a:p>
      </dsp:txBody>
      <dsp:txXfrm>
        <a:off x="585701" y="1066737"/>
        <a:ext cx="4337991" cy="2693452"/>
      </dsp:txXfrm>
    </dsp:sp>
    <dsp:sp modelId="{69755CF1-9461-F643-AB6E-3AC37CCFBAC9}">
      <dsp:nvSpPr>
        <dsp:cNvPr id="0" name=""/>
        <dsp:cNvSpPr/>
      </dsp:nvSpPr>
      <dsp:spPr>
        <a:xfrm>
          <a:off x="5508110" y="507350"/>
          <a:ext cx="4505585" cy="28610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7AFC87-13F5-8840-A7DE-E41EA7938BF8}">
      <dsp:nvSpPr>
        <dsp:cNvPr id="0" name=""/>
        <dsp:cNvSpPr/>
      </dsp:nvSpPr>
      <dsp:spPr>
        <a:xfrm>
          <a:off x="6008730" y="982940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6220" tIns="236220" rIns="236220" bIns="236220" numCol="1" spcCol="1270" anchor="ctr" anchorCtr="0">
          <a:noAutofit/>
        </a:bodyPr>
        <a:lstStyle/>
        <a:p>
          <a:pPr marL="0" lvl="0" indent="0" algn="ctr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200" b="1" kern="1200" dirty="0"/>
            <a:t>QUESTIONS </a:t>
          </a:r>
          <a:endParaRPr lang="en-US" sz="6200" kern="1200" dirty="0"/>
        </a:p>
      </dsp:txBody>
      <dsp:txXfrm>
        <a:off x="6092527" y="1066737"/>
        <a:ext cx="4337991" cy="269345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BED0DC-643C-450E-B4DC-7BE406168B68}" type="datetimeFigureOut">
              <a:t>9/15/22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6CE987-90C0-427A-A752-80F43F8ADB9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93710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28A49D-42BC-0544-85C9-D593E7D82CD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89772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ACE909-E37D-E047-A6A7-BE77125C27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5CBF2EE-0ABB-AA4B-990B-36C5D0DDFEE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AEC6E3-A96F-7D42-9CEF-B79D55B5ED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D83B4-C121-DC44-826E-2F43E3425558}" type="datetimeFigureOut">
              <a:rPr lang="en-US" smtClean="0"/>
              <a:t>9/15/22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E3E11A-F6CF-6E46-8EA3-D9E2E6B473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064442-BED2-2740-A8A0-96153EB63D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8CA57C-2910-7743-9B90-98CDD7BBA5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58288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24C5B1-F22C-E24A-8F23-B6152D484B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8AFF0E-7975-BD42-8AAA-2DCF198CBA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4F84A0-14C7-634C-A703-24FE390D7F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D83B4-C121-DC44-826E-2F43E3425558}" type="datetimeFigureOut">
              <a:rPr lang="en-US" smtClean="0"/>
              <a:t>9/15/22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53BE22-BF98-2D47-ADFD-E3C3439DC0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6F813D-0500-D04B-AB99-070535F1FB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8CA57C-2910-7743-9B90-98CDD7BBA5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58210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5B2DF2-C5EA-D34C-8148-67529206D2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EBAEA51-5849-DA41-97B2-74255F3BFC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174BE9-0872-3F4D-8905-5FFD80E926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D83B4-C121-DC44-826E-2F43E3425558}" type="datetimeFigureOut">
              <a:rPr lang="en-US" smtClean="0"/>
              <a:t>9/15/22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516F43-4016-D541-89AA-35624F27AE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4042BB-64F1-0F46-B480-2BEEC4EBD8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8CA57C-2910-7743-9B90-98CDD7BBA5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98797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964C0D-7109-5A41-BE84-DFBC3682B7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8AEE6-80E0-4E42-88E0-66DA6A932BA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92B15C4-4B9C-6C47-8951-71CF5C4BDA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231795-AF3B-7A4E-9F43-EA975729A3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D83B4-C121-DC44-826E-2F43E3425558}" type="datetimeFigureOut">
              <a:rPr lang="en-US" smtClean="0"/>
              <a:t>9/15/22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A94771-FA18-1D47-A07A-98FD5F84A8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52E18E-C034-0841-999A-2361DEF07C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8CA57C-2910-7743-9B90-98CDD7BBA5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17818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B344AE-8833-BC43-9F7F-03D59C7E63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20C58C-E9E5-854A-91DC-7CEAF89D5F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771F84-BB44-7E49-95F8-58D6AF9124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7AC02BC-D7D3-A346-80FA-FD6E4B01642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56530C7-D643-AD4A-9E34-6B588F0ADAE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0EE4266-34C2-0841-8376-2968C67AC9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D83B4-C121-DC44-826E-2F43E3425558}" type="datetimeFigureOut">
              <a:rPr lang="en-US" smtClean="0"/>
              <a:t>9/15/22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AFD89E3-F0ED-514F-9E67-9328BF2988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41EBC0C-3103-034B-B33D-34EC2DE3D8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8CA57C-2910-7743-9B90-98CDD7BBA5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67625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000CF-4F0B-6043-81B1-673246E796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56C61AB-D230-6B46-957C-0A54D702B4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D83B4-C121-DC44-826E-2F43E3425558}" type="datetimeFigureOut">
              <a:rPr lang="en-US" smtClean="0"/>
              <a:t>9/15/22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FE2CE8C-E0F3-E54D-9BC2-DEC5E570F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B28D55-5DC5-144A-B03C-28D0B6FCE1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8CA57C-2910-7743-9B90-98CDD7BBA5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09541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4B6FA04-C358-2643-ADBB-E631EC7880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D83B4-C121-DC44-826E-2F43E3425558}" type="datetimeFigureOut">
              <a:rPr lang="en-US" smtClean="0"/>
              <a:t>9/15/22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B6199BC-FB7D-5C45-A77D-0037714456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218FBFB-330A-F045-9192-346F324A5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8CA57C-2910-7743-9B90-98CDD7BBA5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17341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6170AF-6EAC-8644-B0FF-7B7223A338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F1D355-8F30-DA4B-8F3E-2BEC679F11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DAB31B-8ED5-9241-87DF-3EE5130EB40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DFFAB2-1EC9-0945-9239-925DB9EABD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D83B4-C121-DC44-826E-2F43E3425558}" type="datetimeFigureOut">
              <a:rPr lang="en-US" smtClean="0"/>
              <a:t>9/15/22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FB69810-CB15-F247-A431-BE508C4435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AB6F22-09FD-744F-80B2-D2B4E3571C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8CA57C-2910-7743-9B90-98CDD7BBA5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38167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2A5EC3-7877-1440-A042-C1D6AACC97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7E199B5-7BD2-284C-A1B5-AF69F831E4F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8367333-E7DE-1341-BA8A-62573AF294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87C94C-8F0D-7A42-8A5C-EE55C412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D83B4-C121-DC44-826E-2F43E3425558}" type="datetimeFigureOut">
              <a:rPr lang="en-US" smtClean="0"/>
              <a:t>9/15/22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7BAD0F-22B5-3B4C-8D84-5EB13FBBCB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C240DC3-4B56-A64E-8F20-EF54B8D9D2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8CA57C-2910-7743-9B90-98CDD7BBA5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89007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D129D6-5E18-3543-ABD3-9CD6FCD7B6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8F619C-9948-9648-9F96-CB589F8981A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2AAC5-1DD2-7A4C-8588-4D7EFDD479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D83B4-C121-DC44-826E-2F43E3425558}" type="datetimeFigureOut">
              <a:rPr lang="en-US" smtClean="0"/>
              <a:t>9/15/22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2D81D5-03D9-BA4D-919D-B44A853C6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ED3183-0098-724C-9263-463102B0EA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8CA57C-2910-7743-9B90-98CDD7BBA5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1040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B684FEE-56C5-644E-900D-E92C25D6206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076F570-6BC5-524A-B634-2572617123E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B5C67A-9B4E-AB4B-9F7A-DF238DF891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D83B4-C121-DC44-826E-2F43E3425558}" type="datetimeFigureOut">
              <a:rPr lang="en-US" smtClean="0"/>
              <a:t>9/15/22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440CAF-AAB3-4946-9DB6-1175A5DF26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47BB85-CA28-1747-B4FB-EED9D22F0F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8CA57C-2910-7743-9B90-98CDD7BBA5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95509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1420E4D-F1F8-304C-9971-B98534A943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6B867B-938B-D94B-8947-31DE7009E4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9CDE7-AFE1-DB41-8792-8E51CE4D75F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6D83B4-C121-DC44-826E-2F43E3425558}" type="datetimeFigureOut">
              <a:rPr lang="en-US" smtClean="0"/>
              <a:t>9/15/22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E745DB-4BCD-CF4F-9E58-99A57789610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89CC8A-D81D-1E47-AE53-AE2E8B846A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8CA57C-2910-7743-9B90-98CDD7BBA5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54494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827B839B-9ADE-406B-8590-F1CAEDED4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Freeform 45">
            <a:extLst>
              <a:ext uri="{FF2B5EF4-FFF2-40B4-BE49-F238E27FC236}">
                <a16:creationId xmlns:a16="http://schemas.microsoft.com/office/drawing/2014/main" id="{CFE45BF0-46DB-408C-B5F7-7B117168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1022350"/>
            <a:ext cx="709612" cy="2095501"/>
          </a:xfrm>
          <a:custGeom>
            <a:avLst/>
            <a:gdLst>
              <a:gd name="T0" fmla="*/ 447 w 447"/>
              <a:gd name="T1" fmla="*/ 1363 h 1363"/>
              <a:gd name="T2" fmla="*/ 0 w 447"/>
              <a:gd name="T3" fmla="*/ 987 h 1363"/>
              <a:gd name="T4" fmla="*/ 0 w 447"/>
              <a:gd name="T5" fmla="*/ 0 h 1363"/>
              <a:gd name="T6" fmla="*/ 447 w 447"/>
              <a:gd name="T7" fmla="*/ 376 h 1363"/>
              <a:gd name="T8" fmla="*/ 447 w 447"/>
              <a:gd name="T9" fmla="*/ 1363 h 13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47" h="1363">
                <a:moveTo>
                  <a:pt x="447" y="1363"/>
                </a:moveTo>
                <a:lnTo>
                  <a:pt x="0" y="987"/>
                </a:lnTo>
                <a:lnTo>
                  <a:pt x="0" y="0"/>
                </a:lnTo>
                <a:lnTo>
                  <a:pt x="447" y="376"/>
                </a:lnTo>
                <a:lnTo>
                  <a:pt x="447" y="1363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9" name="Freeform 46">
            <a:extLst>
              <a:ext uri="{FF2B5EF4-FFF2-40B4-BE49-F238E27FC236}">
                <a16:creationId xmlns:a16="http://schemas.microsoft.com/office/drawing/2014/main" id="{2AEBC8F2-97B1-41B4-93F1-2D289E197F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837744"/>
            <a:ext cx="403225" cy="1705431"/>
          </a:xfrm>
          <a:custGeom>
            <a:avLst/>
            <a:gdLst>
              <a:gd name="T0" fmla="*/ 254 w 254"/>
              <a:gd name="T1" fmla="*/ 987 h 1109"/>
              <a:gd name="T2" fmla="*/ 0 w 254"/>
              <a:gd name="T3" fmla="*/ 1109 h 1109"/>
              <a:gd name="T4" fmla="*/ 0 w 254"/>
              <a:gd name="T5" fmla="*/ 119 h 1109"/>
              <a:gd name="T6" fmla="*/ 254 w 254"/>
              <a:gd name="T7" fmla="*/ 0 h 1109"/>
              <a:gd name="T8" fmla="*/ 254 w 254"/>
              <a:gd name="T9" fmla="*/ 987 h 11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1109">
                <a:moveTo>
                  <a:pt x="254" y="987"/>
                </a:moveTo>
                <a:lnTo>
                  <a:pt x="0" y="1109"/>
                </a:lnTo>
                <a:lnTo>
                  <a:pt x="0" y="119"/>
                </a:lnTo>
                <a:lnTo>
                  <a:pt x="254" y="0"/>
                </a:lnTo>
                <a:lnTo>
                  <a:pt x="254" y="9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1" name="Freeform 47">
            <a:extLst>
              <a:ext uri="{FF2B5EF4-FFF2-40B4-BE49-F238E27FC236}">
                <a16:creationId xmlns:a16="http://schemas.microsoft.com/office/drawing/2014/main" id="{472E3A19-F5D5-48FC-BB9C-48C2F68F5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660" y="640894"/>
            <a:ext cx="168275" cy="1713195"/>
          </a:xfrm>
          <a:custGeom>
            <a:avLst/>
            <a:gdLst>
              <a:gd name="T0" fmla="*/ 106 w 106"/>
              <a:gd name="T1" fmla="*/ 1114 h 1114"/>
              <a:gd name="T2" fmla="*/ 0 w 106"/>
              <a:gd name="T3" fmla="*/ 1005 h 1114"/>
              <a:gd name="T4" fmla="*/ 0 w 106"/>
              <a:gd name="T5" fmla="*/ 0 h 1114"/>
              <a:gd name="T6" fmla="*/ 106 w 106"/>
              <a:gd name="T7" fmla="*/ 110 h 1114"/>
              <a:gd name="T8" fmla="*/ 106 w 106"/>
              <a:gd name="T9" fmla="*/ 1114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6" h="1114">
                <a:moveTo>
                  <a:pt x="106" y="1114"/>
                </a:moveTo>
                <a:lnTo>
                  <a:pt x="0" y="1005"/>
                </a:lnTo>
                <a:lnTo>
                  <a:pt x="0" y="0"/>
                </a:lnTo>
                <a:lnTo>
                  <a:pt x="106" y="110"/>
                </a:lnTo>
                <a:lnTo>
                  <a:pt x="106" y="1114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3" name="Freeform 44">
            <a:extLst>
              <a:ext uri="{FF2B5EF4-FFF2-40B4-BE49-F238E27FC236}">
                <a16:creationId xmlns:a16="http://schemas.microsoft.com/office/drawing/2014/main" id="{7A62E32F-BB65-43A8-8EB5-92346890E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23203" y="635716"/>
            <a:ext cx="328612" cy="1742360"/>
          </a:xfrm>
          <a:custGeom>
            <a:avLst/>
            <a:gdLst>
              <a:gd name="T0" fmla="*/ 207 w 207"/>
              <a:gd name="T1" fmla="*/ 987 h 1114"/>
              <a:gd name="T2" fmla="*/ 0 w 207"/>
              <a:gd name="T3" fmla="*/ 1114 h 1114"/>
              <a:gd name="T4" fmla="*/ 0 w 207"/>
              <a:gd name="T5" fmla="*/ 127 h 1114"/>
              <a:gd name="T6" fmla="*/ 207 w 207"/>
              <a:gd name="T7" fmla="*/ 0 h 1114"/>
              <a:gd name="T8" fmla="*/ 207 w 207"/>
              <a:gd name="T9" fmla="*/ 987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7" h="1114">
                <a:moveTo>
                  <a:pt x="207" y="987"/>
                </a:moveTo>
                <a:lnTo>
                  <a:pt x="0" y="1114"/>
                </a:lnTo>
                <a:lnTo>
                  <a:pt x="0" y="127"/>
                </a:lnTo>
                <a:lnTo>
                  <a:pt x="207" y="0"/>
                </a:lnTo>
                <a:lnTo>
                  <a:pt x="207" y="9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14E91B64-9FCC-451E-AFB4-A827D6329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055" y="635715"/>
            <a:ext cx="10907863" cy="154145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7B95FD-75B9-45E4-993D-A06DD4DE0C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8506" y="800392"/>
            <a:ext cx="10264697" cy="1212102"/>
          </a:xfrm>
        </p:spPr>
        <p:txBody>
          <a:bodyPr>
            <a:normAutofit/>
          </a:bodyPr>
          <a:lstStyle/>
          <a:p>
            <a:r>
              <a:rPr lang="en-GB" sz="4000" b="1">
                <a:solidFill>
                  <a:srgbClr val="FFFFFF"/>
                </a:solidFill>
                <a:latin typeface="Algerian"/>
              </a:rPr>
              <a:t>                 PROJECT  viva</a:t>
            </a:r>
            <a:endParaRPr lang="en-GB" sz="4000" b="1">
              <a:solidFill>
                <a:srgbClr val="FFFFFF"/>
              </a:solidFill>
              <a:latin typeface="Algerian" pitchFamily="82" charset="77"/>
            </a:endParaRPr>
          </a:p>
        </p:txBody>
      </p:sp>
      <p:sp>
        <p:nvSpPr>
          <p:cNvPr id="30" name="Content Placeholder 2">
            <a:extLst>
              <a:ext uri="{FF2B5EF4-FFF2-40B4-BE49-F238E27FC236}">
                <a16:creationId xmlns:a16="http://schemas.microsoft.com/office/drawing/2014/main" id="{7C55405F-B1B5-4DEF-B747-6D8A425C7D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67624" y="2490436"/>
            <a:ext cx="9708995" cy="3567173"/>
          </a:xfrm>
        </p:spPr>
        <p:txBody>
          <a:bodyPr anchor="ctr">
            <a:normAutofit/>
          </a:bodyPr>
          <a:lstStyle/>
          <a:p>
            <a:endParaRPr lang="en-US" sz="2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2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638549B-2140-874F-8AA8-82D8C617CEE4}"/>
              </a:ext>
            </a:extLst>
          </p:cNvPr>
          <p:cNvSpPr txBox="1"/>
          <p:nvPr/>
        </p:nvSpPr>
        <p:spPr>
          <a:xfrm>
            <a:off x="1715537" y="2352199"/>
            <a:ext cx="9217837" cy="420435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dirty="0"/>
          </a:p>
          <a:p>
            <a:pPr>
              <a:lnSpc>
                <a:spcPct val="150000"/>
              </a:lnSpc>
            </a:pPr>
            <a:r>
              <a:rPr lang="en-US" b="1" dirty="0">
                <a:latin typeface="Georgia" panose="02040502050405020303" pitchFamily="18" charset="0"/>
              </a:rPr>
              <a:t>Module Title: Independent Project (BMHP6020_LON)</a:t>
            </a:r>
            <a:endParaRPr lang="en-US" dirty="0">
              <a:latin typeface="Georgia" panose="02040502050405020303" pitchFamily="18" charset="0"/>
            </a:endParaRPr>
          </a:p>
          <a:p>
            <a:pPr>
              <a:lnSpc>
                <a:spcPct val="150000"/>
              </a:lnSpc>
            </a:pPr>
            <a:r>
              <a:rPr lang="en-US" b="1" dirty="0">
                <a:latin typeface="Georgia" panose="02040502050405020303" pitchFamily="18" charset="0"/>
              </a:rPr>
              <a:t>Assessment title: </a:t>
            </a:r>
            <a:r>
              <a:rPr lang="en-US" dirty="0">
                <a:latin typeface="Georgia" panose="02040502050405020303" pitchFamily="18" charset="0"/>
              </a:rPr>
              <a:t>Viva</a:t>
            </a:r>
            <a:endParaRPr lang="en-US" dirty="0">
              <a:latin typeface="Georgia" panose="02040502050405020303" pitchFamily="18" charset="0"/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US" b="1" dirty="0">
                <a:latin typeface="Georgia" panose="02040502050405020303" pitchFamily="18" charset="0"/>
              </a:rPr>
              <a:t>Output:</a:t>
            </a:r>
            <a:r>
              <a:rPr lang="en-US" dirty="0">
                <a:latin typeface="Georgia" panose="02040502050405020303" pitchFamily="18" charset="0"/>
              </a:rPr>
              <a:t> Dissertation</a:t>
            </a:r>
          </a:p>
          <a:p>
            <a:pPr>
              <a:lnSpc>
                <a:spcPct val="150000"/>
              </a:lnSpc>
            </a:pPr>
            <a:r>
              <a:rPr lang="en-US" b="1" dirty="0">
                <a:latin typeface="Georgia" panose="02040502050405020303" pitchFamily="18" charset="0"/>
              </a:rPr>
              <a:t>Student Name: </a:t>
            </a:r>
            <a:r>
              <a:rPr lang="en-US" dirty="0">
                <a:latin typeface="Georgia" panose="02040502050405020303" pitchFamily="18" charset="0"/>
              </a:rPr>
              <a:t>Mabel Tiwaah Ankomah</a:t>
            </a:r>
          </a:p>
          <a:p>
            <a:pPr>
              <a:lnSpc>
                <a:spcPct val="150000"/>
              </a:lnSpc>
            </a:pPr>
            <a:r>
              <a:rPr lang="en-US" b="1" dirty="0">
                <a:latin typeface="Georgia" panose="02040502050405020303" pitchFamily="18" charset="0"/>
              </a:rPr>
              <a:t>Student ID</a:t>
            </a:r>
            <a:r>
              <a:rPr lang="en-US" dirty="0">
                <a:latin typeface="Georgia" panose="02040502050405020303" pitchFamily="18" charset="0"/>
              </a:rPr>
              <a:t>: 1905514 </a:t>
            </a:r>
          </a:p>
          <a:p>
            <a:pPr>
              <a:lnSpc>
                <a:spcPct val="150000"/>
              </a:lnSpc>
            </a:pPr>
            <a:r>
              <a:rPr lang="en-US" b="1" dirty="0">
                <a:latin typeface="Georgia" panose="02040502050405020303" pitchFamily="18" charset="0"/>
              </a:rPr>
              <a:t>Lecturer Name: </a:t>
            </a:r>
            <a:r>
              <a:rPr lang="en-US" dirty="0">
                <a:latin typeface="Georgia" panose="02040502050405020303" pitchFamily="18" charset="0"/>
              </a:rPr>
              <a:t>Eleni Koutsogeorgou</a:t>
            </a:r>
          </a:p>
          <a:p>
            <a:pPr>
              <a:lnSpc>
                <a:spcPct val="150000"/>
              </a:lnSpc>
            </a:pPr>
            <a:r>
              <a:rPr lang="en-US" b="1" dirty="0">
                <a:latin typeface="Georgia" panose="02040502050405020303" pitchFamily="18" charset="0"/>
              </a:rPr>
              <a:t>Supervisor: </a:t>
            </a:r>
            <a:r>
              <a:rPr lang="en-US" dirty="0">
                <a:latin typeface="Georgia" panose="02040502050405020303" pitchFamily="18" charset="0"/>
              </a:rPr>
              <a:t>Laila Surani</a:t>
            </a:r>
          </a:p>
          <a:p>
            <a:pPr>
              <a:lnSpc>
                <a:spcPct val="150000"/>
              </a:lnSpc>
            </a:pPr>
            <a:r>
              <a:rPr lang="en-US" b="1" dirty="0">
                <a:latin typeface="Georgia" panose="02040502050405020303" pitchFamily="18" charset="0"/>
              </a:rPr>
              <a:t>Date of submission</a:t>
            </a:r>
            <a:r>
              <a:rPr lang="en-US" dirty="0">
                <a:latin typeface="Georgia" panose="02040502050405020303" pitchFamily="18" charset="0"/>
              </a:rPr>
              <a:t>: 21/09/2022</a:t>
            </a:r>
            <a:endParaRPr lang="en-US" dirty="0">
              <a:latin typeface="Georgia" panose="02040502050405020303" pitchFamily="18" charset="0"/>
              <a:cs typeface="Calibri"/>
            </a:endParaRPr>
          </a:p>
          <a:p>
            <a:pPr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A9DFDCB-C7CA-944A-9561-336D9FBF8ACC}"/>
              </a:ext>
            </a:extLst>
          </p:cNvPr>
          <p:cNvSpPr txBox="1"/>
          <p:nvPr/>
        </p:nvSpPr>
        <p:spPr>
          <a:xfrm>
            <a:off x="3220855" y="1650943"/>
            <a:ext cx="52863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  <a:latin typeface="Algerian" pitchFamily="82" charset="77"/>
              </a:rPr>
              <a:t>BSC. HEALTH AND SOCIAL CARE</a:t>
            </a:r>
          </a:p>
        </p:txBody>
      </p:sp>
    </p:spTree>
    <p:extLst>
      <p:ext uri="{BB962C8B-B14F-4D97-AF65-F5344CB8AC3E}">
        <p14:creationId xmlns:p14="http://schemas.microsoft.com/office/powerpoint/2010/main" val="27732376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7">
            <a:extLst>
              <a:ext uri="{FF2B5EF4-FFF2-40B4-BE49-F238E27FC236}">
                <a16:creationId xmlns:a16="http://schemas.microsoft.com/office/drawing/2014/main" id="{9C3EFD13-3CD8-4457-B029-DD736C9E9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8">
            <a:extLst>
              <a:ext uri="{FF2B5EF4-FFF2-40B4-BE49-F238E27FC236}">
                <a16:creationId xmlns:a16="http://schemas.microsoft.com/office/drawing/2014/main" id="{AA9B61C3-6D3C-4B90-B343-810EC252B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763045" y="2216693"/>
            <a:ext cx="7447880" cy="353107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7B95FD-75B9-45E4-993D-A06DD4DE0C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03099" y="2216693"/>
            <a:ext cx="5875165" cy="3182128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br>
              <a:rPr lang="en-US" sz="24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24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24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4000" b="1" kern="1200" dirty="0">
                <a:solidFill>
                  <a:srgbClr val="FFFFFF"/>
                </a:solidFill>
                <a:latin typeface="Algerian" pitchFamily="82" charset="77"/>
              </a:rPr>
              <a:t>Effectiveness of Assistive Technology (AT) for Dementia patients in the United Kingdom (UK</a:t>
            </a:r>
            <a:r>
              <a:rPr lang="en-US" sz="4000" kern="1200" dirty="0">
                <a:solidFill>
                  <a:srgbClr val="FFFFFF"/>
                </a:solidFill>
                <a:latin typeface="Algerian" pitchFamily="82" charset="77"/>
              </a:rPr>
              <a:t>)</a:t>
            </a:r>
            <a:br>
              <a:rPr lang="en-US" sz="4000" kern="1200" dirty="0">
                <a:solidFill>
                  <a:srgbClr val="FFFFFF"/>
                </a:solidFill>
                <a:latin typeface="Algerian" pitchFamily="82" charset="77"/>
              </a:rPr>
            </a:br>
            <a:br>
              <a:rPr lang="en-US" sz="4000" kern="1200" dirty="0">
                <a:solidFill>
                  <a:srgbClr val="FFFFFF"/>
                </a:solidFill>
                <a:latin typeface="Algerian" pitchFamily="82" charset="77"/>
              </a:rPr>
            </a:br>
            <a:br>
              <a:rPr lang="en-US" sz="2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24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2400" b="1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1" name="Freeform 5">
            <a:extLst>
              <a:ext uri="{FF2B5EF4-FFF2-40B4-BE49-F238E27FC236}">
                <a16:creationId xmlns:a16="http://schemas.microsoft.com/office/drawing/2014/main" id="{C1257FDB-F578-4AA9-844B-CF6CFA2FA3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763045" y="1515074"/>
            <a:ext cx="822493" cy="4232692"/>
          </a:xfrm>
          <a:custGeom>
            <a:avLst/>
            <a:gdLst>
              <a:gd name="T0" fmla="*/ 491 w 491"/>
              <a:gd name="T1" fmla="*/ 2247 h 2732"/>
              <a:gd name="T2" fmla="*/ 0 w 491"/>
              <a:gd name="T3" fmla="*/ 2732 h 2732"/>
              <a:gd name="T4" fmla="*/ 0 w 491"/>
              <a:gd name="T5" fmla="*/ 486 h 2732"/>
              <a:gd name="T6" fmla="*/ 491 w 491"/>
              <a:gd name="T7" fmla="*/ 0 h 2732"/>
              <a:gd name="T8" fmla="*/ 491 w 491"/>
              <a:gd name="T9" fmla="*/ 2247 h 27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91" h="2732">
                <a:moveTo>
                  <a:pt x="491" y="2247"/>
                </a:moveTo>
                <a:lnTo>
                  <a:pt x="0" y="2732"/>
                </a:lnTo>
                <a:lnTo>
                  <a:pt x="0" y="486"/>
                </a:lnTo>
                <a:lnTo>
                  <a:pt x="491" y="0"/>
                </a:lnTo>
                <a:lnTo>
                  <a:pt x="491" y="224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2" name="Freeform 6">
            <a:extLst>
              <a:ext uri="{FF2B5EF4-FFF2-40B4-BE49-F238E27FC236}">
                <a16:creationId xmlns:a16="http://schemas.microsoft.com/office/drawing/2014/main" id="{9999F923-F60C-4033-A0C7-BA36D1A441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897783" y="1172042"/>
            <a:ext cx="687754" cy="3820237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3" name="Freeform 7">
            <a:extLst>
              <a:ext uri="{FF2B5EF4-FFF2-40B4-BE49-F238E27FC236}">
                <a16:creationId xmlns:a16="http://schemas.microsoft.com/office/drawing/2014/main" id="{F8C27FAF-AD0A-489C-A7B5-16CBFBB067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897783" y="987643"/>
            <a:ext cx="347200" cy="3699706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" name="Rectangle 8">
            <a:extLst>
              <a:ext uri="{FF2B5EF4-FFF2-40B4-BE49-F238E27FC236}">
                <a16:creationId xmlns:a16="http://schemas.microsoft.com/office/drawing/2014/main" id="{583B1E3E-6E8E-4E48-9EA6-56F1E306AA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40829" y="965200"/>
            <a:ext cx="3304154" cy="353107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55405F-B1B5-4DEF-B747-6D8A425C7D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62562" y="1286933"/>
            <a:ext cx="2653285" cy="28433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algn="ctr" fontAlgn="auto">
              <a:spcAft>
                <a:spcPts val="0"/>
              </a:spcAft>
              <a:buClrTx/>
              <a:buSzTx/>
              <a:tabLst/>
              <a:defRPr/>
            </a:pPr>
            <a:r>
              <a:rPr lang="en-US" sz="2800" kern="1200" dirty="0">
                <a:solidFill>
                  <a:srgbClr val="FFFFFF"/>
                </a:solidFill>
                <a:latin typeface="Algerian" pitchFamily="82" charset="77"/>
              </a:rPr>
              <a:t>Project Title</a:t>
            </a:r>
          </a:p>
          <a:p>
            <a:pPr algn="ctr"/>
            <a:endParaRPr lang="en-US" sz="2800" kern="1200" dirty="0">
              <a:solidFill>
                <a:srgbClr val="FFFFFF"/>
              </a:solidFill>
              <a:latin typeface="+mn-lt"/>
              <a:ea typeface="+mn-ea"/>
              <a:cs typeface="+mn-cs"/>
            </a:endParaRPr>
          </a:p>
          <a:p>
            <a:pPr algn="ctr"/>
            <a:endParaRPr lang="en-US" sz="2800" kern="1200" dirty="0">
              <a:solidFill>
                <a:srgbClr val="FFFFFF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693321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827B839B-9ADE-406B-8590-F1CAEDED4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 45">
            <a:extLst>
              <a:ext uri="{FF2B5EF4-FFF2-40B4-BE49-F238E27FC236}">
                <a16:creationId xmlns:a16="http://schemas.microsoft.com/office/drawing/2014/main" id="{CFE45BF0-46DB-408C-B5F7-7B117168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1022350"/>
            <a:ext cx="709612" cy="2095501"/>
          </a:xfrm>
          <a:custGeom>
            <a:avLst/>
            <a:gdLst>
              <a:gd name="T0" fmla="*/ 447 w 447"/>
              <a:gd name="T1" fmla="*/ 1363 h 1363"/>
              <a:gd name="T2" fmla="*/ 0 w 447"/>
              <a:gd name="T3" fmla="*/ 987 h 1363"/>
              <a:gd name="T4" fmla="*/ 0 w 447"/>
              <a:gd name="T5" fmla="*/ 0 h 1363"/>
              <a:gd name="T6" fmla="*/ 447 w 447"/>
              <a:gd name="T7" fmla="*/ 376 h 1363"/>
              <a:gd name="T8" fmla="*/ 447 w 447"/>
              <a:gd name="T9" fmla="*/ 1363 h 13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47" h="1363">
                <a:moveTo>
                  <a:pt x="447" y="1363"/>
                </a:moveTo>
                <a:lnTo>
                  <a:pt x="0" y="987"/>
                </a:lnTo>
                <a:lnTo>
                  <a:pt x="0" y="0"/>
                </a:lnTo>
                <a:lnTo>
                  <a:pt x="447" y="376"/>
                </a:lnTo>
                <a:lnTo>
                  <a:pt x="447" y="1363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2" name="Freeform 46">
            <a:extLst>
              <a:ext uri="{FF2B5EF4-FFF2-40B4-BE49-F238E27FC236}">
                <a16:creationId xmlns:a16="http://schemas.microsoft.com/office/drawing/2014/main" id="{2AEBC8F2-97B1-41B4-93F1-2D289E197F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837744"/>
            <a:ext cx="403225" cy="1705431"/>
          </a:xfrm>
          <a:custGeom>
            <a:avLst/>
            <a:gdLst>
              <a:gd name="T0" fmla="*/ 254 w 254"/>
              <a:gd name="T1" fmla="*/ 987 h 1109"/>
              <a:gd name="T2" fmla="*/ 0 w 254"/>
              <a:gd name="T3" fmla="*/ 1109 h 1109"/>
              <a:gd name="T4" fmla="*/ 0 w 254"/>
              <a:gd name="T5" fmla="*/ 119 h 1109"/>
              <a:gd name="T6" fmla="*/ 254 w 254"/>
              <a:gd name="T7" fmla="*/ 0 h 1109"/>
              <a:gd name="T8" fmla="*/ 254 w 254"/>
              <a:gd name="T9" fmla="*/ 987 h 11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1109">
                <a:moveTo>
                  <a:pt x="254" y="987"/>
                </a:moveTo>
                <a:lnTo>
                  <a:pt x="0" y="1109"/>
                </a:lnTo>
                <a:lnTo>
                  <a:pt x="0" y="119"/>
                </a:lnTo>
                <a:lnTo>
                  <a:pt x="254" y="0"/>
                </a:lnTo>
                <a:lnTo>
                  <a:pt x="254" y="9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4" name="Freeform 47">
            <a:extLst>
              <a:ext uri="{FF2B5EF4-FFF2-40B4-BE49-F238E27FC236}">
                <a16:creationId xmlns:a16="http://schemas.microsoft.com/office/drawing/2014/main" id="{472E3A19-F5D5-48FC-BB9C-48C2F68F5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660" y="640894"/>
            <a:ext cx="168275" cy="1713195"/>
          </a:xfrm>
          <a:custGeom>
            <a:avLst/>
            <a:gdLst>
              <a:gd name="T0" fmla="*/ 106 w 106"/>
              <a:gd name="T1" fmla="*/ 1114 h 1114"/>
              <a:gd name="T2" fmla="*/ 0 w 106"/>
              <a:gd name="T3" fmla="*/ 1005 h 1114"/>
              <a:gd name="T4" fmla="*/ 0 w 106"/>
              <a:gd name="T5" fmla="*/ 0 h 1114"/>
              <a:gd name="T6" fmla="*/ 106 w 106"/>
              <a:gd name="T7" fmla="*/ 110 h 1114"/>
              <a:gd name="T8" fmla="*/ 106 w 106"/>
              <a:gd name="T9" fmla="*/ 1114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6" h="1114">
                <a:moveTo>
                  <a:pt x="106" y="1114"/>
                </a:moveTo>
                <a:lnTo>
                  <a:pt x="0" y="1005"/>
                </a:lnTo>
                <a:lnTo>
                  <a:pt x="0" y="0"/>
                </a:lnTo>
                <a:lnTo>
                  <a:pt x="106" y="110"/>
                </a:lnTo>
                <a:lnTo>
                  <a:pt x="106" y="1114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6" name="Freeform 44">
            <a:extLst>
              <a:ext uri="{FF2B5EF4-FFF2-40B4-BE49-F238E27FC236}">
                <a16:creationId xmlns:a16="http://schemas.microsoft.com/office/drawing/2014/main" id="{7A62E32F-BB65-43A8-8EB5-92346890E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23203" y="635716"/>
            <a:ext cx="328612" cy="1742360"/>
          </a:xfrm>
          <a:custGeom>
            <a:avLst/>
            <a:gdLst>
              <a:gd name="T0" fmla="*/ 207 w 207"/>
              <a:gd name="T1" fmla="*/ 987 h 1114"/>
              <a:gd name="T2" fmla="*/ 0 w 207"/>
              <a:gd name="T3" fmla="*/ 1114 h 1114"/>
              <a:gd name="T4" fmla="*/ 0 w 207"/>
              <a:gd name="T5" fmla="*/ 127 h 1114"/>
              <a:gd name="T6" fmla="*/ 207 w 207"/>
              <a:gd name="T7" fmla="*/ 0 h 1114"/>
              <a:gd name="T8" fmla="*/ 207 w 207"/>
              <a:gd name="T9" fmla="*/ 987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7" h="1114">
                <a:moveTo>
                  <a:pt x="207" y="987"/>
                </a:moveTo>
                <a:lnTo>
                  <a:pt x="0" y="1114"/>
                </a:lnTo>
                <a:lnTo>
                  <a:pt x="0" y="127"/>
                </a:lnTo>
                <a:lnTo>
                  <a:pt x="207" y="0"/>
                </a:lnTo>
                <a:lnTo>
                  <a:pt x="207" y="9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4E91B64-9FCC-451E-AFB4-A827D6329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055" y="635715"/>
            <a:ext cx="10907863" cy="154145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0610BA-1058-DD42-B056-EF6375CA7C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2935" y="600789"/>
            <a:ext cx="10410165" cy="1212102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rgbClr val="FFFFFF"/>
                </a:solidFill>
                <a:latin typeface="Algerian" pitchFamily="82" charset="77"/>
              </a:rPr>
              <a:t>CHAPTER 1 INTRODUCTION 1/3</a:t>
            </a:r>
            <a:endParaRPr lang="en-US" sz="40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5028B6-9E7F-414D-8322-3BD97119CC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54272" y="2354088"/>
            <a:ext cx="9708995" cy="4503911"/>
          </a:xfrm>
        </p:spPr>
        <p:txBody>
          <a:bodyPr anchor="ctr">
            <a:normAutofit fontScale="25000" lnSpcReduction="20000"/>
          </a:bodyPr>
          <a:lstStyle/>
          <a:p>
            <a:pPr marL="0" indent="0">
              <a:buNone/>
            </a:pPr>
            <a:endParaRPr lang="en-US" sz="2400" b="1" dirty="0"/>
          </a:p>
          <a:p>
            <a:pPr marL="0" indent="0">
              <a:lnSpc>
                <a:spcPct val="120000"/>
              </a:lnSpc>
              <a:buNone/>
            </a:pPr>
            <a:endParaRPr lang="en-US" sz="7200" b="1" dirty="0">
              <a:latin typeface="Georgia" panose="02040502050405020303" pitchFamily="18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US" sz="7200" b="1" dirty="0">
                <a:latin typeface="Georgia" panose="02040502050405020303" pitchFamily="18" charset="0"/>
              </a:rPr>
              <a:t>Aims</a:t>
            </a:r>
          </a:p>
          <a:p>
            <a:pPr>
              <a:lnSpc>
                <a:spcPct val="120000"/>
              </a:lnSpc>
            </a:pPr>
            <a:r>
              <a:rPr lang="en-US" sz="7200" dirty="0">
                <a:latin typeface="Georgia" panose="02040502050405020303" pitchFamily="18" charset="0"/>
              </a:rPr>
              <a:t>The aim of this project is to investigate the effectiveness of assistive technology to support dementia patients.</a:t>
            </a:r>
            <a:endParaRPr lang="en-US" sz="7200" i="1" dirty="0">
              <a:latin typeface="Georgia" panose="02040502050405020303" pitchFamily="18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US" sz="7200" b="1" dirty="0">
                <a:latin typeface="Georgia" panose="02040502050405020303" pitchFamily="18" charset="0"/>
              </a:rPr>
              <a:t>Objectives:</a:t>
            </a:r>
          </a:p>
          <a:p>
            <a:pPr>
              <a:lnSpc>
                <a:spcPct val="120000"/>
              </a:lnSpc>
            </a:pPr>
            <a:r>
              <a:rPr lang="en-US" sz="7200" dirty="0">
                <a:latin typeface="Georgia" panose="02040502050405020303" pitchFamily="18" charset="0"/>
              </a:rPr>
              <a:t>To explore the concepts of AT for dementia.</a:t>
            </a:r>
          </a:p>
          <a:p>
            <a:pPr>
              <a:lnSpc>
                <a:spcPct val="120000"/>
              </a:lnSpc>
            </a:pPr>
            <a:r>
              <a:rPr lang="en-GB" sz="7200" dirty="0">
                <a:latin typeface="Georgia" panose="02040502050405020303" pitchFamily="18" charset="0"/>
              </a:rPr>
              <a:t>To examine some of the relevant published academic articles in the UK. </a:t>
            </a:r>
            <a:endParaRPr lang="en-US" sz="7200" dirty="0">
              <a:latin typeface="Georgia" panose="02040502050405020303" pitchFamily="18" charset="0"/>
            </a:endParaRPr>
          </a:p>
          <a:p>
            <a:pPr>
              <a:lnSpc>
                <a:spcPct val="120000"/>
              </a:lnSpc>
            </a:pPr>
            <a:r>
              <a:rPr lang="en-GB" sz="7200" dirty="0">
                <a:latin typeface="Georgia" panose="02040502050405020303" pitchFamily="18" charset="0"/>
              </a:rPr>
              <a:t>To evaluate by conducting secondary research by using a systematic literature review.</a:t>
            </a:r>
            <a:endParaRPr lang="en-US" sz="7200" dirty="0">
              <a:latin typeface="Georgia" panose="02040502050405020303" pitchFamily="18" charset="0"/>
            </a:endParaRPr>
          </a:p>
          <a:p>
            <a:pPr>
              <a:lnSpc>
                <a:spcPct val="120000"/>
              </a:lnSpc>
            </a:pPr>
            <a:r>
              <a:rPr lang="en-GB" sz="7200" dirty="0">
                <a:latin typeface="Georgia" panose="02040502050405020303" pitchFamily="18" charset="0"/>
              </a:rPr>
              <a:t>To give recommendations for improvement so that future research will be able to use the findings of this study.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7200" b="1" dirty="0">
                <a:latin typeface="Georgia" panose="02040502050405020303" pitchFamily="18" charset="0"/>
                <a:cs typeface="Calibri" panose="020F0502020204030204"/>
              </a:rPr>
              <a:t>Rational </a:t>
            </a:r>
          </a:p>
          <a:p>
            <a:pPr>
              <a:lnSpc>
                <a:spcPct val="120000"/>
              </a:lnSpc>
            </a:pPr>
            <a:r>
              <a:rPr lang="en-US" sz="7200" dirty="0">
                <a:latin typeface="Georgia" panose="02040502050405020303" pitchFamily="18" charset="0"/>
                <a:cs typeface="Calibri" panose="020F0502020204030204"/>
              </a:rPr>
              <a:t>Dementia is on the increase and assistive technology can help the patients to delay hospital admissions and ease the burden of care- givers.</a:t>
            </a:r>
          </a:p>
          <a:p>
            <a:pPr marL="0" indent="0">
              <a:lnSpc>
                <a:spcPct val="120000"/>
              </a:lnSpc>
              <a:buNone/>
            </a:pPr>
            <a:endParaRPr lang="en-US" sz="6400" b="1" dirty="0">
              <a:cs typeface="Calibri" panose="020F0502020204030204"/>
            </a:endParaRP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546634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739AC8-F00E-F843-B3A0-CC2592117E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84515"/>
            <a:ext cx="3433156" cy="4873336"/>
          </a:xfrm>
        </p:spPr>
        <p:txBody>
          <a:bodyPr anchor="t">
            <a:normAutofit/>
          </a:bodyPr>
          <a:lstStyle/>
          <a:p>
            <a:pPr algn="ctr"/>
            <a:r>
              <a:rPr lang="en-US" sz="2400" b="1" dirty="0">
                <a:latin typeface="Georgia" panose="02040502050405020303" pitchFamily="18" charset="0"/>
              </a:rPr>
              <a:t>Introduction 2/3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EAB502-9014-3A43-9BB9-A28AC29E7B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33157" y="784514"/>
            <a:ext cx="8365058" cy="5308714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endParaRPr lang="en-US" sz="1100" dirty="0"/>
          </a:p>
          <a:p>
            <a:pPr>
              <a:lnSpc>
                <a:spcPct val="150000"/>
              </a:lnSpc>
            </a:pPr>
            <a:r>
              <a:rPr lang="en-US" sz="1800" dirty="0">
                <a:latin typeface="Georgia" panose="02040502050405020303" pitchFamily="18" charset="0"/>
              </a:rPr>
              <a:t>Dementia is defined as "a condition or combination of symptoms characterized by a progressive deterioration in brain function" (NHS, 2020).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latin typeface="Georgia" panose="02040502050405020303" pitchFamily="18" charset="0"/>
              </a:rPr>
              <a:t>Memory loss, confusion, communication difficulties and mood fluctuations are common dementia symptoms. It also affects daily living activities.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latin typeface="Georgia" panose="02040502050405020303" pitchFamily="18" charset="0"/>
              </a:rPr>
              <a:t>Patients become more reliant; it is a chronic condition.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latin typeface="Georgia" panose="02040502050405020303" pitchFamily="18" charset="0"/>
              </a:rPr>
              <a:t> Dementia may affect anyone, although it is more prevalent among those over 65.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latin typeface="Georgia" panose="02040502050405020303" pitchFamily="18" charset="0"/>
                <a:cs typeface="Arial" panose="020B0604020202020204" pitchFamily="34" charset="0"/>
              </a:rPr>
              <a:t>About </a:t>
            </a:r>
            <a:r>
              <a:rPr lang="en-GB" sz="1800" dirty="0">
                <a:latin typeface="Georgia" panose="02040502050405020303" pitchFamily="18" charset="0"/>
                <a:cs typeface="Arial" panose="020B0604020202020204" pitchFamily="34" charset="0"/>
              </a:rPr>
              <a:t>900,000 people have dementia in the UK estimated to rise to 1.6million by 2040 (Alzheimer's Society, 2021b).</a:t>
            </a:r>
          </a:p>
          <a:p>
            <a:pPr>
              <a:lnSpc>
                <a:spcPct val="150000"/>
              </a:lnSpc>
            </a:pPr>
            <a:endParaRPr lang="en-US" sz="1800" dirty="0">
              <a:latin typeface="Georgia" panose="02040502050405020303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sz="1800" dirty="0">
                <a:latin typeface="Georgia" panose="02040502050405020303" pitchFamily="18" charset="0"/>
              </a:rPr>
              <a:t> (Dementia UK, 2021).</a:t>
            </a:r>
          </a:p>
          <a:p>
            <a:endParaRPr lang="en-US" sz="1100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5C4B8FB9-AF2E-F440-B212-46EE4B188E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8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1836386"/>
            <a:ext cx="3433156" cy="310779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E53E28D-F82B-6B47-89D4-F3181E16D9D4}"/>
              </a:ext>
            </a:extLst>
          </p:cNvPr>
          <p:cNvSpPr txBox="1"/>
          <p:nvPr/>
        </p:nvSpPr>
        <p:spPr>
          <a:xfrm>
            <a:off x="1" y="4805678"/>
            <a:ext cx="343315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100" i="1" dirty="0">
                <a:latin typeface="Georgia" panose="02040502050405020303" pitchFamily="18" charset="0"/>
              </a:rPr>
              <a:t>(Age exchange, 2022)</a:t>
            </a:r>
          </a:p>
        </p:txBody>
      </p:sp>
    </p:spTree>
    <p:extLst>
      <p:ext uri="{BB962C8B-B14F-4D97-AF65-F5344CB8AC3E}">
        <p14:creationId xmlns:p14="http://schemas.microsoft.com/office/powerpoint/2010/main" val="25593845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2029D5AD-8348-4446-B191-6A9B6FE03F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6" name="Freeform: Shape 35">
            <a:extLst>
              <a:ext uri="{FF2B5EF4-FFF2-40B4-BE49-F238E27FC236}">
                <a16:creationId xmlns:a16="http://schemas.microsoft.com/office/drawing/2014/main" id="{A3F395A2-2B64-4749-BD93-2F159C7E1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1899601"/>
          </a:xfrm>
          <a:custGeom>
            <a:avLst/>
            <a:gdLst>
              <a:gd name="connsiteX0" fmla="*/ 0 w 12188952"/>
              <a:gd name="connsiteY0" fmla="*/ 0 h 1899601"/>
              <a:gd name="connsiteX1" fmla="*/ 12188952 w 12188952"/>
              <a:gd name="connsiteY1" fmla="*/ 0 h 1899601"/>
              <a:gd name="connsiteX2" fmla="*/ 12188952 w 12188952"/>
              <a:gd name="connsiteY2" fmla="*/ 1635106 h 1899601"/>
              <a:gd name="connsiteX3" fmla="*/ 11356325 w 12188952"/>
              <a:gd name="connsiteY3" fmla="*/ 1707615 h 1899601"/>
              <a:gd name="connsiteX4" fmla="*/ 6096001 w 12188952"/>
              <a:gd name="connsiteY4" fmla="*/ 1899601 h 1899601"/>
              <a:gd name="connsiteX5" fmla="*/ 835678 w 12188952"/>
              <a:gd name="connsiteY5" fmla="*/ 1707615 h 1899601"/>
              <a:gd name="connsiteX6" fmla="*/ 0 w 12188952"/>
              <a:gd name="connsiteY6" fmla="*/ 1634841 h 18996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88952" h="1899601">
                <a:moveTo>
                  <a:pt x="0" y="0"/>
                </a:moveTo>
                <a:lnTo>
                  <a:pt x="12188952" y="0"/>
                </a:lnTo>
                <a:lnTo>
                  <a:pt x="12188952" y="1635106"/>
                </a:lnTo>
                <a:lnTo>
                  <a:pt x="11356325" y="1707615"/>
                </a:lnTo>
                <a:cubicBezTo>
                  <a:pt x="9739512" y="1831240"/>
                  <a:pt x="7961919" y="1899601"/>
                  <a:pt x="6096001" y="1899601"/>
                </a:cubicBezTo>
                <a:cubicBezTo>
                  <a:pt x="4230084" y="1899601"/>
                  <a:pt x="2452490" y="1831240"/>
                  <a:pt x="835678" y="1707615"/>
                </a:cubicBezTo>
                <a:lnTo>
                  <a:pt x="0" y="1634841"/>
                </a:lnTo>
                <a:close/>
              </a:path>
            </a:pathLst>
          </a:custGeom>
          <a:ln w="9525">
            <a:solidFill>
              <a:srgbClr val="E6E6E6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8" name="Freeform: Shape 37">
            <a:extLst>
              <a:ext uri="{FF2B5EF4-FFF2-40B4-BE49-F238E27FC236}">
                <a16:creationId xmlns:a16="http://schemas.microsoft.com/office/drawing/2014/main" id="{5CF0135B-EAB8-4CA0-896C-2D897ECD2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1890722"/>
          </a:xfrm>
          <a:custGeom>
            <a:avLst/>
            <a:gdLst>
              <a:gd name="connsiteX0" fmla="*/ 0 w 12192000"/>
              <a:gd name="connsiteY0" fmla="*/ 0 h 1890722"/>
              <a:gd name="connsiteX1" fmla="*/ 12192000 w 12192000"/>
              <a:gd name="connsiteY1" fmla="*/ 0 h 1890722"/>
              <a:gd name="connsiteX2" fmla="*/ 12192000 w 12192000"/>
              <a:gd name="connsiteY2" fmla="*/ 1626227 h 1890722"/>
              <a:gd name="connsiteX3" fmla="*/ 11359165 w 12192000"/>
              <a:gd name="connsiteY3" fmla="*/ 1698736 h 1890722"/>
              <a:gd name="connsiteX4" fmla="*/ 6097526 w 12192000"/>
              <a:gd name="connsiteY4" fmla="*/ 1890722 h 1890722"/>
              <a:gd name="connsiteX5" fmla="*/ 835887 w 12192000"/>
              <a:gd name="connsiteY5" fmla="*/ 1698736 h 1890722"/>
              <a:gd name="connsiteX6" fmla="*/ 0 w 12192000"/>
              <a:gd name="connsiteY6" fmla="*/ 1625962 h 1890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1890722">
                <a:moveTo>
                  <a:pt x="0" y="0"/>
                </a:moveTo>
                <a:lnTo>
                  <a:pt x="12192000" y="0"/>
                </a:lnTo>
                <a:lnTo>
                  <a:pt x="12192000" y="1626227"/>
                </a:lnTo>
                <a:lnTo>
                  <a:pt x="11359165" y="1698736"/>
                </a:lnTo>
                <a:cubicBezTo>
                  <a:pt x="9741947" y="1822361"/>
                  <a:pt x="7963910" y="1890722"/>
                  <a:pt x="6097526" y="1890722"/>
                </a:cubicBezTo>
                <a:cubicBezTo>
                  <a:pt x="4231142" y="1890722"/>
                  <a:pt x="2453104" y="1822361"/>
                  <a:pt x="835887" y="1698736"/>
                </a:cubicBezTo>
                <a:lnTo>
                  <a:pt x="0" y="1625962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B09617-EA39-734E-8E94-8C207840B8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53397"/>
            <a:ext cx="10515600" cy="1273233"/>
          </a:xfrm>
        </p:spPr>
        <p:txBody>
          <a:bodyPr>
            <a:normAutofit/>
          </a:bodyPr>
          <a:lstStyle/>
          <a:p>
            <a:r>
              <a:rPr lang="en-GB" sz="4000" b="1" dirty="0">
                <a:latin typeface="Algerian" pitchFamily="82" charset="77"/>
              </a:rPr>
              <a:t>CHAPTER 1 INTRODUCTION 3/3</a:t>
            </a:r>
            <a:endParaRPr lang="en-US" sz="4000" dirty="0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92C3387C-D24F-4737-8A37-1DC5CFF09C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2452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D0F2C7-6D75-6640-9F32-977D7207D7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80027"/>
            <a:ext cx="10515600" cy="4392173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1700" b="1" dirty="0">
                <a:latin typeface="Georgia" panose="02040502050405020303" pitchFamily="18" charset="0"/>
              </a:rPr>
              <a:t>Assistive Technology</a:t>
            </a:r>
          </a:p>
          <a:p>
            <a:pPr>
              <a:lnSpc>
                <a:spcPct val="150000"/>
              </a:lnSpc>
            </a:pPr>
            <a:r>
              <a:rPr lang="en-US" sz="1700" dirty="0">
                <a:latin typeface="Georgia" panose="02040502050405020303" pitchFamily="18" charset="0"/>
              </a:rPr>
              <a:t>AT  are  devices or systems that help people with disabilities to execute tasks that are often difficult or impossible. (GOV.UK, 2021). </a:t>
            </a:r>
            <a:r>
              <a:rPr lang="en-GB" sz="1700" dirty="0">
                <a:latin typeface="Georgia" panose="02040502050405020303" pitchFamily="18" charset="0"/>
              </a:rPr>
              <a:t>Examples are fall detectors, location monitoring services  and medical reminders.</a:t>
            </a:r>
          </a:p>
          <a:p>
            <a:pPr>
              <a:lnSpc>
                <a:spcPct val="150000"/>
              </a:lnSpc>
            </a:pPr>
            <a:r>
              <a:rPr lang="en-GB" sz="1700" dirty="0">
                <a:latin typeface="Georgia" panose="02040502050405020303" pitchFamily="18" charset="0"/>
              </a:rPr>
              <a:t>AT is one of the possible solutions to this challenge to promote independence and quality of life for dementia patients (SCIE, 2019).</a:t>
            </a:r>
          </a:p>
          <a:p>
            <a:pPr>
              <a:lnSpc>
                <a:spcPct val="150000"/>
              </a:lnSpc>
            </a:pPr>
            <a:r>
              <a:rPr lang="en-GB" sz="1700" dirty="0">
                <a:latin typeface="Georgia" panose="02040502050405020303" pitchFamily="18" charset="0"/>
              </a:rPr>
              <a:t>AT </a:t>
            </a:r>
            <a:r>
              <a:rPr lang="en-GB" sz="1600" dirty="0">
                <a:latin typeface="Georgia" panose="02040502050405020303" pitchFamily="18" charset="0"/>
              </a:rPr>
              <a:t>can assist and support both people with dementia (PWD) and caregivers</a:t>
            </a:r>
            <a:r>
              <a:rPr lang="en-GB" dirty="0">
                <a:latin typeface="Georgia" panose="02040502050405020303" pitchFamily="18" charset="0"/>
              </a:rPr>
              <a:t>.</a:t>
            </a:r>
            <a:endParaRPr lang="en-GB" sz="1700" dirty="0">
              <a:latin typeface="Georgia" panose="02040502050405020303" pitchFamily="18" charset="0"/>
            </a:endParaRPr>
          </a:p>
          <a:p>
            <a:pPr>
              <a:lnSpc>
                <a:spcPct val="150000"/>
              </a:lnSpc>
            </a:pPr>
            <a:endParaRPr lang="en-GB" sz="1700" dirty="0">
              <a:latin typeface="Georgia" panose="02040502050405020303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en-US" sz="1700" dirty="0"/>
          </a:p>
          <a:p>
            <a:pPr marL="0" indent="0">
              <a:buNone/>
            </a:pPr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26580329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Assistive Technology and Robotic Technology for Dementia Care - PDF Free  Download">
            <a:extLst>
              <a:ext uri="{FF2B5EF4-FFF2-40B4-BE49-F238E27FC236}">
                <a16:creationId xmlns:a16="http://schemas.microsoft.com/office/drawing/2014/main" id="{480821FB-EF93-6A49-A13E-F709E1071D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96681" y="1241638"/>
            <a:ext cx="4814653" cy="4368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arers' experience of Assistive Technology use in Dementia — Nuffield  Department of Population Health">
            <a:extLst>
              <a:ext uri="{FF2B5EF4-FFF2-40B4-BE49-F238E27FC236}">
                <a16:creationId xmlns:a16="http://schemas.microsoft.com/office/drawing/2014/main" id="{86CFC666-1E2A-1949-A3DD-1E4A03E5FD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56863" y="1945421"/>
            <a:ext cx="4814655" cy="2961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42717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27B839B-9ADE-406B-8590-F1CAEDED4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45">
            <a:extLst>
              <a:ext uri="{FF2B5EF4-FFF2-40B4-BE49-F238E27FC236}">
                <a16:creationId xmlns:a16="http://schemas.microsoft.com/office/drawing/2014/main" id="{CFE45BF0-46DB-408C-B5F7-7B117168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1022350"/>
            <a:ext cx="709612" cy="2095501"/>
          </a:xfrm>
          <a:custGeom>
            <a:avLst/>
            <a:gdLst>
              <a:gd name="T0" fmla="*/ 447 w 447"/>
              <a:gd name="T1" fmla="*/ 1363 h 1363"/>
              <a:gd name="T2" fmla="*/ 0 w 447"/>
              <a:gd name="T3" fmla="*/ 987 h 1363"/>
              <a:gd name="T4" fmla="*/ 0 w 447"/>
              <a:gd name="T5" fmla="*/ 0 h 1363"/>
              <a:gd name="T6" fmla="*/ 447 w 447"/>
              <a:gd name="T7" fmla="*/ 376 h 1363"/>
              <a:gd name="T8" fmla="*/ 447 w 447"/>
              <a:gd name="T9" fmla="*/ 1363 h 13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47" h="1363">
                <a:moveTo>
                  <a:pt x="447" y="1363"/>
                </a:moveTo>
                <a:lnTo>
                  <a:pt x="0" y="987"/>
                </a:lnTo>
                <a:lnTo>
                  <a:pt x="0" y="0"/>
                </a:lnTo>
                <a:lnTo>
                  <a:pt x="447" y="376"/>
                </a:lnTo>
                <a:lnTo>
                  <a:pt x="447" y="1363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46">
            <a:extLst>
              <a:ext uri="{FF2B5EF4-FFF2-40B4-BE49-F238E27FC236}">
                <a16:creationId xmlns:a16="http://schemas.microsoft.com/office/drawing/2014/main" id="{2AEBC8F2-97B1-41B4-93F1-2D289E197F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837744"/>
            <a:ext cx="403225" cy="1705431"/>
          </a:xfrm>
          <a:custGeom>
            <a:avLst/>
            <a:gdLst>
              <a:gd name="T0" fmla="*/ 254 w 254"/>
              <a:gd name="T1" fmla="*/ 987 h 1109"/>
              <a:gd name="T2" fmla="*/ 0 w 254"/>
              <a:gd name="T3" fmla="*/ 1109 h 1109"/>
              <a:gd name="T4" fmla="*/ 0 w 254"/>
              <a:gd name="T5" fmla="*/ 119 h 1109"/>
              <a:gd name="T6" fmla="*/ 254 w 254"/>
              <a:gd name="T7" fmla="*/ 0 h 1109"/>
              <a:gd name="T8" fmla="*/ 254 w 254"/>
              <a:gd name="T9" fmla="*/ 987 h 11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1109">
                <a:moveTo>
                  <a:pt x="254" y="987"/>
                </a:moveTo>
                <a:lnTo>
                  <a:pt x="0" y="1109"/>
                </a:lnTo>
                <a:lnTo>
                  <a:pt x="0" y="119"/>
                </a:lnTo>
                <a:lnTo>
                  <a:pt x="254" y="0"/>
                </a:lnTo>
                <a:lnTo>
                  <a:pt x="254" y="9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 47">
            <a:extLst>
              <a:ext uri="{FF2B5EF4-FFF2-40B4-BE49-F238E27FC236}">
                <a16:creationId xmlns:a16="http://schemas.microsoft.com/office/drawing/2014/main" id="{472E3A19-F5D5-48FC-BB9C-48C2F68F5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660" y="640894"/>
            <a:ext cx="168275" cy="1713195"/>
          </a:xfrm>
          <a:custGeom>
            <a:avLst/>
            <a:gdLst>
              <a:gd name="T0" fmla="*/ 106 w 106"/>
              <a:gd name="T1" fmla="*/ 1114 h 1114"/>
              <a:gd name="T2" fmla="*/ 0 w 106"/>
              <a:gd name="T3" fmla="*/ 1005 h 1114"/>
              <a:gd name="T4" fmla="*/ 0 w 106"/>
              <a:gd name="T5" fmla="*/ 0 h 1114"/>
              <a:gd name="T6" fmla="*/ 106 w 106"/>
              <a:gd name="T7" fmla="*/ 110 h 1114"/>
              <a:gd name="T8" fmla="*/ 106 w 106"/>
              <a:gd name="T9" fmla="*/ 1114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6" h="1114">
                <a:moveTo>
                  <a:pt x="106" y="1114"/>
                </a:moveTo>
                <a:lnTo>
                  <a:pt x="0" y="1005"/>
                </a:lnTo>
                <a:lnTo>
                  <a:pt x="0" y="0"/>
                </a:lnTo>
                <a:lnTo>
                  <a:pt x="106" y="110"/>
                </a:lnTo>
                <a:lnTo>
                  <a:pt x="106" y="1114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" name="Freeform 44">
            <a:extLst>
              <a:ext uri="{FF2B5EF4-FFF2-40B4-BE49-F238E27FC236}">
                <a16:creationId xmlns:a16="http://schemas.microsoft.com/office/drawing/2014/main" id="{7A62E32F-BB65-43A8-8EB5-92346890E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23203" y="635716"/>
            <a:ext cx="328612" cy="1742360"/>
          </a:xfrm>
          <a:custGeom>
            <a:avLst/>
            <a:gdLst>
              <a:gd name="T0" fmla="*/ 207 w 207"/>
              <a:gd name="T1" fmla="*/ 987 h 1114"/>
              <a:gd name="T2" fmla="*/ 0 w 207"/>
              <a:gd name="T3" fmla="*/ 1114 h 1114"/>
              <a:gd name="T4" fmla="*/ 0 w 207"/>
              <a:gd name="T5" fmla="*/ 127 h 1114"/>
              <a:gd name="T6" fmla="*/ 207 w 207"/>
              <a:gd name="T7" fmla="*/ 0 h 1114"/>
              <a:gd name="T8" fmla="*/ 207 w 207"/>
              <a:gd name="T9" fmla="*/ 987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7" h="1114">
                <a:moveTo>
                  <a:pt x="207" y="987"/>
                </a:moveTo>
                <a:lnTo>
                  <a:pt x="0" y="1114"/>
                </a:lnTo>
                <a:lnTo>
                  <a:pt x="0" y="127"/>
                </a:lnTo>
                <a:lnTo>
                  <a:pt x="207" y="0"/>
                </a:lnTo>
                <a:lnTo>
                  <a:pt x="207" y="9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4E91B64-9FCC-451E-AFB4-A827D6329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055" y="635715"/>
            <a:ext cx="10907863" cy="154145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A35D78-5FDE-2746-8FC8-5DB97B5AA8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8506" y="800392"/>
            <a:ext cx="10264697" cy="1212102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  <a:latin typeface="Algerian" pitchFamily="82" charset="77"/>
              </a:rPr>
              <a:t>CHAPTER 2 BACKGROUND 1/2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3E8533-866E-DF4D-8723-53CC390CBE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68637" y="2091610"/>
            <a:ext cx="9708995" cy="4423490"/>
          </a:xfrm>
        </p:spPr>
        <p:txBody>
          <a:bodyPr anchor="ctr"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800" b="1" dirty="0">
                <a:latin typeface="Georgia" panose="02040502050405020303" pitchFamily="18" charset="0"/>
              </a:rPr>
              <a:t>National Context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Georgia" panose="02040502050405020303" pitchFamily="18" charset="0"/>
              </a:rPr>
              <a:t>About 12.3 million(19%) of UK population are over 65 years (Lewis et al, 2021).</a:t>
            </a:r>
          </a:p>
          <a:p>
            <a:pPr>
              <a:lnSpc>
                <a:spcPct val="100000"/>
              </a:lnSpc>
            </a:pPr>
            <a:r>
              <a:rPr lang="en-US" sz="1800" dirty="0">
                <a:latin typeface="Georgia" panose="02040502050405020303" pitchFamily="18" charset="0"/>
              </a:rPr>
              <a:t>Ageing is a risk factor for dementia (Alzheimer's Society, 2021a).</a:t>
            </a:r>
          </a:p>
          <a:p>
            <a:pPr>
              <a:lnSpc>
                <a:spcPct val="100000"/>
              </a:lnSpc>
            </a:pPr>
            <a:r>
              <a:rPr lang="en-GB" sz="1800" dirty="0">
                <a:latin typeface="Georgia" panose="02040502050405020303" pitchFamily="18" charset="0"/>
                <a:cs typeface="Arial" panose="020B0604020202020204" pitchFamily="34" charset="0"/>
              </a:rPr>
              <a:t>The annual cost of dementia in UK £34.7 billion. Estimated to climb to £94.1 billion by 2040 (Alzheimer's Society, 2019b).</a:t>
            </a:r>
            <a:endParaRPr lang="en-US" sz="1800" dirty="0">
              <a:latin typeface="Georgia" panose="02040502050405020303" pitchFamily="18" charset="0"/>
            </a:endParaRPr>
          </a:p>
          <a:p>
            <a:pPr>
              <a:lnSpc>
                <a:spcPct val="100000"/>
              </a:lnSpc>
            </a:pPr>
            <a:r>
              <a:rPr lang="en-GB" sz="1800" dirty="0">
                <a:latin typeface="Georgia" panose="02040502050405020303" pitchFamily="18" charset="0"/>
              </a:rPr>
              <a:t>The local authorities in the UK provide free AT devices to registered disabled persons and those with long-term health issues (agespace, 2021). Users may apply VAT reductions on  some AT equipment (GOV.UK, 2020). </a:t>
            </a:r>
          </a:p>
          <a:p>
            <a:pPr>
              <a:lnSpc>
                <a:spcPct val="100000"/>
              </a:lnSpc>
            </a:pPr>
            <a:r>
              <a:rPr lang="en-GB" sz="1800" dirty="0">
                <a:latin typeface="Georgia" panose="02040502050405020303" pitchFamily="18" charset="0"/>
              </a:rPr>
              <a:t>The UK has around 13 million individuals who require AT (Luke, </a:t>
            </a:r>
            <a:r>
              <a:rPr lang="en-GB" sz="1800">
                <a:latin typeface="Georgia" panose="02040502050405020303" pitchFamily="18" charset="0"/>
              </a:rPr>
              <a:t>2021).</a:t>
            </a:r>
            <a:endParaRPr lang="en-GB" sz="1800" dirty="0">
              <a:latin typeface="Georgia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647060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488333BA-AE6E-427A-9B16-A39C8073F4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F98ED85F-DCEE-4B50-802E-71A6E3E12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bg1"/>
          </a:solidFill>
          <a:ln w="127000" cap="sq" cmpd="thinThick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6CCD07-C5D8-EE4B-AAEB-6A3AD95776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31825"/>
            <a:ext cx="10515600" cy="1325563"/>
          </a:xfrm>
        </p:spPr>
        <p:txBody>
          <a:bodyPr>
            <a:normAutofit/>
          </a:bodyPr>
          <a:lstStyle/>
          <a:p>
            <a:r>
              <a:rPr lang="en-US" dirty="0">
                <a:latin typeface="Algerian" pitchFamily="82" charset="77"/>
              </a:rPr>
              <a:t>CHAPTER 2 BACKGROUND 2/2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F50B85-8B5D-1045-80C5-4229D9B8E9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57400"/>
            <a:ext cx="10515600" cy="38717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900" b="1" dirty="0">
                <a:latin typeface="Georgia" panose="02040502050405020303" pitchFamily="18" charset="0"/>
              </a:rPr>
              <a:t>International Context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latin typeface="Georgia" panose="02040502050405020303" pitchFamily="18" charset="0"/>
              </a:rPr>
              <a:t>Globally, 55 million people had dementia in 2020. Estimated to increase to 78 million in 2030 and 139 million in 2050. </a:t>
            </a:r>
            <a:r>
              <a:rPr lang="en-GB" sz="1800" dirty="0">
                <a:latin typeface="Georgia" panose="02040502050405020303" pitchFamily="18" charset="0"/>
              </a:rPr>
              <a:t>Much of the increase will be in developing countries (Alzheimer's Disease International, 2020).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Georgia" panose="02040502050405020303" pitchFamily="18" charset="0"/>
              </a:rPr>
              <a:t>High demand of AT - Globally, more than 1 billion people need 1 or more assistive products. Limited supply and high cost.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latin typeface="Georgia" panose="02040502050405020303" pitchFamily="18" charset="0"/>
              </a:rPr>
              <a:t> The number of persons using AT is estimated to double by 2050 (WHO,2018).</a:t>
            </a:r>
          </a:p>
          <a:p>
            <a:pPr marL="0" indent="0">
              <a:buNone/>
            </a:pPr>
            <a:endParaRPr 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1094428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827B839B-9ADE-406B-8590-F1CAEDED4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Freeform 45">
            <a:extLst>
              <a:ext uri="{FF2B5EF4-FFF2-40B4-BE49-F238E27FC236}">
                <a16:creationId xmlns:a16="http://schemas.microsoft.com/office/drawing/2014/main" id="{CFE45BF0-46DB-408C-B5F7-7B117168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1022350"/>
            <a:ext cx="709612" cy="2095501"/>
          </a:xfrm>
          <a:custGeom>
            <a:avLst/>
            <a:gdLst>
              <a:gd name="T0" fmla="*/ 447 w 447"/>
              <a:gd name="T1" fmla="*/ 1363 h 1363"/>
              <a:gd name="T2" fmla="*/ 0 w 447"/>
              <a:gd name="T3" fmla="*/ 987 h 1363"/>
              <a:gd name="T4" fmla="*/ 0 w 447"/>
              <a:gd name="T5" fmla="*/ 0 h 1363"/>
              <a:gd name="T6" fmla="*/ 447 w 447"/>
              <a:gd name="T7" fmla="*/ 376 h 1363"/>
              <a:gd name="T8" fmla="*/ 447 w 447"/>
              <a:gd name="T9" fmla="*/ 1363 h 13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47" h="1363">
                <a:moveTo>
                  <a:pt x="447" y="1363"/>
                </a:moveTo>
                <a:lnTo>
                  <a:pt x="0" y="987"/>
                </a:lnTo>
                <a:lnTo>
                  <a:pt x="0" y="0"/>
                </a:lnTo>
                <a:lnTo>
                  <a:pt x="447" y="376"/>
                </a:lnTo>
                <a:lnTo>
                  <a:pt x="447" y="1363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6" name="Freeform 46">
            <a:extLst>
              <a:ext uri="{FF2B5EF4-FFF2-40B4-BE49-F238E27FC236}">
                <a16:creationId xmlns:a16="http://schemas.microsoft.com/office/drawing/2014/main" id="{2AEBC8F2-97B1-41B4-93F1-2D289E197F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837744"/>
            <a:ext cx="403225" cy="1705431"/>
          </a:xfrm>
          <a:custGeom>
            <a:avLst/>
            <a:gdLst>
              <a:gd name="T0" fmla="*/ 254 w 254"/>
              <a:gd name="T1" fmla="*/ 987 h 1109"/>
              <a:gd name="T2" fmla="*/ 0 w 254"/>
              <a:gd name="T3" fmla="*/ 1109 h 1109"/>
              <a:gd name="T4" fmla="*/ 0 w 254"/>
              <a:gd name="T5" fmla="*/ 119 h 1109"/>
              <a:gd name="T6" fmla="*/ 254 w 254"/>
              <a:gd name="T7" fmla="*/ 0 h 1109"/>
              <a:gd name="T8" fmla="*/ 254 w 254"/>
              <a:gd name="T9" fmla="*/ 987 h 11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1109">
                <a:moveTo>
                  <a:pt x="254" y="987"/>
                </a:moveTo>
                <a:lnTo>
                  <a:pt x="0" y="1109"/>
                </a:lnTo>
                <a:lnTo>
                  <a:pt x="0" y="119"/>
                </a:lnTo>
                <a:lnTo>
                  <a:pt x="254" y="0"/>
                </a:lnTo>
                <a:lnTo>
                  <a:pt x="254" y="9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8" name="Freeform 47">
            <a:extLst>
              <a:ext uri="{FF2B5EF4-FFF2-40B4-BE49-F238E27FC236}">
                <a16:creationId xmlns:a16="http://schemas.microsoft.com/office/drawing/2014/main" id="{472E3A19-F5D5-48FC-BB9C-48C2F68F5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660" y="640894"/>
            <a:ext cx="168275" cy="1713195"/>
          </a:xfrm>
          <a:custGeom>
            <a:avLst/>
            <a:gdLst>
              <a:gd name="T0" fmla="*/ 106 w 106"/>
              <a:gd name="T1" fmla="*/ 1114 h 1114"/>
              <a:gd name="T2" fmla="*/ 0 w 106"/>
              <a:gd name="T3" fmla="*/ 1005 h 1114"/>
              <a:gd name="T4" fmla="*/ 0 w 106"/>
              <a:gd name="T5" fmla="*/ 0 h 1114"/>
              <a:gd name="T6" fmla="*/ 106 w 106"/>
              <a:gd name="T7" fmla="*/ 110 h 1114"/>
              <a:gd name="T8" fmla="*/ 106 w 106"/>
              <a:gd name="T9" fmla="*/ 1114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6" h="1114">
                <a:moveTo>
                  <a:pt x="106" y="1114"/>
                </a:moveTo>
                <a:lnTo>
                  <a:pt x="0" y="1005"/>
                </a:lnTo>
                <a:lnTo>
                  <a:pt x="0" y="0"/>
                </a:lnTo>
                <a:lnTo>
                  <a:pt x="106" y="110"/>
                </a:lnTo>
                <a:lnTo>
                  <a:pt x="106" y="1114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0" name="Freeform 44">
            <a:extLst>
              <a:ext uri="{FF2B5EF4-FFF2-40B4-BE49-F238E27FC236}">
                <a16:creationId xmlns:a16="http://schemas.microsoft.com/office/drawing/2014/main" id="{7A62E32F-BB65-43A8-8EB5-92346890E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23203" y="635716"/>
            <a:ext cx="328612" cy="1742360"/>
          </a:xfrm>
          <a:custGeom>
            <a:avLst/>
            <a:gdLst>
              <a:gd name="T0" fmla="*/ 207 w 207"/>
              <a:gd name="T1" fmla="*/ 987 h 1114"/>
              <a:gd name="T2" fmla="*/ 0 w 207"/>
              <a:gd name="T3" fmla="*/ 1114 h 1114"/>
              <a:gd name="T4" fmla="*/ 0 w 207"/>
              <a:gd name="T5" fmla="*/ 127 h 1114"/>
              <a:gd name="T6" fmla="*/ 207 w 207"/>
              <a:gd name="T7" fmla="*/ 0 h 1114"/>
              <a:gd name="T8" fmla="*/ 207 w 207"/>
              <a:gd name="T9" fmla="*/ 987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7" h="1114">
                <a:moveTo>
                  <a:pt x="207" y="987"/>
                </a:moveTo>
                <a:lnTo>
                  <a:pt x="0" y="1114"/>
                </a:lnTo>
                <a:lnTo>
                  <a:pt x="0" y="127"/>
                </a:lnTo>
                <a:lnTo>
                  <a:pt x="207" y="0"/>
                </a:lnTo>
                <a:lnTo>
                  <a:pt x="207" y="9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14E91B64-9FCC-451E-AFB4-A827D6329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055" y="635715"/>
            <a:ext cx="10907863" cy="154145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0E2F0E-0041-485B-A017-7B44BEB422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8506" y="800392"/>
            <a:ext cx="10264697" cy="1212102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rgbClr val="FFFFFF"/>
                </a:solidFill>
                <a:latin typeface="Algerian" pitchFamily="82" charset="77"/>
              </a:rPr>
              <a:t>CHAPTER 3 METHODS 1/3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42EDA8-78A7-48B7-9C96-97679DE6DE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67624" y="2490436"/>
            <a:ext cx="9708995" cy="3567173"/>
          </a:xfrm>
        </p:spPr>
        <p:txBody>
          <a:bodyPr anchor="ctr">
            <a:normAutofit fontScale="92500" lnSpcReduction="20000"/>
          </a:bodyPr>
          <a:lstStyle/>
          <a:p>
            <a:pPr marL="0" indent="0">
              <a:buNone/>
            </a:pPr>
            <a:endParaRPr lang="en-US" sz="1500" b="1" dirty="0">
              <a:cs typeface="Calibri"/>
            </a:endParaRPr>
          </a:p>
          <a:p>
            <a:pPr marL="0" indent="0">
              <a:buNone/>
            </a:pPr>
            <a:r>
              <a:rPr lang="en-US" sz="1900" b="1" dirty="0">
                <a:latin typeface="Georgia" panose="02040502050405020303" pitchFamily="18" charset="0"/>
                <a:cs typeface="Calibri"/>
              </a:rPr>
              <a:t>Data Collection Process</a:t>
            </a:r>
          </a:p>
          <a:p>
            <a:pPr>
              <a:lnSpc>
                <a:spcPct val="170000"/>
              </a:lnSpc>
            </a:pPr>
            <a:r>
              <a:rPr lang="en-US" sz="1900" b="1" dirty="0">
                <a:latin typeface="Georgia" panose="02040502050405020303" pitchFamily="18" charset="0"/>
                <a:cs typeface="Calibri"/>
              </a:rPr>
              <a:t>Database :</a:t>
            </a:r>
            <a:r>
              <a:rPr lang="en-GB" sz="1900" dirty="0">
                <a:latin typeface="Georgia" panose="02040502050405020303" pitchFamily="18" charset="0"/>
              </a:rPr>
              <a:t>PubMed, Google Scholar, UWTSD library online, PROQUEST Science Direct,  Elsevier and Sage journals.</a:t>
            </a:r>
          </a:p>
          <a:p>
            <a:pPr marL="0" indent="0">
              <a:buNone/>
            </a:pPr>
            <a:r>
              <a:rPr lang="en-GB" sz="1900" b="1" dirty="0">
                <a:latin typeface="Georgia" panose="02040502050405020303" pitchFamily="18" charset="0"/>
                <a:cs typeface="Calibri"/>
              </a:rPr>
              <a:t>Search Strategy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en-GB" sz="1900" dirty="0">
                <a:latin typeface="Georgia" panose="02040502050405020303" pitchFamily="18" charset="0"/>
              </a:rPr>
              <a:t> key words: Dementia, assistive technology, dementia patients, elderly, devices for dementia, and effectiveness.</a:t>
            </a:r>
          </a:p>
          <a:p>
            <a:r>
              <a:rPr lang="en-GB" sz="1900" dirty="0">
                <a:latin typeface="Georgia" panose="02040502050405020303" pitchFamily="18" charset="0"/>
              </a:rPr>
              <a:t>Boolean operators – “OR "synonym,  “AND” the next word using advanced search</a:t>
            </a:r>
          </a:p>
          <a:p>
            <a:r>
              <a:rPr lang="en-GB" sz="1900" dirty="0">
                <a:latin typeface="Georgia" panose="02040502050405020303" pitchFamily="18" charset="0"/>
              </a:rPr>
              <a:t>Selection based on inclusion and exclusion</a:t>
            </a:r>
          </a:p>
          <a:p>
            <a:endParaRPr lang="en-US" sz="1500" b="1" dirty="0"/>
          </a:p>
        </p:txBody>
      </p:sp>
    </p:spTree>
    <p:extLst>
      <p:ext uri="{BB962C8B-B14F-4D97-AF65-F5344CB8AC3E}">
        <p14:creationId xmlns:p14="http://schemas.microsoft.com/office/powerpoint/2010/main" val="33496956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0F24D38-B79E-44B4-830E-043F45D9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CB2343-18A5-044F-9604-708C7C2A6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20742"/>
            <a:ext cx="10515600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  <a:latin typeface="Algerian" pitchFamily="82" charset="77"/>
              </a:rPr>
              <a:t>CHAPTER 3 METHODS 2/3</a:t>
            </a:r>
            <a:endParaRPr lang="en-US" dirty="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C469874-256B-45B3-A79C-7591B4BA1E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C7DAD2-7611-CF4C-91A4-D5B0C46E571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266345"/>
            <a:ext cx="5097780" cy="391061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US" sz="2200" b="1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US" sz="1800" b="1" dirty="0">
                <a:solidFill>
                  <a:srgbClr val="FFFFFF"/>
                </a:solidFill>
                <a:latin typeface="Georgia" panose="02040502050405020303" pitchFamily="18" charset="0"/>
              </a:rPr>
              <a:t>Inclusion Criteria</a:t>
            </a:r>
            <a:endParaRPr lang="en-GB" sz="1800" dirty="0">
              <a:solidFill>
                <a:srgbClr val="FFFFFF"/>
              </a:solidFill>
              <a:latin typeface="Georgia" panose="02040502050405020303" pitchFamily="18" charset="0"/>
              <a:ea typeface="Times New Roman" panose="02020603050405020304" pitchFamily="18" charset="0"/>
            </a:endParaRPr>
          </a:p>
          <a:p>
            <a:r>
              <a:rPr lang="en-GB" sz="1800" kern="1800" dirty="0">
                <a:solidFill>
                  <a:srgbClr val="FFFFFF"/>
                </a:solidFill>
                <a:latin typeface="Georgia" panose="02040502050405020303" pitchFamily="18" charset="0"/>
                <a:ea typeface="Times New Roman" panose="02020603050405020304" pitchFamily="18" charset="0"/>
              </a:rPr>
              <a:t>Primary studies</a:t>
            </a:r>
            <a:endParaRPr lang="en-GB" sz="1800" dirty="0">
              <a:solidFill>
                <a:srgbClr val="FFFFFF"/>
              </a:solidFill>
              <a:latin typeface="Georgia" panose="02040502050405020303" pitchFamily="18" charset="0"/>
              <a:ea typeface="Times New Roman" panose="02020603050405020304" pitchFamily="18" charset="0"/>
            </a:endParaRPr>
          </a:p>
          <a:p>
            <a:r>
              <a:rPr lang="en-GB" sz="1800" kern="1800" dirty="0">
                <a:solidFill>
                  <a:srgbClr val="FFFFFF"/>
                </a:solidFill>
                <a:latin typeface="Georgia" panose="02040502050405020303" pitchFamily="18" charset="0"/>
                <a:ea typeface="Times New Roman" panose="02020603050405020304" pitchFamily="18" charset="0"/>
              </a:rPr>
              <a:t>Articles about AT for dementia patients</a:t>
            </a:r>
            <a:endParaRPr lang="en-GB" sz="1800" dirty="0">
              <a:solidFill>
                <a:srgbClr val="FFFFFF"/>
              </a:solidFill>
              <a:latin typeface="Georgia" panose="02040502050405020303" pitchFamily="18" charset="0"/>
              <a:ea typeface="Times New Roman" panose="02020603050405020304" pitchFamily="18" charset="0"/>
            </a:endParaRPr>
          </a:p>
          <a:p>
            <a:r>
              <a:rPr lang="en-GB" sz="1800" kern="1800" dirty="0">
                <a:solidFill>
                  <a:srgbClr val="FFFFFF"/>
                </a:solidFill>
                <a:latin typeface="Georgia" panose="02040502050405020303" pitchFamily="18" charset="0"/>
                <a:ea typeface="Times New Roman" panose="02020603050405020304" pitchFamily="18" charset="0"/>
              </a:rPr>
              <a:t>Articles in English</a:t>
            </a:r>
            <a:endParaRPr lang="en-GB" sz="1800" dirty="0">
              <a:solidFill>
                <a:srgbClr val="FFFFFF"/>
              </a:solidFill>
              <a:latin typeface="Georgia" panose="02040502050405020303" pitchFamily="18" charset="0"/>
              <a:ea typeface="Times New Roman" panose="02020603050405020304" pitchFamily="18" charset="0"/>
            </a:endParaRPr>
          </a:p>
          <a:p>
            <a:r>
              <a:rPr lang="en-GB" sz="1800" kern="1800" dirty="0">
                <a:solidFill>
                  <a:srgbClr val="FFFFFF"/>
                </a:solidFill>
                <a:latin typeface="Georgia" panose="02040502050405020303" pitchFamily="18" charset="0"/>
                <a:ea typeface="Times New Roman" panose="02020603050405020304" pitchFamily="18" charset="0"/>
              </a:rPr>
              <a:t>Studies in the UK only</a:t>
            </a:r>
            <a:endParaRPr lang="en-GB" sz="1800" dirty="0">
              <a:solidFill>
                <a:srgbClr val="FFFFFF"/>
              </a:solidFill>
              <a:latin typeface="Georgia" panose="02040502050405020303" pitchFamily="18" charset="0"/>
              <a:ea typeface="Times New Roman" panose="02020603050405020304" pitchFamily="18" charset="0"/>
            </a:endParaRPr>
          </a:p>
          <a:p>
            <a:r>
              <a:rPr lang="en-GB" sz="1800" kern="1800" dirty="0">
                <a:solidFill>
                  <a:srgbClr val="FFFFFF"/>
                </a:solidFill>
                <a:latin typeface="Georgia" panose="02040502050405020303" pitchFamily="18" charset="0"/>
                <a:ea typeface="Times New Roman" panose="02020603050405020304" pitchFamily="18" charset="0"/>
              </a:rPr>
              <a:t>Articles within ten years</a:t>
            </a:r>
            <a:endParaRPr lang="en-US" sz="1800" dirty="0">
              <a:solidFill>
                <a:srgbClr val="FFFFFF"/>
              </a:solidFill>
              <a:latin typeface="Georgia" panose="02040502050405020303" pitchFamily="18" charset="0"/>
            </a:endParaRPr>
          </a:p>
          <a:p>
            <a:pPr marL="0" indent="0">
              <a:buNone/>
            </a:pPr>
            <a:endParaRPr lang="en-US" sz="2000" b="1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sz="22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GB" sz="2200" dirty="0">
              <a:solidFill>
                <a:srgbClr val="FFFFFF"/>
              </a:solidFill>
            </a:endParaRPr>
          </a:p>
          <a:p>
            <a:endParaRPr lang="en-US" sz="2200" b="1" dirty="0">
              <a:solidFill>
                <a:srgbClr val="FFFFFF"/>
              </a:solidFill>
            </a:endParaRPr>
          </a:p>
          <a:p>
            <a:endParaRPr lang="en-US" sz="2200" dirty="0">
              <a:solidFill>
                <a:srgbClr val="FFFFFF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414BBD4-E9B8-9B4E-9A54-FB620BD0C1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6020" y="2266345"/>
            <a:ext cx="5097780" cy="391061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1800" b="1" dirty="0">
                <a:solidFill>
                  <a:srgbClr val="FFFFFF"/>
                </a:solidFill>
                <a:latin typeface="Georgia" panose="02040502050405020303" pitchFamily="18" charset="0"/>
              </a:rPr>
              <a:t>Exclusion Criteria</a:t>
            </a:r>
          </a:p>
          <a:p>
            <a:pPr lvl="0"/>
            <a:r>
              <a:rPr lang="en-GB" sz="1800" dirty="0">
                <a:solidFill>
                  <a:srgbClr val="FFFFFF"/>
                </a:solidFill>
                <a:latin typeface="Georgia" panose="02040502050405020303" pitchFamily="18" charset="0"/>
              </a:rPr>
              <a:t>Secondary research papers</a:t>
            </a:r>
          </a:p>
          <a:p>
            <a:pPr lvl="0"/>
            <a:r>
              <a:rPr lang="en-GB" sz="1800" dirty="0">
                <a:solidFill>
                  <a:srgbClr val="FFFFFF"/>
                </a:solidFill>
                <a:latin typeface="Georgia" panose="02040502050405020303" pitchFamily="18" charset="0"/>
              </a:rPr>
              <a:t>Non-English publications</a:t>
            </a:r>
          </a:p>
          <a:p>
            <a:pPr lvl="0"/>
            <a:r>
              <a:rPr lang="en-GB" sz="1800" dirty="0">
                <a:solidFill>
                  <a:srgbClr val="FFFFFF"/>
                </a:solidFill>
                <a:latin typeface="Georgia" panose="02040502050405020303" pitchFamily="18" charset="0"/>
              </a:rPr>
              <a:t>Studies outside the UK</a:t>
            </a:r>
          </a:p>
          <a:p>
            <a:pPr lvl="0"/>
            <a:r>
              <a:rPr lang="en-GB" sz="1800" dirty="0">
                <a:solidFill>
                  <a:srgbClr val="FFFFFF"/>
                </a:solidFill>
                <a:latin typeface="Georgia" panose="02040502050405020303" pitchFamily="18" charset="0"/>
              </a:rPr>
              <a:t>Studies more than ten years old</a:t>
            </a:r>
          </a:p>
          <a:p>
            <a:pPr lvl="0"/>
            <a:r>
              <a:rPr lang="en-GB" sz="1800" dirty="0">
                <a:solidFill>
                  <a:srgbClr val="FFFFFF"/>
                </a:solidFill>
                <a:latin typeface="Georgia" panose="02040502050405020303" pitchFamily="18" charset="0"/>
              </a:rPr>
              <a:t>AT studies that exclude dementia patients and their carers</a:t>
            </a:r>
          </a:p>
          <a:p>
            <a:pPr lvl="0"/>
            <a:r>
              <a:rPr lang="en-GB" sz="1800" dirty="0">
                <a:solidFill>
                  <a:srgbClr val="FFFFFF"/>
                </a:solidFill>
                <a:latin typeface="Georgia" panose="02040502050405020303" pitchFamily="18" charset="0"/>
              </a:rPr>
              <a:t>Non-human participants</a:t>
            </a:r>
          </a:p>
          <a:p>
            <a:pPr lvl="0"/>
            <a:r>
              <a:rPr lang="en-GB" sz="1800" dirty="0">
                <a:solidFill>
                  <a:srgbClr val="FFFFFF"/>
                </a:solidFill>
                <a:latin typeface="Georgia" panose="02040502050405020303" pitchFamily="18" charset="0"/>
              </a:rPr>
              <a:t>Books</a:t>
            </a:r>
          </a:p>
          <a:p>
            <a:pPr lvl="0"/>
            <a:r>
              <a:rPr lang="en-GB" sz="1800" dirty="0">
                <a:solidFill>
                  <a:srgbClr val="FFFFFF"/>
                </a:solidFill>
                <a:latin typeface="Georgia" panose="02040502050405020303" pitchFamily="18" charset="0"/>
              </a:rPr>
              <a:t>Editorials</a:t>
            </a:r>
          </a:p>
          <a:p>
            <a:pPr lvl="0"/>
            <a:r>
              <a:rPr lang="en-GB" sz="1800" dirty="0">
                <a:solidFill>
                  <a:srgbClr val="FFFFFF"/>
                </a:solidFill>
                <a:latin typeface="Georgia" panose="02040502050405020303" pitchFamily="18" charset="0"/>
              </a:rPr>
              <a:t>Conference papers</a:t>
            </a:r>
          </a:p>
          <a:p>
            <a:endParaRPr lang="en-US" sz="1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00281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FCC77AC-7CA9-4A40-B283-31F196AE6E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3468" y="365125"/>
            <a:ext cx="9440332" cy="1325563"/>
          </a:xfrm>
        </p:spPr>
        <p:txBody>
          <a:bodyPr>
            <a:normAutofit/>
          </a:bodyPr>
          <a:lstStyle/>
          <a:p>
            <a:r>
              <a:rPr lang="en-GB" sz="4000" b="1" dirty="0">
                <a:latin typeface="Algerian" pitchFamily="82" charset="77"/>
              </a:rPr>
              <a:t>CHAPTER 3 METHODS 3/3</a:t>
            </a:r>
            <a:endParaRPr lang="en-US" sz="4000" dirty="0"/>
          </a:p>
        </p:txBody>
      </p:sp>
      <p:pic>
        <p:nvPicPr>
          <p:cNvPr id="10" name="Graphic 9" descr="Laptop Secure">
            <a:extLst>
              <a:ext uri="{FF2B5EF4-FFF2-40B4-BE49-F238E27FC236}">
                <a16:creationId xmlns:a16="http://schemas.microsoft.com/office/drawing/2014/main" id="{0F20BBCE-7415-6351-E147-4AF6ADD4E7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38200" y="570706"/>
            <a:ext cx="914400" cy="914400"/>
          </a:xfrm>
          <a:prstGeom prst="rect">
            <a:avLst/>
          </a:pr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B46ED11-65D6-8145-AE0F-71DB42FBA7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2000" b="1" dirty="0">
                <a:cs typeface="Calibri"/>
              </a:rPr>
              <a:t>Data analysis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cs typeface="Calibri"/>
              </a:rPr>
              <a:t>Thematic analysis: The process of identifying and assessing  different patterns of the data(Braun and Clarke 2006). </a:t>
            </a:r>
            <a:endParaRPr lang="en-US" sz="2000" b="1" dirty="0"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GB" sz="2000" dirty="0"/>
              <a:t>Detailed study of the data –Reading thoroughly</a:t>
            </a:r>
          </a:p>
          <a:p>
            <a:pPr>
              <a:lnSpc>
                <a:spcPct val="150000"/>
              </a:lnSpc>
            </a:pPr>
            <a:r>
              <a:rPr lang="en-GB" sz="2000" dirty="0"/>
              <a:t>Generating Codes –Segment relevant to the research question</a:t>
            </a:r>
          </a:p>
          <a:p>
            <a:pPr>
              <a:lnSpc>
                <a:spcPct val="150000"/>
              </a:lnSpc>
            </a:pPr>
            <a:r>
              <a:rPr lang="en-GB" sz="2000" dirty="0"/>
              <a:t>Constructing themes- The retrieved data were then thematically categorised using logical grouping to answer the research question.</a:t>
            </a:r>
          </a:p>
          <a:p>
            <a:pPr>
              <a:lnSpc>
                <a:spcPct val="150000"/>
              </a:lnSpc>
            </a:pPr>
            <a:r>
              <a:rPr lang="en-US" sz="2000" b="1" dirty="0">
                <a:cs typeface="Calibri"/>
              </a:rPr>
              <a:t>Ethical consideration </a:t>
            </a:r>
            <a:r>
              <a:rPr lang="en-US" sz="2000" dirty="0">
                <a:cs typeface="Calibri"/>
              </a:rPr>
              <a:t>: No human contact was involved for the secondary research.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36645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6A1473A6-3F22-483E-8A30-80B9D2B145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AA1375E3-3E53-4D75-BAB7-E5929BFCB2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534368" y="563918"/>
            <a:ext cx="4119932" cy="5978614"/>
            <a:chOff x="7513372" y="803186"/>
            <a:chExt cx="4163968" cy="5978614"/>
          </a:xfrm>
        </p:grpSpPr>
        <p:sp>
          <p:nvSpPr>
            <p:cNvPr id="27" name="Freeform 6">
              <a:extLst>
                <a:ext uri="{FF2B5EF4-FFF2-40B4-BE49-F238E27FC236}">
                  <a16:creationId xmlns:a16="http://schemas.microsoft.com/office/drawing/2014/main" id="{0BBEEF67-3DDF-46CF-8CD5-EA5F0E4FB0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89586" y="1070835"/>
              <a:ext cx="687754" cy="5710965"/>
            </a:xfrm>
            <a:custGeom>
              <a:avLst/>
              <a:gdLst>
                <a:gd name="T0" fmla="*/ 414 w 414"/>
                <a:gd name="T1" fmla="*/ 2447 h 2447"/>
                <a:gd name="T2" fmla="*/ 0 w 414"/>
                <a:gd name="T3" fmla="*/ 2247 h 2447"/>
                <a:gd name="T4" fmla="*/ 0 w 414"/>
                <a:gd name="T5" fmla="*/ 0 h 2447"/>
                <a:gd name="T6" fmla="*/ 414 w 414"/>
                <a:gd name="T7" fmla="*/ 200 h 2447"/>
                <a:gd name="T8" fmla="*/ 414 w 414"/>
                <a:gd name="T9" fmla="*/ 2447 h 24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4" h="2447">
                  <a:moveTo>
                    <a:pt x="414" y="2447"/>
                  </a:moveTo>
                  <a:lnTo>
                    <a:pt x="0" y="2247"/>
                  </a:lnTo>
                  <a:lnTo>
                    <a:pt x="0" y="0"/>
                  </a:lnTo>
                  <a:lnTo>
                    <a:pt x="414" y="200"/>
                  </a:lnTo>
                  <a:lnTo>
                    <a:pt x="414" y="244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7">
              <a:extLst>
                <a:ext uri="{FF2B5EF4-FFF2-40B4-BE49-F238E27FC236}">
                  <a16:creationId xmlns:a16="http://schemas.microsoft.com/office/drawing/2014/main" id="{8FAC1C95-F817-487C-B8B2-CF141FBB1C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88949" y="803186"/>
              <a:ext cx="409371" cy="5521414"/>
            </a:xfrm>
            <a:custGeom>
              <a:avLst/>
              <a:gdLst>
                <a:gd name="T0" fmla="*/ 209 w 209"/>
                <a:gd name="T1" fmla="*/ 2246 h 2358"/>
                <a:gd name="T2" fmla="*/ 0 w 209"/>
                <a:gd name="T3" fmla="*/ 2358 h 2358"/>
                <a:gd name="T4" fmla="*/ 0 w 209"/>
                <a:gd name="T5" fmla="*/ 111 h 2358"/>
                <a:gd name="T6" fmla="*/ 209 w 209"/>
                <a:gd name="T7" fmla="*/ 0 h 2358"/>
                <a:gd name="T8" fmla="*/ 209 w 209"/>
                <a:gd name="T9" fmla="*/ 2246 h 23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9" h="2358">
                  <a:moveTo>
                    <a:pt x="209" y="2246"/>
                  </a:moveTo>
                  <a:lnTo>
                    <a:pt x="0" y="2358"/>
                  </a:lnTo>
                  <a:lnTo>
                    <a:pt x="0" y="111"/>
                  </a:lnTo>
                  <a:lnTo>
                    <a:pt x="209" y="0"/>
                  </a:lnTo>
                  <a:lnTo>
                    <a:pt x="209" y="2246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Rectangle 8">
              <a:extLst>
                <a:ext uri="{FF2B5EF4-FFF2-40B4-BE49-F238E27FC236}">
                  <a16:creationId xmlns:a16="http://schemas.microsoft.com/office/drawing/2014/main" id="{C2C5363A-D941-4AA1-8D38-D7E44A1E2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13372" y="804101"/>
              <a:ext cx="3880238" cy="525164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3" name="Title 2">
            <a:extLst>
              <a:ext uri="{FF2B5EF4-FFF2-40B4-BE49-F238E27FC236}">
                <a16:creationId xmlns:a16="http://schemas.microsoft.com/office/drawing/2014/main" id="{8DE42588-FFCA-B140-853B-1C54DD1DF4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8468" y="885651"/>
            <a:ext cx="3229803" cy="4624603"/>
          </a:xfrm>
        </p:spPr>
        <p:txBody>
          <a:bodyPr>
            <a:normAutofit/>
          </a:bodyPr>
          <a:lstStyle/>
          <a:p>
            <a:r>
              <a:rPr lang="en-US" altLang="en-US" dirty="0">
                <a:solidFill>
                  <a:srgbClr val="FFFFFF"/>
                </a:solidFill>
                <a:latin typeface="Algerian"/>
              </a:rPr>
              <a:t>CHAPTER 4 RESULTS 1/3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4EC2B8-C0C5-5E4D-AA24-94A92018F0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8708" y="563919"/>
            <a:ext cx="6525220" cy="4938582"/>
          </a:xfrm>
        </p:spPr>
        <p:txBody>
          <a:bodyPr anchor="ctr"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GB" sz="1800" dirty="0">
                <a:latin typeface="Georgia" panose="02040502050405020303" pitchFamily="18" charset="0"/>
              </a:rPr>
              <a:t>Prisma flow chart : 254 found between 2012 and 2022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Georgia" panose="02040502050405020303" pitchFamily="18" charset="0"/>
              </a:rPr>
              <a:t>Filtration of abstracts – 22 remained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Georgia" panose="02040502050405020303" pitchFamily="18" charset="0"/>
              </a:rPr>
              <a:t>Ten articles met the criteria for inclusion after screening the academic articles found in the databases.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Georgia" panose="02040502050405020303" pitchFamily="18" charset="0"/>
              </a:rPr>
              <a:t>Among the 10 selected studies, 3 were quantitative,6 studies were qualitative and 1 was a mixed method.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Georgia" panose="02040502050405020303" pitchFamily="18" charset="0"/>
              </a:rPr>
              <a:t> All the selected articles were in English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Georgia" panose="02040502050405020303" pitchFamily="18" charset="0"/>
              </a:rPr>
              <a:t>10 articles from UK from 2015 - 2021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Georgia" panose="02040502050405020303" pitchFamily="18" charset="0"/>
              </a:rPr>
              <a:t>Sample size from 6- 60 participants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Georgia" panose="02040502050405020303" pitchFamily="18" charset="0"/>
              </a:rPr>
              <a:t>Ages of participants ranges from 28-94 years 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1182235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6A1473A6-3F22-483E-8A30-80B9D2B145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AA1375E3-3E53-4D75-BAB7-E5929BFCB2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534368" y="563918"/>
            <a:ext cx="4119932" cy="5978614"/>
            <a:chOff x="7513372" y="803186"/>
            <a:chExt cx="4163968" cy="5978614"/>
          </a:xfrm>
        </p:grpSpPr>
        <p:sp>
          <p:nvSpPr>
            <p:cNvPr id="16" name="Freeform 6">
              <a:extLst>
                <a:ext uri="{FF2B5EF4-FFF2-40B4-BE49-F238E27FC236}">
                  <a16:creationId xmlns:a16="http://schemas.microsoft.com/office/drawing/2014/main" id="{0BBEEF67-3DDF-46CF-8CD5-EA5F0E4FB0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89586" y="1070835"/>
              <a:ext cx="687754" cy="5710965"/>
            </a:xfrm>
            <a:custGeom>
              <a:avLst/>
              <a:gdLst>
                <a:gd name="T0" fmla="*/ 414 w 414"/>
                <a:gd name="T1" fmla="*/ 2447 h 2447"/>
                <a:gd name="T2" fmla="*/ 0 w 414"/>
                <a:gd name="T3" fmla="*/ 2247 h 2447"/>
                <a:gd name="T4" fmla="*/ 0 w 414"/>
                <a:gd name="T5" fmla="*/ 0 h 2447"/>
                <a:gd name="T6" fmla="*/ 414 w 414"/>
                <a:gd name="T7" fmla="*/ 200 h 2447"/>
                <a:gd name="T8" fmla="*/ 414 w 414"/>
                <a:gd name="T9" fmla="*/ 2447 h 24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4" h="2447">
                  <a:moveTo>
                    <a:pt x="414" y="2447"/>
                  </a:moveTo>
                  <a:lnTo>
                    <a:pt x="0" y="2247"/>
                  </a:lnTo>
                  <a:lnTo>
                    <a:pt x="0" y="0"/>
                  </a:lnTo>
                  <a:lnTo>
                    <a:pt x="414" y="200"/>
                  </a:lnTo>
                  <a:lnTo>
                    <a:pt x="414" y="244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7">
              <a:extLst>
                <a:ext uri="{FF2B5EF4-FFF2-40B4-BE49-F238E27FC236}">
                  <a16:creationId xmlns:a16="http://schemas.microsoft.com/office/drawing/2014/main" id="{8FAC1C95-F817-487C-B8B2-CF141FBB1C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88949" y="803186"/>
              <a:ext cx="409371" cy="5521414"/>
            </a:xfrm>
            <a:custGeom>
              <a:avLst/>
              <a:gdLst>
                <a:gd name="T0" fmla="*/ 209 w 209"/>
                <a:gd name="T1" fmla="*/ 2246 h 2358"/>
                <a:gd name="T2" fmla="*/ 0 w 209"/>
                <a:gd name="T3" fmla="*/ 2358 h 2358"/>
                <a:gd name="T4" fmla="*/ 0 w 209"/>
                <a:gd name="T5" fmla="*/ 111 h 2358"/>
                <a:gd name="T6" fmla="*/ 209 w 209"/>
                <a:gd name="T7" fmla="*/ 0 h 2358"/>
                <a:gd name="T8" fmla="*/ 209 w 209"/>
                <a:gd name="T9" fmla="*/ 2246 h 23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9" h="2358">
                  <a:moveTo>
                    <a:pt x="209" y="2246"/>
                  </a:moveTo>
                  <a:lnTo>
                    <a:pt x="0" y="2358"/>
                  </a:lnTo>
                  <a:lnTo>
                    <a:pt x="0" y="111"/>
                  </a:lnTo>
                  <a:lnTo>
                    <a:pt x="209" y="0"/>
                  </a:lnTo>
                  <a:lnTo>
                    <a:pt x="209" y="2246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Rectangle 8">
              <a:extLst>
                <a:ext uri="{FF2B5EF4-FFF2-40B4-BE49-F238E27FC236}">
                  <a16:creationId xmlns:a16="http://schemas.microsoft.com/office/drawing/2014/main" id="{C2C5363A-D941-4AA1-8D38-D7E44A1E2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13372" y="804101"/>
              <a:ext cx="3880238" cy="525164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C5B250B-174D-AA48-AFFD-247889C90E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8468" y="885651"/>
            <a:ext cx="3229803" cy="4624603"/>
          </a:xfrm>
        </p:spPr>
        <p:txBody>
          <a:bodyPr>
            <a:normAutofit/>
          </a:bodyPr>
          <a:lstStyle/>
          <a:p>
            <a:r>
              <a:rPr lang="en-US" altLang="en-US" dirty="0">
                <a:solidFill>
                  <a:srgbClr val="FFFFFF"/>
                </a:solidFill>
                <a:latin typeface="Algerian"/>
              </a:rPr>
              <a:t>CHAPTER 4 RESULTS 2/3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FD7A33-B4B1-894E-A320-1FB75D0CED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8708" y="885651"/>
            <a:ext cx="6525220" cy="461684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b="1" dirty="0">
                <a:latin typeface="Georgia" panose="02040502050405020303" pitchFamily="18" charset="0"/>
              </a:rPr>
              <a:t>Key Themes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Georgia" panose="02040502050405020303" pitchFamily="18" charset="0"/>
              </a:rPr>
              <a:t>Types of AT used by dementia patients and their caregivers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Georgia" panose="02040502050405020303" pitchFamily="18" charset="0"/>
              </a:rPr>
              <a:t>Dementia patients' and caregivers' viewpoints and experiences to AT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Georgia" panose="02040502050405020303" pitchFamily="18" charset="0"/>
              </a:rPr>
              <a:t> Benefits of AT for dementia patients</a:t>
            </a:r>
          </a:p>
          <a:p>
            <a:pPr>
              <a:lnSpc>
                <a:spcPct val="150000"/>
              </a:lnSpc>
            </a:pPr>
            <a:r>
              <a:rPr lang="en-GB" sz="2000" b="1" dirty="0">
                <a:latin typeface="Georgia" panose="02040502050405020303" pitchFamily="18" charset="0"/>
              </a:rPr>
              <a:t> </a:t>
            </a:r>
            <a:r>
              <a:rPr lang="en-GB" sz="2000" dirty="0">
                <a:latin typeface="Georgia" panose="02040502050405020303" pitchFamily="18" charset="0"/>
              </a:rPr>
              <a:t> Barriers to using AT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9532125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A1473A6-3F22-483E-8A30-80B9D2B145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AA1375E3-3E53-4D75-BAB7-E5929BFCB2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534368" y="563918"/>
            <a:ext cx="4119932" cy="5978614"/>
            <a:chOff x="7513372" y="803186"/>
            <a:chExt cx="4163968" cy="5978614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0BBEEF67-3DDF-46CF-8CD5-EA5F0E4FB0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89586" y="1070835"/>
              <a:ext cx="687754" cy="5710965"/>
            </a:xfrm>
            <a:custGeom>
              <a:avLst/>
              <a:gdLst>
                <a:gd name="T0" fmla="*/ 414 w 414"/>
                <a:gd name="T1" fmla="*/ 2447 h 2447"/>
                <a:gd name="T2" fmla="*/ 0 w 414"/>
                <a:gd name="T3" fmla="*/ 2247 h 2447"/>
                <a:gd name="T4" fmla="*/ 0 w 414"/>
                <a:gd name="T5" fmla="*/ 0 h 2447"/>
                <a:gd name="T6" fmla="*/ 414 w 414"/>
                <a:gd name="T7" fmla="*/ 200 h 2447"/>
                <a:gd name="T8" fmla="*/ 414 w 414"/>
                <a:gd name="T9" fmla="*/ 2447 h 24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4" h="2447">
                  <a:moveTo>
                    <a:pt x="414" y="2447"/>
                  </a:moveTo>
                  <a:lnTo>
                    <a:pt x="0" y="2247"/>
                  </a:lnTo>
                  <a:lnTo>
                    <a:pt x="0" y="0"/>
                  </a:lnTo>
                  <a:lnTo>
                    <a:pt x="414" y="200"/>
                  </a:lnTo>
                  <a:lnTo>
                    <a:pt x="414" y="244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8FAC1C95-F817-487C-B8B2-CF141FBB1C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88949" y="803186"/>
              <a:ext cx="409371" cy="5521414"/>
            </a:xfrm>
            <a:custGeom>
              <a:avLst/>
              <a:gdLst>
                <a:gd name="T0" fmla="*/ 209 w 209"/>
                <a:gd name="T1" fmla="*/ 2246 h 2358"/>
                <a:gd name="T2" fmla="*/ 0 w 209"/>
                <a:gd name="T3" fmla="*/ 2358 h 2358"/>
                <a:gd name="T4" fmla="*/ 0 w 209"/>
                <a:gd name="T5" fmla="*/ 111 h 2358"/>
                <a:gd name="T6" fmla="*/ 209 w 209"/>
                <a:gd name="T7" fmla="*/ 0 h 2358"/>
                <a:gd name="T8" fmla="*/ 209 w 209"/>
                <a:gd name="T9" fmla="*/ 2246 h 23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9" h="2358">
                  <a:moveTo>
                    <a:pt x="209" y="2246"/>
                  </a:moveTo>
                  <a:lnTo>
                    <a:pt x="0" y="2358"/>
                  </a:lnTo>
                  <a:lnTo>
                    <a:pt x="0" y="111"/>
                  </a:lnTo>
                  <a:lnTo>
                    <a:pt x="209" y="0"/>
                  </a:lnTo>
                  <a:lnTo>
                    <a:pt x="209" y="2246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Rectangle 8">
              <a:extLst>
                <a:ext uri="{FF2B5EF4-FFF2-40B4-BE49-F238E27FC236}">
                  <a16:creationId xmlns:a16="http://schemas.microsoft.com/office/drawing/2014/main" id="{C2C5363A-D941-4AA1-8D38-D7E44A1E2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13372" y="804101"/>
              <a:ext cx="3880238" cy="525164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4" name="Title 3">
            <a:extLst>
              <a:ext uri="{FF2B5EF4-FFF2-40B4-BE49-F238E27FC236}">
                <a16:creationId xmlns:a16="http://schemas.microsoft.com/office/drawing/2014/main" id="{054FC513-2675-B84F-A498-BE4D17A315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8468" y="885651"/>
            <a:ext cx="3229803" cy="4624603"/>
          </a:xfrm>
        </p:spPr>
        <p:txBody>
          <a:bodyPr>
            <a:normAutofit/>
          </a:bodyPr>
          <a:lstStyle/>
          <a:p>
            <a:r>
              <a:rPr lang="en-US" altLang="en-US" sz="4100" dirty="0">
                <a:solidFill>
                  <a:srgbClr val="FFFFFF"/>
                </a:solidFill>
                <a:latin typeface="Algerian"/>
              </a:rPr>
              <a:t> DISCUSSION</a:t>
            </a:r>
            <a:br>
              <a:rPr lang="en-US" altLang="en-US" sz="4100" dirty="0">
                <a:solidFill>
                  <a:srgbClr val="FFFFFF"/>
                </a:solidFill>
                <a:latin typeface="Algerian"/>
              </a:rPr>
            </a:br>
            <a:r>
              <a:rPr lang="en-US" altLang="en-US" sz="4100" dirty="0">
                <a:solidFill>
                  <a:srgbClr val="FFFFFF"/>
                </a:solidFill>
                <a:latin typeface="Algerian"/>
              </a:rPr>
              <a:t>3/3 </a:t>
            </a:r>
            <a:endParaRPr lang="en-US" sz="4100" dirty="0">
              <a:solidFill>
                <a:srgbClr val="FFFFFF"/>
              </a:solidFill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B34FBB2-B51E-824F-99D7-14301CE053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7671" y="1120575"/>
            <a:ext cx="6525220" cy="4616849"/>
          </a:xfrm>
        </p:spPr>
        <p:txBody>
          <a:bodyPr anchor="ctr"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1800" b="1" dirty="0">
                <a:latin typeface="Georgia" panose="02040502050405020303" pitchFamily="18" charset="0"/>
              </a:rPr>
              <a:t>Different categories of AT-</a:t>
            </a:r>
            <a:r>
              <a:rPr lang="en-US" sz="1800" dirty="0">
                <a:latin typeface="Georgia" panose="02040502050405020303" pitchFamily="18" charset="0"/>
              </a:rPr>
              <a:t>Prompts devices</a:t>
            </a:r>
            <a:r>
              <a:rPr lang="en-GB" sz="1800" dirty="0">
                <a:latin typeface="Georgia" panose="02040502050405020303" pitchFamily="18" charset="0"/>
              </a:rPr>
              <a:t>, </a:t>
            </a:r>
            <a:r>
              <a:rPr lang="en-US" sz="1800" dirty="0">
                <a:latin typeface="Georgia" panose="02040502050405020303" pitchFamily="18" charset="0"/>
              </a:rPr>
              <a:t>Monitoring devices, formal AT, “off the shelf" AT , and "do it yourself" </a:t>
            </a:r>
            <a:r>
              <a:rPr lang="en-US" sz="1600" dirty="0">
                <a:latin typeface="Georgia" panose="02040502050405020303" pitchFamily="18" charset="0"/>
              </a:rPr>
              <a:t>AT</a:t>
            </a:r>
            <a:r>
              <a:rPr lang="en-GB" sz="1600" dirty="0"/>
              <a:t>(Balasubramanian et al., 2021; Boyd et al., 2015; Evans and Collier, 2017; Gibson et al., 2015; Harris et al., 2020).</a:t>
            </a:r>
            <a:endParaRPr lang="en-US" sz="1600" dirty="0">
              <a:latin typeface="Georgia" panose="02040502050405020303" pitchFamily="18" charset="0"/>
            </a:endParaRPr>
          </a:p>
          <a:p>
            <a:pPr>
              <a:lnSpc>
                <a:spcPct val="150000"/>
              </a:lnSpc>
            </a:pPr>
            <a:r>
              <a:rPr lang="en-US" sz="1600" b="1" dirty="0">
                <a:latin typeface="Georgia" panose="02040502050405020303" pitchFamily="18" charset="0"/>
              </a:rPr>
              <a:t> </a:t>
            </a:r>
            <a:r>
              <a:rPr lang="en-US" sz="1800" b="1" dirty="0">
                <a:latin typeface="Georgia" panose="02040502050405020303" pitchFamily="18" charset="0"/>
              </a:rPr>
              <a:t>Benefits of AT - </a:t>
            </a:r>
            <a:r>
              <a:rPr lang="en-US" sz="1800" dirty="0">
                <a:latin typeface="Georgia" panose="02040502050405020303" pitchFamily="18" charset="0"/>
              </a:rPr>
              <a:t>AT improves a dementia patient's quality of life by enhancing their living standards, social interactions, and promote independence 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Georgia" panose="02040502050405020303" pitchFamily="18" charset="0"/>
              </a:rPr>
              <a:t>The experience of caregivers who used assistive technology was positive. Can bring social isolation .</a:t>
            </a:r>
          </a:p>
          <a:p>
            <a:pPr>
              <a:lnSpc>
                <a:spcPct val="150000"/>
              </a:lnSpc>
            </a:pPr>
            <a:r>
              <a:rPr lang="en-GB" sz="1800" b="1" dirty="0">
                <a:latin typeface="Georgia" panose="02040502050405020303" pitchFamily="18" charset="0"/>
              </a:rPr>
              <a:t>Barriers – </a:t>
            </a:r>
            <a:r>
              <a:rPr lang="en-GB" sz="1800" dirty="0">
                <a:latin typeface="Georgia" panose="02040502050405020303" pitchFamily="18" charset="0"/>
              </a:rPr>
              <a:t>Cost, poor quality and insufficient information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86562682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A1473A6-3F22-483E-8A30-80B9D2B145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A1375E3-3E53-4D75-BAB7-E5929BFCB2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534368" y="563918"/>
            <a:ext cx="4119932" cy="5978614"/>
            <a:chOff x="7513372" y="803186"/>
            <a:chExt cx="4163968" cy="5978614"/>
          </a:xfrm>
        </p:grpSpPr>
        <p:sp>
          <p:nvSpPr>
            <p:cNvPr id="14" name="Freeform 6">
              <a:extLst>
                <a:ext uri="{FF2B5EF4-FFF2-40B4-BE49-F238E27FC236}">
                  <a16:creationId xmlns:a16="http://schemas.microsoft.com/office/drawing/2014/main" id="{0BBEEF67-3DDF-46CF-8CD5-EA5F0E4FB0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89586" y="1070835"/>
              <a:ext cx="687754" cy="5710965"/>
            </a:xfrm>
            <a:custGeom>
              <a:avLst/>
              <a:gdLst>
                <a:gd name="T0" fmla="*/ 414 w 414"/>
                <a:gd name="T1" fmla="*/ 2447 h 2447"/>
                <a:gd name="T2" fmla="*/ 0 w 414"/>
                <a:gd name="T3" fmla="*/ 2247 h 2447"/>
                <a:gd name="T4" fmla="*/ 0 w 414"/>
                <a:gd name="T5" fmla="*/ 0 h 2447"/>
                <a:gd name="T6" fmla="*/ 414 w 414"/>
                <a:gd name="T7" fmla="*/ 200 h 2447"/>
                <a:gd name="T8" fmla="*/ 414 w 414"/>
                <a:gd name="T9" fmla="*/ 2447 h 24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4" h="2447">
                  <a:moveTo>
                    <a:pt x="414" y="2447"/>
                  </a:moveTo>
                  <a:lnTo>
                    <a:pt x="0" y="2247"/>
                  </a:lnTo>
                  <a:lnTo>
                    <a:pt x="0" y="0"/>
                  </a:lnTo>
                  <a:lnTo>
                    <a:pt x="414" y="200"/>
                  </a:lnTo>
                  <a:lnTo>
                    <a:pt x="414" y="244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7">
              <a:extLst>
                <a:ext uri="{FF2B5EF4-FFF2-40B4-BE49-F238E27FC236}">
                  <a16:creationId xmlns:a16="http://schemas.microsoft.com/office/drawing/2014/main" id="{8FAC1C95-F817-487C-B8B2-CF141FBB1C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88949" y="803186"/>
              <a:ext cx="409371" cy="5521414"/>
            </a:xfrm>
            <a:custGeom>
              <a:avLst/>
              <a:gdLst>
                <a:gd name="T0" fmla="*/ 209 w 209"/>
                <a:gd name="T1" fmla="*/ 2246 h 2358"/>
                <a:gd name="T2" fmla="*/ 0 w 209"/>
                <a:gd name="T3" fmla="*/ 2358 h 2358"/>
                <a:gd name="T4" fmla="*/ 0 w 209"/>
                <a:gd name="T5" fmla="*/ 111 h 2358"/>
                <a:gd name="T6" fmla="*/ 209 w 209"/>
                <a:gd name="T7" fmla="*/ 0 h 2358"/>
                <a:gd name="T8" fmla="*/ 209 w 209"/>
                <a:gd name="T9" fmla="*/ 2246 h 23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9" h="2358">
                  <a:moveTo>
                    <a:pt x="209" y="2246"/>
                  </a:moveTo>
                  <a:lnTo>
                    <a:pt x="0" y="2358"/>
                  </a:lnTo>
                  <a:lnTo>
                    <a:pt x="0" y="111"/>
                  </a:lnTo>
                  <a:lnTo>
                    <a:pt x="209" y="0"/>
                  </a:lnTo>
                  <a:lnTo>
                    <a:pt x="209" y="2246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Rectangle 8">
              <a:extLst>
                <a:ext uri="{FF2B5EF4-FFF2-40B4-BE49-F238E27FC236}">
                  <a16:creationId xmlns:a16="http://schemas.microsoft.com/office/drawing/2014/main" id="{C2C5363A-D941-4AA1-8D38-D7E44A1E2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13372" y="804101"/>
              <a:ext cx="3880238" cy="525164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3" name="Title 2">
            <a:extLst>
              <a:ext uri="{FF2B5EF4-FFF2-40B4-BE49-F238E27FC236}">
                <a16:creationId xmlns:a16="http://schemas.microsoft.com/office/drawing/2014/main" id="{91501712-89C8-5C4F-86BF-890B4FF0CC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8468" y="885651"/>
            <a:ext cx="3229803" cy="4624603"/>
          </a:xfrm>
        </p:spPr>
        <p:txBody>
          <a:bodyPr vert="horz" lIns="91440" tIns="45720" rIns="91440" bIns="45720" rtlCol="0">
            <a:normAutofit/>
          </a:bodyPr>
          <a:lstStyle/>
          <a:p>
            <a:br>
              <a:rPr lang="en-US" altLang="en-US">
                <a:solidFill>
                  <a:srgbClr val="FFFFFF"/>
                </a:solidFill>
              </a:rPr>
            </a:br>
            <a:br>
              <a:rPr lang="en-US" altLang="en-US">
                <a:solidFill>
                  <a:srgbClr val="FFFFFF"/>
                </a:solidFill>
              </a:rPr>
            </a:br>
            <a:r>
              <a:rPr lang="en-US" altLang="en-US">
                <a:solidFill>
                  <a:srgbClr val="FFFFFF"/>
                </a:solidFill>
              </a:rPr>
              <a:t>CHAPTER 4</a:t>
            </a:r>
            <a:br>
              <a:rPr lang="en-US" altLang="en-US">
                <a:solidFill>
                  <a:srgbClr val="FFFFFF"/>
                </a:solidFill>
              </a:rPr>
            </a:br>
            <a:br>
              <a:rPr lang="en-US">
                <a:solidFill>
                  <a:srgbClr val="FFFFFF"/>
                </a:solidFill>
              </a:rPr>
            </a:br>
            <a:endParaRPr lang="en-US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C2F32E-CCAA-7B47-AE54-9309BA8EBF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8708" y="885651"/>
            <a:ext cx="6525220" cy="46168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sz="1800" b="1" dirty="0">
                <a:latin typeface="Georgia" panose="02040502050405020303" pitchFamily="18" charset="0"/>
              </a:rPr>
              <a:t>Limitations</a:t>
            </a:r>
          </a:p>
          <a:p>
            <a:pPr>
              <a:spcAft>
                <a:spcPts val="600"/>
              </a:spcAft>
            </a:pPr>
            <a:r>
              <a:rPr lang="en-US" sz="1800" dirty="0">
                <a:latin typeface="Georgia" panose="02040502050405020303" pitchFamily="18" charset="0"/>
              </a:rPr>
              <a:t>Few articles were chosen </a:t>
            </a:r>
          </a:p>
          <a:p>
            <a:pPr>
              <a:spcAft>
                <a:spcPts val="600"/>
              </a:spcAft>
            </a:pPr>
            <a:r>
              <a:rPr lang="en-US" sz="1800" dirty="0">
                <a:latin typeface="Georgia" panose="02040502050405020303" pitchFamily="18" charset="0"/>
              </a:rPr>
              <a:t>Time constraints</a:t>
            </a:r>
          </a:p>
          <a:p>
            <a:pPr>
              <a:spcAft>
                <a:spcPts val="600"/>
              </a:spcAft>
            </a:pPr>
            <a:r>
              <a:rPr lang="en-US" sz="1800" dirty="0">
                <a:latin typeface="Georgia" panose="02040502050405020303" pitchFamily="18" charset="0"/>
              </a:rPr>
              <a:t>Only UK articles were selected</a:t>
            </a:r>
          </a:p>
          <a:p>
            <a:pPr marL="0" indent="0">
              <a:spcAft>
                <a:spcPts val="600"/>
              </a:spcAft>
              <a:buNone/>
            </a:pPr>
            <a:r>
              <a:rPr lang="en-US" sz="1800" b="1" dirty="0">
                <a:latin typeface="Georgia" panose="02040502050405020303" pitchFamily="18" charset="0"/>
              </a:rPr>
              <a:t>Researchers' reflection</a:t>
            </a:r>
          </a:p>
          <a:p>
            <a:pPr>
              <a:spcAft>
                <a:spcPts val="600"/>
              </a:spcAft>
            </a:pPr>
            <a:r>
              <a:rPr lang="en-US" sz="1800" dirty="0">
                <a:latin typeface="Georgia" panose="02040502050405020303" pitchFamily="18" charset="0"/>
              </a:rPr>
              <a:t>Influenced by personal issues</a:t>
            </a:r>
          </a:p>
          <a:p>
            <a:pPr>
              <a:spcAft>
                <a:spcPts val="600"/>
              </a:spcAft>
            </a:pPr>
            <a:r>
              <a:rPr lang="en-US" sz="1800" dirty="0">
                <a:latin typeface="Georgia" panose="02040502050405020303" pitchFamily="18" charset="0"/>
              </a:rPr>
              <a:t>Passion for the elderly</a:t>
            </a:r>
          </a:p>
          <a:p>
            <a:pPr>
              <a:spcAft>
                <a:spcPts val="600"/>
              </a:spcAft>
            </a:pPr>
            <a:r>
              <a:rPr lang="en-US" sz="1800" dirty="0">
                <a:latin typeface="Georgia" panose="02040502050405020303" pitchFamily="18" charset="0"/>
              </a:rPr>
              <a:t>The key words could be more</a:t>
            </a:r>
          </a:p>
          <a:p>
            <a:pPr>
              <a:spcAft>
                <a:spcPts val="600"/>
              </a:spcAft>
            </a:pPr>
            <a:r>
              <a:rPr lang="en-US" sz="1800" dirty="0">
                <a:latin typeface="Georgia" panose="02040502050405020303" pitchFamily="18" charset="0"/>
              </a:rPr>
              <a:t>AT for dementia is effective</a:t>
            </a:r>
          </a:p>
        </p:txBody>
      </p:sp>
    </p:spTree>
    <p:extLst>
      <p:ext uri="{BB962C8B-B14F-4D97-AF65-F5344CB8AC3E}">
        <p14:creationId xmlns:p14="http://schemas.microsoft.com/office/powerpoint/2010/main" val="6436451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27B839B-9ADE-406B-8590-F1CAEDED4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45">
            <a:extLst>
              <a:ext uri="{FF2B5EF4-FFF2-40B4-BE49-F238E27FC236}">
                <a16:creationId xmlns:a16="http://schemas.microsoft.com/office/drawing/2014/main" id="{CFE45BF0-46DB-408C-B5F7-7B117168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1022350"/>
            <a:ext cx="709612" cy="2095501"/>
          </a:xfrm>
          <a:custGeom>
            <a:avLst/>
            <a:gdLst>
              <a:gd name="T0" fmla="*/ 447 w 447"/>
              <a:gd name="T1" fmla="*/ 1363 h 1363"/>
              <a:gd name="T2" fmla="*/ 0 w 447"/>
              <a:gd name="T3" fmla="*/ 987 h 1363"/>
              <a:gd name="T4" fmla="*/ 0 w 447"/>
              <a:gd name="T5" fmla="*/ 0 h 1363"/>
              <a:gd name="T6" fmla="*/ 447 w 447"/>
              <a:gd name="T7" fmla="*/ 376 h 1363"/>
              <a:gd name="T8" fmla="*/ 447 w 447"/>
              <a:gd name="T9" fmla="*/ 1363 h 13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47" h="1363">
                <a:moveTo>
                  <a:pt x="447" y="1363"/>
                </a:moveTo>
                <a:lnTo>
                  <a:pt x="0" y="987"/>
                </a:lnTo>
                <a:lnTo>
                  <a:pt x="0" y="0"/>
                </a:lnTo>
                <a:lnTo>
                  <a:pt x="447" y="376"/>
                </a:lnTo>
                <a:lnTo>
                  <a:pt x="447" y="1363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46">
            <a:extLst>
              <a:ext uri="{FF2B5EF4-FFF2-40B4-BE49-F238E27FC236}">
                <a16:creationId xmlns:a16="http://schemas.microsoft.com/office/drawing/2014/main" id="{2AEBC8F2-97B1-41B4-93F1-2D289E197F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837744"/>
            <a:ext cx="403225" cy="1705431"/>
          </a:xfrm>
          <a:custGeom>
            <a:avLst/>
            <a:gdLst>
              <a:gd name="T0" fmla="*/ 254 w 254"/>
              <a:gd name="T1" fmla="*/ 987 h 1109"/>
              <a:gd name="T2" fmla="*/ 0 w 254"/>
              <a:gd name="T3" fmla="*/ 1109 h 1109"/>
              <a:gd name="T4" fmla="*/ 0 w 254"/>
              <a:gd name="T5" fmla="*/ 119 h 1109"/>
              <a:gd name="T6" fmla="*/ 254 w 254"/>
              <a:gd name="T7" fmla="*/ 0 h 1109"/>
              <a:gd name="T8" fmla="*/ 254 w 254"/>
              <a:gd name="T9" fmla="*/ 987 h 11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1109">
                <a:moveTo>
                  <a:pt x="254" y="987"/>
                </a:moveTo>
                <a:lnTo>
                  <a:pt x="0" y="1109"/>
                </a:lnTo>
                <a:lnTo>
                  <a:pt x="0" y="119"/>
                </a:lnTo>
                <a:lnTo>
                  <a:pt x="254" y="0"/>
                </a:lnTo>
                <a:lnTo>
                  <a:pt x="254" y="9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 47">
            <a:extLst>
              <a:ext uri="{FF2B5EF4-FFF2-40B4-BE49-F238E27FC236}">
                <a16:creationId xmlns:a16="http://schemas.microsoft.com/office/drawing/2014/main" id="{472E3A19-F5D5-48FC-BB9C-48C2F68F5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660" y="640894"/>
            <a:ext cx="168275" cy="1713195"/>
          </a:xfrm>
          <a:custGeom>
            <a:avLst/>
            <a:gdLst>
              <a:gd name="T0" fmla="*/ 106 w 106"/>
              <a:gd name="T1" fmla="*/ 1114 h 1114"/>
              <a:gd name="T2" fmla="*/ 0 w 106"/>
              <a:gd name="T3" fmla="*/ 1005 h 1114"/>
              <a:gd name="T4" fmla="*/ 0 w 106"/>
              <a:gd name="T5" fmla="*/ 0 h 1114"/>
              <a:gd name="T6" fmla="*/ 106 w 106"/>
              <a:gd name="T7" fmla="*/ 110 h 1114"/>
              <a:gd name="T8" fmla="*/ 106 w 106"/>
              <a:gd name="T9" fmla="*/ 1114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6" h="1114">
                <a:moveTo>
                  <a:pt x="106" y="1114"/>
                </a:moveTo>
                <a:lnTo>
                  <a:pt x="0" y="1005"/>
                </a:lnTo>
                <a:lnTo>
                  <a:pt x="0" y="0"/>
                </a:lnTo>
                <a:lnTo>
                  <a:pt x="106" y="110"/>
                </a:lnTo>
                <a:lnTo>
                  <a:pt x="106" y="1114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" name="Freeform 44">
            <a:extLst>
              <a:ext uri="{FF2B5EF4-FFF2-40B4-BE49-F238E27FC236}">
                <a16:creationId xmlns:a16="http://schemas.microsoft.com/office/drawing/2014/main" id="{7A62E32F-BB65-43A8-8EB5-92346890E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23203" y="635716"/>
            <a:ext cx="328612" cy="1742360"/>
          </a:xfrm>
          <a:custGeom>
            <a:avLst/>
            <a:gdLst>
              <a:gd name="T0" fmla="*/ 207 w 207"/>
              <a:gd name="T1" fmla="*/ 987 h 1114"/>
              <a:gd name="T2" fmla="*/ 0 w 207"/>
              <a:gd name="T3" fmla="*/ 1114 h 1114"/>
              <a:gd name="T4" fmla="*/ 0 w 207"/>
              <a:gd name="T5" fmla="*/ 127 h 1114"/>
              <a:gd name="T6" fmla="*/ 207 w 207"/>
              <a:gd name="T7" fmla="*/ 0 h 1114"/>
              <a:gd name="T8" fmla="*/ 207 w 207"/>
              <a:gd name="T9" fmla="*/ 987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7" h="1114">
                <a:moveTo>
                  <a:pt x="207" y="987"/>
                </a:moveTo>
                <a:lnTo>
                  <a:pt x="0" y="1114"/>
                </a:lnTo>
                <a:lnTo>
                  <a:pt x="0" y="127"/>
                </a:lnTo>
                <a:lnTo>
                  <a:pt x="207" y="0"/>
                </a:lnTo>
                <a:lnTo>
                  <a:pt x="207" y="9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4E91B64-9FCC-451E-AFB4-A827D6329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055" y="635715"/>
            <a:ext cx="10907863" cy="154145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0E2F0E-0041-485B-A017-7B44BEB422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8506" y="800392"/>
            <a:ext cx="10264697" cy="1212102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rgbClr val="FFFFFF"/>
                </a:solidFill>
                <a:latin typeface="Algerian"/>
                <a:cs typeface="Calibri Light"/>
              </a:rPr>
              <a:t>      1/2    CHAPTER 5   RECOMMENDATIONS</a:t>
            </a:r>
            <a:endParaRPr lang="en-GB" sz="3600" b="1" dirty="0">
              <a:solidFill>
                <a:srgbClr val="FFFFFF"/>
              </a:solidFill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42EDA8-78A7-48B7-9C96-97679DE6DE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67624" y="2490436"/>
            <a:ext cx="9708995" cy="3567173"/>
          </a:xfrm>
        </p:spPr>
        <p:txBody>
          <a:bodyPr anchor="ctr"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1800" dirty="0">
                <a:latin typeface="Georgia" panose="02040502050405020303" pitchFamily="18" charset="0"/>
                <a:cs typeface="Calibri"/>
              </a:rPr>
              <a:t>More funding for the acquisition of AT for dementia patients because they cannot work.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latin typeface="Georgia" panose="02040502050405020303" pitchFamily="18" charset="0"/>
                <a:cs typeface="Calibri"/>
              </a:rPr>
              <a:t>More AT training for carers .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latin typeface="Georgia" panose="02040502050405020303" pitchFamily="18" charset="0"/>
                <a:cs typeface="Calibri"/>
              </a:rPr>
              <a:t>The instructions for AT devices should be written in many languages in simple words.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latin typeface="Georgia" panose="02040502050405020303" pitchFamily="18" charset="0"/>
                <a:cs typeface="Calibri"/>
              </a:rPr>
              <a:t>AT should be manufactured as simple as possible for dementia patients to use independently</a:t>
            </a:r>
            <a:r>
              <a:rPr lang="en-US" sz="2000" dirty="0">
                <a:latin typeface="Georgia" panose="02040502050405020303" pitchFamily="18" charset="0"/>
                <a:cs typeface="Calibri"/>
              </a:rPr>
              <a:t>.</a:t>
            </a:r>
          </a:p>
          <a:p>
            <a:pPr>
              <a:lnSpc>
                <a:spcPct val="150000"/>
              </a:lnSpc>
            </a:pPr>
            <a:endParaRPr lang="en-US" sz="20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18651819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2">
            <a:extLst>
              <a:ext uri="{FF2B5EF4-FFF2-40B4-BE49-F238E27FC236}">
                <a16:creationId xmlns:a16="http://schemas.microsoft.com/office/drawing/2014/main" id="{827B839B-9ADE-406B-8590-F1CAEDED4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Freeform 45">
            <a:extLst>
              <a:ext uri="{FF2B5EF4-FFF2-40B4-BE49-F238E27FC236}">
                <a16:creationId xmlns:a16="http://schemas.microsoft.com/office/drawing/2014/main" id="{CFE45BF0-46DB-408C-B5F7-7B117168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1022350"/>
            <a:ext cx="709612" cy="2095501"/>
          </a:xfrm>
          <a:custGeom>
            <a:avLst/>
            <a:gdLst>
              <a:gd name="T0" fmla="*/ 447 w 447"/>
              <a:gd name="T1" fmla="*/ 1363 h 1363"/>
              <a:gd name="T2" fmla="*/ 0 w 447"/>
              <a:gd name="T3" fmla="*/ 987 h 1363"/>
              <a:gd name="T4" fmla="*/ 0 w 447"/>
              <a:gd name="T5" fmla="*/ 0 h 1363"/>
              <a:gd name="T6" fmla="*/ 447 w 447"/>
              <a:gd name="T7" fmla="*/ 376 h 1363"/>
              <a:gd name="T8" fmla="*/ 447 w 447"/>
              <a:gd name="T9" fmla="*/ 1363 h 13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47" h="1363">
                <a:moveTo>
                  <a:pt x="447" y="1363"/>
                </a:moveTo>
                <a:lnTo>
                  <a:pt x="0" y="987"/>
                </a:lnTo>
                <a:lnTo>
                  <a:pt x="0" y="0"/>
                </a:lnTo>
                <a:lnTo>
                  <a:pt x="447" y="376"/>
                </a:lnTo>
                <a:lnTo>
                  <a:pt x="447" y="1363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4" name="Freeform 46">
            <a:extLst>
              <a:ext uri="{FF2B5EF4-FFF2-40B4-BE49-F238E27FC236}">
                <a16:creationId xmlns:a16="http://schemas.microsoft.com/office/drawing/2014/main" id="{2AEBC8F2-97B1-41B4-93F1-2D289E197F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837744"/>
            <a:ext cx="403225" cy="1705431"/>
          </a:xfrm>
          <a:custGeom>
            <a:avLst/>
            <a:gdLst>
              <a:gd name="T0" fmla="*/ 254 w 254"/>
              <a:gd name="T1" fmla="*/ 987 h 1109"/>
              <a:gd name="T2" fmla="*/ 0 w 254"/>
              <a:gd name="T3" fmla="*/ 1109 h 1109"/>
              <a:gd name="T4" fmla="*/ 0 w 254"/>
              <a:gd name="T5" fmla="*/ 119 h 1109"/>
              <a:gd name="T6" fmla="*/ 254 w 254"/>
              <a:gd name="T7" fmla="*/ 0 h 1109"/>
              <a:gd name="T8" fmla="*/ 254 w 254"/>
              <a:gd name="T9" fmla="*/ 987 h 11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1109">
                <a:moveTo>
                  <a:pt x="254" y="987"/>
                </a:moveTo>
                <a:lnTo>
                  <a:pt x="0" y="1109"/>
                </a:lnTo>
                <a:lnTo>
                  <a:pt x="0" y="119"/>
                </a:lnTo>
                <a:lnTo>
                  <a:pt x="254" y="0"/>
                </a:lnTo>
                <a:lnTo>
                  <a:pt x="254" y="9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9" name="Freeform 47">
            <a:extLst>
              <a:ext uri="{FF2B5EF4-FFF2-40B4-BE49-F238E27FC236}">
                <a16:creationId xmlns:a16="http://schemas.microsoft.com/office/drawing/2014/main" id="{472E3A19-F5D5-48FC-BB9C-48C2F68F5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660" y="640894"/>
            <a:ext cx="168275" cy="1713195"/>
          </a:xfrm>
          <a:custGeom>
            <a:avLst/>
            <a:gdLst>
              <a:gd name="T0" fmla="*/ 106 w 106"/>
              <a:gd name="T1" fmla="*/ 1114 h 1114"/>
              <a:gd name="T2" fmla="*/ 0 w 106"/>
              <a:gd name="T3" fmla="*/ 1005 h 1114"/>
              <a:gd name="T4" fmla="*/ 0 w 106"/>
              <a:gd name="T5" fmla="*/ 0 h 1114"/>
              <a:gd name="T6" fmla="*/ 106 w 106"/>
              <a:gd name="T7" fmla="*/ 110 h 1114"/>
              <a:gd name="T8" fmla="*/ 106 w 106"/>
              <a:gd name="T9" fmla="*/ 1114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6" h="1114">
                <a:moveTo>
                  <a:pt x="106" y="1114"/>
                </a:moveTo>
                <a:lnTo>
                  <a:pt x="0" y="1005"/>
                </a:lnTo>
                <a:lnTo>
                  <a:pt x="0" y="0"/>
                </a:lnTo>
                <a:lnTo>
                  <a:pt x="106" y="110"/>
                </a:lnTo>
                <a:lnTo>
                  <a:pt x="106" y="1114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1" name="Freeform 44">
            <a:extLst>
              <a:ext uri="{FF2B5EF4-FFF2-40B4-BE49-F238E27FC236}">
                <a16:creationId xmlns:a16="http://schemas.microsoft.com/office/drawing/2014/main" id="{7A62E32F-BB65-43A8-8EB5-92346890E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23203" y="635716"/>
            <a:ext cx="328612" cy="1742360"/>
          </a:xfrm>
          <a:custGeom>
            <a:avLst/>
            <a:gdLst>
              <a:gd name="T0" fmla="*/ 207 w 207"/>
              <a:gd name="T1" fmla="*/ 987 h 1114"/>
              <a:gd name="T2" fmla="*/ 0 w 207"/>
              <a:gd name="T3" fmla="*/ 1114 h 1114"/>
              <a:gd name="T4" fmla="*/ 0 w 207"/>
              <a:gd name="T5" fmla="*/ 127 h 1114"/>
              <a:gd name="T6" fmla="*/ 207 w 207"/>
              <a:gd name="T7" fmla="*/ 0 h 1114"/>
              <a:gd name="T8" fmla="*/ 207 w 207"/>
              <a:gd name="T9" fmla="*/ 987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7" h="1114">
                <a:moveTo>
                  <a:pt x="207" y="987"/>
                </a:moveTo>
                <a:lnTo>
                  <a:pt x="0" y="1114"/>
                </a:lnTo>
                <a:lnTo>
                  <a:pt x="0" y="127"/>
                </a:lnTo>
                <a:lnTo>
                  <a:pt x="207" y="0"/>
                </a:lnTo>
                <a:lnTo>
                  <a:pt x="207" y="9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14E91B64-9FCC-451E-AFB4-A827D6329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055" y="635715"/>
            <a:ext cx="10907863" cy="154145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0E2F0E-0041-485B-A017-7B44BEB422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8506" y="800392"/>
            <a:ext cx="10264697" cy="1212102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rgbClr val="FFFFFF"/>
                </a:solidFill>
                <a:latin typeface="Algerian"/>
                <a:cs typeface="Calibri Light"/>
              </a:rPr>
              <a:t>  2/2         CHAPTER 5   Conclusion</a:t>
            </a:r>
            <a:endParaRPr lang="en-GB" sz="4000" b="1" dirty="0">
              <a:solidFill>
                <a:srgbClr val="FFFFFF"/>
              </a:solidFill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42EDA8-78A7-48B7-9C96-97679DE6DE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67624" y="2490436"/>
            <a:ext cx="9708995" cy="3567173"/>
          </a:xfrm>
        </p:spPr>
        <p:txBody>
          <a:bodyPr anchor="ctr"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1800" dirty="0">
                <a:latin typeface="Georgia" panose="02040502050405020303" pitchFamily="18" charset="0"/>
              </a:rPr>
              <a:t>Dementia rate is high due to the rise in aging population.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Georgia" panose="02040502050405020303" pitchFamily="18" charset="0"/>
              </a:rPr>
              <a:t>AT has been suggested as a means by which people with dementia can be helped to live independently.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Georgia" panose="02040502050405020303" pitchFamily="18" charset="0"/>
                <a:cs typeface="Calibri"/>
              </a:rPr>
              <a:t>High demand of AT both locally and international.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Georgia" panose="02040502050405020303" pitchFamily="18" charset="0"/>
                <a:cs typeface="Calibri"/>
              </a:rPr>
              <a:t>High cost of AT prevents many from accessing it 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Georgia" panose="02040502050405020303" pitchFamily="18" charset="0"/>
                <a:cs typeface="Calibri"/>
              </a:rPr>
              <a:t>AT is effective for dementia patients.</a:t>
            </a:r>
          </a:p>
          <a:p>
            <a:endParaRPr lang="en-US" sz="1800" dirty="0">
              <a:latin typeface="Georgia" panose="02040502050405020303" pitchFamily="18" charset="0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6868754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0E2F0E-0041-485B-A017-7B44BEB42284}"/>
              </a:ext>
            </a:extLst>
          </p:cNvPr>
          <p:cNvSpPr>
            <a:spLocks noGrp="1"/>
          </p:cNvSpPr>
          <p:nvPr>
            <p:ph type="ctrTitle" idx="4294967295"/>
          </p:nvPr>
        </p:nvSpPr>
        <p:spPr>
          <a:xfrm>
            <a:off x="838200" y="556995"/>
            <a:ext cx="10515600" cy="113369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2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                    </a:t>
            </a:r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F1DBC7FA-F95F-B522-AC61-F3455DFD0C44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185171047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2828422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27B839B-9ADE-406B-8590-F1CAEDED4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45">
            <a:extLst>
              <a:ext uri="{FF2B5EF4-FFF2-40B4-BE49-F238E27FC236}">
                <a16:creationId xmlns:a16="http://schemas.microsoft.com/office/drawing/2014/main" id="{CFE45BF0-46DB-408C-B5F7-7B117168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1022350"/>
            <a:ext cx="709612" cy="2095501"/>
          </a:xfrm>
          <a:custGeom>
            <a:avLst/>
            <a:gdLst>
              <a:gd name="T0" fmla="*/ 447 w 447"/>
              <a:gd name="T1" fmla="*/ 1363 h 1363"/>
              <a:gd name="T2" fmla="*/ 0 w 447"/>
              <a:gd name="T3" fmla="*/ 987 h 1363"/>
              <a:gd name="T4" fmla="*/ 0 w 447"/>
              <a:gd name="T5" fmla="*/ 0 h 1363"/>
              <a:gd name="T6" fmla="*/ 447 w 447"/>
              <a:gd name="T7" fmla="*/ 376 h 1363"/>
              <a:gd name="T8" fmla="*/ 447 w 447"/>
              <a:gd name="T9" fmla="*/ 1363 h 13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47" h="1363">
                <a:moveTo>
                  <a:pt x="447" y="1363"/>
                </a:moveTo>
                <a:lnTo>
                  <a:pt x="0" y="987"/>
                </a:lnTo>
                <a:lnTo>
                  <a:pt x="0" y="0"/>
                </a:lnTo>
                <a:lnTo>
                  <a:pt x="447" y="376"/>
                </a:lnTo>
                <a:lnTo>
                  <a:pt x="447" y="1363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46">
            <a:extLst>
              <a:ext uri="{FF2B5EF4-FFF2-40B4-BE49-F238E27FC236}">
                <a16:creationId xmlns:a16="http://schemas.microsoft.com/office/drawing/2014/main" id="{2AEBC8F2-97B1-41B4-93F1-2D289E197F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837744"/>
            <a:ext cx="403225" cy="1705431"/>
          </a:xfrm>
          <a:custGeom>
            <a:avLst/>
            <a:gdLst>
              <a:gd name="T0" fmla="*/ 254 w 254"/>
              <a:gd name="T1" fmla="*/ 987 h 1109"/>
              <a:gd name="T2" fmla="*/ 0 w 254"/>
              <a:gd name="T3" fmla="*/ 1109 h 1109"/>
              <a:gd name="T4" fmla="*/ 0 w 254"/>
              <a:gd name="T5" fmla="*/ 119 h 1109"/>
              <a:gd name="T6" fmla="*/ 254 w 254"/>
              <a:gd name="T7" fmla="*/ 0 h 1109"/>
              <a:gd name="T8" fmla="*/ 254 w 254"/>
              <a:gd name="T9" fmla="*/ 987 h 11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1109">
                <a:moveTo>
                  <a:pt x="254" y="987"/>
                </a:moveTo>
                <a:lnTo>
                  <a:pt x="0" y="1109"/>
                </a:lnTo>
                <a:lnTo>
                  <a:pt x="0" y="119"/>
                </a:lnTo>
                <a:lnTo>
                  <a:pt x="254" y="0"/>
                </a:lnTo>
                <a:lnTo>
                  <a:pt x="254" y="9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 47">
            <a:extLst>
              <a:ext uri="{FF2B5EF4-FFF2-40B4-BE49-F238E27FC236}">
                <a16:creationId xmlns:a16="http://schemas.microsoft.com/office/drawing/2014/main" id="{472E3A19-F5D5-48FC-BB9C-48C2F68F5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660" y="640894"/>
            <a:ext cx="168275" cy="1713195"/>
          </a:xfrm>
          <a:custGeom>
            <a:avLst/>
            <a:gdLst>
              <a:gd name="T0" fmla="*/ 106 w 106"/>
              <a:gd name="T1" fmla="*/ 1114 h 1114"/>
              <a:gd name="T2" fmla="*/ 0 w 106"/>
              <a:gd name="T3" fmla="*/ 1005 h 1114"/>
              <a:gd name="T4" fmla="*/ 0 w 106"/>
              <a:gd name="T5" fmla="*/ 0 h 1114"/>
              <a:gd name="T6" fmla="*/ 106 w 106"/>
              <a:gd name="T7" fmla="*/ 110 h 1114"/>
              <a:gd name="T8" fmla="*/ 106 w 106"/>
              <a:gd name="T9" fmla="*/ 1114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6" h="1114">
                <a:moveTo>
                  <a:pt x="106" y="1114"/>
                </a:moveTo>
                <a:lnTo>
                  <a:pt x="0" y="1005"/>
                </a:lnTo>
                <a:lnTo>
                  <a:pt x="0" y="0"/>
                </a:lnTo>
                <a:lnTo>
                  <a:pt x="106" y="110"/>
                </a:lnTo>
                <a:lnTo>
                  <a:pt x="106" y="1114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" name="Freeform 44">
            <a:extLst>
              <a:ext uri="{FF2B5EF4-FFF2-40B4-BE49-F238E27FC236}">
                <a16:creationId xmlns:a16="http://schemas.microsoft.com/office/drawing/2014/main" id="{7A62E32F-BB65-43A8-8EB5-92346890E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23203" y="635716"/>
            <a:ext cx="328612" cy="1742360"/>
          </a:xfrm>
          <a:custGeom>
            <a:avLst/>
            <a:gdLst>
              <a:gd name="T0" fmla="*/ 207 w 207"/>
              <a:gd name="T1" fmla="*/ 987 h 1114"/>
              <a:gd name="T2" fmla="*/ 0 w 207"/>
              <a:gd name="T3" fmla="*/ 1114 h 1114"/>
              <a:gd name="T4" fmla="*/ 0 w 207"/>
              <a:gd name="T5" fmla="*/ 127 h 1114"/>
              <a:gd name="T6" fmla="*/ 207 w 207"/>
              <a:gd name="T7" fmla="*/ 0 h 1114"/>
              <a:gd name="T8" fmla="*/ 207 w 207"/>
              <a:gd name="T9" fmla="*/ 987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7" h="1114">
                <a:moveTo>
                  <a:pt x="207" y="987"/>
                </a:moveTo>
                <a:lnTo>
                  <a:pt x="0" y="1114"/>
                </a:lnTo>
                <a:lnTo>
                  <a:pt x="0" y="127"/>
                </a:lnTo>
                <a:lnTo>
                  <a:pt x="207" y="0"/>
                </a:lnTo>
                <a:lnTo>
                  <a:pt x="207" y="9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4E91B64-9FCC-451E-AFB4-A827D6329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055" y="635715"/>
            <a:ext cx="10907863" cy="154145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F1D6990-652C-3D4E-BA0E-DE5C00FB8523}"/>
              </a:ext>
            </a:extLst>
          </p:cNvPr>
          <p:cNvSpPr txBox="1"/>
          <p:nvPr/>
        </p:nvSpPr>
        <p:spPr>
          <a:xfrm>
            <a:off x="1367624" y="2490436"/>
            <a:ext cx="9708995" cy="35671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0000" lnSpcReduction="20000"/>
          </a:bodyPr>
          <a:lstStyle/>
          <a:p>
            <a:pPr>
              <a:lnSpc>
                <a:spcPct val="200000"/>
              </a:lnSpc>
            </a:pPr>
            <a:r>
              <a:rPr lang="en-GB" sz="900" dirty="0"/>
              <a:t>Balasubramanian, G. V., </a:t>
            </a:r>
            <a:r>
              <a:rPr lang="en-GB" sz="900" dirty="0" err="1"/>
              <a:t>Beaney</a:t>
            </a:r>
            <a:r>
              <a:rPr lang="en-GB" sz="900" dirty="0"/>
              <a:t>, P. and Chambers, R. (2021) ‘Digital Personal Assistants Are Smart Ways for Assistive Technology to Aid the Health and Wellbeing of Patients and Carers’, </a:t>
            </a:r>
            <a:r>
              <a:rPr lang="en-GB" sz="900" i="1" dirty="0"/>
              <a:t>BMC Geriatrics</a:t>
            </a:r>
            <a:r>
              <a:rPr lang="en-GB" sz="900" dirty="0"/>
              <a:t>, vol. 21, no. 1 [Online]. DOI: 10.1186/s12877-021-02436-y (Accessed 12 May 2022).</a:t>
            </a:r>
          </a:p>
          <a:p>
            <a:pPr>
              <a:lnSpc>
                <a:spcPct val="200000"/>
              </a:lnSpc>
            </a:pPr>
            <a:r>
              <a:rPr lang="en-GB" sz="900" dirty="0"/>
              <a:t>Boyd, H. C., Evans, N. M., </a:t>
            </a:r>
            <a:r>
              <a:rPr lang="en-GB" sz="900" dirty="0" err="1"/>
              <a:t>Orpwood</a:t>
            </a:r>
            <a:r>
              <a:rPr lang="en-GB" sz="900" dirty="0"/>
              <a:t>, R. D. and Harris, N. D. (2015) ‘Using Simple Technology to Prompt Multistep Tasks in the Home for People with dementia: an Exploratory Study Comparing Prompting Formats’, </a:t>
            </a:r>
            <a:r>
              <a:rPr lang="en-GB" sz="900" i="1" dirty="0"/>
              <a:t>Dementia</a:t>
            </a:r>
            <a:r>
              <a:rPr lang="en-GB" sz="900" dirty="0"/>
              <a:t>, vol. 16, no. 4, pp. 424–442 [Online]. DOI: 10.1177/1471301215602417 (Accessed 18 June 2022).</a:t>
            </a:r>
          </a:p>
          <a:p>
            <a:pPr>
              <a:lnSpc>
                <a:spcPct val="200000"/>
              </a:lnSpc>
            </a:pPr>
            <a:r>
              <a:rPr lang="en-GB" sz="1100" dirty="0">
                <a:latin typeface="Georgia" panose="02040502050405020303" pitchFamily="18" charset="0"/>
              </a:rPr>
              <a:t>Citizens Advice (2010) </a:t>
            </a:r>
            <a:r>
              <a:rPr lang="en-GB" sz="1100" i="1" dirty="0">
                <a:latin typeface="Georgia" panose="02040502050405020303" pitchFamily="18" charset="0"/>
              </a:rPr>
              <a:t>Equality Act 2010 - Discrimination and Your Rights</a:t>
            </a:r>
            <a:r>
              <a:rPr lang="en-GB" sz="1100" dirty="0">
                <a:latin typeface="Georgia" panose="02040502050405020303" pitchFamily="18" charset="0"/>
              </a:rPr>
              <a:t> [Online]. Available at https://</a:t>
            </a:r>
            <a:r>
              <a:rPr lang="en-GB" sz="1100" dirty="0" err="1">
                <a:latin typeface="Georgia" panose="02040502050405020303" pitchFamily="18" charset="0"/>
              </a:rPr>
              <a:t>www.citizensadvice.org.uk</a:t>
            </a:r>
            <a:r>
              <a:rPr lang="en-GB" sz="1100" dirty="0">
                <a:latin typeface="Georgia" panose="02040502050405020303" pitchFamily="18" charset="0"/>
              </a:rPr>
              <a:t>/law-and-courts/discrimination/about-discrimination/equality-act-2010-discrimination-and-your-rights/ (Accessed 9 September 2022).</a:t>
            </a:r>
          </a:p>
          <a:p>
            <a:pPr>
              <a:lnSpc>
                <a:spcPct val="200000"/>
              </a:lnSpc>
            </a:pPr>
            <a:r>
              <a:rPr lang="en-GB" sz="900" dirty="0"/>
              <a:t>Conner, M. and Norman, P. (2017) </a:t>
            </a:r>
            <a:r>
              <a:rPr lang="en-GB" sz="900" i="1" dirty="0"/>
              <a:t>Health Belief Model - an Overview | ScienceDirect Topics</a:t>
            </a:r>
            <a:r>
              <a:rPr lang="en-GB" sz="900" dirty="0"/>
              <a:t> [Online]. Available at https://</a:t>
            </a:r>
            <a:r>
              <a:rPr lang="en-GB" sz="900" dirty="0" err="1"/>
              <a:t>www.sciencedirect.com</a:t>
            </a:r>
            <a:r>
              <a:rPr lang="en-GB" sz="900" dirty="0"/>
              <a:t>/topics/medicine-and-dentistry/health-belief-model (Accessed 16 September 2022).</a:t>
            </a:r>
          </a:p>
          <a:p>
            <a:pPr>
              <a:lnSpc>
                <a:spcPct val="200000"/>
              </a:lnSpc>
            </a:pPr>
            <a:r>
              <a:rPr lang="en-GB" sz="900" dirty="0"/>
              <a:t>Dementia UK (2021) </a:t>
            </a:r>
            <a:r>
              <a:rPr lang="en-GB" sz="900" i="1" dirty="0"/>
              <a:t>What Is dementia?</a:t>
            </a:r>
            <a:r>
              <a:rPr lang="en-GB" sz="900" dirty="0"/>
              <a:t> [Online]. Available at https://</a:t>
            </a:r>
            <a:r>
              <a:rPr lang="en-GB" sz="900" dirty="0" err="1"/>
              <a:t>www.dementiauk.org</a:t>
            </a:r>
            <a:r>
              <a:rPr lang="en-GB" sz="900" dirty="0"/>
              <a:t>/about-dementia/dementia-information/what-is-dementia/ (Accessed 28 March 2022).</a:t>
            </a:r>
          </a:p>
          <a:p>
            <a:pPr>
              <a:lnSpc>
                <a:spcPct val="200000"/>
              </a:lnSpc>
            </a:pPr>
            <a:r>
              <a:rPr lang="en-GB" sz="900" dirty="0"/>
              <a:t>Evans, N. and Collier, L. (2017) ‘An Exploration of the Experience of Using Calendar Reminders for People with Dementia and Family Carers’, </a:t>
            </a:r>
            <a:r>
              <a:rPr lang="en-GB" sz="900" i="1" dirty="0"/>
              <a:t>Dementia</a:t>
            </a:r>
            <a:r>
              <a:rPr lang="en-GB" sz="900" dirty="0"/>
              <a:t>, vol. 18, no. 5, pp. 1912–1933 [Online]. DOI: 10.1177/1471301217734916 (Accessed 2 May 2022).</a:t>
            </a:r>
          </a:p>
          <a:p>
            <a:pPr>
              <a:lnSpc>
                <a:spcPct val="200000"/>
              </a:lnSpc>
            </a:pPr>
            <a:r>
              <a:rPr lang="en-GB" sz="900" dirty="0"/>
              <a:t>Farina, N., Sherlock, G., Thomas, S., Lowry, R. G. and Banerjee, S. (2019) ‘Acceptability and Feasibility of Wearing Activity Monitors in Community‐dwelling Older Adults with Dementia’, </a:t>
            </a:r>
            <a:r>
              <a:rPr lang="en-GB" sz="900" i="1" dirty="0"/>
              <a:t>International Journal of Geriatric Psychiatry</a:t>
            </a:r>
            <a:r>
              <a:rPr lang="en-GB" sz="900" dirty="0"/>
              <a:t>, vol. 34, no. 4, pp. 617–624 [Online]. DOI: 10.1002/gps.5064 (Accessed 20 May 2022).</a:t>
            </a:r>
          </a:p>
          <a:p>
            <a:pPr>
              <a:lnSpc>
                <a:spcPct val="200000"/>
              </a:lnSpc>
            </a:pPr>
            <a:r>
              <a:rPr lang="en-GB" sz="1100" dirty="0"/>
              <a:t>Fowler-Davis, S., Barnett, D., Kelley, J. and Curtis, D. (2020) ‘Potential for Digital Monitoring to Enhance Wellbeing at Home for People with Mild Dementia and Their Family Carers’, </a:t>
            </a:r>
            <a:r>
              <a:rPr lang="en-GB" sz="1100" i="1" dirty="0"/>
              <a:t>Journal of Alzheimer’s Disease</a:t>
            </a:r>
            <a:r>
              <a:rPr lang="en-GB" sz="1100" dirty="0"/>
              <a:t>, vol. 73, no. 3, pp. 867–872 [Online]. DOI: 10.3233/jad-190844 (Accessed 19 June 2022).</a:t>
            </a:r>
          </a:p>
          <a:p>
            <a:pPr>
              <a:lnSpc>
                <a:spcPct val="200000"/>
              </a:lnSpc>
            </a:pPr>
            <a:endParaRPr lang="en-GB" sz="900" dirty="0"/>
          </a:p>
          <a:p>
            <a:pPr>
              <a:lnSpc>
                <a:spcPct val="200000"/>
              </a:lnSpc>
            </a:pPr>
            <a:r>
              <a:rPr lang="en-GB" sz="900" dirty="0"/>
              <a:t> Gibson, G., Dickinson, C., </a:t>
            </a:r>
            <a:r>
              <a:rPr lang="en-GB" sz="900" dirty="0" err="1"/>
              <a:t>Brittain</a:t>
            </a:r>
            <a:r>
              <a:rPr lang="en-GB" sz="900" dirty="0"/>
              <a:t>, K. and Robinson, L. (2015) ‘The Everyday Use of Assistive Technology by People with Dementia and Their Family carers: a Qualitative Study’, </a:t>
            </a:r>
            <a:r>
              <a:rPr lang="en-GB" sz="900" i="1" dirty="0"/>
              <a:t>BMC Geriatrics</a:t>
            </a:r>
            <a:r>
              <a:rPr lang="en-GB" sz="900" dirty="0"/>
              <a:t>, vol. 15, no. 1 [Online]. DOI: 10.1186/s12877-015-0091-3.</a:t>
            </a:r>
          </a:p>
          <a:p>
            <a:pPr>
              <a:lnSpc>
                <a:spcPct val="200000"/>
              </a:lnSpc>
            </a:pPr>
            <a:r>
              <a:rPr lang="en-GB" sz="900" dirty="0"/>
              <a:t>GOV.UK (2020a) </a:t>
            </a:r>
            <a:r>
              <a:rPr lang="en-GB" sz="900" i="1" dirty="0"/>
              <a:t>Reliefs from VAT for Disabled and Older People (VAT Notice 701/7)</a:t>
            </a:r>
            <a:r>
              <a:rPr lang="en-GB" sz="900" dirty="0"/>
              <a:t> [Online]. Available at https://</a:t>
            </a:r>
            <a:r>
              <a:rPr lang="en-GB" sz="900" dirty="0" err="1"/>
              <a:t>www.gov.uk</a:t>
            </a:r>
            <a:r>
              <a:rPr lang="en-GB" sz="900" dirty="0"/>
              <a:t>/guidance/reliefs-from-vat-for-disabled-and-older-people-notice-7017#reduced-rate-vat-on-mobility-aids-for-older-people (Accessed 4 September 2022).</a:t>
            </a:r>
          </a:p>
          <a:p>
            <a:pPr>
              <a:lnSpc>
                <a:spcPct val="200000"/>
              </a:lnSpc>
            </a:pPr>
            <a:endParaRPr lang="en-GB" sz="900" dirty="0"/>
          </a:p>
          <a:p>
            <a:pPr indent="-228600">
              <a:lnSpc>
                <a:spcPct val="90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endParaRPr lang="en-US" sz="1300" dirty="0">
              <a:effectLst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6060C1B-C9A1-944B-A512-E6262A867B7A}"/>
              </a:ext>
            </a:extLst>
          </p:cNvPr>
          <p:cNvSpPr txBox="1"/>
          <p:nvPr/>
        </p:nvSpPr>
        <p:spPr>
          <a:xfrm>
            <a:off x="1989221" y="1422400"/>
            <a:ext cx="668955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4000" dirty="0">
                <a:solidFill>
                  <a:schemeClr val="bg1"/>
                </a:solidFill>
                <a:latin typeface="Algerian"/>
              </a:rPr>
              <a:t>REFERENCES 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133743103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C99FDB8-0389-7D4C-8231-8D0D47F4F096}"/>
              </a:ext>
            </a:extLst>
          </p:cNvPr>
          <p:cNvSpPr txBox="1"/>
          <p:nvPr/>
        </p:nvSpPr>
        <p:spPr>
          <a:xfrm>
            <a:off x="670705" y="1560277"/>
            <a:ext cx="10905066" cy="4797342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/>
          <a:p>
            <a:pPr>
              <a:lnSpc>
                <a:spcPct val="200000"/>
              </a:lnSpc>
            </a:pPr>
            <a:r>
              <a:rPr lang="en-GB" sz="1000" dirty="0">
                <a:latin typeface="Georgia" panose="02040502050405020303" pitchFamily="18" charset="0"/>
              </a:rPr>
              <a:t>GOV.UK (2020b) </a:t>
            </a:r>
            <a:r>
              <a:rPr lang="en-GB" sz="1000" i="1" dirty="0">
                <a:latin typeface="Georgia" panose="02040502050405020303" pitchFamily="18" charset="0"/>
              </a:rPr>
              <a:t>Regulating Medical Devices in the UK</a:t>
            </a:r>
            <a:r>
              <a:rPr lang="en-GB" sz="1000" dirty="0">
                <a:latin typeface="Georgia" panose="02040502050405020303" pitchFamily="18" charset="0"/>
              </a:rPr>
              <a:t> [Online]. Available at https://</a:t>
            </a:r>
            <a:r>
              <a:rPr lang="en-GB" sz="1000" dirty="0" err="1">
                <a:latin typeface="Georgia" panose="02040502050405020303" pitchFamily="18" charset="0"/>
              </a:rPr>
              <a:t>www.gov.uk</a:t>
            </a:r>
            <a:r>
              <a:rPr lang="en-GB" sz="1000" dirty="0">
                <a:latin typeface="Georgia" panose="02040502050405020303" pitchFamily="18" charset="0"/>
              </a:rPr>
              <a:t>/guidance/regulating-medical-devices-in-the-</a:t>
            </a:r>
            <a:r>
              <a:rPr lang="en-GB" sz="1000" dirty="0" err="1">
                <a:latin typeface="Georgia" panose="02040502050405020303" pitchFamily="18" charset="0"/>
              </a:rPr>
              <a:t>uk</a:t>
            </a:r>
            <a:r>
              <a:rPr lang="en-GB" sz="1000" dirty="0">
                <a:latin typeface="Georgia" panose="02040502050405020303" pitchFamily="18" charset="0"/>
              </a:rPr>
              <a:t> (Accessed 8 September 2022).</a:t>
            </a:r>
          </a:p>
          <a:p>
            <a:pPr>
              <a:lnSpc>
                <a:spcPct val="200000"/>
              </a:lnSpc>
            </a:pPr>
            <a:r>
              <a:rPr lang="en-GB" sz="1000" dirty="0">
                <a:latin typeface="Georgia" panose="02040502050405020303" pitchFamily="18" charset="0"/>
              </a:rPr>
              <a:t>GOV.UK (2021) </a:t>
            </a:r>
            <a:r>
              <a:rPr lang="en-GB" sz="1000" i="1" dirty="0">
                <a:latin typeface="Georgia" panose="02040502050405020303" pitchFamily="18" charset="0"/>
              </a:rPr>
              <a:t>Assistive technology: Definition and Safe Use</a:t>
            </a:r>
            <a:r>
              <a:rPr lang="en-GB" sz="1000" dirty="0">
                <a:latin typeface="Georgia" panose="02040502050405020303" pitchFamily="18" charset="0"/>
              </a:rPr>
              <a:t> [Online]. Available at https://</a:t>
            </a:r>
            <a:r>
              <a:rPr lang="en-GB" sz="1000" dirty="0" err="1">
                <a:latin typeface="Georgia" panose="02040502050405020303" pitchFamily="18" charset="0"/>
              </a:rPr>
              <a:t>www.gov.uk</a:t>
            </a:r>
            <a:r>
              <a:rPr lang="en-GB" sz="1000" dirty="0">
                <a:latin typeface="Georgia" panose="02040502050405020303" pitchFamily="18" charset="0"/>
              </a:rPr>
              <a:t>/government/publications/assistive-technology-definition-and-safe-use/assistive-technology-definition-and-safe-use (Accessed 28 March 2022).</a:t>
            </a:r>
          </a:p>
          <a:p>
            <a:pPr>
              <a:lnSpc>
                <a:spcPct val="200000"/>
              </a:lnSpc>
            </a:pPr>
            <a:r>
              <a:rPr lang="en-GB" sz="1000" dirty="0">
                <a:latin typeface="Georgia" panose="02040502050405020303" pitchFamily="18" charset="0"/>
              </a:rPr>
              <a:t>Harris, N., Boyd, H., Evans, N., Cheston, R., Noonan, K., Ingram, T., Jarvis, A. and </a:t>
            </a:r>
            <a:r>
              <a:rPr lang="en-GB" sz="1000" dirty="0" err="1">
                <a:latin typeface="Georgia" panose="02040502050405020303" pitchFamily="18" charset="0"/>
              </a:rPr>
              <a:t>Ridgers</a:t>
            </a:r>
            <a:r>
              <a:rPr lang="en-GB" sz="1000" dirty="0">
                <a:latin typeface="Georgia" panose="02040502050405020303" pitchFamily="18" charset="0"/>
              </a:rPr>
              <a:t>, J. (2020) ‘A Preliminary Evaluation of a client-centred Prompting Tool for Supporting Everyday Activities in Individuals with Mild to Moderate Levels of Cognitive Impairment Due to Dementia’, </a:t>
            </a:r>
            <a:r>
              <a:rPr lang="en-GB" sz="1000" i="1" dirty="0">
                <a:latin typeface="Georgia" panose="02040502050405020303" pitchFamily="18" charset="0"/>
              </a:rPr>
              <a:t>Dementia</a:t>
            </a:r>
            <a:r>
              <a:rPr lang="en-GB" sz="1000" dirty="0">
                <a:latin typeface="Georgia" panose="02040502050405020303" pitchFamily="18" charset="0"/>
              </a:rPr>
              <a:t>, p. 147130122091132 [Online]. DOI: 10.1177/1471301220911322 (Accessed 29 May 2022).</a:t>
            </a:r>
          </a:p>
          <a:p>
            <a:pPr>
              <a:lnSpc>
                <a:spcPct val="200000"/>
              </a:lnSpc>
            </a:pPr>
            <a:r>
              <a:rPr lang="en-GB" sz="1000" dirty="0">
                <a:latin typeface="Georgia" panose="02040502050405020303" pitchFamily="18" charset="0"/>
              </a:rPr>
              <a:t>Jansen, D. and Warren, K. (2020) </a:t>
            </a:r>
            <a:r>
              <a:rPr lang="en-GB" sz="1000" i="1" dirty="0">
                <a:latin typeface="Georgia" panose="02040502050405020303" pitchFamily="18" charset="0"/>
              </a:rPr>
              <a:t>What Is Research Methodology? Simple Definition (With Examples)</a:t>
            </a:r>
            <a:r>
              <a:rPr lang="en-GB" sz="1000" dirty="0">
                <a:latin typeface="Georgia" panose="02040502050405020303" pitchFamily="18" charset="0"/>
              </a:rPr>
              <a:t> [Online]. Available at https://</a:t>
            </a:r>
            <a:r>
              <a:rPr lang="en-GB" sz="1000" dirty="0" err="1">
                <a:latin typeface="Georgia" panose="02040502050405020303" pitchFamily="18" charset="0"/>
              </a:rPr>
              <a:t>gradcoach.com</a:t>
            </a:r>
            <a:r>
              <a:rPr lang="en-GB" sz="1000" dirty="0">
                <a:latin typeface="Georgia" panose="02040502050405020303" pitchFamily="18" charset="0"/>
              </a:rPr>
              <a:t>/what-is-research-methodology/ (Accessed 20 June 2022).</a:t>
            </a:r>
          </a:p>
          <a:p>
            <a:pPr>
              <a:lnSpc>
                <a:spcPct val="200000"/>
              </a:lnSpc>
            </a:pPr>
            <a:r>
              <a:rPr lang="en-GB" sz="1000" dirty="0">
                <a:latin typeface="Georgia" panose="02040502050405020303" pitchFamily="18" charset="0"/>
              </a:rPr>
              <a:t>Lewis, A., Barton, C. and Cromarty, H. (2021) ‘Housing an Ageing population: a Reading List’, </a:t>
            </a:r>
            <a:r>
              <a:rPr lang="en-GB" sz="1000" i="1" dirty="0" err="1">
                <a:latin typeface="Georgia" panose="02040502050405020303" pitchFamily="18" charset="0"/>
              </a:rPr>
              <a:t>commonslibrary.parliament.uk</a:t>
            </a:r>
            <a:r>
              <a:rPr lang="en-GB" sz="1000" dirty="0">
                <a:latin typeface="Georgia" panose="02040502050405020303" pitchFamily="18" charset="0"/>
              </a:rPr>
              <a:t> [Online]. Available at https://</a:t>
            </a:r>
            <a:r>
              <a:rPr lang="en-GB" sz="1000" dirty="0" err="1">
                <a:latin typeface="Georgia" panose="02040502050405020303" pitchFamily="18" charset="0"/>
              </a:rPr>
              <a:t>commonslibrary.parliament.uk</a:t>
            </a:r>
            <a:r>
              <a:rPr lang="en-GB" sz="1000" dirty="0">
                <a:latin typeface="Georgia" panose="02040502050405020303" pitchFamily="18" charset="0"/>
              </a:rPr>
              <a:t>/research-briefings/cbp-9239/#:~:text=The%20UK (Accessed 29 March 2022).</a:t>
            </a:r>
          </a:p>
          <a:p>
            <a:pPr>
              <a:lnSpc>
                <a:spcPct val="200000"/>
              </a:lnSpc>
            </a:pPr>
            <a:r>
              <a:rPr lang="en-GB" sz="1000" dirty="0">
                <a:latin typeface="Georgia" panose="02040502050405020303" pitchFamily="18" charset="0"/>
              </a:rPr>
              <a:t>Luke (2021) </a:t>
            </a:r>
            <a:r>
              <a:rPr lang="en-GB" sz="1000" i="1" dirty="0">
                <a:latin typeface="Georgia" panose="02040502050405020303" pitchFamily="18" charset="0"/>
              </a:rPr>
              <a:t>Assistive Technology: Who Needs It? | News</a:t>
            </a:r>
            <a:r>
              <a:rPr lang="en-GB" sz="1000" dirty="0">
                <a:latin typeface="Georgia" panose="02040502050405020303" pitchFamily="18" charset="0"/>
              </a:rPr>
              <a:t> [Online]. Available at https://</a:t>
            </a:r>
            <a:r>
              <a:rPr lang="en-GB" sz="1000" dirty="0" err="1">
                <a:latin typeface="Georgia" panose="02040502050405020303" pitchFamily="18" charset="0"/>
              </a:rPr>
              <a:t>reciteme.com</a:t>
            </a:r>
            <a:r>
              <a:rPr lang="en-GB" sz="1000" dirty="0">
                <a:latin typeface="Georgia" panose="02040502050405020303" pitchFamily="18" charset="0"/>
              </a:rPr>
              <a:t>/news/assistive-technology-who-needs-it/ (Accessed 29 August 2022).</a:t>
            </a:r>
            <a:endParaRPr lang="en-US" sz="1000" dirty="0">
              <a:latin typeface="Georgia" panose="02040502050405020303" pitchFamily="18" charset="0"/>
            </a:endParaRPr>
          </a:p>
          <a:p>
            <a:pPr>
              <a:lnSpc>
                <a:spcPct val="200000"/>
              </a:lnSpc>
            </a:pPr>
            <a:r>
              <a:rPr lang="en-GB" sz="1000" dirty="0">
                <a:latin typeface="Georgia" panose="02040502050405020303" pitchFamily="18" charset="0"/>
              </a:rPr>
              <a:t>National Health Services (2020) </a:t>
            </a:r>
            <a:r>
              <a:rPr lang="en-GB" sz="1000" i="1" dirty="0">
                <a:latin typeface="Georgia" panose="02040502050405020303" pitchFamily="18" charset="0"/>
              </a:rPr>
              <a:t>About Dementia</a:t>
            </a:r>
            <a:r>
              <a:rPr lang="en-GB" sz="1000" dirty="0">
                <a:latin typeface="Georgia" panose="02040502050405020303" pitchFamily="18" charset="0"/>
              </a:rPr>
              <a:t> [Online]. Available at https://</a:t>
            </a:r>
            <a:r>
              <a:rPr lang="en-GB" sz="1000" dirty="0" err="1">
                <a:latin typeface="Georgia" panose="02040502050405020303" pitchFamily="18" charset="0"/>
              </a:rPr>
              <a:t>www.nhs.uk</a:t>
            </a:r>
            <a:r>
              <a:rPr lang="en-GB" sz="1000" dirty="0">
                <a:latin typeface="Georgia" panose="02040502050405020303" pitchFamily="18" charset="0"/>
              </a:rPr>
              <a:t>/conditions/dementia/about/#:~:text=Dementia%20is%20a%20syndrome%20(a (Accessed 26 March 2022).</a:t>
            </a:r>
          </a:p>
          <a:p>
            <a:pPr>
              <a:lnSpc>
                <a:spcPct val="200000"/>
              </a:lnSpc>
            </a:pPr>
            <a:r>
              <a:rPr lang="en-GB" sz="1000" dirty="0">
                <a:latin typeface="Georgia" panose="02040502050405020303" pitchFamily="18" charset="0"/>
              </a:rPr>
              <a:t>National Health Services (2021) </a:t>
            </a:r>
            <a:r>
              <a:rPr lang="en-GB" sz="1000" i="1" dirty="0">
                <a:latin typeface="Georgia" panose="02040502050405020303" pitchFamily="18" charset="0"/>
              </a:rPr>
              <a:t>Mental Capacity Act</a:t>
            </a:r>
            <a:r>
              <a:rPr lang="en-GB" sz="1000" dirty="0">
                <a:latin typeface="Georgia" panose="02040502050405020303" pitchFamily="18" charset="0"/>
              </a:rPr>
              <a:t> [Online]. Available at https://</a:t>
            </a:r>
            <a:r>
              <a:rPr lang="en-GB" sz="1000" dirty="0" err="1">
                <a:latin typeface="Georgia" panose="02040502050405020303" pitchFamily="18" charset="0"/>
              </a:rPr>
              <a:t>www.nhs.uk</a:t>
            </a:r>
            <a:r>
              <a:rPr lang="en-GB" sz="1000" dirty="0">
                <a:latin typeface="Georgia" panose="02040502050405020303" pitchFamily="18" charset="0"/>
              </a:rPr>
              <a:t>/conditions/social-care-and-support-guide/making-decisions-for-someone-else/mental-capacity-act/ (Accessed 3 April 2022).</a:t>
            </a:r>
          </a:p>
          <a:p>
            <a:pPr>
              <a:lnSpc>
                <a:spcPct val="200000"/>
              </a:lnSpc>
            </a:pPr>
            <a:r>
              <a:rPr lang="en-GB" sz="1000" dirty="0">
                <a:latin typeface="Georgia" panose="02040502050405020303" pitchFamily="18" charset="0"/>
              </a:rPr>
              <a:t>Newton, L., Dickinson, C., Gibson, G., </a:t>
            </a:r>
            <a:r>
              <a:rPr lang="en-GB" sz="1000" dirty="0" err="1">
                <a:latin typeface="Georgia" panose="02040502050405020303" pitchFamily="18" charset="0"/>
              </a:rPr>
              <a:t>Brittain</a:t>
            </a:r>
            <a:r>
              <a:rPr lang="en-GB" sz="1000" dirty="0">
                <a:latin typeface="Georgia" panose="02040502050405020303" pitchFamily="18" charset="0"/>
              </a:rPr>
              <a:t>, K. and Robinson, L. (2016) ‘Exploring the Views of GPs, People with Dementia and Their Carers on Assistive technology: a Qualitative Study’, </a:t>
            </a:r>
            <a:r>
              <a:rPr lang="en-GB" sz="1000" i="1" dirty="0">
                <a:latin typeface="Georgia" panose="02040502050405020303" pitchFamily="18" charset="0"/>
              </a:rPr>
              <a:t>BMJ Open</a:t>
            </a:r>
            <a:r>
              <a:rPr lang="en-GB" sz="1000" dirty="0">
                <a:latin typeface="Georgia" panose="02040502050405020303" pitchFamily="18" charset="0"/>
              </a:rPr>
              <a:t>, vol. 6, no. 5, p. e011132 [Online]. DOI: 10.1136/bmjopen-2016-011132 (Accessed 8 May 2022).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latin typeface="Georgia" panose="02040502050405020303" pitchFamily="18" charset="0"/>
              </a:rPr>
              <a:t>Ryan, E. (2022) </a:t>
            </a:r>
            <a:r>
              <a:rPr lang="en-GB" sz="1000" i="1" dirty="0">
                <a:latin typeface="Georgia" panose="02040502050405020303" pitchFamily="18" charset="0"/>
              </a:rPr>
              <a:t>Boolean Operators | Quick Guide with Examples</a:t>
            </a:r>
            <a:r>
              <a:rPr lang="en-GB" sz="1000" dirty="0">
                <a:latin typeface="Georgia" panose="02040502050405020303" pitchFamily="18" charset="0"/>
              </a:rPr>
              <a:t> [Online]. Available at https://</a:t>
            </a:r>
            <a:r>
              <a:rPr lang="en-GB" sz="1000" dirty="0" err="1">
                <a:latin typeface="Georgia" panose="02040502050405020303" pitchFamily="18" charset="0"/>
              </a:rPr>
              <a:t>www.scribbr.com</a:t>
            </a:r>
            <a:r>
              <a:rPr lang="en-GB" sz="1000" dirty="0">
                <a:latin typeface="Georgia" panose="02040502050405020303" pitchFamily="18" charset="0"/>
              </a:rPr>
              <a:t>/working-with-sources/</a:t>
            </a:r>
            <a:r>
              <a:rPr lang="en-GB" sz="1000" dirty="0" err="1">
                <a:latin typeface="Georgia" panose="02040502050405020303" pitchFamily="18" charset="0"/>
              </a:rPr>
              <a:t>boolean</a:t>
            </a:r>
            <a:r>
              <a:rPr lang="en-GB" sz="1000" dirty="0">
                <a:latin typeface="Georgia" panose="02040502050405020303" pitchFamily="18" charset="0"/>
              </a:rPr>
              <a:t>-operators/ (Accessed 19 June 2022).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latin typeface="Georgia" panose="02040502050405020303" pitchFamily="18" charset="0"/>
              </a:rPr>
              <a:t>Sriram, V., Jenkinson, C. and Peters, M. (2020) ‘Carers’ Experience of Using Assistive Technology for Dementia Care at home: a Qualitative Study’, </a:t>
            </a:r>
            <a:r>
              <a:rPr lang="en-GB" sz="1000" i="1" dirty="0">
                <a:latin typeface="Georgia" panose="02040502050405020303" pitchFamily="18" charset="0"/>
              </a:rPr>
              <a:t>BMJ Open</a:t>
            </a:r>
            <a:r>
              <a:rPr lang="en-GB" sz="1000" dirty="0">
                <a:latin typeface="Georgia" panose="02040502050405020303" pitchFamily="18" charset="0"/>
              </a:rPr>
              <a:t>, vol. 10, no. 3, p. e034460 [Online]. DOI: 10.1136/bmjopen-2019-034460 (Accessed 1 May 2020).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latin typeface="Georgia" panose="02040502050405020303" pitchFamily="18" charset="0"/>
              </a:rPr>
              <a:t>WHO (2022) </a:t>
            </a:r>
            <a:r>
              <a:rPr lang="en-GB" sz="1000" i="1" dirty="0">
                <a:latin typeface="Georgia" panose="02040502050405020303" pitchFamily="18" charset="0"/>
              </a:rPr>
              <a:t>Global Report on Assistive Technology</a:t>
            </a:r>
            <a:r>
              <a:rPr lang="en-GB" sz="1000" dirty="0">
                <a:latin typeface="Georgia" panose="02040502050405020303" pitchFamily="18" charset="0"/>
              </a:rPr>
              <a:t> [Online]. Available at https://</a:t>
            </a:r>
            <a:r>
              <a:rPr lang="en-GB" sz="1000" dirty="0" err="1">
                <a:latin typeface="Georgia" panose="02040502050405020303" pitchFamily="18" charset="0"/>
              </a:rPr>
              <a:t>www.who.int</a:t>
            </a:r>
            <a:r>
              <a:rPr lang="en-GB" sz="1000" dirty="0">
                <a:latin typeface="Georgia" panose="02040502050405020303" pitchFamily="18" charset="0"/>
              </a:rPr>
              <a:t>/publications/</a:t>
            </a:r>
            <a:r>
              <a:rPr lang="en-GB" sz="1000" dirty="0" err="1">
                <a:latin typeface="Georgia" panose="02040502050405020303" pitchFamily="18" charset="0"/>
              </a:rPr>
              <a:t>i</a:t>
            </a:r>
            <a:r>
              <a:rPr lang="en-GB" sz="1000" dirty="0">
                <a:latin typeface="Georgia" panose="02040502050405020303" pitchFamily="18" charset="0"/>
              </a:rPr>
              <a:t>/item/9789240049451 (Accessed 1 June 2022).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latin typeface="Georgia" panose="02040502050405020303" pitchFamily="18" charset="0"/>
              </a:rPr>
              <a:t>Woods, B. and Subramaniam, P. (2016) ‘Digital Life Storybooks for People with Dementia Living in Care homes: an Evaluation’, </a:t>
            </a:r>
            <a:r>
              <a:rPr lang="en-GB" sz="1000" i="1" dirty="0">
                <a:latin typeface="Georgia" panose="02040502050405020303" pitchFamily="18" charset="0"/>
              </a:rPr>
              <a:t>Clinical Interventions in Aging</a:t>
            </a:r>
            <a:r>
              <a:rPr lang="en-GB" sz="1000" dirty="0">
                <a:latin typeface="Georgia" panose="02040502050405020303" pitchFamily="18" charset="0"/>
              </a:rPr>
              <a:t>, vol. Volume 11, pp. 1263–1276 [Online]. DOI: 10.2147/cia.s111097 (Accessed 20 June 2022).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latin typeface="Georgia" panose="02040502050405020303" pitchFamily="18" charset="0"/>
              </a:rPr>
              <a:t>World Health Organization (2018) </a:t>
            </a:r>
            <a:r>
              <a:rPr lang="en-GB" sz="1000" i="1" dirty="0">
                <a:latin typeface="Georgia" panose="02040502050405020303" pitchFamily="18" charset="0"/>
              </a:rPr>
              <a:t>Assistive Technology</a:t>
            </a:r>
            <a:r>
              <a:rPr lang="en-GB" sz="1000" dirty="0">
                <a:latin typeface="Georgia" panose="02040502050405020303" pitchFamily="18" charset="0"/>
              </a:rPr>
              <a:t> [Online]. Available at https://</a:t>
            </a:r>
            <a:r>
              <a:rPr lang="en-GB" sz="1000" dirty="0" err="1">
                <a:latin typeface="Georgia" panose="02040502050405020303" pitchFamily="18" charset="0"/>
              </a:rPr>
              <a:t>www.who.int</a:t>
            </a:r>
            <a:r>
              <a:rPr lang="en-GB" sz="1000" dirty="0">
                <a:latin typeface="Georgia" panose="02040502050405020303" pitchFamily="18" charset="0"/>
              </a:rPr>
              <a:t>/news-room/fact-sheets/detail/assistive-technology (Accessed 19 June 2022).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latin typeface="Georgia" panose="02040502050405020303" pitchFamily="18" charset="0"/>
              </a:rPr>
              <a:t> </a:t>
            </a:r>
          </a:p>
          <a:p>
            <a:pPr indent="-228600">
              <a:lnSpc>
                <a:spcPct val="90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endParaRPr lang="en-US" sz="1000" dirty="0">
              <a:latin typeface="Georgia" panose="02040502050405020303" pitchFamily="18" charset="0"/>
            </a:endParaRPr>
          </a:p>
          <a:p>
            <a:pPr indent="-228600">
              <a:lnSpc>
                <a:spcPct val="90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endParaRPr lang="en-US" sz="1900" dirty="0">
              <a:effectLst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Isosceles Triangle 23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67273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8084</TotalTime>
  <Words>2426</Words>
  <Application>Microsoft Macintosh PowerPoint</Application>
  <PresentationFormat>Widescreen</PresentationFormat>
  <Paragraphs>161</Paragraphs>
  <Slides>20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7" baseType="lpstr">
      <vt:lpstr>Algerian</vt:lpstr>
      <vt:lpstr>Arial</vt:lpstr>
      <vt:lpstr>Calibri</vt:lpstr>
      <vt:lpstr>Calibri Light</vt:lpstr>
      <vt:lpstr>Georgia</vt:lpstr>
      <vt:lpstr>Times New Roman</vt:lpstr>
      <vt:lpstr>Office Theme</vt:lpstr>
      <vt:lpstr>                 PROJECT  viva</vt:lpstr>
      <vt:lpstr>   Effectiveness of Assistive Technology (AT) for Dementia patients in the United Kingdom (UK)    </vt:lpstr>
      <vt:lpstr>CHAPTER 1 INTRODUCTION 1/3</vt:lpstr>
      <vt:lpstr>Introduction 2/3</vt:lpstr>
      <vt:lpstr>CHAPTER 1 INTRODUCTION 3/3</vt:lpstr>
      <vt:lpstr>PowerPoint Presentation</vt:lpstr>
      <vt:lpstr>CHAPTER 2 BACKGROUND 1/2</vt:lpstr>
      <vt:lpstr>CHAPTER 2 BACKGROUND 2/2</vt:lpstr>
      <vt:lpstr>CHAPTER 3 METHODS 1/3</vt:lpstr>
      <vt:lpstr>CHAPTER 3 METHODS 2/3</vt:lpstr>
      <vt:lpstr>CHAPTER 3 METHODS 3/3</vt:lpstr>
      <vt:lpstr>CHAPTER 4 RESULTS 1/3</vt:lpstr>
      <vt:lpstr>CHAPTER 4 RESULTS 2/3</vt:lpstr>
      <vt:lpstr> DISCUSSION 3/3 </vt:lpstr>
      <vt:lpstr>  CHAPTER 4  </vt:lpstr>
      <vt:lpstr>      1/2    CHAPTER 5   RECOMMENDATIONS</vt:lpstr>
      <vt:lpstr>  2/2         CHAPTER 5   Conclusion</vt:lpstr>
      <vt:lpstr>                     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Mabel Ankomah (1905514)</cp:lastModifiedBy>
  <cp:revision>4</cp:revision>
  <dcterms:created xsi:type="dcterms:W3CDTF">2022-07-05T15:38:47Z</dcterms:created>
  <dcterms:modified xsi:type="dcterms:W3CDTF">2022-09-21T08:40:11Z</dcterms:modified>
</cp:coreProperties>
</file>